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13" r:id="rId2"/>
    <p:sldId id="257" r:id="rId3"/>
    <p:sldId id="414" r:id="rId4"/>
    <p:sldId id="424" r:id="rId5"/>
    <p:sldId id="415" r:id="rId6"/>
    <p:sldId id="416" r:id="rId7"/>
    <p:sldId id="417" r:id="rId8"/>
    <p:sldId id="418" r:id="rId9"/>
    <p:sldId id="419" r:id="rId10"/>
    <p:sldId id="420" r:id="rId11"/>
    <p:sldId id="421" r:id="rId12"/>
    <p:sldId id="422" r:id="rId13"/>
    <p:sldId id="425" r:id="rId14"/>
    <p:sldId id="423" r:id="rId15"/>
    <p:sldId id="4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8" d="100"/>
          <a:sy n="88" d="100"/>
        </p:scale>
        <p:origin x="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400" b="1" dirty="0" err="1">
                <a:solidFill>
                  <a:srgbClr val="007ABF"/>
                </a:solidFill>
                <a:latin typeface="Arial" panose="020B0604020202020204" pitchFamily="34" charset="0"/>
                <a:ea typeface="+mj-ea"/>
                <a:cs typeface="Arial" panose="020B0604020202020204" pitchFamily="34" charset="0"/>
              </a:rPr>
              <a:t>Chương</a:t>
            </a:r>
            <a:r>
              <a:rPr lang="en-US" sz="4400" b="1" dirty="0">
                <a:solidFill>
                  <a:srgbClr val="007ABF"/>
                </a:solidFill>
                <a:latin typeface="Arial" panose="020B0604020202020204" pitchFamily="34" charset="0"/>
                <a:ea typeface="+mj-ea"/>
                <a:cs typeface="Arial" panose="020B0604020202020204" pitchFamily="34" charset="0"/>
              </a:rPr>
              <a:t> 3 – </a:t>
            </a:r>
            <a:r>
              <a:rPr lang="en-US" sz="4400" b="1" dirty="0" err="1">
                <a:solidFill>
                  <a:srgbClr val="007ABF"/>
                </a:solidFill>
                <a:latin typeface="Arial" panose="020B0604020202020204" pitchFamily="34" charset="0"/>
                <a:ea typeface="+mj-ea"/>
                <a:cs typeface="Arial" panose="020B0604020202020204" pitchFamily="34" charset="0"/>
              </a:rPr>
              <a:t>Kiểm</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thử</a:t>
            </a:r>
            <a:r>
              <a:rPr lang="en-US" sz="4400" b="1" dirty="0">
                <a:solidFill>
                  <a:srgbClr val="007ABF"/>
                </a:solidFill>
                <a:latin typeface="Arial" panose="020B0604020202020204" pitchFamily="34" charset="0"/>
                <a:ea typeface="+mj-ea"/>
                <a:cs typeface="Arial" panose="020B0604020202020204" pitchFamily="34" charset="0"/>
              </a:rPr>
              <a:t> </a:t>
            </a:r>
            <a:r>
              <a:rPr lang="en-US" sz="4400" b="1">
                <a:solidFill>
                  <a:srgbClr val="007ABF"/>
                </a:solidFill>
                <a:latin typeface="Arial" panose="020B0604020202020204" pitchFamily="34" charset="0"/>
                <a:ea typeface="+mj-ea"/>
                <a:cs typeface="Arial" panose="020B0604020202020204" pitchFamily="34" charset="0"/>
              </a:rPr>
              <a:t>tĩnh</a:t>
            </a:r>
            <a:endParaRPr lang="en-US" sz="4400" b="1" dirty="0">
              <a:solidFill>
                <a:srgbClr val="007ABF"/>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54998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2400" dirty="0"/>
              <a:t>3.2.2. </a:t>
            </a:r>
            <a:r>
              <a:rPr lang="en-US" altLang="en-US" sz="2400" dirty="0" err="1"/>
              <a:t>Các</a:t>
            </a:r>
            <a:r>
              <a:rPr lang="en-US" altLang="en-US" sz="2400" dirty="0"/>
              <a:t> </a:t>
            </a: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trong</a:t>
            </a:r>
            <a:r>
              <a:rPr lang="en-US" altLang="en-US" sz="2400" dirty="0"/>
              <a:t> </a:t>
            </a:r>
            <a:r>
              <a:rPr lang="en-US" altLang="en-US" sz="2400" dirty="0" err="1"/>
              <a:t>quy</a:t>
            </a:r>
            <a:r>
              <a:rPr lang="en-US" altLang="en-US" sz="2400" dirty="0"/>
              <a:t> </a:t>
            </a:r>
            <a:r>
              <a:rPr lang="en-US" altLang="en-US" sz="2400" dirty="0" err="1"/>
              <a:t>trình</a:t>
            </a:r>
            <a:r>
              <a:rPr lang="en-US" altLang="en-US" sz="2400" dirty="0"/>
              <a:t> review</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5" name="Picture 4">
            <a:extLst>
              <a:ext uri="{FF2B5EF4-FFF2-40B4-BE49-F238E27FC236}">
                <a16:creationId xmlns:a16="http://schemas.microsoft.com/office/drawing/2014/main" id="{E736E79C-D692-8BA0-8AAC-FABB87C3D29D}"/>
              </a:ext>
            </a:extLst>
          </p:cNvPr>
          <p:cNvPicPr>
            <a:picLocks noChangeAspect="1"/>
          </p:cNvPicPr>
          <p:nvPr/>
        </p:nvPicPr>
        <p:blipFill>
          <a:blip r:embed="rId3"/>
          <a:stretch>
            <a:fillRect/>
          </a:stretch>
        </p:blipFill>
        <p:spPr>
          <a:xfrm>
            <a:off x="361658" y="1640463"/>
            <a:ext cx="11367084" cy="4076910"/>
          </a:xfrm>
          <a:prstGeom prst="rect">
            <a:avLst/>
          </a:prstGeom>
        </p:spPr>
      </p:pic>
    </p:spTree>
    <p:extLst>
      <p:ext uri="{BB962C8B-B14F-4D97-AF65-F5344CB8AC3E}">
        <p14:creationId xmlns:p14="http://schemas.microsoft.com/office/powerpoint/2010/main" val="71073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b="1" dirty="0"/>
              <a:t>3.2.3. Vai </a:t>
            </a:r>
            <a:r>
              <a:rPr lang="en-US" altLang="en-US" sz="3600" b="1" dirty="0" err="1"/>
              <a:t>trò</a:t>
            </a:r>
            <a:r>
              <a:rPr lang="en-US" altLang="en-US" sz="3600" b="1" dirty="0"/>
              <a:t> </a:t>
            </a:r>
            <a:r>
              <a:rPr lang="en-US" altLang="en-US" sz="3600" b="1" dirty="0" err="1"/>
              <a:t>và</a:t>
            </a:r>
            <a:r>
              <a:rPr lang="en-US" altLang="en-US" sz="3600" b="1" dirty="0"/>
              <a:t> </a:t>
            </a:r>
            <a:r>
              <a:rPr lang="en-US" altLang="en-US" sz="3600" b="1" dirty="0" err="1"/>
              <a:t>trách</a:t>
            </a:r>
            <a:r>
              <a:rPr lang="en-US" altLang="en-US" sz="3600" b="1" dirty="0"/>
              <a:t> </a:t>
            </a:r>
            <a:r>
              <a:rPr lang="en-US" altLang="en-US" sz="3600" b="1" dirty="0" err="1"/>
              <a:t>nhiệm</a:t>
            </a:r>
            <a:r>
              <a:rPr lang="en-US" altLang="en-US" sz="3600" b="1" dirty="0"/>
              <a:t> </a:t>
            </a:r>
            <a:r>
              <a:rPr lang="en-US" altLang="en-US" sz="3600" b="1" dirty="0" err="1"/>
              <a:t>trong</a:t>
            </a:r>
            <a:r>
              <a:rPr lang="en-US" altLang="en-US" sz="3600" b="1" dirty="0"/>
              <a:t> review</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graphicFrame>
        <p:nvGraphicFramePr>
          <p:cNvPr id="3" name="Table 3">
            <a:extLst>
              <a:ext uri="{FF2B5EF4-FFF2-40B4-BE49-F238E27FC236}">
                <a16:creationId xmlns:a16="http://schemas.microsoft.com/office/drawing/2014/main" id="{522E4ABE-A3F2-19ED-D565-AB35B88AE550}"/>
              </a:ext>
            </a:extLst>
          </p:cNvPr>
          <p:cNvGraphicFramePr>
            <a:graphicFrameLocks noGrp="1"/>
          </p:cNvGraphicFramePr>
          <p:nvPr>
            <p:ph idx="1"/>
            <p:extLst>
              <p:ext uri="{D42A27DB-BD31-4B8C-83A1-F6EECF244321}">
                <p14:modId xmlns:p14="http://schemas.microsoft.com/office/powerpoint/2010/main" val="1116520718"/>
              </p:ext>
            </p:extLst>
          </p:nvPr>
        </p:nvGraphicFramePr>
        <p:xfrm>
          <a:off x="76200" y="1514962"/>
          <a:ext cx="11970657" cy="4921727"/>
        </p:xfrm>
        <a:graphic>
          <a:graphicData uri="http://schemas.openxmlformats.org/drawingml/2006/table">
            <a:tbl>
              <a:tblPr firstRow="1" bandRow="1">
                <a:tableStyleId>{5C22544A-7EE6-4342-B048-85BDC9FD1C3A}</a:tableStyleId>
              </a:tblPr>
              <a:tblGrid>
                <a:gridCol w="2240440">
                  <a:extLst>
                    <a:ext uri="{9D8B030D-6E8A-4147-A177-3AD203B41FA5}">
                      <a16:colId xmlns:a16="http://schemas.microsoft.com/office/drawing/2014/main" val="389497573"/>
                    </a:ext>
                  </a:extLst>
                </a:gridCol>
                <a:gridCol w="9730217">
                  <a:extLst>
                    <a:ext uri="{9D8B030D-6E8A-4147-A177-3AD203B41FA5}">
                      <a16:colId xmlns:a16="http://schemas.microsoft.com/office/drawing/2014/main" val="1274573386"/>
                    </a:ext>
                  </a:extLst>
                </a:gridCol>
              </a:tblGrid>
              <a:tr h="329939">
                <a:tc>
                  <a:txBody>
                    <a:bodyPr/>
                    <a:lstStyle/>
                    <a:p>
                      <a:r>
                        <a:rPr lang="en-US" dirty="0"/>
                        <a:t>Vai </a:t>
                      </a:r>
                      <a:r>
                        <a:rPr lang="en-US" dirty="0" err="1"/>
                        <a:t>trò</a:t>
                      </a:r>
                      <a:endParaRPr lang="en-US" dirty="0"/>
                    </a:p>
                  </a:txBody>
                  <a:tcPr/>
                </a:tc>
                <a:tc>
                  <a:txBody>
                    <a:bodyPr/>
                    <a:lstStyle/>
                    <a:p>
                      <a:r>
                        <a:rPr lang="en-US" dirty="0" err="1"/>
                        <a:t>Trách</a:t>
                      </a:r>
                      <a:r>
                        <a:rPr lang="en-US" dirty="0"/>
                        <a:t> </a:t>
                      </a:r>
                      <a:r>
                        <a:rPr lang="en-US" dirty="0" err="1"/>
                        <a:t>nhiệm</a:t>
                      </a:r>
                      <a:endParaRPr lang="en-US" dirty="0"/>
                    </a:p>
                  </a:txBody>
                  <a:tcPr/>
                </a:tc>
                <a:extLst>
                  <a:ext uri="{0D108BD9-81ED-4DB2-BD59-A6C34878D82A}">
                    <a16:rowId xmlns:a16="http://schemas.microsoft.com/office/drawing/2014/main" val="1111851657"/>
                  </a:ext>
                </a:extLst>
              </a:tr>
              <a:tr h="500905">
                <a:tc>
                  <a:txBody>
                    <a:bodyPr/>
                    <a:lstStyle/>
                    <a:p>
                      <a:r>
                        <a:rPr lang="en-US" dirty="0"/>
                        <a:t>Author (</a:t>
                      </a:r>
                      <a:r>
                        <a:rPr lang="en-US" dirty="0" err="1"/>
                        <a:t>Tác</a:t>
                      </a:r>
                      <a:r>
                        <a:rPr lang="en-US" dirty="0"/>
                        <a:t> </a:t>
                      </a:r>
                      <a:r>
                        <a:rPr lang="en-US" dirty="0" err="1"/>
                        <a:t>giả</a:t>
                      </a:r>
                      <a:r>
                        <a:rPr lang="en-US" dirty="0"/>
                        <a:t>)</a:t>
                      </a:r>
                    </a:p>
                  </a:txBody>
                  <a:tcPr/>
                </a:tc>
                <a:tc>
                  <a:txBody>
                    <a:bodyPr/>
                    <a:lstStyle/>
                    <a:p>
                      <a:r>
                        <a:rPr lang="en-US" dirty="0"/>
                        <a:t>• </a:t>
                      </a:r>
                      <a:r>
                        <a:rPr lang="en-US" dirty="0" err="1"/>
                        <a:t>Tạo</a:t>
                      </a:r>
                      <a:r>
                        <a:rPr lang="en-US" dirty="0"/>
                        <a:t> </a:t>
                      </a:r>
                      <a:r>
                        <a:rPr lang="en-US" dirty="0" err="1"/>
                        <a:t>và</a:t>
                      </a:r>
                      <a:r>
                        <a:rPr lang="en-US" dirty="0"/>
                        <a:t> </a:t>
                      </a:r>
                      <a:r>
                        <a:rPr lang="en-US" dirty="0" err="1"/>
                        <a:t>sửa</a:t>
                      </a:r>
                      <a:r>
                        <a:rPr lang="en-US" dirty="0"/>
                        <a:t> </a:t>
                      </a:r>
                      <a:r>
                        <a:rPr lang="en-US" dirty="0" err="1"/>
                        <a:t>sản</a:t>
                      </a:r>
                      <a:r>
                        <a:rPr lang="en-US" dirty="0"/>
                        <a:t> </a:t>
                      </a:r>
                      <a:r>
                        <a:rPr lang="en-US" dirty="0" err="1"/>
                        <a:t>phẩm</a:t>
                      </a:r>
                      <a:r>
                        <a:rPr lang="en-US" dirty="0"/>
                        <a:t> review</a:t>
                      </a:r>
                    </a:p>
                  </a:txBody>
                  <a:tcPr/>
                </a:tc>
                <a:extLst>
                  <a:ext uri="{0D108BD9-81ED-4DB2-BD59-A6C34878D82A}">
                    <a16:rowId xmlns:a16="http://schemas.microsoft.com/office/drawing/2014/main" val="3659130179"/>
                  </a:ext>
                </a:extLst>
              </a:tr>
              <a:tr h="1144924">
                <a:tc>
                  <a:txBody>
                    <a:bodyPr/>
                    <a:lstStyle/>
                    <a:p>
                      <a:r>
                        <a:rPr lang="en-US" dirty="0"/>
                        <a:t>Manager (</a:t>
                      </a:r>
                      <a:r>
                        <a:rPr lang="en-US" dirty="0" err="1"/>
                        <a:t>Quản</a:t>
                      </a:r>
                      <a:r>
                        <a:rPr lang="en-US" dirty="0"/>
                        <a:t> </a:t>
                      </a:r>
                      <a:r>
                        <a:rPr lang="en-US" dirty="0" err="1"/>
                        <a:t>lý</a:t>
                      </a:r>
                      <a:r>
                        <a:rPr lang="en-US" dirty="0"/>
                        <a:t>)</a:t>
                      </a:r>
                    </a:p>
                  </a:txBody>
                  <a:tcPr/>
                </a:tc>
                <a:tc>
                  <a:txBody>
                    <a:bodyPr/>
                    <a:lstStyle/>
                    <a:p>
                      <a:r>
                        <a:rPr lang="en-US" dirty="0"/>
                        <a:t>• </a:t>
                      </a:r>
                      <a:r>
                        <a:rPr lang="en-US" sz="1800" b="0" i="0" kern="1200" dirty="0">
                          <a:solidFill>
                            <a:schemeClr val="dk1"/>
                          </a:solidFill>
                          <a:effectLst/>
                          <a:latin typeface="+mn-lt"/>
                          <a:ea typeface="+mn-ea"/>
                          <a:cs typeface="+mn-cs"/>
                        </a:rPr>
                        <a:t>Q</a:t>
                      </a:r>
                      <a:r>
                        <a:rPr lang="vi-VN" sz="1800" b="0" i="0" kern="1200" dirty="0">
                          <a:solidFill>
                            <a:schemeClr val="dk1"/>
                          </a:solidFill>
                          <a:effectLst/>
                          <a:latin typeface="+mn-lt"/>
                          <a:ea typeface="+mn-ea"/>
                          <a:cs typeface="+mn-cs"/>
                        </a:rPr>
                        <a:t>uyết định những gì sẽ được </a:t>
                      </a:r>
                      <a:r>
                        <a:rPr lang="en-US" sz="1800" b="0" i="0" kern="1200" dirty="0">
                          <a:solidFill>
                            <a:schemeClr val="dk1"/>
                          </a:solidFill>
                          <a:effectLst/>
                          <a:latin typeface="+mn-lt"/>
                          <a:ea typeface="+mn-ea"/>
                          <a:cs typeface="+mn-cs"/>
                        </a:rPr>
                        <a:t>review </a:t>
                      </a:r>
                      <a:r>
                        <a:rPr lang="vi-VN" sz="1800" b="0" i="0" kern="1200" dirty="0">
                          <a:solidFill>
                            <a:schemeClr val="dk1"/>
                          </a:solidFill>
                          <a:effectLst/>
                          <a:latin typeface="+mn-lt"/>
                          <a:ea typeface="+mn-ea"/>
                          <a:cs typeface="+mn-cs"/>
                        </a:rPr>
                        <a:t>và cung cấp các nguồn lực, chẳng hạn như </a:t>
                      </a:r>
                      <a:r>
                        <a:rPr lang="en-US" sz="1800" b="0" i="0" kern="1200" dirty="0" err="1">
                          <a:solidFill>
                            <a:schemeClr val="dk1"/>
                          </a:solidFill>
                          <a:effectLst/>
                          <a:latin typeface="+mn-lt"/>
                          <a:ea typeface="+mn-ea"/>
                          <a:cs typeface="+mn-cs"/>
                        </a:rPr>
                        <a:t>nhân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sự</a:t>
                      </a:r>
                      <a:r>
                        <a:rPr lang="en-US" sz="1800" b="0" i="0" kern="1200" dirty="0">
                          <a:solidFill>
                            <a:schemeClr val="dk1"/>
                          </a:solidFill>
                          <a:effectLst/>
                          <a:latin typeface="+mn-lt"/>
                          <a:ea typeface="+mn-ea"/>
                          <a:cs typeface="+mn-cs"/>
                        </a:rPr>
                        <a:t> </a:t>
                      </a:r>
                      <a:r>
                        <a:rPr lang="vi-VN" sz="1800" b="0" i="0" kern="1200" dirty="0">
                          <a:solidFill>
                            <a:schemeClr val="dk1"/>
                          </a:solidFill>
                          <a:effectLst/>
                          <a:latin typeface="+mn-lt"/>
                          <a:ea typeface="+mn-ea"/>
                          <a:cs typeface="+mn-cs"/>
                        </a:rPr>
                        <a:t>và thời gian </a:t>
                      </a:r>
                      <a:r>
                        <a:rPr lang="en-US" sz="1800" b="0" i="0" kern="1200" dirty="0" err="1">
                          <a:solidFill>
                            <a:schemeClr val="dk1"/>
                          </a:solidFill>
                          <a:effectLst/>
                          <a:latin typeface="+mn-lt"/>
                          <a:ea typeface="+mn-ea"/>
                          <a:cs typeface="+mn-cs"/>
                        </a:rPr>
                        <a:t>dành</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cho</a:t>
                      </a:r>
                      <a:r>
                        <a:rPr lang="en-US" sz="1800" b="0" i="0" kern="1200" dirty="0">
                          <a:solidFill>
                            <a:schemeClr val="dk1"/>
                          </a:solidFill>
                          <a:effectLst/>
                          <a:latin typeface="+mn-lt"/>
                          <a:ea typeface="+mn-ea"/>
                          <a:cs typeface="+mn-cs"/>
                        </a:rPr>
                        <a:t> review</a:t>
                      </a:r>
                      <a:endParaRPr lang="en-US" dirty="0"/>
                    </a:p>
                  </a:txBody>
                  <a:tcPr/>
                </a:tc>
                <a:extLst>
                  <a:ext uri="{0D108BD9-81ED-4DB2-BD59-A6C34878D82A}">
                    <a16:rowId xmlns:a16="http://schemas.microsoft.com/office/drawing/2014/main" val="1885698047"/>
                  </a:ext>
                </a:extLst>
              </a:tr>
              <a:tr h="715578">
                <a:tc>
                  <a:txBody>
                    <a:bodyPr/>
                    <a:lstStyle/>
                    <a:p>
                      <a:r>
                        <a:rPr lang="en-US" dirty="0"/>
                        <a:t>Facilitator/moderator (</a:t>
                      </a:r>
                      <a:r>
                        <a:rPr lang="en-US" dirty="0" err="1"/>
                        <a:t>Người</a:t>
                      </a:r>
                      <a:r>
                        <a:rPr lang="en-US" dirty="0"/>
                        <a:t> </a:t>
                      </a:r>
                      <a:r>
                        <a:rPr lang="en-US" dirty="0" err="1"/>
                        <a:t>điều</a:t>
                      </a:r>
                      <a:r>
                        <a:rPr lang="en-US" dirty="0"/>
                        <a:t> </a:t>
                      </a:r>
                      <a:r>
                        <a:rPr lang="en-US" dirty="0" err="1"/>
                        <a:t>phối</a:t>
                      </a:r>
                      <a:r>
                        <a:rPr lang="en-US" dirty="0"/>
                        <a:t>)</a:t>
                      </a:r>
                    </a:p>
                  </a:txBody>
                  <a:tcPr/>
                </a:tc>
                <a:tc>
                  <a:txBody>
                    <a:bodyPr/>
                    <a:lstStyle/>
                    <a:p>
                      <a:r>
                        <a:rPr lang="en-US" dirty="0"/>
                        <a:t>• </a:t>
                      </a:r>
                      <a:r>
                        <a:rPr lang="en-US" sz="1800" b="0" i="0" kern="1200" dirty="0">
                          <a:solidFill>
                            <a:schemeClr val="dk1"/>
                          </a:solidFill>
                          <a:effectLst/>
                          <a:latin typeface="+mn-lt"/>
                          <a:ea typeface="+mn-ea"/>
                          <a:cs typeface="+mn-cs"/>
                        </a:rPr>
                        <a:t>Đ</a:t>
                      </a:r>
                      <a:r>
                        <a:rPr lang="vi-VN" sz="1800" b="0" i="0" kern="1200" dirty="0">
                          <a:solidFill>
                            <a:schemeClr val="dk1"/>
                          </a:solidFill>
                          <a:effectLst/>
                          <a:latin typeface="+mn-lt"/>
                          <a:ea typeface="+mn-ea"/>
                          <a:cs typeface="+mn-cs"/>
                        </a:rPr>
                        <a:t>ảm bảo điều hành hiệu quả các cuộc họp </a:t>
                      </a:r>
                      <a:r>
                        <a:rPr lang="en-US" sz="1800" b="0" i="0" kern="1200" dirty="0">
                          <a:solidFill>
                            <a:schemeClr val="dk1"/>
                          </a:solidFill>
                          <a:effectLst/>
                          <a:latin typeface="+mn-lt"/>
                          <a:ea typeface="+mn-ea"/>
                          <a:cs typeface="+mn-cs"/>
                        </a:rPr>
                        <a:t>review</a:t>
                      </a:r>
                      <a:r>
                        <a:rPr lang="vi-VN" sz="1800" b="0" i="0" kern="1200" dirty="0">
                          <a:solidFill>
                            <a:schemeClr val="dk1"/>
                          </a:solidFill>
                          <a:effectLst/>
                          <a:latin typeface="+mn-lt"/>
                          <a:ea typeface="+mn-ea"/>
                          <a:cs typeface="+mn-cs"/>
                        </a:rPr>
                        <a:t>, bao gồm hòa giải, quản lý thời gian và môi trường </a:t>
                      </a:r>
                      <a:r>
                        <a:rPr lang="en-US" sz="1800" b="0" i="0" kern="1200" dirty="0">
                          <a:solidFill>
                            <a:schemeClr val="dk1"/>
                          </a:solidFill>
                          <a:effectLst/>
                          <a:latin typeface="+mn-lt"/>
                          <a:ea typeface="+mn-ea"/>
                          <a:cs typeface="+mn-cs"/>
                        </a:rPr>
                        <a:t>review</a:t>
                      </a:r>
                      <a:r>
                        <a:rPr lang="vi-VN" sz="1800" b="0" i="0" kern="1200" dirty="0">
                          <a:solidFill>
                            <a:schemeClr val="dk1"/>
                          </a:solidFill>
                          <a:effectLst/>
                          <a:latin typeface="+mn-lt"/>
                          <a:ea typeface="+mn-ea"/>
                          <a:cs typeface="+mn-cs"/>
                        </a:rPr>
                        <a:t> an toàn trong đó mọi người có thể phát biểu thoải mái</a:t>
                      </a:r>
                      <a:endParaRPr lang="en-US" dirty="0"/>
                    </a:p>
                  </a:txBody>
                  <a:tcPr/>
                </a:tc>
                <a:extLst>
                  <a:ext uri="{0D108BD9-81ED-4DB2-BD59-A6C34878D82A}">
                    <a16:rowId xmlns:a16="http://schemas.microsoft.com/office/drawing/2014/main" val="431554944"/>
                  </a:ext>
                </a:extLst>
              </a:tr>
              <a:tr h="577393">
                <a:tc>
                  <a:txBody>
                    <a:bodyPr/>
                    <a:lstStyle/>
                    <a:p>
                      <a:r>
                        <a:rPr lang="en-US" dirty="0"/>
                        <a:t>Scribe (</a:t>
                      </a:r>
                      <a:r>
                        <a:rPr lang="en-US" dirty="0" err="1"/>
                        <a:t>Thư</a:t>
                      </a:r>
                      <a:r>
                        <a:rPr lang="en-US" dirty="0"/>
                        <a:t> </a:t>
                      </a:r>
                      <a:r>
                        <a:rPr lang="en-US" dirty="0" err="1"/>
                        <a:t>ký</a:t>
                      </a:r>
                      <a:r>
                        <a:rPr lang="en-US" dirty="0"/>
                        <a:t>)</a:t>
                      </a:r>
                    </a:p>
                  </a:txBody>
                  <a:tcPr/>
                </a:tc>
                <a:tc>
                  <a:txBody>
                    <a:bodyPr/>
                    <a:lstStyle/>
                    <a:p>
                      <a:r>
                        <a:rPr lang="en-US" dirty="0"/>
                        <a:t>• </a:t>
                      </a:r>
                      <a:r>
                        <a:rPr lang="en-US" sz="1800" b="0" i="0" kern="1200" dirty="0">
                          <a:solidFill>
                            <a:schemeClr val="dk1"/>
                          </a:solidFill>
                          <a:effectLst/>
                          <a:latin typeface="+mn-lt"/>
                          <a:ea typeface="+mn-ea"/>
                          <a:cs typeface="+mn-cs"/>
                        </a:rPr>
                        <a:t>Đ</a:t>
                      </a:r>
                      <a:r>
                        <a:rPr lang="vi-VN" sz="1800" b="0" i="0" kern="1200" dirty="0">
                          <a:solidFill>
                            <a:schemeClr val="dk1"/>
                          </a:solidFill>
                          <a:effectLst/>
                          <a:latin typeface="+mn-lt"/>
                          <a:ea typeface="+mn-ea"/>
                          <a:cs typeface="+mn-cs"/>
                        </a:rPr>
                        <a:t>ối chiếu các điểm bất thường </a:t>
                      </a:r>
                      <a:r>
                        <a:rPr lang="en-US" sz="1800" b="0" i="0" kern="1200" dirty="0" err="1">
                          <a:solidFill>
                            <a:schemeClr val="dk1"/>
                          </a:solidFill>
                          <a:effectLst/>
                          <a:latin typeface="+mn-lt"/>
                          <a:ea typeface="+mn-ea"/>
                          <a:cs typeface="+mn-cs"/>
                        </a:rPr>
                        <a:t>từ</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người</a:t>
                      </a:r>
                      <a:r>
                        <a:rPr lang="en-US" sz="1800" b="0" i="0" kern="1200" dirty="0">
                          <a:solidFill>
                            <a:schemeClr val="dk1"/>
                          </a:solidFill>
                          <a:effectLst/>
                          <a:latin typeface="+mn-lt"/>
                          <a:ea typeface="+mn-ea"/>
                          <a:cs typeface="+mn-cs"/>
                        </a:rPr>
                        <a:t> review </a:t>
                      </a:r>
                      <a:r>
                        <a:rPr lang="vi-VN" sz="1800" b="0" i="0" kern="1200" dirty="0">
                          <a:solidFill>
                            <a:schemeClr val="dk1"/>
                          </a:solidFill>
                          <a:effectLst/>
                          <a:latin typeface="+mn-lt"/>
                          <a:ea typeface="+mn-ea"/>
                          <a:cs typeface="+mn-cs"/>
                        </a:rPr>
                        <a:t>và ghi lại thông tin </a:t>
                      </a:r>
                      <a:r>
                        <a:rPr lang="en-US" sz="1800" b="0" i="0" kern="1200" dirty="0">
                          <a:solidFill>
                            <a:schemeClr val="dk1"/>
                          </a:solidFill>
                          <a:effectLst/>
                          <a:latin typeface="+mn-lt"/>
                          <a:ea typeface="+mn-ea"/>
                          <a:cs typeface="+mn-cs"/>
                        </a:rPr>
                        <a:t>review</a:t>
                      </a:r>
                      <a:r>
                        <a:rPr lang="vi-VN" sz="1800" b="0" i="0" kern="1200" dirty="0">
                          <a:solidFill>
                            <a:schemeClr val="dk1"/>
                          </a:solidFill>
                          <a:effectLst/>
                          <a:latin typeface="+mn-lt"/>
                          <a:ea typeface="+mn-ea"/>
                          <a:cs typeface="+mn-cs"/>
                        </a:rPr>
                        <a:t>, chẳng hạn như các quyết định và điểm bất thường mới được tìm thấy trong cuộc họp </a:t>
                      </a:r>
                      <a:r>
                        <a:rPr lang="en-US" sz="1800" b="0" i="0" kern="1200" dirty="0">
                          <a:solidFill>
                            <a:schemeClr val="dk1"/>
                          </a:solidFill>
                          <a:effectLst/>
                          <a:latin typeface="+mn-lt"/>
                          <a:ea typeface="+mn-ea"/>
                          <a:cs typeface="+mn-cs"/>
                        </a:rPr>
                        <a:t>review</a:t>
                      </a:r>
                      <a:endParaRPr lang="en-US" dirty="0"/>
                    </a:p>
                  </a:txBody>
                  <a:tcPr/>
                </a:tc>
                <a:extLst>
                  <a:ext uri="{0D108BD9-81ED-4DB2-BD59-A6C34878D82A}">
                    <a16:rowId xmlns:a16="http://schemas.microsoft.com/office/drawing/2014/main" val="788678164"/>
                  </a:ext>
                </a:extLst>
              </a:tr>
              <a:tr h="635927">
                <a:tc>
                  <a:txBody>
                    <a:bodyPr/>
                    <a:lstStyle/>
                    <a:p>
                      <a:r>
                        <a:rPr lang="en-US" dirty="0"/>
                        <a:t>Reviewers (</a:t>
                      </a:r>
                      <a:r>
                        <a:rPr lang="en-US" dirty="0" err="1"/>
                        <a:t>Người</a:t>
                      </a:r>
                      <a:r>
                        <a:rPr lang="en-US" dirty="0"/>
                        <a:t> review)</a:t>
                      </a:r>
                    </a:p>
                  </a:txBody>
                  <a:tcPr/>
                </a:tc>
                <a:tc>
                  <a:txBody>
                    <a:bodyPr/>
                    <a:lstStyle/>
                    <a:p>
                      <a:r>
                        <a:rPr lang="en-US" dirty="0"/>
                        <a:t>• </a:t>
                      </a:r>
                      <a:r>
                        <a:rPr lang="en-US" sz="1800" b="0" i="0" kern="1200" dirty="0">
                          <a:solidFill>
                            <a:schemeClr val="dk1"/>
                          </a:solidFill>
                          <a:effectLst/>
                          <a:latin typeface="+mn-lt"/>
                          <a:ea typeface="+mn-ea"/>
                          <a:cs typeface="+mn-cs"/>
                        </a:rPr>
                        <a:t>T</a:t>
                      </a:r>
                      <a:r>
                        <a:rPr lang="vi-VN" sz="1800" b="0" i="0" kern="1200" dirty="0">
                          <a:solidFill>
                            <a:schemeClr val="dk1"/>
                          </a:solidFill>
                          <a:effectLst/>
                          <a:latin typeface="+mn-lt"/>
                          <a:ea typeface="+mn-ea"/>
                          <a:cs typeface="+mn-cs"/>
                        </a:rPr>
                        <a:t>hực hiện đánh giá. Người </a:t>
                      </a:r>
                      <a:r>
                        <a:rPr lang="en-US" sz="1800" b="0" i="0" kern="1200" dirty="0">
                          <a:solidFill>
                            <a:schemeClr val="dk1"/>
                          </a:solidFill>
                          <a:effectLst/>
                          <a:latin typeface="+mn-lt"/>
                          <a:ea typeface="+mn-ea"/>
                          <a:cs typeface="+mn-cs"/>
                        </a:rPr>
                        <a:t>review </a:t>
                      </a:r>
                      <a:r>
                        <a:rPr lang="vi-VN" sz="1800" b="0" i="0" kern="1200" dirty="0">
                          <a:solidFill>
                            <a:schemeClr val="dk1"/>
                          </a:solidFill>
                          <a:effectLst/>
                          <a:latin typeface="+mn-lt"/>
                          <a:ea typeface="+mn-ea"/>
                          <a:cs typeface="+mn-cs"/>
                        </a:rPr>
                        <a:t>có thể là người làm việc trong dự án, chuyên gia về chủ đề hoặc bất kỳ bên liên quan nào khác</a:t>
                      </a:r>
                      <a:endParaRPr lang="en-US" dirty="0"/>
                    </a:p>
                  </a:txBody>
                  <a:tcPr/>
                </a:tc>
                <a:extLst>
                  <a:ext uri="{0D108BD9-81ED-4DB2-BD59-A6C34878D82A}">
                    <a16:rowId xmlns:a16="http://schemas.microsoft.com/office/drawing/2014/main" val="2583334090"/>
                  </a:ext>
                </a:extLst>
              </a:tr>
              <a:tr h="824848">
                <a:tc>
                  <a:txBody>
                    <a:bodyPr/>
                    <a:lstStyle/>
                    <a:p>
                      <a:r>
                        <a:rPr lang="en-US" dirty="0"/>
                        <a:t>Review Leader (</a:t>
                      </a:r>
                      <a:r>
                        <a:rPr lang="en-US" dirty="0" err="1"/>
                        <a:t>Trưởng</a:t>
                      </a:r>
                      <a:r>
                        <a:rPr lang="en-US" dirty="0"/>
                        <a:t> </a:t>
                      </a:r>
                      <a:r>
                        <a:rPr lang="en-US" dirty="0" err="1"/>
                        <a:t>nhóm</a:t>
                      </a:r>
                      <a:r>
                        <a:rPr lang="en-US" dirty="0"/>
                        <a:t> review)</a:t>
                      </a:r>
                    </a:p>
                  </a:txBody>
                  <a:tcPr/>
                </a:tc>
                <a:tc>
                  <a:txBody>
                    <a:bodyPr/>
                    <a:lstStyle/>
                    <a:p>
                      <a:r>
                        <a:rPr lang="en-US" dirty="0"/>
                        <a:t>• </a:t>
                      </a:r>
                      <a:r>
                        <a:rPr lang="en-US" sz="1800" b="0" i="0" kern="1200" dirty="0">
                          <a:solidFill>
                            <a:schemeClr val="dk1"/>
                          </a:solidFill>
                          <a:effectLst/>
                          <a:latin typeface="+mn-lt"/>
                          <a:ea typeface="+mn-ea"/>
                          <a:cs typeface="+mn-cs"/>
                        </a:rPr>
                        <a:t>C</a:t>
                      </a:r>
                      <a:r>
                        <a:rPr lang="vi-VN" sz="1800" b="0" i="0" kern="1200" dirty="0">
                          <a:solidFill>
                            <a:schemeClr val="dk1"/>
                          </a:solidFill>
                          <a:effectLst/>
                          <a:latin typeface="+mn-lt"/>
                          <a:ea typeface="+mn-ea"/>
                          <a:cs typeface="+mn-cs"/>
                        </a:rPr>
                        <a:t>hịu trách nhiệm tổng thể về việc </a:t>
                      </a:r>
                      <a:r>
                        <a:rPr lang="en-US" sz="1800" b="0" i="0" kern="1200" dirty="0">
                          <a:solidFill>
                            <a:schemeClr val="dk1"/>
                          </a:solidFill>
                          <a:effectLst/>
                          <a:latin typeface="+mn-lt"/>
                          <a:ea typeface="+mn-ea"/>
                          <a:cs typeface="+mn-cs"/>
                        </a:rPr>
                        <a:t>review</a:t>
                      </a:r>
                      <a:r>
                        <a:rPr lang="vi-VN" sz="1800" b="0" i="0" kern="1200" dirty="0">
                          <a:solidFill>
                            <a:schemeClr val="dk1"/>
                          </a:solidFill>
                          <a:effectLst/>
                          <a:latin typeface="+mn-lt"/>
                          <a:ea typeface="+mn-ea"/>
                          <a:cs typeface="+mn-cs"/>
                        </a:rPr>
                        <a:t>, chẳng hạn như quyết định ai sẽ tham gia và tổ chức </a:t>
                      </a:r>
                      <a:r>
                        <a:rPr lang="en-US" sz="1800" b="0" i="0" kern="1200" dirty="0">
                          <a:solidFill>
                            <a:schemeClr val="dk1"/>
                          </a:solidFill>
                          <a:effectLst/>
                          <a:latin typeface="+mn-lt"/>
                          <a:ea typeface="+mn-ea"/>
                          <a:cs typeface="+mn-cs"/>
                        </a:rPr>
                        <a:t>review </a:t>
                      </a:r>
                      <a:r>
                        <a:rPr lang="vi-VN" sz="1800" b="0" i="0" kern="1200" dirty="0">
                          <a:solidFill>
                            <a:schemeClr val="dk1"/>
                          </a:solidFill>
                          <a:effectLst/>
                          <a:latin typeface="+mn-lt"/>
                          <a:ea typeface="+mn-ea"/>
                          <a:cs typeface="+mn-cs"/>
                        </a:rPr>
                        <a:t>sẽ diễn ra khi nào và ở đâu</a:t>
                      </a:r>
                      <a:endParaRPr lang="en-US" dirty="0"/>
                    </a:p>
                  </a:txBody>
                  <a:tcPr/>
                </a:tc>
                <a:extLst>
                  <a:ext uri="{0D108BD9-81ED-4DB2-BD59-A6C34878D82A}">
                    <a16:rowId xmlns:a16="http://schemas.microsoft.com/office/drawing/2014/main" val="3022175610"/>
                  </a:ext>
                </a:extLst>
              </a:tr>
            </a:tbl>
          </a:graphicData>
        </a:graphic>
      </p:graphicFrame>
    </p:spTree>
    <p:extLst>
      <p:ext uri="{BB962C8B-B14F-4D97-AF65-F5344CB8AC3E}">
        <p14:creationId xmlns:p14="http://schemas.microsoft.com/office/powerpoint/2010/main" val="14370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b="1" dirty="0"/>
              <a:t>3.2.4. </a:t>
            </a:r>
            <a:r>
              <a:rPr lang="en-US" altLang="en-US" sz="3600" b="1" dirty="0" err="1"/>
              <a:t>Các</a:t>
            </a:r>
            <a:r>
              <a:rPr lang="en-US" altLang="en-US" sz="3600" b="1" dirty="0"/>
              <a:t> </a:t>
            </a:r>
            <a:r>
              <a:rPr lang="en-US" altLang="en-US" sz="3600" b="1" dirty="0" err="1"/>
              <a:t>loại</a:t>
            </a:r>
            <a:r>
              <a:rPr lang="en-US" altLang="en-US" sz="3600" b="1" dirty="0"/>
              <a:t> review</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001486"/>
          </a:xfrm>
          <a:prstGeom prst="rect">
            <a:avLst/>
          </a:prstGeom>
        </p:spPr>
      </p:pic>
      <p:sp>
        <p:nvSpPr>
          <p:cNvPr id="5" name="Content Placeholder 4">
            <a:extLst>
              <a:ext uri="{FF2B5EF4-FFF2-40B4-BE49-F238E27FC236}">
                <a16:creationId xmlns:a16="http://schemas.microsoft.com/office/drawing/2014/main" id="{8444D196-8508-7D04-528D-4556001A11E9}"/>
              </a:ext>
            </a:extLst>
          </p:cNvPr>
          <p:cNvSpPr>
            <a:spLocks noGrp="1"/>
          </p:cNvSpPr>
          <p:nvPr>
            <p:ph idx="1"/>
          </p:nvPr>
        </p:nvSpPr>
        <p:spPr>
          <a:xfrm>
            <a:off x="460828" y="1514962"/>
            <a:ext cx="10515600" cy="4351338"/>
          </a:xfrm>
        </p:spPr>
        <p:txBody>
          <a:bodyPr>
            <a:normAutofit/>
          </a:bodyPr>
          <a:lstStyle/>
          <a:p>
            <a:pPr>
              <a:buFont typeface="Wingdings" panose="05000000000000000000" pitchFamily="2" charset="2"/>
              <a:buChar char="v"/>
            </a:pPr>
            <a:r>
              <a:rPr lang="en-US" sz="2200" dirty="0" err="1"/>
              <a:t>Có</a:t>
            </a:r>
            <a:r>
              <a:rPr lang="en-US" sz="2200" dirty="0"/>
              <a:t> </a:t>
            </a:r>
            <a:r>
              <a:rPr lang="en-US" sz="2200" dirty="0" err="1"/>
              <a:t>nhiều</a:t>
            </a:r>
            <a:r>
              <a:rPr lang="en-US" sz="2200" dirty="0"/>
              <a:t> </a:t>
            </a:r>
            <a:r>
              <a:rPr lang="en-US" sz="2200" dirty="0" err="1"/>
              <a:t>loại</a:t>
            </a:r>
            <a:r>
              <a:rPr lang="en-US" sz="2200" dirty="0"/>
              <a:t> review, </a:t>
            </a:r>
            <a:r>
              <a:rPr lang="en-US" sz="2200" dirty="0" err="1"/>
              <a:t>đi</a:t>
            </a:r>
            <a:r>
              <a:rPr lang="en-US" sz="2200" dirty="0"/>
              <a:t> </a:t>
            </a:r>
            <a:r>
              <a:rPr lang="en-US" sz="2200" dirty="0" err="1"/>
              <a:t>từ</a:t>
            </a:r>
            <a:r>
              <a:rPr lang="en-US" sz="2200" dirty="0"/>
              <a:t> </a:t>
            </a:r>
            <a:r>
              <a:rPr lang="en-US" sz="2200" dirty="0" err="1"/>
              <a:t>không</a:t>
            </a:r>
            <a:r>
              <a:rPr lang="en-US" sz="2200" dirty="0"/>
              <a:t> </a:t>
            </a:r>
            <a:r>
              <a:rPr lang="en-US" sz="2200" dirty="0" err="1"/>
              <a:t>hình</a:t>
            </a:r>
            <a:r>
              <a:rPr lang="en-US" sz="2200" dirty="0"/>
              <a:t> </a:t>
            </a:r>
            <a:r>
              <a:rPr lang="en-US" sz="2200" dirty="0" err="1"/>
              <a:t>thức</a:t>
            </a:r>
            <a:r>
              <a:rPr lang="en-US" sz="2200" dirty="0"/>
              <a:t> (Informal) </a:t>
            </a:r>
            <a:r>
              <a:rPr lang="en-US" sz="2200" dirty="0" err="1"/>
              <a:t>đến</a:t>
            </a:r>
            <a:r>
              <a:rPr lang="en-US" sz="2200" dirty="0"/>
              <a:t> </a:t>
            </a:r>
            <a:r>
              <a:rPr lang="en-US" sz="2200" dirty="0" err="1"/>
              <a:t>rất</a:t>
            </a:r>
            <a:r>
              <a:rPr lang="en-US" sz="2200" dirty="0"/>
              <a:t> </a:t>
            </a:r>
            <a:r>
              <a:rPr lang="en-US" sz="2200" dirty="0" err="1"/>
              <a:t>hình</a:t>
            </a:r>
            <a:r>
              <a:rPr lang="en-US" sz="2200" dirty="0"/>
              <a:t> </a:t>
            </a:r>
            <a:r>
              <a:rPr lang="en-US" sz="2200" dirty="0" err="1"/>
              <a:t>thức</a:t>
            </a:r>
            <a:r>
              <a:rPr lang="en-US" sz="2200" dirty="0"/>
              <a:t> (formal)</a:t>
            </a:r>
          </a:p>
          <a:p>
            <a:endParaRPr lang="en-US" sz="2200" dirty="0"/>
          </a:p>
        </p:txBody>
      </p:sp>
      <p:graphicFrame>
        <p:nvGraphicFramePr>
          <p:cNvPr id="8" name="Table 3">
            <a:extLst>
              <a:ext uri="{FF2B5EF4-FFF2-40B4-BE49-F238E27FC236}">
                <a16:creationId xmlns:a16="http://schemas.microsoft.com/office/drawing/2014/main" id="{4A1A0558-E53A-C951-43DD-07E7BC85AD66}"/>
              </a:ext>
            </a:extLst>
          </p:cNvPr>
          <p:cNvGraphicFramePr>
            <a:graphicFrameLocks/>
          </p:cNvGraphicFramePr>
          <p:nvPr>
            <p:extLst>
              <p:ext uri="{D42A27DB-BD31-4B8C-83A1-F6EECF244321}">
                <p14:modId xmlns:p14="http://schemas.microsoft.com/office/powerpoint/2010/main" val="1624763235"/>
              </p:ext>
            </p:extLst>
          </p:nvPr>
        </p:nvGraphicFramePr>
        <p:xfrm>
          <a:off x="248376" y="1134253"/>
          <a:ext cx="11854905" cy="4977072"/>
        </p:xfrm>
        <a:graphic>
          <a:graphicData uri="http://schemas.openxmlformats.org/drawingml/2006/table">
            <a:tbl>
              <a:tblPr firstRow="1" bandRow="1">
                <a:tableStyleId>{5C22544A-7EE6-4342-B048-85BDC9FD1C3A}</a:tableStyleId>
              </a:tblPr>
              <a:tblGrid>
                <a:gridCol w="2894148">
                  <a:extLst>
                    <a:ext uri="{9D8B030D-6E8A-4147-A177-3AD203B41FA5}">
                      <a16:colId xmlns:a16="http://schemas.microsoft.com/office/drawing/2014/main" val="389497573"/>
                    </a:ext>
                  </a:extLst>
                </a:gridCol>
                <a:gridCol w="8960757">
                  <a:extLst>
                    <a:ext uri="{9D8B030D-6E8A-4147-A177-3AD203B41FA5}">
                      <a16:colId xmlns:a16="http://schemas.microsoft.com/office/drawing/2014/main" val="1274573386"/>
                    </a:ext>
                  </a:extLst>
                </a:gridCol>
              </a:tblGrid>
              <a:tr h="370387">
                <a:tc>
                  <a:txBody>
                    <a:bodyPr/>
                    <a:lstStyle/>
                    <a:p>
                      <a:r>
                        <a:rPr lang="en-US" sz="1600" dirty="0" err="1"/>
                        <a:t>Loại</a:t>
                      </a:r>
                      <a:r>
                        <a:rPr lang="en-US" sz="1600" dirty="0"/>
                        <a:t> review</a:t>
                      </a:r>
                    </a:p>
                  </a:txBody>
                  <a:tcPr/>
                </a:tc>
                <a:tc>
                  <a:txBody>
                    <a:bodyPr/>
                    <a:lstStyle/>
                    <a:p>
                      <a:r>
                        <a:rPr lang="en-US" sz="1600" dirty="0" err="1"/>
                        <a:t>Mô</a:t>
                      </a:r>
                      <a:r>
                        <a:rPr lang="en-US" sz="1600" dirty="0"/>
                        <a:t> </a:t>
                      </a:r>
                      <a:r>
                        <a:rPr lang="en-US" sz="1600" dirty="0" err="1"/>
                        <a:t>tả</a:t>
                      </a:r>
                      <a:endParaRPr lang="en-US" sz="1600" dirty="0"/>
                    </a:p>
                  </a:txBody>
                  <a:tcPr/>
                </a:tc>
                <a:extLst>
                  <a:ext uri="{0D108BD9-81ED-4DB2-BD59-A6C34878D82A}">
                    <a16:rowId xmlns:a16="http://schemas.microsoft.com/office/drawing/2014/main" val="1111851657"/>
                  </a:ext>
                </a:extLst>
              </a:tr>
              <a:tr h="633451">
                <a:tc>
                  <a:txBody>
                    <a:bodyPr/>
                    <a:lstStyle/>
                    <a:p>
                      <a:r>
                        <a:rPr lang="en-US" sz="1600" dirty="0"/>
                        <a:t>Informal Review (</a:t>
                      </a:r>
                      <a:r>
                        <a:rPr lang="en-US" sz="1600" dirty="0" err="1"/>
                        <a:t>Đánh</a:t>
                      </a:r>
                      <a:r>
                        <a:rPr lang="en-US" sz="1600" dirty="0"/>
                        <a:t> </a:t>
                      </a:r>
                      <a:r>
                        <a:rPr lang="en-US" sz="1600" dirty="0" err="1"/>
                        <a:t>giá</a:t>
                      </a:r>
                      <a:r>
                        <a:rPr lang="en-US" sz="1600" dirty="0"/>
                        <a:t> </a:t>
                      </a:r>
                      <a:r>
                        <a:rPr lang="en-US" sz="1600" dirty="0" err="1"/>
                        <a:t>không</a:t>
                      </a:r>
                      <a:r>
                        <a:rPr lang="en-US" sz="1600" dirty="0"/>
                        <a:t> </a:t>
                      </a:r>
                      <a:r>
                        <a:rPr lang="en-US" sz="1600" dirty="0" err="1"/>
                        <a:t>hình</a:t>
                      </a:r>
                      <a:r>
                        <a:rPr lang="en-US" sz="1600" dirty="0"/>
                        <a:t> </a:t>
                      </a:r>
                      <a:r>
                        <a:rPr lang="en-US" sz="1600" dirty="0" err="1"/>
                        <a:t>thức</a:t>
                      </a:r>
                      <a:r>
                        <a:rPr lang="en-US" sz="1600" dirty="0"/>
                        <a:t>)</a:t>
                      </a:r>
                    </a:p>
                  </a:txBody>
                  <a:tcPr/>
                </a:tc>
                <a:tc>
                  <a:txBody>
                    <a:bodyPr/>
                    <a:lstStyle/>
                    <a:p>
                      <a:r>
                        <a:rPr lang="en-US" sz="1600" dirty="0" err="1"/>
                        <a:t>Không</a:t>
                      </a:r>
                      <a:r>
                        <a:rPr lang="en-US" sz="1600" dirty="0"/>
                        <a:t> </a:t>
                      </a:r>
                      <a:r>
                        <a:rPr lang="en-US" sz="1600" dirty="0" err="1"/>
                        <a:t>tuân</a:t>
                      </a:r>
                      <a:r>
                        <a:rPr lang="en-US" sz="1600" dirty="0"/>
                        <a:t> </a:t>
                      </a:r>
                      <a:r>
                        <a:rPr lang="en-US" sz="1600" dirty="0" err="1"/>
                        <a:t>theo</a:t>
                      </a:r>
                      <a:r>
                        <a:rPr lang="en-US" sz="1600" dirty="0"/>
                        <a:t> </a:t>
                      </a:r>
                      <a:r>
                        <a:rPr lang="en-US" sz="1600" dirty="0" err="1"/>
                        <a:t>một</a:t>
                      </a:r>
                      <a:r>
                        <a:rPr lang="en-US" sz="1600" dirty="0"/>
                        <a:t> </a:t>
                      </a:r>
                      <a:r>
                        <a:rPr lang="en-US" sz="1600" dirty="0" err="1"/>
                        <a:t>quy</a:t>
                      </a:r>
                      <a:r>
                        <a:rPr lang="en-US" sz="1600" dirty="0"/>
                        <a:t> </a:t>
                      </a:r>
                      <a:r>
                        <a:rPr lang="en-US" sz="1600" dirty="0" err="1"/>
                        <a:t>trình</a:t>
                      </a:r>
                      <a:r>
                        <a:rPr lang="en-US" sz="1600" dirty="0"/>
                        <a:t> </a:t>
                      </a:r>
                      <a:r>
                        <a:rPr lang="en-US" sz="1600" dirty="0" err="1"/>
                        <a:t>đã</a:t>
                      </a:r>
                      <a:r>
                        <a:rPr lang="en-US" sz="1600" dirty="0"/>
                        <a:t> </a:t>
                      </a:r>
                      <a:r>
                        <a:rPr lang="en-US" sz="1600" dirty="0" err="1"/>
                        <a:t>định</a:t>
                      </a:r>
                      <a:r>
                        <a:rPr lang="en-US" sz="1600" dirty="0"/>
                        <a:t> </a:t>
                      </a:r>
                      <a:r>
                        <a:rPr lang="en-US" sz="1600" dirty="0" err="1"/>
                        <a:t>sẵn</a:t>
                      </a:r>
                      <a:r>
                        <a:rPr lang="en-US" sz="1600" dirty="0"/>
                        <a:t>. </a:t>
                      </a:r>
                      <a:r>
                        <a:rPr lang="en-US" sz="1600" dirty="0" err="1"/>
                        <a:t>Không</a:t>
                      </a:r>
                      <a:r>
                        <a:rPr lang="en-US" sz="1600" dirty="0"/>
                        <a:t> </a:t>
                      </a:r>
                      <a:r>
                        <a:rPr lang="en-US" sz="1600" dirty="0" err="1"/>
                        <a:t>yêu</a:t>
                      </a:r>
                      <a:r>
                        <a:rPr lang="en-US" sz="1600" dirty="0"/>
                        <a:t> </a:t>
                      </a:r>
                      <a:r>
                        <a:rPr lang="en-US" sz="1600" dirty="0" err="1"/>
                        <a:t>cầu</a:t>
                      </a:r>
                      <a:r>
                        <a:rPr lang="en-US" sz="1600" dirty="0"/>
                        <a:t> </a:t>
                      </a:r>
                      <a:r>
                        <a:rPr lang="en-US" sz="1600" dirty="0" err="1"/>
                        <a:t>tài</a:t>
                      </a:r>
                      <a:r>
                        <a:rPr lang="en-US" sz="1600" dirty="0"/>
                        <a:t> </a:t>
                      </a:r>
                      <a:r>
                        <a:rPr lang="en-US" sz="1600" dirty="0" err="1"/>
                        <a:t>liệu</a:t>
                      </a:r>
                      <a:r>
                        <a:rPr lang="en-US" sz="1600" dirty="0"/>
                        <a:t> </a:t>
                      </a:r>
                      <a:r>
                        <a:rPr lang="en-US" sz="1600" dirty="0" err="1"/>
                        <a:t>đầu</a:t>
                      </a:r>
                      <a:r>
                        <a:rPr lang="en-US" sz="1600" dirty="0"/>
                        <a:t> </a:t>
                      </a:r>
                      <a:r>
                        <a:rPr lang="en-US" sz="1600" dirty="0" err="1"/>
                        <a:t>ra</a:t>
                      </a:r>
                      <a:r>
                        <a:rPr lang="en-US" sz="1600" dirty="0"/>
                        <a:t> </a:t>
                      </a:r>
                      <a:r>
                        <a:rPr lang="en-US" sz="1600" dirty="0" err="1"/>
                        <a:t>hình</a:t>
                      </a:r>
                      <a:r>
                        <a:rPr lang="en-US" sz="1600" dirty="0"/>
                        <a:t> </a:t>
                      </a:r>
                      <a:r>
                        <a:rPr lang="en-US" sz="1600" dirty="0" err="1"/>
                        <a:t>thức</a:t>
                      </a:r>
                      <a:r>
                        <a:rPr lang="en-US" sz="1600" dirty="0"/>
                        <a:t>.</a:t>
                      </a:r>
                    </a:p>
                    <a:p>
                      <a:r>
                        <a:rPr lang="en-US" sz="1600" dirty="0" err="1"/>
                        <a:t>Mục</a:t>
                      </a:r>
                      <a:r>
                        <a:rPr lang="en-US" sz="1600" dirty="0"/>
                        <a:t> </a:t>
                      </a:r>
                      <a:r>
                        <a:rPr lang="en-US" sz="1600" dirty="0" err="1"/>
                        <a:t>tiêu</a:t>
                      </a:r>
                      <a:r>
                        <a:rPr lang="en-US" sz="1600" dirty="0"/>
                        <a:t> </a:t>
                      </a:r>
                      <a:r>
                        <a:rPr lang="en-US" sz="1600" dirty="0" err="1"/>
                        <a:t>chính</a:t>
                      </a:r>
                      <a:r>
                        <a:rPr lang="en-US" sz="1600" dirty="0"/>
                        <a:t> </a:t>
                      </a:r>
                      <a:r>
                        <a:rPr lang="en-US" sz="1600" dirty="0" err="1"/>
                        <a:t>là</a:t>
                      </a:r>
                      <a:r>
                        <a:rPr lang="en-US" sz="1600" dirty="0"/>
                        <a:t> </a:t>
                      </a:r>
                      <a:r>
                        <a:rPr lang="en-US" sz="1600" dirty="0" err="1"/>
                        <a:t>phát</a:t>
                      </a:r>
                      <a:r>
                        <a:rPr lang="en-US" sz="1600" dirty="0"/>
                        <a:t> </a:t>
                      </a:r>
                      <a:r>
                        <a:rPr lang="en-US" sz="1600" dirty="0" err="1"/>
                        <a:t>hiện</a:t>
                      </a:r>
                      <a:r>
                        <a:rPr lang="en-US" sz="1600" dirty="0"/>
                        <a:t> </a:t>
                      </a:r>
                      <a:r>
                        <a:rPr lang="en-US" sz="1600" dirty="0" err="1"/>
                        <a:t>sự</a:t>
                      </a:r>
                      <a:r>
                        <a:rPr lang="en-US" sz="1600" dirty="0"/>
                        <a:t> </a:t>
                      </a:r>
                      <a:r>
                        <a:rPr lang="en-US" sz="1600" dirty="0" err="1"/>
                        <a:t>bất</a:t>
                      </a:r>
                      <a:r>
                        <a:rPr lang="en-US" sz="1600" dirty="0"/>
                        <a:t> </a:t>
                      </a:r>
                      <a:r>
                        <a:rPr lang="en-US" sz="1600" dirty="0" err="1"/>
                        <a:t>thường</a:t>
                      </a:r>
                      <a:r>
                        <a:rPr lang="en-US" sz="1600" dirty="0"/>
                        <a:t>.</a:t>
                      </a:r>
                    </a:p>
                  </a:txBody>
                  <a:tcPr/>
                </a:tc>
                <a:extLst>
                  <a:ext uri="{0D108BD9-81ED-4DB2-BD59-A6C34878D82A}">
                    <a16:rowId xmlns:a16="http://schemas.microsoft.com/office/drawing/2014/main" val="3659130179"/>
                  </a:ext>
                </a:extLst>
              </a:tr>
              <a:tr h="1986617">
                <a:tc>
                  <a:txBody>
                    <a:bodyPr/>
                    <a:lstStyle/>
                    <a:p>
                      <a:r>
                        <a:rPr lang="en-US" sz="1600" dirty="0"/>
                        <a:t>Walkthrough (</a:t>
                      </a:r>
                      <a:r>
                        <a:rPr lang="en-US" sz="1600" dirty="0" err="1"/>
                        <a:t>Hướng</a:t>
                      </a:r>
                      <a:r>
                        <a:rPr lang="en-US" sz="1600" dirty="0"/>
                        <a:t> </a:t>
                      </a:r>
                      <a:r>
                        <a:rPr lang="en-US" sz="1600" dirty="0" err="1"/>
                        <a:t>dẫn</a:t>
                      </a:r>
                      <a:r>
                        <a:rPr lang="en-US" sz="1600" dirty="0"/>
                        <a:t>)</a:t>
                      </a:r>
                    </a:p>
                  </a:txBody>
                  <a:tcPr/>
                </a:tc>
                <a:tc>
                  <a:txBody>
                    <a:bodyPr/>
                    <a:lstStyle/>
                    <a:p>
                      <a:r>
                        <a:rPr lang="en-US" sz="1600" dirty="0"/>
                        <a:t>Do </a:t>
                      </a:r>
                      <a:r>
                        <a:rPr lang="en-US" sz="1600" dirty="0" err="1"/>
                        <a:t>tác</a:t>
                      </a:r>
                      <a:r>
                        <a:rPr lang="en-US" sz="1600" dirty="0"/>
                        <a:t> </a:t>
                      </a:r>
                      <a:r>
                        <a:rPr lang="en-US" sz="1600" dirty="0" err="1"/>
                        <a:t>giả</a:t>
                      </a:r>
                      <a:r>
                        <a:rPr lang="en-US" sz="1600" dirty="0"/>
                        <a:t> </a:t>
                      </a:r>
                      <a:r>
                        <a:rPr lang="en-US" sz="1600" dirty="0" err="1"/>
                        <a:t>quản</a:t>
                      </a:r>
                      <a:r>
                        <a:rPr lang="en-US" sz="1600" dirty="0"/>
                        <a:t> </a:t>
                      </a:r>
                      <a:r>
                        <a:rPr lang="en-US" sz="1600" dirty="0" err="1"/>
                        <a:t>lý</a:t>
                      </a:r>
                      <a:r>
                        <a:rPr lang="en-US" sz="1600" dirty="0"/>
                        <a:t>.</a:t>
                      </a:r>
                    </a:p>
                    <a:p>
                      <a:r>
                        <a:rPr lang="en-US" sz="1600" dirty="0" err="1"/>
                        <a:t>Mục</a:t>
                      </a:r>
                      <a:r>
                        <a:rPr lang="en-US" sz="1600" dirty="0"/>
                        <a:t> </a:t>
                      </a:r>
                      <a:r>
                        <a:rPr lang="en-US" sz="1600" dirty="0" err="1"/>
                        <a:t>tiêu</a:t>
                      </a:r>
                      <a:r>
                        <a:rPr lang="en-US" sz="1600" dirty="0"/>
                        <a:t>: </a:t>
                      </a:r>
                    </a:p>
                    <a:p>
                      <a:pPr marL="285750" indent="-285750" algn="l" defTabSz="914400" rtl="0" eaLnBrk="1" latinLnBrk="0" hangingPunct="1">
                        <a:buFontTx/>
                        <a:buChar char="-"/>
                      </a:pPr>
                      <a:r>
                        <a:rPr lang="en-US" sz="1600" kern="1200" dirty="0">
                          <a:solidFill>
                            <a:schemeClr val="dk1"/>
                          </a:solidFill>
                          <a:latin typeface="+mn-lt"/>
                          <a:ea typeface="+mn-ea"/>
                          <a:cs typeface="+mn-cs"/>
                        </a:rPr>
                        <a:t>Đ</a:t>
                      </a:r>
                      <a:r>
                        <a:rPr lang="vi-VN" sz="1600" kern="1200" dirty="0">
                          <a:solidFill>
                            <a:schemeClr val="dk1"/>
                          </a:solidFill>
                          <a:latin typeface="+mn-lt"/>
                          <a:ea typeface="+mn-ea"/>
                          <a:cs typeface="+mn-cs"/>
                        </a:rPr>
                        <a:t>ánh giá chất lượng và xây dựng niềm tin vào sản phẩm </a:t>
                      </a:r>
                      <a:r>
                        <a:rPr lang="en-US" sz="1600" kern="1200" dirty="0">
                          <a:solidFill>
                            <a:schemeClr val="dk1"/>
                          </a:solidFill>
                          <a:latin typeface="+mn-lt"/>
                          <a:ea typeface="+mn-ea"/>
                          <a:cs typeface="+mn-cs"/>
                        </a:rPr>
                        <a:t>review</a:t>
                      </a:r>
                    </a:p>
                    <a:p>
                      <a:pPr marL="285750" indent="-285750" algn="l" defTabSz="914400" rtl="0" eaLnBrk="1" latinLnBrk="0" hangingPunct="1">
                        <a:buFontTx/>
                        <a:buChar char="-"/>
                      </a:pPr>
                      <a:r>
                        <a:rPr lang="en-US" sz="1600" kern="1200" dirty="0" err="1">
                          <a:solidFill>
                            <a:schemeClr val="dk1"/>
                          </a:solidFill>
                          <a:latin typeface="+mn-lt"/>
                          <a:ea typeface="+mn-ea"/>
                          <a:cs typeface="+mn-cs"/>
                        </a:rPr>
                        <a:t>Đào</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tạo</a:t>
                      </a:r>
                      <a:r>
                        <a:rPr lang="en-US" sz="1600" kern="1200" dirty="0">
                          <a:solidFill>
                            <a:schemeClr val="dk1"/>
                          </a:solidFill>
                          <a:latin typeface="+mn-lt"/>
                          <a:ea typeface="+mn-ea"/>
                          <a:cs typeface="+mn-cs"/>
                        </a:rPr>
                        <a:t> reviewer</a:t>
                      </a:r>
                    </a:p>
                    <a:p>
                      <a:pPr marL="285750" indent="-285750" algn="l" defTabSz="914400" rtl="0" eaLnBrk="1" latinLnBrk="0" hangingPunct="1">
                        <a:buFontTx/>
                        <a:buChar char="-"/>
                      </a:pPr>
                      <a:r>
                        <a:rPr lang="en-US" sz="1600" kern="1200" dirty="0">
                          <a:solidFill>
                            <a:schemeClr val="dk1"/>
                          </a:solidFill>
                          <a:latin typeface="+mn-lt"/>
                          <a:ea typeface="+mn-ea"/>
                          <a:cs typeface="+mn-cs"/>
                        </a:rPr>
                        <a:t>Đ</a:t>
                      </a:r>
                      <a:r>
                        <a:rPr lang="vi-VN" sz="1600" kern="1200" dirty="0">
                          <a:solidFill>
                            <a:schemeClr val="dk1"/>
                          </a:solidFill>
                          <a:latin typeface="+mn-lt"/>
                          <a:ea typeface="+mn-ea"/>
                          <a:cs typeface="+mn-cs"/>
                        </a:rPr>
                        <a:t>ạt được sự đồng thuận</a:t>
                      </a:r>
                      <a:endParaRPr lang="en-US" sz="1600" kern="1200" dirty="0">
                        <a:solidFill>
                          <a:schemeClr val="dk1"/>
                        </a:solidFill>
                        <a:latin typeface="+mn-lt"/>
                        <a:ea typeface="+mn-ea"/>
                        <a:cs typeface="+mn-cs"/>
                      </a:endParaRPr>
                    </a:p>
                    <a:p>
                      <a:pPr marL="285750" indent="-285750" algn="l" defTabSz="914400" rtl="0" eaLnBrk="1" latinLnBrk="0" hangingPunct="1">
                        <a:buFontTx/>
                        <a:buChar char="-"/>
                      </a:pPr>
                      <a:r>
                        <a:rPr lang="vi-VN" sz="1600" kern="1200" dirty="0">
                          <a:solidFill>
                            <a:schemeClr val="dk1"/>
                          </a:solidFill>
                          <a:latin typeface="+mn-lt"/>
                          <a:ea typeface="+mn-ea"/>
                          <a:cs typeface="+mn-cs"/>
                        </a:rPr>
                        <a:t>tạo ra ý tưởng mới, thúc đẩy và cho phép tác giả cải thiện và phát hiện</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bất</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thường</a:t>
                      </a:r>
                      <a:r>
                        <a:rPr lang="en-US" sz="1600" kern="1200" dirty="0">
                          <a:solidFill>
                            <a:schemeClr val="dk1"/>
                          </a:solidFill>
                          <a:latin typeface="+mn-lt"/>
                          <a:ea typeface="+mn-ea"/>
                          <a:cs typeface="+mn-cs"/>
                        </a:rPr>
                        <a:t>.</a:t>
                      </a:r>
                    </a:p>
                    <a:p>
                      <a:pPr marL="0" indent="0" algn="l" defTabSz="914400" rtl="0" eaLnBrk="1" latinLnBrk="0" hangingPunct="1">
                        <a:buFontTx/>
                        <a:buNone/>
                      </a:pPr>
                      <a:r>
                        <a:rPr lang="en-US" sz="1600" kern="1200" dirty="0">
                          <a:solidFill>
                            <a:schemeClr val="dk1"/>
                          </a:solidFill>
                          <a:latin typeface="+mn-lt"/>
                          <a:ea typeface="+mn-ea"/>
                          <a:cs typeface="+mn-cs"/>
                        </a:rPr>
                        <a:t>Reviewer </a:t>
                      </a:r>
                      <a:r>
                        <a:rPr lang="en-US" sz="1600" kern="1200" dirty="0" err="1">
                          <a:solidFill>
                            <a:schemeClr val="dk1"/>
                          </a:solidFill>
                          <a:latin typeface="+mn-lt"/>
                          <a:ea typeface="+mn-ea"/>
                          <a:cs typeface="+mn-cs"/>
                        </a:rPr>
                        <a:t>có</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thể</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làm</a:t>
                      </a:r>
                      <a:r>
                        <a:rPr lang="en-US" sz="1600" kern="1200" dirty="0">
                          <a:solidFill>
                            <a:schemeClr val="dk1"/>
                          </a:solidFill>
                          <a:latin typeface="+mn-lt"/>
                          <a:ea typeface="+mn-ea"/>
                          <a:cs typeface="+mn-cs"/>
                        </a:rPr>
                        <a:t> review </a:t>
                      </a:r>
                      <a:r>
                        <a:rPr lang="en-US" sz="1600" kern="1200" dirty="0" err="1">
                          <a:solidFill>
                            <a:schemeClr val="dk1"/>
                          </a:solidFill>
                          <a:latin typeface="+mn-lt"/>
                          <a:ea typeface="+mn-ea"/>
                          <a:cs typeface="+mn-cs"/>
                        </a:rPr>
                        <a:t>cá</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nhân</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trước</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khi</a:t>
                      </a:r>
                      <a:r>
                        <a:rPr lang="en-US" sz="1600" kern="1200" dirty="0">
                          <a:solidFill>
                            <a:schemeClr val="dk1"/>
                          </a:solidFill>
                          <a:latin typeface="+mn-lt"/>
                          <a:ea typeface="+mn-ea"/>
                          <a:cs typeface="+mn-cs"/>
                        </a:rPr>
                        <a:t> walkthrough, </a:t>
                      </a:r>
                      <a:r>
                        <a:rPr lang="en-US" sz="1600" kern="1200" dirty="0" err="1">
                          <a:solidFill>
                            <a:schemeClr val="dk1"/>
                          </a:solidFill>
                          <a:latin typeface="+mn-lt"/>
                          <a:ea typeface="+mn-ea"/>
                          <a:cs typeface="+mn-cs"/>
                        </a:rPr>
                        <a:t>điều</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này</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không</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bắt</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buộc</a:t>
                      </a:r>
                      <a:r>
                        <a:rPr lang="en-US" sz="1600" kern="1200" dirty="0">
                          <a:solidFill>
                            <a:schemeClr val="dk1"/>
                          </a:solidFill>
                          <a:latin typeface="+mn-lt"/>
                          <a:ea typeface="+mn-ea"/>
                          <a:cs typeface="+mn-cs"/>
                        </a:rPr>
                        <a:t>.</a:t>
                      </a:r>
                    </a:p>
                  </a:txBody>
                  <a:tcPr/>
                </a:tc>
                <a:extLst>
                  <a:ext uri="{0D108BD9-81ED-4DB2-BD59-A6C34878D82A}">
                    <a16:rowId xmlns:a16="http://schemas.microsoft.com/office/drawing/2014/main" val="1885698047"/>
                  </a:ext>
                </a:extLst>
              </a:tr>
              <a:tr h="1986617">
                <a:tc>
                  <a:txBody>
                    <a:bodyPr/>
                    <a:lstStyle/>
                    <a:p>
                      <a:r>
                        <a:rPr lang="en-US" sz="1600" dirty="0"/>
                        <a:t>Technical Review (Review </a:t>
                      </a:r>
                      <a:r>
                        <a:rPr lang="en-US" sz="1600" dirty="0" err="1"/>
                        <a:t>mặt</a:t>
                      </a:r>
                      <a:r>
                        <a:rPr lang="en-US" sz="1600" dirty="0"/>
                        <a:t> </a:t>
                      </a:r>
                      <a:r>
                        <a:rPr lang="en-US" sz="1600" dirty="0" err="1"/>
                        <a:t>kỹ</a:t>
                      </a:r>
                      <a:r>
                        <a:rPr lang="en-US" sz="1600" dirty="0"/>
                        <a:t> </a:t>
                      </a:r>
                      <a:r>
                        <a:rPr lang="en-US" sz="1600" dirty="0" err="1"/>
                        <a:t>thuật</a:t>
                      </a:r>
                      <a:r>
                        <a:rPr lang="en-US" sz="1600" dirty="0"/>
                        <a:t>)</a:t>
                      </a:r>
                    </a:p>
                  </a:txBody>
                  <a:tcPr/>
                </a:tc>
                <a:tc>
                  <a:txBody>
                    <a:bodyPr/>
                    <a:lstStyle/>
                    <a:p>
                      <a:pPr marL="285750" indent="-285750">
                        <a:buFontTx/>
                        <a:buChar char="-"/>
                      </a:pPr>
                      <a:r>
                        <a:rPr lang="en-US" sz="1600" dirty="0" err="1"/>
                        <a:t>Được</a:t>
                      </a:r>
                      <a:r>
                        <a:rPr lang="en-US" sz="1600" dirty="0"/>
                        <a:t> </a:t>
                      </a:r>
                      <a:r>
                        <a:rPr lang="en-US" sz="1600" dirty="0" err="1"/>
                        <a:t>thực</a:t>
                      </a:r>
                      <a:r>
                        <a:rPr lang="en-US" sz="1600" dirty="0"/>
                        <a:t> </a:t>
                      </a:r>
                      <a:r>
                        <a:rPr lang="en-US" sz="1600" dirty="0" err="1"/>
                        <a:t>hiện</a:t>
                      </a:r>
                      <a:r>
                        <a:rPr lang="en-US" sz="1600" dirty="0"/>
                        <a:t> </a:t>
                      </a:r>
                      <a:r>
                        <a:rPr lang="en-US" sz="1600" dirty="0" err="1"/>
                        <a:t>bởi</a:t>
                      </a:r>
                      <a:r>
                        <a:rPr lang="en-US" sz="1600" dirty="0"/>
                        <a:t> reviewer </a:t>
                      </a:r>
                      <a:r>
                        <a:rPr lang="en-US" sz="1600" dirty="0" err="1"/>
                        <a:t>có</a:t>
                      </a:r>
                      <a:r>
                        <a:rPr lang="en-US" sz="1600" dirty="0"/>
                        <a:t> </a:t>
                      </a:r>
                      <a:r>
                        <a:rPr lang="en-US" sz="1600" dirty="0" err="1"/>
                        <a:t>trình</a:t>
                      </a:r>
                      <a:r>
                        <a:rPr lang="en-US" sz="1600" dirty="0"/>
                        <a:t> </a:t>
                      </a:r>
                      <a:r>
                        <a:rPr lang="en-US" sz="1600" dirty="0" err="1"/>
                        <a:t>độ</a:t>
                      </a:r>
                      <a:r>
                        <a:rPr lang="en-US" sz="1600" dirty="0"/>
                        <a:t> </a:t>
                      </a:r>
                      <a:r>
                        <a:rPr lang="en-US" sz="1600" dirty="0" err="1"/>
                        <a:t>kĩ</a:t>
                      </a:r>
                      <a:r>
                        <a:rPr lang="en-US" sz="1600" dirty="0"/>
                        <a:t> </a:t>
                      </a:r>
                      <a:r>
                        <a:rPr lang="en-US" sz="1600" dirty="0" err="1"/>
                        <a:t>thuật</a:t>
                      </a:r>
                      <a:r>
                        <a:rPr lang="en-US" sz="1600" dirty="0"/>
                        <a:t>, do </a:t>
                      </a:r>
                      <a:r>
                        <a:rPr lang="en-US" sz="1600" dirty="0" err="1"/>
                        <a:t>người</a:t>
                      </a:r>
                      <a:r>
                        <a:rPr lang="en-US" sz="1600" dirty="0"/>
                        <a:t> </a:t>
                      </a:r>
                      <a:r>
                        <a:rPr lang="en-US" sz="1600" dirty="0" err="1"/>
                        <a:t>điều</a:t>
                      </a:r>
                      <a:r>
                        <a:rPr lang="en-US" sz="1600" dirty="0"/>
                        <a:t> </a:t>
                      </a:r>
                      <a:r>
                        <a:rPr lang="en-US" sz="1600" dirty="0" err="1"/>
                        <a:t>phối</a:t>
                      </a:r>
                      <a:r>
                        <a:rPr lang="en-US" sz="1600" dirty="0"/>
                        <a:t> </a:t>
                      </a:r>
                      <a:r>
                        <a:rPr lang="en-US" sz="1600" dirty="0" err="1"/>
                        <a:t>quản</a:t>
                      </a:r>
                      <a:r>
                        <a:rPr lang="en-US" sz="1600" dirty="0"/>
                        <a:t> </a:t>
                      </a:r>
                      <a:r>
                        <a:rPr lang="en-US" sz="1600" dirty="0" err="1"/>
                        <a:t>lý</a:t>
                      </a:r>
                      <a:r>
                        <a:rPr lang="en-US" sz="1600" dirty="0"/>
                        <a:t>.</a:t>
                      </a:r>
                    </a:p>
                    <a:p>
                      <a:pPr marL="285750" indent="-285750">
                        <a:buFontTx/>
                        <a:buChar char="-"/>
                      </a:pPr>
                      <a:r>
                        <a:rPr lang="en-US" sz="1600" dirty="0" err="1"/>
                        <a:t>Mục</a:t>
                      </a:r>
                      <a:r>
                        <a:rPr lang="en-US" sz="1600" dirty="0"/>
                        <a:t> </a:t>
                      </a:r>
                      <a:r>
                        <a:rPr lang="en-US" sz="1600" dirty="0" err="1"/>
                        <a:t>tiêu</a:t>
                      </a:r>
                      <a:r>
                        <a:rPr lang="en-US" sz="1600" dirty="0"/>
                        <a:t>:</a:t>
                      </a:r>
                    </a:p>
                    <a:p>
                      <a:pPr marL="457200" lvl="1" indent="0">
                        <a:buFontTx/>
                        <a:buNone/>
                      </a:pPr>
                      <a:r>
                        <a:rPr lang="en-US" sz="1600" kern="1200" dirty="0">
                          <a:solidFill>
                            <a:schemeClr val="dk1"/>
                          </a:solidFill>
                          <a:latin typeface="+mn-lt"/>
                          <a:ea typeface="+mn-ea"/>
                          <a:cs typeface="+mn-cs"/>
                        </a:rPr>
                        <a:t>+ </a:t>
                      </a:r>
                      <a:r>
                        <a:rPr lang="vi-VN" sz="1600" kern="1200" dirty="0">
                          <a:solidFill>
                            <a:schemeClr val="dk1"/>
                          </a:solidFill>
                          <a:latin typeface="+mn-lt"/>
                          <a:ea typeface="+mn-ea"/>
                          <a:cs typeface="+mn-cs"/>
                        </a:rPr>
                        <a:t>đạt được sự đồng thuận và đưa ra quyết định liên quan đến vấn đề kỹ thuật</a:t>
                      </a:r>
                      <a:endParaRPr lang="en-US" sz="1600" kern="1200" dirty="0">
                        <a:solidFill>
                          <a:schemeClr val="dk1"/>
                        </a:solidFill>
                        <a:latin typeface="+mn-lt"/>
                        <a:ea typeface="+mn-ea"/>
                        <a:cs typeface="+mn-cs"/>
                      </a:endParaRPr>
                    </a:p>
                    <a:p>
                      <a:pPr marL="457200" lvl="1" indent="0">
                        <a:buFontTx/>
                        <a:buNone/>
                      </a:pPr>
                      <a:r>
                        <a:rPr lang="en-US" sz="1600" kern="1200" dirty="0">
                          <a:solidFill>
                            <a:schemeClr val="dk1"/>
                          </a:solidFill>
                          <a:latin typeface="+mn-lt"/>
                          <a:ea typeface="+mn-ea"/>
                          <a:cs typeface="+mn-cs"/>
                        </a:rPr>
                        <a:t>+ </a:t>
                      </a:r>
                      <a:r>
                        <a:rPr lang="vi-VN" sz="1600" kern="1200" dirty="0">
                          <a:solidFill>
                            <a:schemeClr val="dk1"/>
                          </a:solidFill>
                          <a:latin typeface="+mn-lt"/>
                          <a:ea typeface="+mn-ea"/>
                          <a:cs typeface="+mn-cs"/>
                        </a:rPr>
                        <a:t>phát hiện sự bất thường</a:t>
                      </a:r>
                      <a:endParaRPr lang="en-US" sz="1600" kern="1200" dirty="0">
                        <a:solidFill>
                          <a:schemeClr val="dk1"/>
                        </a:solidFill>
                        <a:latin typeface="+mn-lt"/>
                        <a:ea typeface="+mn-ea"/>
                        <a:cs typeface="+mn-cs"/>
                      </a:endParaRPr>
                    </a:p>
                    <a:p>
                      <a:pPr marL="457200" lvl="1" indent="0">
                        <a:buFontTx/>
                        <a:buNone/>
                      </a:pPr>
                      <a:r>
                        <a:rPr lang="en-US" sz="1600" kern="1200" dirty="0">
                          <a:solidFill>
                            <a:schemeClr val="dk1"/>
                          </a:solidFill>
                          <a:latin typeface="+mn-lt"/>
                          <a:ea typeface="+mn-ea"/>
                          <a:cs typeface="+mn-cs"/>
                        </a:rPr>
                        <a:t>+ </a:t>
                      </a:r>
                      <a:r>
                        <a:rPr lang="vi-VN" sz="1600" kern="1200" dirty="0">
                          <a:solidFill>
                            <a:schemeClr val="dk1"/>
                          </a:solidFill>
                          <a:latin typeface="+mn-lt"/>
                          <a:ea typeface="+mn-ea"/>
                          <a:cs typeface="+mn-cs"/>
                        </a:rPr>
                        <a:t>đánh giá chất lượng và xây dựng niềm tin vào sản phẩm </a:t>
                      </a:r>
                      <a:r>
                        <a:rPr lang="en-US" sz="1600" kern="1200" dirty="0">
                          <a:solidFill>
                            <a:schemeClr val="dk1"/>
                          </a:solidFill>
                          <a:latin typeface="+mn-lt"/>
                          <a:ea typeface="+mn-ea"/>
                          <a:cs typeface="+mn-cs"/>
                        </a:rPr>
                        <a:t>review</a:t>
                      </a:r>
                    </a:p>
                    <a:p>
                      <a:pPr marL="457200" lvl="1" indent="0">
                        <a:buFontTx/>
                        <a:buNone/>
                      </a:pPr>
                      <a:r>
                        <a:rPr lang="en-US" sz="1600" kern="1200" dirty="0">
                          <a:solidFill>
                            <a:schemeClr val="dk1"/>
                          </a:solidFill>
                          <a:latin typeface="+mn-lt"/>
                          <a:ea typeface="+mn-ea"/>
                          <a:cs typeface="+mn-cs"/>
                        </a:rPr>
                        <a:t>+ </a:t>
                      </a:r>
                      <a:r>
                        <a:rPr lang="vi-VN" sz="1600" kern="1200" dirty="0">
                          <a:solidFill>
                            <a:schemeClr val="dk1"/>
                          </a:solidFill>
                          <a:latin typeface="+mn-lt"/>
                          <a:ea typeface="+mn-ea"/>
                          <a:cs typeface="+mn-cs"/>
                        </a:rPr>
                        <a:t>tạo ra ý tưởng mới</a:t>
                      </a:r>
                      <a:endParaRPr lang="en-US" sz="1600" kern="1200" dirty="0">
                        <a:solidFill>
                          <a:schemeClr val="dk1"/>
                        </a:solidFill>
                        <a:latin typeface="+mn-lt"/>
                        <a:ea typeface="+mn-ea"/>
                        <a:cs typeface="+mn-cs"/>
                      </a:endParaRPr>
                    </a:p>
                    <a:p>
                      <a:pPr marL="457200" lvl="1" indent="0">
                        <a:buFontTx/>
                        <a:buNone/>
                      </a:pPr>
                      <a:r>
                        <a:rPr lang="en-US" sz="1600" kern="1200" dirty="0">
                          <a:solidFill>
                            <a:schemeClr val="dk1"/>
                          </a:solidFill>
                          <a:latin typeface="+mn-lt"/>
                          <a:ea typeface="+mn-ea"/>
                          <a:cs typeface="+mn-cs"/>
                        </a:rPr>
                        <a:t>+ </a:t>
                      </a:r>
                      <a:r>
                        <a:rPr lang="vi-VN" sz="1600" kern="1200" dirty="0">
                          <a:solidFill>
                            <a:schemeClr val="dk1"/>
                          </a:solidFill>
                          <a:latin typeface="+mn-lt"/>
                          <a:ea typeface="+mn-ea"/>
                          <a:cs typeface="+mn-cs"/>
                        </a:rPr>
                        <a:t>thúc đẩy và cho phép tác giả cải thiện</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431554944"/>
                  </a:ext>
                </a:extLst>
              </a:tr>
            </a:tbl>
          </a:graphicData>
        </a:graphic>
      </p:graphicFrame>
    </p:spTree>
    <p:extLst>
      <p:ext uri="{BB962C8B-B14F-4D97-AF65-F5344CB8AC3E}">
        <p14:creationId xmlns:p14="http://schemas.microsoft.com/office/powerpoint/2010/main" val="130700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b="1" dirty="0"/>
              <a:t>3.2.4. </a:t>
            </a:r>
            <a:r>
              <a:rPr lang="en-US" altLang="en-US" sz="3600" b="1" dirty="0" err="1"/>
              <a:t>Các</a:t>
            </a:r>
            <a:r>
              <a:rPr lang="en-US" altLang="en-US" sz="3600" b="1" dirty="0"/>
              <a:t> </a:t>
            </a:r>
            <a:r>
              <a:rPr lang="en-US" altLang="en-US" sz="3600" b="1" dirty="0" err="1"/>
              <a:t>loại</a:t>
            </a:r>
            <a:r>
              <a:rPr lang="en-US" altLang="en-US" sz="3600" b="1" dirty="0"/>
              <a:t> review(t)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888773"/>
          </a:xfrm>
          <a:prstGeom prst="rect">
            <a:avLst/>
          </a:prstGeom>
        </p:spPr>
      </p:pic>
      <p:sp>
        <p:nvSpPr>
          <p:cNvPr id="5" name="Content Placeholder 4">
            <a:extLst>
              <a:ext uri="{FF2B5EF4-FFF2-40B4-BE49-F238E27FC236}">
                <a16:creationId xmlns:a16="http://schemas.microsoft.com/office/drawing/2014/main" id="{8444D196-8508-7D04-528D-4556001A11E9}"/>
              </a:ext>
            </a:extLst>
          </p:cNvPr>
          <p:cNvSpPr>
            <a:spLocks noGrp="1"/>
          </p:cNvSpPr>
          <p:nvPr>
            <p:ph idx="1"/>
          </p:nvPr>
        </p:nvSpPr>
        <p:spPr>
          <a:xfrm>
            <a:off x="460828" y="1514962"/>
            <a:ext cx="10515600" cy="4351338"/>
          </a:xfrm>
        </p:spPr>
        <p:txBody>
          <a:bodyPr>
            <a:normAutofit/>
          </a:bodyPr>
          <a:lstStyle/>
          <a:p>
            <a:pPr>
              <a:buFont typeface="Wingdings" panose="05000000000000000000" pitchFamily="2" charset="2"/>
              <a:buChar char="v"/>
            </a:pPr>
            <a:r>
              <a:rPr lang="en-US" sz="2200" dirty="0" err="1"/>
              <a:t>Có</a:t>
            </a:r>
            <a:r>
              <a:rPr lang="en-US" sz="2200" dirty="0"/>
              <a:t> </a:t>
            </a:r>
            <a:r>
              <a:rPr lang="en-US" sz="2200" dirty="0" err="1"/>
              <a:t>nhiều</a:t>
            </a:r>
            <a:r>
              <a:rPr lang="en-US" sz="2200" dirty="0"/>
              <a:t> </a:t>
            </a:r>
            <a:r>
              <a:rPr lang="en-US" sz="2200" dirty="0" err="1"/>
              <a:t>loại</a:t>
            </a:r>
            <a:r>
              <a:rPr lang="en-US" sz="2200" dirty="0"/>
              <a:t> review, </a:t>
            </a:r>
            <a:r>
              <a:rPr lang="en-US" sz="2200" dirty="0" err="1"/>
              <a:t>đi</a:t>
            </a:r>
            <a:r>
              <a:rPr lang="en-US" sz="2200" dirty="0"/>
              <a:t> </a:t>
            </a:r>
            <a:r>
              <a:rPr lang="en-US" sz="2200" dirty="0" err="1"/>
              <a:t>từ</a:t>
            </a:r>
            <a:r>
              <a:rPr lang="en-US" sz="2200" dirty="0"/>
              <a:t> </a:t>
            </a:r>
            <a:r>
              <a:rPr lang="en-US" sz="2200" dirty="0" err="1"/>
              <a:t>không</a:t>
            </a:r>
            <a:r>
              <a:rPr lang="en-US" sz="2200" dirty="0"/>
              <a:t> </a:t>
            </a:r>
            <a:r>
              <a:rPr lang="en-US" sz="2200" dirty="0" err="1"/>
              <a:t>hình</a:t>
            </a:r>
            <a:r>
              <a:rPr lang="en-US" sz="2200" dirty="0"/>
              <a:t> </a:t>
            </a:r>
            <a:r>
              <a:rPr lang="en-US" sz="2200" dirty="0" err="1"/>
              <a:t>thức</a:t>
            </a:r>
            <a:r>
              <a:rPr lang="en-US" sz="2200" dirty="0"/>
              <a:t> (Informal) </a:t>
            </a:r>
            <a:r>
              <a:rPr lang="en-US" sz="2200" dirty="0" err="1"/>
              <a:t>đến</a:t>
            </a:r>
            <a:r>
              <a:rPr lang="en-US" sz="2200" dirty="0"/>
              <a:t> </a:t>
            </a:r>
            <a:r>
              <a:rPr lang="en-US" sz="2200" dirty="0" err="1"/>
              <a:t>rất</a:t>
            </a:r>
            <a:r>
              <a:rPr lang="en-US" sz="2200" dirty="0"/>
              <a:t> </a:t>
            </a:r>
            <a:r>
              <a:rPr lang="en-US" sz="2200" dirty="0" err="1"/>
              <a:t>hình</a:t>
            </a:r>
            <a:r>
              <a:rPr lang="en-US" sz="2200" dirty="0"/>
              <a:t> </a:t>
            </a:r>
            <a:r>
              <a:rPr lang="en-US" sz="2200" dirty="0" err="1"/>
              <a:t>thức</a:t>
            </a:r>
            <a:r>
              <a:rPr lang="en-US" sz="2200" dirty="0"/>
              <a:t> (formal)</a:t>
            </a:r>
          </a:p>
          <a:p>
            <a:endParaRPr lang="en-US" sz="2200" dirty="0"/>
          </a:p>
        </p:txBody>
      </p:sp>
      <p:graphicFrame>
        <p:nvGraphicFramePr>
          <p:cNvPr id="8" name="Table 3">
            <a:extLst>
              <a:ext uri="{FF2B5EF4-FFF2-40B4-BE49-F238E27FC236}">
                <a16:creationId xmlns:a16="http://schemas.microsoft.com/office/drawing/2014/main" id="{4A1A0558-E53A-C951-43DD-07E7BC85AD66}"/>
              </a:ext>
            </a:extLst>
          </p:cNvPr>
          <p:cNvGraphicFramePr>
            <a:graphicFrameLocks/>
          </p:cNvGraphicFramePr>
          <p:nvPr>
            <p:extLst>
              <p:ext uri="{D42A27DB-BD31-4B8C-83A1-F6EECF244321}">
                <p14:modId xmlns:p14="http://schemas.microsoft.com/office/powerpoint/2010/main" val="489873006"/>
              </p:ext>
            </p:extLst>
          </p:nvPr>
        </p:nvGraphicFramePr>
        <p:xfrm>
          <a:off x="168547" y="988298"/>
          <a:ext cx="11854905" cy="2638030"/>
        </p:xfrm>
        <a:graphic>
          <a:graphicData uri="http://schemas.openxmlformats.org/drawingml/2006/table">
            <a:tbl>
              <a:tblPr firstRow="1" bandRow="1">
                <a:tableStyleId>{5C22544A-7EE6-4342-B048-85BDC9FD1C3A}</a:tableStyleId>
              </a:tblPr>
              <a:tblGrid>
                <a:gridCol w="2894148">
                  <a:extLst>
                    <a:ext uri="{9D8B030D-6E8A-4147-A177-3AD203B41FA5}">
                      <a16:colId xmlns:a16="http://schemas.microsoft.com/office/drawing/2014/main" val="389497573"/>
                    </a:ext>
                  </a:extLst>
                </a:gridCol>
                <a:gridCol w="8960757">
                  <a:extLst>
                    <a:ext uri="{9D8B030D-6E8A-4147-A177-3AD203B41FA5}">
                      <a16:colId xmlns:a16="http://schemas.microsoft.com/office/drawing/2014/main" val="1274573386"/>
                    </a:ext>
                  </a:extLst>
                </a:gridCol>
              </a:tblGrid>
              <a:tr h="352030">
                <a:tc>
                  <a:txBody>
                    <a:bodyPr/>
                    <a:lstStyle/>
                    <a:p>
                      <a:r>
                        <a:rPr lang="en-US" sz="1600" dirty="0" err="1"/>
                        <a:t>Loại</a:t>
                      </a:r>
                      <a:r>
                        <a:rPr lang="en-US" sz="1600" dirty="0"/>
                        <a:t> review</a:t>
                      </a:r>
                    </a:p>
                  </a:txBody>
                  <a:tcPr/>
                </a:tc>
                <a:tc>
                  <a:txBody>
                    <a:bodyPr/>
                    <a:lstStyle/>
                    <a:p>
                      <a:r>
                        <a:rPr lang="en-US" sz="1600" dirty="0" err="1"/>
                        <a:t>Mô</a:t>
                      </a:r>
                      <a:r>
                        <a:rPr lang="en-US" sz="1600" dirty="0"/>
                        <a:t> </a:t>
                      </a:r>
                      <a:r>
                        <a:rPr lang="en-US" sz="1600" dirty="0" err="1"/>
                        <a:t>tả</a:t>
                      </a:r>
                      <a:endParaRPr lang="en-US" sz="1600" dirty="0"/>
                    </a:p>
                  </a:txBody>
                  <a:tcPr/>
                </a:tc>
                <a:extLst>
                  <a:ext uri="{0D108BD9-81ED-4DB2-BD59-A6C34878D82A}">
                    <a16:rowId xmlns:a16="http://schemas.microsoft.com/office/drawing/2014/main" val="1111851657"/>
                  </a:ext>
                </a:extLst>
              </a:tr>
              <a:tr h="606238">
                <a:tc>
                  <a:txBody>
                    <a:bodyPr/>
                    <a:lstStyle/>
                    <a:p>
                      <a:r>
                        <a:rPr lang="en-US" sz="1600" dirty="0"/>
                        <a:t>Inspection</a:t>
                      </a:r>
                    </a:p>
                  </a:txBody>
                  <a:tcPr/>
                </a:tc>
                <a:tc>
                  <a:txBody>
                    <a:bodyPr/>
                    <a:lstStyle/>
                    <a:p>
                      <a:pPr marL="285750" indent="-285750">
                        <a:buFontTx/>
                        <a:buChar char="-"/>
                      </a:pPr>
                      <a:r>
                        <a:rPr lang="en-US" sz="1600" dirty="0" err="1"/>
                        <a:t>Loại</a:t>
                      </a:r>
                      <a:r>
                        <a:rPr lang="en-US" sz="1600" dirty="0"/>
                        <a:t> review </a:t>
                      </a:r>
                      <a:r>
                        <a:rPr lang="en-US" sz="1600" dirty="0" err="1"/>
                        <a:t>hình</a:t>
                      </a:r>
                      <a:r>
                        <a:rPr lang="en-US" sz="1600" dirty="0"/>
                        <a:t> </a:t>
                      </a:r>
                      <a:r>
                        <a:rPr lang="en-US" sz="1600" dirty="0" err="1"/>
                        <a:t>thức</a:t>
                      </a:r>
                      <a:r>
                        <a:rPr lang="en-US" sz="1600" dirty="0"/>
                        <a:t> </a:t>
                      </a:r>
                      <a:r>
                        <a:rPr lang="en-US" sz="1600" dirty="0" err="1"/>
                        <a:t>nhất</a:t>
                      </a:r>
                      <a:r>
                        <a:rPr lang="en-US" sz="1600" dirty="0"/>
                        <a:t>, </a:t>
                      </a:r>
                      <a:r>
                        <a:rPr lang="en-US" sz="1600" dirty="0" err="1"/>
                        <a:t>áp</a:t>
                      </a:r>
                      <a:r>
                        <a:rPr lang="en-US" sz="1600" dirty="0"/>
                        <a:t> </a:t>
                      </a:r>
                      <a:r>
                        <a:rPr lang="en-US" sz="1600" dirty="0" err="1"/>
                        <a:t>dụng</a:t>
                      </a:r>
                      <a:r>
                        <a:rPr lang="en-US" sz="1600" dirty="0"/>
                        <a:t> </a:t>
                      </a:r>
                      <a:r>
                        <a:rPr lang="en-US" sz="1600" dirty="0" err="1"/>
                        <a:t>đúng</a:t>
                      </a:r>
                      <a:r>
                        <a:rPr lang="en-US" sz="1600" dirty="0"/>
                        <a:t> </a:t>
                      </a:r>
                      <a:r>
                        <a:rPr lang="en-US" sz="1600" dirty="0" err="1"/>
                        <a:t>các</a:t>
                      </a:r>
                      <a:r>
                        <a:rPr lang="en-US" sz="1600" dirty="0"/>
                        <a:t> </a:t>
                      </a:r>
                      <a:r>
                        <a:rPr lang="en-US" sz="1600" dirty="0" err="1"/>
                        <a:t>bước</a:t>
                      </a:r>
                      <a:r>
                        <a:rPr lang="en-US" sz="1600" dirty="0"/>
                        <a:t> </a:t>
                      </a:r>
                      <a:r>
                        <a:rPr lang="en-US" sz="1600" dirty="0" err="1"/>
                        <a:t>trong</a:t>
                      </a:r>
                      <a:r>
                        <a:rPr lang="en-US" sz="1600" dirty="0"/>
                        <a:t> </a:t>
                      </a:r>
                      <a:r>
                        <a:rPr lang="en-US" sz="1600" dirty="0" err="1"/>
                        <a:t>quy</a:t>
                      </a:r>
                      <a:r>
                        <a:rPr lang="en-US" sz="1600" dirty="0"/>
                        <a:t> </a:t>
                      </a:r>
                      <a:r>
                        <a:rPr lang="en-US" sz="1600" dirty="0" err="1"/>
                        <a:t>trình</a:t>
                      </a:r>
                      <a:r>
                        <a:rPr lang="en-US" sz="1600" dirty="0"/>
                        <a:t> review</a:t>
                      </a:r>
                    </a:p>
                    <a:p>
                      <a:pPr marL="285750" indent="-285750">
                        <a:buFontTx/>
                        <a:buChar char="-"/>
                      </a:pPr>
                      <a:r>
                        <a:rPr lang="en-US" sz="1600" dirty="0" err="1"/>
                        <a:t>Mục</a:t>
                      </a:r>
                      <a:r>
                        <a:rPr lang="en-US" sz="1600" dirty="0"/>
                        <a:t> </a:t>
                      </a:r>
                      <a:r>
                        <a:rPr lang="en-US" sz="1600" dirty="0" err="1"/>
                        <a:t>tiêu</a:t>
                      </a:r>
                      <a:r>
                        <a:rPr lang="en-US" sz="1600" dirty="0"/>
                        <a:t> </a:t>
                      </a:r>
                      <a:r>
                        <a:rPr lang="en-US" sz="1600" dirty="0" err="1"/>
                        <a:t>chính</a:t>
                      </a:r>
                      <a:r>
                        <a:rPr lang="en-US" sz="1600" dirty="0"/>
                        <a:t>:</a:t>
                      </a:r>
                    </a:p>
                    <a:p>
                      <a:pPr marL="457200" lvl="1" indent="0">
                        <a:buFontTx/>
                        <a:buNone/>
                      </a:pPr>
                      <a:r>
                        <a:rPr lang="en-US" sz="1600" dirty="0"/>
                        <a:t>+ </a:t>
                      </a:r>
                      <a:r>
                        <a:rPr lang="en-US" sz="1600" dirty="0" err="1"/>
                        <a:t>Tìm</a:t>
                      </a:r>
                      <a:r>
                        <a:rPr lang="en-US" sz="1600" dirty="0"/>
                        <a:t> </a:t>
                      </a:r>
                      <a:r>
                        <a:rPr lang="en-US" sz="1600" dirty="0" err="1"/>
                        <a:t>ra</a:t>
                      </a:r>
                      <a:r>
                        <a:rPr lang="en-US" sz="1600" dirty="0"/>
                        <a:t> </a:t>
                      </a:r>
                      <a:r>
                        <a:rPr lang="en-US" sz="1600" dirty="0" err="1"/>
                        <a:t>số</a:t>
                      </a:r>
                      <a:r>
                        <a:rPr lang="en-US" sz="1600" dirty="0"/>
                        <a:t> </a:t>
                      </a:r>
                      <a:r>
                        <a:rPr lang="en-US" sz="1600" dirty="0" err="1"/>
                        <a:t>bất</a:t>
                      </a:r>
                      <a:r>
                        <a:rPr lang="en-US" sz="1600" dirty="0"/>
                        <a:t> </a:t>
                      </a:r>
                      <a:r>
                        <a:rPr lang="en-US" sz="1600" dirty="0" err="1"/>
                        <a:t>thường</a:t>
                      </a:r>
                      <a:r>
                        <a:rPr lang="en-US" sz="1600" dirty="0"/>
                        <a:t> </a:t>
                      </a:r>
                      <a:r>
                        <a:rPr lang="en-US" sz="1600" dirty="0" err="1"/>
                        <a:t>tối</a:t>
                      </a:r>
                      <a:r>
                        <a:rPr lang="en-US" sz="1600" dirty="0"/>
                        <a:t> </a:t>
                      </a:r>
                      <a:r>
                        <a:rPr lang="en-US" sz="1600" dirty="0" err="1"/>
                        <a:t>đa</a:t>
                      </a:r>
                      <a:endParaRPr lang="en-US" sz="1600" dirty="0"/>
                    </a:p>
                    <a:p>
                      <a:pPr marL="285750" indent="-285750">
                        <a:buFontTx/>
                        <a:buChar char="-"/>
                      </a:pPr>
                      <a:r>
                        <a:rPr lang="en-US" sz="1600" dirty="0" err="1"/>
                        <a:t>Mục</a:t>
                      </a:r>
                      <a:r>
                        <a:rPr lang="en-US" sz="1600" dirty="0"/>
                        <a:t> </a:t>
                      </a:r>
                      <a:r>
                        <a:rPr lang="en-US" sz="1600" dirty="0" err="1"/>
                        <a:t>tiêu</a:t>
                      </a:r>
                      <a:r>
                        <a:rPr lang="en-US" sz="1600" dirty="0"/>
                        <a:t> </a:t>
                      </a:r>
                      <a:r>
                        <a:rPr lang="en-US" sz="1600" dirty="0" err="1"/>
                        <a:t>khác</a:t>
                      </a:r>
                      <a:r>
                        <a:rPr lang="en-US" sz="1600" dirty="0"/>
                        <a:t>: </a:t>
                      </a:r>
                    </a:p>
                    <a:p>
                      <a:pPr marL="457200" lvl="1" indent="0">
                        <a:buFontTx/>
                        <a:buNone/>
                      </a:pPr>
                      <a:r>
                        <a:rPr lang="en-US" sz="1600" b="0" i="0" kern="1200" dirty="0">
                          <a:solidFill>
                            <a:schemeClr val="dk1"/>
                          </a:solidFill>
                          <a:effectLst/>
                          <a:latin typeface="+mn-lt"/>
                          <a:ea typeface="+mn-ea"/>
                          <a:cs typeface="+mn-cs"/>
                        </a:rPr>
                        <a:t>+ </a:t>
                      </a:r>
                      <a:r>
                        <a:rPr lang="vi-VN" sz="1600" b="0" i="0" kern="1200" dirty="0">
                          <a:solidFill>
                            <a:schemeClr val="dk1"/>
                          </a:solidFill>
                          <a:effectLst/>
                          <a:latin typeface="+mn-lt"/>
                          <a:ea typeface="+mn-ea"/>
                          <a:cs typeface="+mn-cs"/>
                        </a:rPr>
                        <a:t>đánh giá chất lượng, xây dựng niềm tin vào sản phẩm</a:t>
                      </a:r>
                      <a:endParaRPr lang="en-US" sz="1600" b="0" i="0" kern="1200" dirty="0">
                        <a:solidFill>
                          <a:schemeClr val="dk1"/>
                        </a:solidFill>
                        <a:effectLst/>
                        <a:latin typeface="+mn-lt"/>
                        <a:ea typeface="+mn-ea"/>
                        <a:cs typeface="+mn-cs"/>
                      </a:endParaRPr>
                    </a:p>
                    <a:p>
                      <a:pPr marL="457200" lvl="1" indent="0">
                        <a:buFontTx/>
                        <a:buNone/>
                      </a:pPr>
                      <a:r>
                        <a:rPr lang="en-US" sz="1600" b="0" i="0" kern="1200" dirty="0">
                          <a:solidFill>
                            <a:schemeClr val="dk1"/>
                          </a:solidFill>
                          <a:effectLst/>
                          <a:latin typeface="+mn-lt"/>
                          <a:ea typeface="+mn-ea"/>
                          <a:cs typeface="+mn-cs"/>
                        </a:rPr>
                        <a:t>+ </a:t>
                      </a:r>
                      <a:r>
                        <a:rPr lang="vi-VN" sz="1600" b="0" i="0" kern="1200" dirty="0">
                          <a:solidFill>
                            <a:schemeClr val="dk1"/>
                          </a:solidFill>
                          <a:effectLst/>
                          <a:latin typeface="+mn-lt"/>
                          <a:ea typeface="+mn-ea"/>
                          <a:cs typeface="+mn-cs"/>
                        </a:rPr>
                        <a:t>thúc đẩy và cho phép các tác giả cải thiện. </a:t>
                      </a:r>
                      <a:endParaRPr lang="en-US" sz="1600" b="0" i="0" kern="1200" dirty="0">
                        <a:solidFill>
                          <a:schemeClr val="dk1"/>
                        </a:solidFill>
                        <a:effectLst/>
                        <a:latin typeface="+mn-lt"/>
                        <a:ea typeface="+mn-ea"/>
                        <a:cs typeface="+mn-cs"/>
                      </a:endParaRPr>
                    </a:p>
                    <a:p>
                      <a:pPr marL="285750" lvl="0" indent="-285750">
                        <a:buFontTx/>
                        <a:buChar char="-"/>
                      </a:pPr>
                      <a:r>
                        <a:rPr lang="vi-VN" sz="1600" b="0" i="0" kern="1200" dirty="0">
                          <a:solidFill>
                            <a:schemeClr val="dk1"/>
                          </a:solidFill>
                          <a:effectLst/>
                          <a:latin typeface="+mn-lt"/>
                          <a:ea typeface="+mn-ea"/>
                          <a:cs typeface="+mn-cs"/>
                        </a:rPr>
                        <a:t>Các số liệu được thu thập và sử dụng để cải thiện SDLC, bao gồm cả quy trình </a:t>
                      </a:r>
                      <a:r>
                        <a:rPr lang="en-US" sz="1600" b="0" i="0" kern="1200" dirty="0">
                          <a:solidFill>
                            <a:schemeClr val="dk1"/>
                          </a:solidFill>
                          <a:effectLst/>
                          <a:latin typeface="+mn-lt"/>
                          <a:ea typeface="+mn-ea"/>
                          <a:cs typeface="+mn-cs"/>
                        </a:rPr>
                        <a:t>inspection</a:t>
                      </a:r>
                      <a:r>
                        <a:rPr lang="vi-VN" sz="1600" b="0" i="0" kern="1200" dirty="0">
                          <a:solidFill>
                            <a:schemeClr val="dk1"/>
                          </a:solidFill>
                          <a:effectLst/>
                          <a:latin typeface="+mn-lt"/>
                          <a:ea typeface="+mn-ea"/>
                          <a:cs typeface="+mn-cs"/>
                        </a:rPr>
                        <a:t>.</a:t>
                      </a:r>
                      <a:endParaRPr lang="en-US" sz="1600" b="0" i="0" kern="1200" dirty="0">
                        <a:solidFill>
                          <a:schemeClr val="dk1"/>
                        </a:solidFill>
                        <a:effectLst/>
                        <a:latin typeface="+mn-lt"/>
                        <a:ea typeface="+mn-ea"/>
                        <a:cs typeface="+mn-cs"/>
                      </a:endParaRPr>
                    </a:p>
                    <a:p>
                      <a:pPr marL="285750" lvl="0" indent="-285750">
                        <a:buFontTx/>
                        <a:buChar char="-"/>
                      </a:pPr>
                      <a:r>
                        <a:rPr lang="en-US" sz="1600" b="0" i="0" kern="1200" dirty="0">
                          <a:solidFill>
                            <a:schemeClr val="dk1"/>
                          </a:solidFill>
                          <a:effectLst/>
                          <a:latin typeface="+mn-lt"/>
                          <a:ea typeface="+mn-ea"/>
                          <a:cs typeface="+mn-cs"/>
                        </a:rPr>
                        <a:t>Trong inspection, </a:t>
                      </a:r>
                      <a:r>
                        <a:rPr lang="en-US" sz="1600" b="0" i="0" kern="1200" dirty="0" err="1">
                          <a:solidFill>
                            <a:schemeClr val="dk1"/>
                          </a:solidFill>
                          <a:effectLst/>
                          <a:latin typeface="+mn-lt"/>
                          <a:ea typeface="+mn-ea"/>
                          <a:cs typeface="+mn-cs"/>
                        </a:rPr>
                        <a:t>tác</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giả</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không</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được</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làm</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người</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dẫn</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dắt</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hoặc</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thư</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ký</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của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buổi</a:t>
                      </a:r>
                      <a:r>
                        <a:rPr lang="en-US" sz="1600" b="0" i="0" kern="1200" dirty="0">
                          <a:solidFill>
                            <a:schemeClr val="dk1"/>
                          </a:solidFill>
                          <a:effectLst/>
                          <a:latin typeface="+mn-lt"/>
                          <a:ea typeface="+mn-ea"/>
                          <a:cs typeface="+mn-cs"/>
                        </a:rPr>
                        <a:t> review.</a:t>
                      </a:r>
                      <a:endParaRPr lang="en-US" sz="1600" dirty="0"/>
                    </a:p>
                    <a:p>
                      <a:pPr marL="285750" indent="-285750">
                        <a:buFontTx/>
                        <a:buChar char="-"/>
                      </a:pPr>
                      <a:endParaRPr lang="en-US" sz="1600" dirty="0"/>
                    </a:p>
                  </a:txBody>
                  <a:tcPr/>
                </a:tc>
                <a:extLst>
                  <a:ext uri="{0D108BD9-81ED-4DB2-BD59-A6C34878D82A}">
                    <a16:rowId xmlns:a16="http://schemas.microsoft.com/office/drawing/2014/main" val="788678164"/>
                  </a:ext>
                </a:extLst>
              </a:tr>
            </a:tbl>
          </a:graphicData>
        </a:graphic>
      </p:graphicFrame>
    </p:spTree>
    <p:extLst>
      <p:ext uri="{BB962C8B-B14F-4D97-AF65-F5344CB8AC3E}">
        <p14:creationId xmlns:p14="http://schemas.microsoft.com/office/powerpoint/2010/main" val="29832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b="1" dirty="0"/>
              <a:t>3.2.5. </a:t>
            </a:r>
            <a:r>
              <a:rPr lang="en-US" altLang="en-US" sz="3600" b="1" dirty="0" err="1"/>
              <a:t>Các</a:t>
            </a:r>
            <a:r>
              <a:rPr lang="en-US" altLang="en-US" sz="3600" b="1" dirty="0"/>
              <a:t> </a:t>
            </a:r>
            <a:r>
              <a:rPr lang="en-US" altLang="en-US" sz="3600" b="1" dirty="0" err="1"/>
              <a:t>yếu</a:t>
            </a:r>
            <a:r>
              <a:rPr lang="en-US" altLang="en-US" sz="3600" b="1" dirty="0"/>
              <a:t> </a:t>
            </a:r>
            <a:r>
              <a:rPr lang="en-US" altLang="en-US" sz="3600" b="1" dirty="0" err="1"/>
              <a:t>tố</a:t>
            </a:r>
            <a:r>
              <a:rPr lang="en-US" altLang="en-US" sz="3600" b="1" dirty="0"/>
              <a:t> </a:t>
            </a:r>
            <a:r>
              <a:rPr lang="en-US" altLang="en-US" sz="3600" b="1" dirty="0" err="1"/>
              <a:t>thành</a:t>
            </a:r>
            <a:r>
              <a:rPr lang="en-US" altLang="en-US" sz="3600" b="1" dirty="0"/>
              <a:t> </a:t>
            </a:r>
            <a:r>
              <a:rPr lang="en-US" altLang="en-US" sz="3600" b="1" dirty="0" err="1"/>
              <a:t>công</a:t>
            </a:r>
            <a:r>
              <a:rPr lang="en-US" altLang="en-US" sz="3600" b="1" dirty="0"/>
              <a:t> </a:t>
            </a:r>
            <a:r>
              <a:rPr lang="en-US" altLang="en-US" sz="3600" b="1" dirty="0" err="1"/>
              <a:t>của</a:t>
            </a:r>
            <a:r>
              <a:rPr lang="en-US" altLang="en-US" sz="3600" b="1" dirty="0"/>
              <a:t> </a:t>
            </a:r>
            <a:r>
              <a:rPr lang="en-US" altLang="en-US" sz="3600" b="1" dirty="0" err="1"/>
              <a:t>buổi</a:t>
            </a:r>
            <a:r>
              <a:rPr lang="en-US" altLang="en-US" sz="3600" b="1" dirty="0"/>
              <a:t> review</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8" name="Content Placeholder 7">
            <a:extLst>
              <a:ext uri="{FF2B5EF4-FFF2-40B4-BE49-F238E27FC236}">
                <a16:creationId xmlns:a16="http://schemas.microsoft.com/office/drawing/2014/main" id="{6FD307A7-180B-565E-E45C-FD791C3EECCA}"/>
              </a:ext>
            </a:extLst>
          </p:cNvPr>
          <p:cNvSpPr>
            <a:spLocks noGrp="1"/>
          </p:cNvSpPr>
          <p:nvPr>
            <p:ph idx="1"/>
          </p:nvPr>
        </p:nvSpPr>
        <p:spPr>
          <a:xfrm>
            <a:off x="533400" y="1514962"/>
            <a:ext cx="10515600" cy="4841388"/>
          </a:xfrm>
        </p:spPr>
        <p:txBody>
          <a:bodyPr>
            <a:normAutofit fontScale="92500" lnSpcReduction="10000"/>
          </a:bodyPr>
          <a:lstStyle/>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Xác định mục tiêu rõ ràng và tiêu chí đầu ra có thể đo lường được. Đánh giá của những người tham gia không bao giờ nên là một mục tiêu</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t>
            </a: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Chọn loại </a:t>
            </a:r>
            <a:r>
              <a:rPr lang="en-US" sz="2200" dirty="0">
                <a:solidFill>
                  <a:srgbClr val="3C4043"/>
                </a:solidFill>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thích hợp để đạt được các mục tiêu nhất định và phù hợp với loại sản phẩm, những người tham gia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nhu cầu và bối cảnh của dự án </a:t>
            </a:r>
            <a:endParaRPr lang="en-US" sz="22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Tiến hành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theo từng phần nhỏ để người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không bị mất tập trung trong quá trình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cá nhân và/hoặc cuộc họp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(khi được tổ chức) </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Cung cấp phản hồi từ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cho các bên liên quan và tác giả để họ có thể cải thiện sản phẩm và các hoạt động của mình</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Cung cấp đủ thời gian cho người tham gia để chuẩn bị cho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a:t>
            </a: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Hỗ trợ từ quản lý cho quá trình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a:t>
            </a: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Đưa </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review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trở thành một phần văn hóa của tổ chức, để thúc đẩy việc học hỏi và cải tiến quy trình </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Cung cấp đào tạo đầy đủ cho tất cả những người tham gia để họ biết cách hoàn thành vai trò của mình </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Điều hành cuộc họp</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50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7FB02BD2-62C6-1228-3DDC-BABFE0BBA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marL="0" indent="0" eaLnBrk="1" fontAlgn="auto" hangingPunct="1">
              <a:lnSpc>
                <a:spcPct val="150000"/>
              </a:lnSpc>
              <a:spcAft>
                <a:spcPts val="0"/>
              </a:spcAft>
              <a:buNone/>
              <a:defRPr/>
            </a:pPr>
            <a:r>
              <a:rPr lang="en-US" altLang="en-US" sz="2400" dirty="0"/>
              <a:t>3.1. </a:t>
            </a:r>
            <a:r>
              <a:rPr lang="en-US" altLang="en-US" sz="2400" dirty="0" err="1"/>
              <a:t>Các</a:t>
            </a:r>
            <a:r>
              <a:rPr lang="en-US" altLang="en-US" sz="2400" dirty="0"/>
              <a:t> </a:t>
            </a:r>
            <a:r>
              <a:rPr lang="en-US" altLang="en-US" sz="2400" dirty="0" err="1"/>
              <a:t>khái</a:t>
            </a:r>
            <a:r>
              <a:rPr lang="en-US" altLang="en-US" sz="2400" dirty="0"/>
              <a:t> </a:t>
            </a:r>
            <a:r>
              <a:rPr lang="en-US" altLang="en-US" sz="2400" dirty="0" err="1"/>
              <a:t>niệm</a:t>
            </a:r>
            <a:r>
              <a:rPr lang="en-US" altLang="en-US" sz="2400" dirty="0"/>
              <a:t> </a:t>
            </a:r>
            <a:r>
              <a:rPr lang="en-US" altLang="en-US" sz="2400" dirty="0" err="1"/>
              <a:t>cơ</a:t>
            </a:r>
            <a:r>
              <a:rPr lang="en-US" altLang="en-US" sz="2400" dirty="0"/>
              <a:t> </a:t>
            </a:r>
            <a:r>
              <a:rPr lang="en-US" altLang="en-US" sz="2400" dirty="0" err="1"/>
              <a:t>bản</a:t>
            </a:r>
            <a:r>
              <a:rPr lang="en-US" altLang="en-US" sz="2400" dirty="0"/>
              <a:t> </a:t>
            </a:r>
            <a:r>
              <a:rPr lang="en-US" altLang="en-US" sz="2400" dirty="0" err="1"/>
              <a:t>về</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tĩnh</a:t>
            </a:r>
            <a:endParaRPr lang="en-US" altLang="en-US" sz="2400" dirty="0"/>
          </a:p>
          <a:p>
            <a:pPr marL="0" indent="0" eaLnBrk="1" fontAlgn="auto" hangingPunct="1">
              <a:lnSpc>
                <a:spcPct val="150000"/>
              </a:lnSpc>
              <a:spcAft>
                <a:spcPts val="0"/>
              </a:spcAft>
              <a:buNone/>
              <a:defRPr/>
            </a:pPr>
            <a:r>
              <a:rPr lang="en-US" altLang="en-US" sz="2400" dirty="0"/>
              <a:t>3.2. Quy </a:t>
            </a:r>
            <a:r>
              <a:rPr lang="en-US" altLang="en-US" sz="2400" dirty="0" err="1"/>
              <a:t>trình</a:t>
            </a:r>
            <a:r>
              <a:rPr lang="en-US" altLang="en-US" sz="2400" dirty="0"/>
              <a:t> review </a:t>
            </a:r>
            <a:r>
              <a:rPr lang="en-US" altLang="en-US" sz="2400" dirty="0" err="1"/>
              <a:t>và</a:t>
            </a:r>
            <a:r>
              <a:rPr lang="en-US" altLang="en-US" sz="2400" dirty="0"/>
              <a:t> </a:t>
            </a:r>
            <a:r>
              <a:rPr lang="en-US" altLang="en-US" sz="2400" dirty="0" err="1"/>
              <a:t>phản</a:t>
            </a:r>
            <a:r>
              <a:rPr lang="en-US" altLang="en-US" sz="2400" dirty="0"/>
              <a:t> </a:t>
            </a:r>
            <a:r>
              <a:rPr lang="en-US" altLang="en-US" sz="2400" dirty="0" err="1"/>
              <a:t>hồi</a:t>
            </a:r>
            <a:endParaRPr lang="en-US" altLang="en-US" sz="2400" dirty="0"/>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3.1. </a:t>
            </a:r>
            <a:r>
              <a:rPr lang="en-US" altLang="en-US" sz="4400" dirty="0" err="1"/>
              <a:t>Các</a:t>
            </a:r>
            <a:r>
              <a:rPr lang="en-US" altLang="en-US" sz="4400" dirty="0"/>
              <a:t> </a:t>
            </a:r>
            <a:r>
              <a:rPr lang="en-US" altLang="en-US" sz="4400" dirty="0" err="1"/>
              <a:t>khái</a:t>
            </a:r>
            <a:r>
              <a:rPr lang="en-US" altLang="en-US" sz="4400" dirty="0"/>
              <a:t> </a:t>
            </a:r>
            <a:r>
              <a:rPr lang="en-US" altLang="en-US" sz="4400" dirty="0" err="1"/>
              <a:t>niệm</a:t>
            </a:r>
            <a:r>
              <a:rPr lang="en-US" altLang="en-US" sz="4400" dirty="0"/>
              <a:t> </a:t>
            </a:r>
            <a:r>
              <a:rPr lang="en-US" altLang="en-US" sz="4400" dirty="0" err="1"/>
              <a:t>cơ</a:t>
            </a:r>
            <a:r>
              <a:rPr lang="en-US" altLang="en-US" sz="4400" dirty="0"/>
              <a:t> </a:t>
            </a:r>
            <a:r>
              <a:rPr lang="en-US" altLang="en-US" sz="4400" dirty="0" err="1"/>
              <a:t>bản</a:t>
            </a:r>
            <a:r>
              <a:rPr lang="en-US" altLang="en-US" sz="4400" dirty="0"/>
              <a:t> </a:t>
            </a:r>
            <a:r>
              <a:rPr lang="en-US" altLang="en-US" sz="4400" dirty="0" err="1"/>
              <a:t>về</a:t>
            </a:r>
            <a:r>
              <a:rPr lang="en-US" altLang="en-US" sz="4400" dirty="0"/>
              <a:t> </a:t>
            </a:r>
            <a:r>
              <a:rPr lang="en-US" altLang="en-US" sz="4400" dirty="0" err="1"/>
              <a:t>kiểm</a:t>
            </a:r>
            <a:r>
              <a:rPr lang="en-US" altLang="en-US" sz="4400" dirty="0"/>
              <a:t> </a:t>
            </a:r>
            <a:r>
              <a:rPr lang="en-US" altLang="en-US" sz="4400" dirty="0" err="1"/>
              <a:t>thử</a:t>
            </a:r>
            <a:r>
              <a:rPr lang="en-US" altLang="en-US" sz="4400" dirty="0"/>
              <a:t> </a:t>
            </a:r>
            <a:r>
              <a:rPr lang="en-US" altLang="en-US" sz="4400" dirty="0" err="1"/>
              <a:t>tĩnh</a:t>
            </a:r>
            <a:endParaRPr lang="en-US" altLang="en-US" sz="4400"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altLang="en-US" sz="2400" dirty="0"/>
              <a:t> Hai </a:t>
            </a:r>
            <a:r>
              <a:rPr lang="en-US" altLang="en-US" sz="2400" dirty="0" err="1"/>
              <a:t>cách</a:t>
            </a:r>
            <a:r>
              <a:rPr lang="en-US" altLang="en-US" sz="2400" dirty="0"/>
              <a:t> </a:t>
            </a:r>
            <a:r>
              <a:rPr lang="en-US" altLang="en-US" sz="2400" dirty="0" err="1"/>
              <a:t>tiếp</a:t>
            </a:r>
            <a:r>
              <a:rPr lang="en-US" altLang="en-US" sz="2400" dirty="0"/>
              <a:t> </a:t>
            </a:r>
            <a:r>
              <a:rPr lang="en-US" altLang="en-US" sz="2400" dirty="0" err="1"/>
              <a:t>cận</a:t>
            </a:r>
            <a:r>
              <a:rPr lang="en-US" altLang="en-US" sz="2400" dirty="0"/>
              <a:t> </a:t>
            </a:r>
            <a:r>
              <a:rPr lang="en-US" altLang="en-US" sz="2400" dirty="0" err="1"/>
              <a:t>kiểm</a:t>
            </a:r>
            <a:r>
              <a:rPr lang="en-US" altLang="en-US" sz="2400" dirty="0"/>
              <a:t> </a:t>
            </a:r>
            <a:r>
              <a:rPr lang="en-US" altLang="en-US" sz="2400" dirty="0" err="1"/>
              <a:t>thử</a:t>
            </a:r>
            <a:r>
              <a:rPr lang="en-US" altLang="en-US" sz="2400" dirty="0"/>
              <a:t>:</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4" name="Picture 3">
            <a:extLst>
              <a:ext uri="{FF2B5EF4-FFF2-40B4-BE49-F238E27FC236}">
                <a16:creationId xmlns:a16="http://schemas.microsoft.com/office/drawing/2014/main" id="{4D111BFF-5E87-7E69-3244-16A0E4DDB797}"/>
              </a:ext>
            </a:extLst>
          </p:cNvPr>
          <p:cNvPicPr>
            <a:picLocks noChangeAspect="1"/>
          </p:cNvPicPr>
          <p:nvPr/>
        </p:nvPicPr>
        <p:blipFill>
          <a:blip r:embed="rId3"/>
          <a:stretch>
            <a:fillRect/>
          </a:stretch>
        </p:blipFill>
        <p:spPr>
          <a:xfrm>
            <a:off x="3244703" y="1949374"/>
            <a:ext cx="5702593" cy="2959252"/>
          </a:xfrm>
          <a:prstGeom prst="rect">
            <a:avLst/>
          </a:prstGeom>
        </p:spPr>
      </p:pic>
    </p:spTree>
    <p:extLst>
      <p:ext uri="{BB962C8B-B14F-4D97-AF65-F5344CB8AC3E}">
        <p14:creationId xmlns:p14="http://schemas.microsoft.com/office/powerpoint/2010/main" val="185863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3.1. </a:t>
            </a:r>
            <a:r>
              <a:rPr lang="en-US" altLang="en-US" sz="4400" dirty="0" err="1"/>
              <a:t>Các</a:t>
            </a:r>
            <a:r>
              <a:rPr lang="en-US" altLang="en-US" sz="4400" dirty="0"/>
              <a:t> </a:t>
            </a:r>
            <a:r>
              <a:rPr lang="en-US" altLang="en-US" sz="4400" dirty="0" err="1"/>
              <a:t>khái</a:t>
            </a:r>
            <a:r>
              <a:rPr lang="en-US" altLang="en-US" sz="4400" dirty="0"/>
              <a:t> </a:t>
            </a:r>
            <a:r>
              <a:rPr lang="en-US" altLang="en-US" sz="4400" dirty="0" err="1"/>
              <a:t>niệm</a:t>
            </a:r>
            <a:r>
              <a:rPr lang="en-US" altLang="en-US" sz="4400" dirty="0"/>
              <a:t> </a:t>
            </a:r>
            <a:r>
              <a:rPr lang="en-US" altLang="en-US" sz="4400" dirty="0" err="1"/>
              <a:t>cơ</a:t>
            </a:r>
            <a:r>
              <a:rPr lang="en-US" altLang="en-US" sz="4400" dirty="0"/>
              <a:t> </a:t>
            </a:r>
            <a:r>
              <a:rPr lang="en-US" altLang="en-US" sz="4400" dirty="0" err="1"/>
              <a:t>bản</a:t>
            </a:r>
            <a:r>
              <a:rPr lang="en-US" altLang="en-US" sz="4400" dirty="0"/>
              <a:t> </a:t>
            </a:r>
            <a:r>
              <a:rPr lang="en-US" altLang="en-US" sz="4400" dirty="0" err="1"/>
              <a:t>về</a:t>
            </a:r>
            <a:r>
              <a:rPr lang="en-US" altLang="en-US" sz="4400" dirty="0"/>
              <a:t> </a:t>
            </a:r>
            <a:r>
              <a:rPr lang="en-US" altLang="en-US" sz="4400" dirty="0" err="1"/>
              <a:t>kiểm</a:t>
            </a:r>
            <a:r>
              <a:rPr lang="en-US" altLang="en-US" sz="4400" dirty="0"/>
              <a:t> </a:t>
            </a:r>
            <a:r>
              <a:rPr lang="en-US" altLang="en-US" sz="4400" dirty="0" err="1"/>
              <a:t>thử</a:t>
            </a:r>
            <a:r>
              <a:rPr lang="en-US" altLang="en-US" sz="4400" dirty="0"/>
              <a:t> </a:t>
            </a:r>
            <a:r>
              <a:rPr lang="en-US" altLang="en-US" sz="4400" dirty="0" err="1"/>
              <a:t>tĩnh</a:t>
            </a:r>
            <a:endParaRPr lang="en-US" altLang="en-US" sz="4400"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altLang="en-US" sz="2400" dirty="0"/>
              <a:t> </a:t>
            </a:r>
            <a:r>
              <a:rPr lang="en-US" altLang="en-US" sz="2400" dirty="0" err="1"/>
              <a:t>Các</a:t>
            </a:r>
            <a:r>
              <a:rPr lang="en-US" altLang="en-US" sz="2400" dirty="0"/>
              <a:t>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tĩnh</a:t>
            </a:r>
            <a:r>
              <a:rPr lang="en-US" altLang="en-US" sz="2400" dirty="0"/>
              <a:t>:</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5" name="Picture 4">
            <a:extLst>
              <a:ext uri="{FF2B5EF4-FFF2-40B4-BE49-F238E27FC236}">
                <a16:creationId xmlns:a16="http://schemas.microsoft.com/office/drawing/2014/main" id="{3436833E-3F56-B3E8-69A4-D12A75CDDBAC}"/>
              </a:ext>
            </a:extLst>
          </p:cNvPr>
          <p:cNvPicPr>
            <a:picLocks noChangeAspect="1"/>
          </p:cNvPicPr>
          <p:nvPr/>
        </p:nvPicPr>
        <p:blipFill>
          <a:blip r:embed="rId3"/>
          <a:stretch>
            <a:fillRect/>
          </a:stretch>
        </p:blipFill>
        <p:spPr>
          <a:xfrm>
            <a:off x="2654122" y="2187511"/>
            <a:ext cx="7817879" cy="2819918"/>
          </a:xfrm>
          <a:prstGeom prst="rect">
            <a:avLst/>
          </a:prstGeom>
        </p:spPr>
      </p:pic>
    </p:spTree>
    <p:extLst>
      <p:ext uri="{BB962C8B-B14F-4D97-AF65-F5344CB8AC3E}">
        <p14:creationId xmlns:p14="http://schemas.microsoft.com/office/powerpoint/2010/main" val="15178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3.1. </a:t>
            </a:r>
            <a:r>
              <a:rPr lang="en-US" altLang="en-US" sz="4400" dirty="0" err="1"/>
              <a:t>Các</a:t>
            </a:r>
            <a:r>
              <a:rPr lang="en-US" altLang="en-US" sz="4400" dirty="0"/>
              <a:t> </a:t>
            </a:r>
            <a:r>
              <a:rPr lang="en-US" altLang="en-US" sz="4400" dirty="0" err="1"/>
              <a:t>khái</a:t>
            </a:r>
            <a:r>
              <a:rPr lang="en-US" altLang="en-US" sz="4400" dirty="0"/>
              <a:t> </a:t>
            </a:r>
            <a:r>
              <a:rPr lang="en-US" altLang="en-US" sz="4400" dirty="0" err="1"/>
              <a:t>niệm</a:t>
            </a:r>
            <a:r>
              <a:rPr lang="en-US" altLang="en-US" sz="4400" dirty="0"/>
              <a:t> </a:t>
            </a:r>
            <a:r>
              <a:rPr lang="en-US" altLang="en-US" sz="4400" dirty="0" err="1"/>
              <a:t>cơ</a:t>
            </a:r>
            <a:r>
              <a:rPr lang="en-US" altLang="en-US" sz="4400" dirty="0"/>
              <a:t> </a:t>
            </a:r>
            <a:r>
              <a:rPr lang="en-US" altLang="en-US" sz="4400" dirty="0" err="1"/>
              <a:t>bản</a:t>
            </a:r>
            <a:r>
              <a:rPr lang="en-US" altLang="en-US" sz="4400" dirty="0"/>
              <a:t> </a:t>
            </a:r>
            <a:r>
              <a:rPr lang="en-US" altLang="en-US" sz="4400" dirty="0" err="1"/>
              <a:t>về</a:t>
            </a:r>
            <a:r>
              <a:rPr lang="en-US" altLang="en-US" sz="4400" dirty="0"/>
              <a:t> </a:t>
            </a:r>
            <a:r>
              <a:rPr lang="en-US" altLang="en-US" sz="4400" dirty="0" err="1"/>
              <a:t>kiểm</a:t>
            </a:r>
            <a:r>
              <a:rPr lang="en-US" altLang="en-US" sz="4400" dirty="0"/>
              <a:t> </a:t>
            </a:r>
            <a:r>
              <a:rPr lang="en-US" altLang="en-US" sz="4400" dirty="0" err="1"/>
              <a:t>thử</a:t>
            </a:r>
            <a:r>
              <a:rPr lang="en-US" altLang="en-US" sz="4400" dirty="0"/>
              <a:t> </a:t>
            </a:r>
            <a:r>
              <a:rPr lang="en-US" altLang="en-US" sz="4400" dirty="0" err="1"/>
              <a:t>tĩnh</a:t>
            </a:r>
            <a:endParaRPr lang="en-US" altLang="en-US" sz="4400"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altLang="en-US" sz="2200" dirty="0"/>
              <a:t> </a:t>
            </a:r>
            <a:r>
              <a:rPr lang="en-US" altLang="en-US" sz="2200" dirty="0" err="1"/>
              <a:t>Phần</a:t>
            </a:r>
            <a:r>
              <a:rPr lang="en-US" altLang="en-US" sz="2200" dirty="0"/>
              <a:t> </a:t>
            </a:r>
            <a:r>
              <a:rPr lang="en-US" altLang="en-US" sz="2200" dirty="0" err="1"/>
              <a:t>mềm</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không</a:t>
            </a:r>
            <a:r>
              <a:rPr lang="en-US" altLang="en-US" sz="2200" dirty="0"/>
              <a:t> </a:t>
            </a:r>
            <a:r>
              <a:rPr lang="en-US" altLang="en-US" sz="2200" dirty="0" err="1"/>
              <a:t>cần</a:t>
            </a:r>
            <a:r>
              <a:rPr lang="en-US" altLang="en-US" sz="2200" dirty="0"/>
              <a:t> </a:t>
            </a:r>
            <a:r>
              <a:rPr lang="en-US" altLang="en-US" sz="2200" dirty="0" err="1"/>
              <a:t>phải</a:t>
            </a:r>
            <a:r>
              <a:rPr lang="en-US" altLang="en-US" sz="2200" dirty="0"/>
              <a:t> </a:t>
            </a:r>
            <a:r>
              <a:rPr lang="en-US" altLang="en-US" sz="2200" dirty="0" err="1"/>
              <a:t>thực</a:t>
            </a:r>
            <a:r>
              <a:rPr lang="en-US" altLang="en-US" sz="2200" dirty="0"/>
              <a:t> </a:t>
            </a:r>
            <a:r>
              <a:rPr lang="en-US" altLang="en-US" sz="2200" dirty="0" err="1"/>
              <a:t>thi</a:t>
            </a:r>
            <a:endParaRPr lang="en-US" altLang="en-US" sz="2200" dirty="0"/>
          </a:p>
          <a:p>
            <a:pPr>
              <a:lnSpc>
                <a:spcPct val="150000"/>
              </a:lnSpc>
              <a:buFont typeface="Wingdings" panose="05000000000000000000" pitchFamily="2" charset="2"/>
              <a:buChar char="v"/>
              <a:defRPr/>
            </a:pPr>
            <a:r>
              <a:rPr lang="en-US" altLang="en-US" sz="2200" dirty="0" err="1"/>
              <a:t>Mã</a:t>
            </a:r>
            <a:r>
              <a:rPr lang="en-US" altLang="en-US" sz="2200" dirty="0"/>
              <a:t> </a:t>
            </a:r>
            <a:r>
              <a:rPr lang="en-US" altLang="en-US" sz="2200" dirty="0" err="1"/>
              <a:t>nguồn</a:t>
            </a:r>
            <a:r>
              <a:rPr lang="en-US" altLang="en-US" sz="2200" dirty="0"/>
              <a:t>, </a:t>
            </a:r>
            <a:r>
              <a:rPr lang="en-US" altLang="en-US" sz="2200" dirty="0" err="1"/>
              <a:t>đặc</a:t>
            </a:r>
            <a:r>
              <a:rPr lang="en-US" altLang="en-US" sz="2200" dirty="0"/>
              <a:t> </a:t>
            </a:r>
            <a:r>
              <a:rPr lang="en-US" altLang="en-US" sz="2200" dirty="0" err="1"/>
              <a:t>tả</a:t>
            </a:r>
            <a:r>
              <a:rPr lang="en-US" altLang="en-US" sz="2200" dirty="0"/>
              <a:t> </a:t>
            </a:r>
            <a:r>
              <a:rPr lang="en-US" altLang="en-US" sz="2200" dirty="0" err="1"/>
              <a:t>quy</a:t>
            </a:r>
            <a:r>
              <a:rPr lang="en-US" altLang="en-US" sz="2200" dirty="0"/>
              <a:t> </a:t>
            </a:r>
            <a:r>
              <a:rPr lang="en-US" altLang="en-US" sz="2200" dirty="0" err="1"/>
              <a:t>trình</a:t>
            </a:r>
            <a:r>
              <a:rPr lang="en-US" altLang="en-US" sz="2200" dirty="0"/>
              <a:t>, </a:t>
            </a:r>
            <a:r>
              <a:rPr lang="en-US" altLang="en-US" sz="2200" dirty="0" err="1"/>
              <a:t>đặc</a:t>
            </a:r>
            <a:r>
              <a:rPr lang="en-US" altLang="en-US" sz="2200" dirty="0"/>
              <a:t> </a:t>
            </a:r>
            <a:r>
              <a:rPr lang="en-US" altLang="en-US" sz="2200" dirty="0" err="1"/>
              <a:t>tả</a:t>
            </a:r>
            <a:r>
              <a:rPr lang="en-US" altLang="en-US" sz="2200" dirty="0"/>
              <a:t> </a:t>
            </a:r>
            <a:r>
              <a:rPr lang="en-US" altLang="en-US" sz="2200" dirty="0" err="1"/>
              <a:t>kiến</a:t>
            </a:r>
            <a:r>
              <a:rPr lang="en-US" altLang="en-US" sz="2200" dirty="0"/>
              <a:t> </a:t>
            </a:r>
            <a:r>
              <a:rPr lang="en-US" altLang="en-US" sz="2200" dirty="0" err="1"/>
              <a:t>trúc</a:t>
            </a:r>
            <a:r>
              <a:rPr lang="en-US" altLang="en-US" sz="2200" dirty="0"/>
              <a:t> </a:t>
            </a:r>
            <a:r>
              <a:rPr lang="en-US" altLang="en-US" sz="2200" dirty="0" err="1"/>
              <a:t>hệ</a:t>
            </a:r>
            <a:r>
              <a:rPr lang="en-US" altLang="en-US" sz="2200" dirty="0"/>
              <a:t> </a:t>
            </a:r>
            <a:r>
              <a:rPr lang="en-US" altLang="en-US" sz="2200" dirty="0" err="1"/>
              <a:t>thống</a:t>
            </a:r>
            <a:r>
              <a:rPr lang="en-US" altLang="en-US" sz="2200" dirty="0"/>
              <a:t> </a:t>
            </a:r>
            <a:r>
              <a:rPr lang="en-US" altLang="en-US" sz="2200" dirty="0" err="1"/>
              <a:t>hoặc</a:t>
            </a:r>
            <a:r>
              <a:rPr lang="en-US" altLang="en-US" sz="2200" dirty="0"/>
              <a:t> </a:t>
            </a:r>
            <a:r>
              <a:rPr lang="en-US" altLang="en-US" sz="2200" dirty="0" err="1"/>
              <a:t>các</a:t>
            </a:r>
            <a:r>
              <a:rPr lang="en-US" altLang="en-US" sz="2200" dirty="0"/>
              <a:t> </a:t>
            </a:r>
            <a:r>
              <a:rPr lang="en-US" altLang="en-US" sz="2200" dirty="0" err="1"/>
              <a:t>sản</a:t>
            </a:r>
            <a:r>
              <a:rPr lang="en-US" altLang="en-US" sz="2200" dirty="0"/>
              <a:t> </a:t>
            </a:r>
            <a:r>
              <a:rPr lang="en-US" altLang="en-US" sz="2200" dirty="0" err="1"/>
              <a:t>phẩm</a:t>
            </a:r>
            <a:r>
              <a:rPr lang="en-US" altLang="en-US" sz="2200" dirty="0"/>
              <a:t> </a:t>
            </a:r>
            <a:r>
              <a:rPr lang="en-US" altLang="en-US" sz="2200" dirty="0" err="1"/>
              <a:t>khác</a:t>
            </a:r>
            <a:r>
              <a:rPr lang="en-US" altLang="en-US" sz="2200" dirty="0"/>
              <a:t> </a:t>
            </a:r>
            <a:r>
              <a:rPr lang="vi-VN" sz="2200" dirty="0"/>
              <a:t>được đánh giá </a:t>
            </a:r>
            <a:r>
              <a:rPr lang="vi-VN" sz="2200" dirty="0">
                <a:latin typeface="Calibri" panose="020F0502020204030204" pitchFamily="34" charset="0"/>
                <a:ea typeface="Calibri" panose="020F0502020204030204" pitchFamily="34" charset="0"/>
                <a:cs typeface="Calibri" panose="020F0502020204030204" pitchFamily="34" charset="0"/>
              </a:rPr>
              <a:t>thông qua kiểm </a:t>
            </a:r>
            <a:r>
              <a:rPr lang="en-US" sz="2200" dirty="0" err="1">
                <a:latin typeface="Calibri" panose="020F0502020204030204" pitchFamily="34" charset="0"/>
                <a:ea typeface="Calibri" panose="020F0502020204030204" pitchFamily="34" charset="0"/>
                <a:cs typeface="Calibri" panose="020F0502020204030204" pitchFamily="34" charset="0"/>
              </a:rPr>
              <a:t>thử</a:t>
            </a:r>
            <a:r>
              <a:rPr lang="vi-VN" sz="2200" dirty="0">
                <a:latin typeface="Calibri" panose="020F0502020204030204" pitchFamily="34" charset="0"/>
                <a:ea typeface="Calibri" panose="020F0502020204030204" pitchFamily="34" charset="0"/>
                <a:cs typeface="Calibri" panose="020F0502020204030204" pitchFamily="34" charset="0"/>
              </a:rPr>
              <a:t> thủ công</a:t>
            </a:r>
            <a:r>
              <a:rPr lang="en-US" sz="2200" dirty="0">
                <a:latin typeface="Calibri" panose="020F0502020204030204" pitchFamily="34" charset="0"/>
                <a:ea typeface="Calibri" panose="020F0502020204030204" pitchFamily="34" charset="0"/>
                <a:cs typeface="Calibri" panose="020F0502020204030204" pitchFamily="34" charset="0"/>
              </a:rPr>
              <a:t> (review) </a:t>
            </a:r>
            <a:r>
              <a:rPr lang="en-US" sz="2200" dirty="0" err="1">
                <a:latin typeface="Calibri" panose="020F0502020204030204" pitchFamily="34" charset="0"/>
                <a:ea typeface="Calibri" panose="020F0502020204030204" pitchFamily="34" charset="0"/>
                <a:cs typeface="Calibri" panose="020F0502020204030204" pitchFamily="34" charset="0"/>
              </a:rPr>
              <a:t>hoặc</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công</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cụ</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phân</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tích</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tĩnh</a:t>
            </a:r>
            <a:r>
              <a:rPr lang="en-US" sz="22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en-US" sz="2200" b="1" dirty="0" err="1">
                <a:latin typeface="Calibri" panose="020F0502020204030204" pitchFamily="34" charset="0"/>
                <a:ea typeface="Calibri" panose="020F0502020204030204" pitchFamily="34" charset="0"/>
                <a:cs typeface="Calibri" panose="020F0502020204030204" pitchFamily="34" charset="0"/>
              </a:rPr>
              <a:t>Mục</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tiêu</a:t>
            </a:r>
            <a:r>
              <a:rPr lang="en-US" sz="2200" b="1"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cải thiện chất lượng, phát hiện lỗi và đánh giá các đặc điểm như khả năng đọc</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hiểu</a:t>
            </a:r>
            <a:r>
              <a:rPr lang="vi-VN" sz="2200" dirty="0">
                <a:latin typeface="Calibri" panose="020F0502020204030204" pitchFamily="34" charset="0"/>
                <a:ea typeface="Calibri" panose="020F0502020204030204" pitchFamily="34" charset="0"/>
                <a:cs typeface="Calibri" panose="020F0502020204030204" pitchFamily="34" charset="0"/>
              </a:rPr>
              <a:t>, tính đầy đủ, tính chính xác, khả năng kiểm </a:t>
            </a:r>
            <a:r>
              <a:rPr lang="en-US" sz="2200" dirty="0" err="1">
                <a:latin typeface="Calibri" panose="020F0502020204030204" pitchFamily="34" charset="0"/>
                <a:ea typeface="Calibri" panose="020F0502020204030204" pitchFamily="34" charset="0"/>
                <a:cs typeface="Calibri" panose="020F0502020204030204" pitchFamily="34" charset="0"/>
              </a:rPr>
              <a:t>thử</a:t>
            </a:r>
            <a:r>
              <a:rPr lang="vi-VN" sz="2200" dirty="0">
                <a:latin typeface="Calibri" panose="020F0502020204030204" pitchFamily="34" charset="0"/>
                <a:ea typeface="Calibri" panose="020F0502020204030204" pitchFamily="34" charset="0"/>
                <a:cs typeface="Calibri" panose="020F0502020204030204" pitchFamily="34" charset="0"/>
              </a:rPr>
              <a:t> và tính nhất quán</a:t>
            </a:r>
            <a:r>
              <a:rPr lang="en-US" sz="22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r>
              <a:rPr lang="en-US" sz="2200" dirty="0" err="1">
                <a:latin typeface="Calibri" panose="020F0502020204030204" pitchFamily="34" charset="0"/>
                <a:ea typeface="Calibri" panose="020F0502020204030204" pitchFamily="34" charset="0"/>
                <a:cs typeface="Calibri" panose="020F0502020204030204" pitchFamily="34" charset="0"/>
              </a:rPr>
              <a:t>Áp</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dụng</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cả</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hai</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xác</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minh</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u="sng" dirty="0">
                <a:latin typeface="Calibri" panose="020F0502020204030204" pitchFamily="34" charset="0"/>
                <a:ea typeface="Calibri" panose="020F0502020204030204" pitchFamily="34" charset="0"/>
                <a:cs typeface="Calibri" panose="020F0502020204030204" pitchFamily="34" charset="0"/>
              </a:rPr>
              <a:t>verification</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và</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xác</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thực</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u="sng" dirty="0">
                <a:latin typeface="Calibri" panose="020F0502020204030204" pitchFamily="34" charset="0"/>
                <a:ea typeface="Calibri" panose="020F0502020204030204" pitchFamily="34" charset="0"/>
                <a:cs typeface="Calibri" panose="020F0502020204030204" pitchFamily="34" charset="0"/>
              </a:rPr>
              <a:t>validation</a:t>
            </a:r>
            <a:r>
              <a:rPr lang="en-US" sz="22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v"/>
              <a:defRPr/>
            </a:pP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marL="0" indent="0" eaLnBrk="1" fontAlgn="auto" hangingPunct="1">
              <a:lnSpc>
                <a:spcPct val="150000"/>
              </a:lnSpc>
              <a:spcAft>
                <a:spcPts val="0"/>
              </a:spcAft>
              <a:buNone/>
              <a:defRPr/>
            </a:pPr>
            <a:endParaRPr lang="en-US" altLang="en-US" sz="22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57968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3.1.1. </a:t>
            </a:r>
            <a:r>
              <a:rPr lang="en-US" altLang="en-US" sz="3600" dirty="0" err="1"/>
              <a:t>Sản</a:t>
            </a:r>
            <a:r>
              <a:rPr lang="en-US" altLang="en-US" sz="3600" dirty="0"/>
              <a:t> </a:t>
            </a:r>
            <a:r>
              <a:rPr lang="en-US" altLang="en-US" sz="3600" dirty="0" err="1"/>
              <a:t>phẩm</a:t>
            </a:r>
            <a:r>
              <a:rPr lang="en-US" altLang="en-US" sz="3600" dirty="0"/>
              <a:t> </a:t>
            </a:r>
            <a:r>
              <a:rPr lang="en-US" altLang="en-US" sz="3600" dirty="0" err="1"/>
              <a:t>có</a:t>
            </a:r>
            <a:r>
              <a:rPr lang="en-US" altLang="en-US" sz="3600" dirty="0"/>
              <a:t> </a:t>
            </a:r>
            <a:r>
              <a:rPr lang="en-US" altLang="en-US" sz="3600" dirty="0" err="1"/>
              <a:t>thể</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bởi</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tĩnh</a:t>
            </a:r>
            <a:endParaRPr lang="en-US" altLang="en-US" sz="3600" dirty="0"/>
          </a:p>
        </p:txBody>
      </p:sp>
      <p:sp>
        <p:nvSpPr>
          <p:cNvPr id="190467" name="Rectangle 3"/>
          <p:cNvSpPr>
            <a:spLocks noGrp="1" noChangeArrowheads="1"/>
          </p:cNvSpPr>
          <p:nvPr>
            <p:ph idx="1"/>
          </p:nvPr>
        </p:nvSpPr>
        <p:spPr>
          <a:xfrm>
            <a:off x="366713" y="1066800"/>
            <a:ext cx="11709173" cy="5145314"/>
          </a:xfrm>
        </p:spPr>
        <p:txBody>
          <a:bodyPr rtlCol="0">
            <a:normAutofit/>
          </a:bodyPr>
          <a:lstStyle/>
          <a:p>
            <a:pPr>
              <a:lnSpc>
                <a:spcPct val="150000"/>
              </a:lnSpc>
              <a:buFont typeface="Wingdings" panose="05000000000000000000" pitchFamily="2" charset="2"/>
              <a:buChar char="v"/>
              <a:defRPr/>
            </a:pPr>
            <a:r>
              <a:rPr lang="en-US" altLang="en-US" sz="2200" dirty="0"/>
              <a:t> </a:t>
            </a:r>
            <a:r>
              <a:rPr lang="vi-VN" sz="2200" dirty="0"/>
              <a:t>Hầu hết mọi sản phẩm đều có thể được kiểm </a:t>
            </a:r>
            <a:r>
              <a:rPr lang="en-US" sz="2200" dirty="0" err="1"/>
              <a:t>thử</a:t>
            </a:r>
            <a:r>
              <a:rPr lang="vi-VN" sz="2200" dirty="0"/>
              <a:t> bằng </a:t>
            </a:r>
            <a:r>
              <a:rPr lang="en-US" sz="2200" dirty="0" err="1"/>
              <a:t>kiểm</a:t>
            </a:r>
            <a:r>
              <a:rPr lang="en-US" sz="2200" dirty="0"/>
              <a:t> </a:t>
            </a:r>
            <a:r>
              <a:rPr lang="en-US" sz="2200" dirty="0" err="1"/>
              <a:t>thử</a:t>
            </a:r>
            <a:r>
              <a:rPr lang="en-US" sz="2200" dirty="0"/>
              <a:t> </a:t>
            </a:r>
            <a:r>
              <a:rPr lang="vi-VN" sz="2200" dirty="0"/>
              <a:t>tĩnh. </a:t>
            </a:r>
            <a:r>
              <a:rPr lang="en-US" sz="2200" dirty="0"/>
              <a:t>VD: </a:t>
            </a:r>
            <a:r>
              <a:rPr lang="vi-VN" sz="2200" dirty="0"/>
              <a:t>tài liệu đặc tả yêu cầu, mã nguồn, kế hoạch kiểm thử, </a:t>
            </a:r>
            <a:r>
              <a:rPr lang="en-US" sz="2200" dirty="0"/>
              <a:t>test case</a:t>
            </a:r>
            <a:r>
              <a:rPr lang="vi-VN" sz="2200" dirty="0"/>
              <a:t>, các hạng mục </a:t>
            </a:r>
            <a:r>
              <a:rPr lang="en-US" sz="2200" dirty="0" err="1"/>
              <a:t>trong</a:t>
            </a:r>
            <a:r>
              <a:rPr lang="en-US" sz="2200" dirty="0"/>
              <a:t> product backlog</a:t>
            </a:r>
            <a:r>
              <a:rPr lang="vi-VN" sz="2200" dirty="0"/>
              <a:t>, điều lệ kiểm thử, </a:t>
            </a:r>
            <a:r>
              <a:rPr lang="en-US" sz="2200" dirty="0" err="1"/>
              <a:t>tài</a:t>
            </a:r>
            <a:r>
              <a:rPr lang="en-US" sz="2200" dirty="0"/>
              <a:t> </a:t>
            </a:r>
            <a:r>
              <a:rPr lang="en-US" sz="2200" dirty="0" err="1"/>
              <a:t>liệu</a:t>
            </a:r>
            <a:r>
              <a:rPr lang="en-US" sz="2200" dirty="0"/>
              <a:t> </a:t>
            </a:r>
            <a:r>
              <a:rPr lang="en-US" sz="2200" dirty="0" err="1"/>
              <a:t>dự</a:t>
            </a:r>
            <a:r>
              <a:rPr lang="en-US" sz="2200" dirty="0"/>
              <a:t> </a:t>
            </a:r>
            <a:r>
              <a:rPr lang="en-US" sz="2200" dirty="0" err="1"/>
              <a:t>án</a:t>
            </a:r>
            <a:r>
              <a:rPr lang="en-US" sz="2200" dirty="0"/>
              <a:t>, </a:t>
            </a:r>
            <a:r>
              <a:rPr lang="en-US" sz="2200" dirty="0" err="1"/>
              <a:t>hợp</a:t>
            </a:r>
            <a:r>
              <a:rPr lang="en-US" sz="2200" dirty="0"/>
              <a:t> </a:t>
            </a:r>
            <a:r>
              <a:rPr lang="en-US" sz="2200" dirty="0" err="1"/>
              <a:t>đồng</a:t>
            </a:r>
            <a:r>
              <a:rPr lang="en-US" sz="2200" dirty="0"/>
              <a:t> </a:t>
            </a:r>
            <a:r>
              <a:rPr lang="en-US" sz="2200" dirty="0" err="1"/>
              <a:t>và</a:t>
            </a:r>
            <a:r>
              <a:rPr lang="en-US" sz="2200" dirty="0"/>
              <a:t> </a:t>
            </a:r>
            <a:r>
              <a:rPr lang="en-US" sz="2200" dirty="0" err="1"/>
              <a:t>mô</a:t>
            </a:r>
            <a:r>
              <a:rPr lang="en-US" sz="2200" dirty="0"/>
              <a:t> </a:t>
            </a:r>
            <a:r>
              <a:rPr lang="en-US" sz="2200" dirty="0" err="1"/>
              <a:t>hình</a:t>
            </a:r>
            <a:r>
              <a:rPr lang="en-US" sz="2200" dirty="0"/>
              <a:t>.</a:t>
            </a:r>
          </a:p>
          <a:p>
            <a:pPr>
              <a:lnSpc>
                <a:spcPct val="150000"/>
              </a:lnSpc>
              <a:buFont typeface="Wingdings" panose="05000000000000000000" pitchFamily="2" charset="2"/>
              <a:buChar char="v"/>
              <a:defRPr/>
            </a:pPr>
            <a:r>
              <a:rPr lang="vi-VN" sz="2200" dirty="0"/>
              <a:t>Bất kỳ sản phẩm công việc nào có thể đọc và hiểu được đều có thể là đối tượng của đánh giá. Tuy nhiên, đối với phân tích tĩnh, sản phẩm công việc cần có cấu trúc để có thể kiểm tra chúng (ví dụ: mô hình, mã hoặc văn bản</a:t>
            </a:r>
            <a:r>
              <a:rPr lang="en-US" sz="2200" dirty="0"/>
              <a:t>)</a:t>
            </a:r>
          </a:p>
          <a:p>
            <a:pPr>
              <a:lnSpc>
                <a:spcPct val="150000"/>
              </a:lnSpc>
              <a:buFont typeface="Wingdings" panose="05000000000000000000" pitchFamily="2" charset="2"/>
              <a:buChar char="v"/>
              <a:defRPr/>
            </a:pPr>
            <a:r>
              <a:rPr lang="vi-VN" sz="2200" dirty="0"/>
              <a:t>Các sản phẩm công việc không phù hợp với </a:t>
            </a:r>
            <a:r>
              <a:rPr lang="en-US" sz="2200" dirty="0" err="1"/>
              <a:t>kiểm</a:t>
            </a:r>
            <a:r>
              <a:rPr lang="en-US" sz="2200" dirty="0"/>
              <a:t> </a:t>
            </a:r>
            <a:r>
              <a:rPr lang="en-US" sz="2200" dirty="0" err="1"/>
              <a:t>thử</a:t>
            </a:r>
            <a:r>
              <a:rPr lang="en-US" sz="2200" dirty="0"/>
              <a:t> </a:t>
            </a:r>
            <a:r>
              <a:rPr lang="vi-VN" sz="2200" dirty="0"/>
              <a:t>tĩnh bao gồm những sản phẩm khó diễn giải bởi con người và điều đó không nên được phân tích</a:t>
            </a:r>
            <a:r>
              <a:rPr lang="en-US" sz="2200" dirty="0"/>
              <a:t> </a:t>
            </a:r>
            <a:r>
              <a:rPr lang="en-US" sz="2200" dirty="0" err="1"/>
              <a:t>bởi</a:t>
            </a:r>
            <a:r>
              <a:rPr lang="en-US" sz="2200" dirty="0"/>
              <a:t> con </a:t>
            </a:r>
            <a:r>
              <a:rPr lang="en-US" sz="2200" dirty="0" err="1"/>
              <a:t>người</a:t>
            </a:r>
            <a:endParaRPr lang="en-US" altLang="en-US" sz="2200" dirty="0"/>
          </a:p>
          <a:p>
            <a:pPr marL="0" indent="0" eaLnBrk="1" fontAlgn="auto" hangingPunct="1">
              <a:lnSpc>
                <a:spcPct val="150000"/>
              </a:lnSpc>
              <a:spcAft>
                <a:spcPts val="0"/>
              </a:spcAft>
              <a:buNone/>
              <a:defRPr/>
            </a:pPr>
            <a:endParaRPr lang="en-US" altLang="en-US" sz="22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313047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3.1.2. </a:t>
            </a:r>
            <a:r>
              <a:rPr lang="en-US" altLang="en-US" sz="3600" dirty="0" err="1"/>
              <a:t>Giá</a:t>
            </a:r>
            <a:r>
              <a:rPr lang="en-US" altLang="en-US" sz="3600" dirty="0"/>
              <a:t> </a:t>
            </a:r>
            <a:r>
              <a:rPr lang="en-US" altLang="en-US" sz="3600" dirty="0" err="1"/>
              <a:t>trị</a:t>
            </a:r>
            <a:r>
              <a:rPr lang="en-US" altLang="en-US" sz="3600" dirty="0"/>
              <a:t> </a:t>
            </a:r>
            <a:r>
              <a:rPr lang="en-US" altLang="en-US" sz="3600" dirty="0" err="1"/>
              <a:t>của</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tĩnh</a:t>
            </a:r>
            <a:endParaRPr lang="en-US" altLang="en-US" sz="3600" dirty="0"/>
          </a:p>
        </p:txBody>
      </p:sp>
      <p:sp>
        <p:nvSpPr>
          <p:cNvPr id="190467" name="Rectangle 3"/>
          <p:cNvSpPr>
            <a:spLocks noGrp="1" noChangeArrowheads="1"/>
          </p:cNvSpPr>
          <p:nvPr>
            <p:ph idx="1"/>
          </p:nvPr>
        </p:nvSpPr>
        <p:spPr>
          <a:xfrm>
            <a:off x="366713" y="1066800"/>
            <a:ext cx="11709173" cy="5145314"/>
          </a:xfrm>
        </p:spPr>
        <p:txBody>
          <a:bodyPr rtlCol="0">
            <a:normAutofit/>
          </a:bodyPr>
          <a:lstStyle/>
          <a:p>
            <a:pPr>
              <a:lnSpc>
                <a:spcPct val="150000"/>
              </a:lnSpc>
              <a:buFont typeface="Wingdings" panose="05000000000000000000" pitchFamily="2" charset="2"/>
              <a:buChar char="v"/>
              <a:defRPr/>
            </a:pPr>
            <a:r>
              <a:rPr lang="en-US" altLang="en-US" sz="2200" dirty="0"/>
              <a:t> </a:t>
            </a:r>
            <a:r>
              <a:rPr lang="en-US" altLang="en-US" sz="2200" dirty="0" err="1"/>
              <a:t>C</a:t>
            </a:r>
            <a:r>
              <a:rPr lang="en-US" sz="2200" dirty="0" err="1"/>
              <a:t>ó</a:t>
            </a:r>
            <a:r>
              <a:rPr lang="en-US" sz="2200" dirty="0"/>
              <a:t> </a:t>
            </a:r>
            <a:r>
              <a:rPr lang="en-US" sz="2200" dirty="0" err="1"/>
              <a:t>thể</a:t>
            </a:r>
            <a:r>
              <a:rPr lang="en-US" sz="2200" dirty="0"/>
              <a:t> </a:t>
            </a:r>
            <a:r>
              <a:rPr lang="en-US" sz="2200" dirty="0" err="1"/>
              <a:t>phát</a:t>
            </a:r>
            <a:r>
              <a:rPr lang="en-US" sz="2200" dirty="0"/>
              <a:t> </a:t>
            </a:r>
            <a:r>
              <a:rPr lang="en-US" sz="2200" dirty="0" err="1"/>
              <a:t>hiện</a:t>
            </a:r>
            <a:r>
              <a:rPr lang="en-US" sz="2200" dirty="0"/>
              <a:t> </a:t>
            </a:r>
            <a:r>
              <a:rPr lang="en-US" sz="2200" dirty="0" err="1"/>
              <a:t>lỗi</a:t>
            </a:r>
            <a:r>
              <a:rPr lang="en-US" sz="2200" dirty="0"/>
              <a:t> </a:t>
            </a:r>
            <a:r>
              <a:rPr lang="en-US" sz="2200" dirty="0" err="1"/>
              <a:t>trong</a:t>
            </a:r>
            <a:r>
              <a:rPr lang="en-US" sz="2200" dirty="0"/>
              <a:t> </a:t>
            </a:r>
            <a:r>
              <a:rPr lang="en-US" sz="2200" dirty="0" err="1"/>
              <a:t>giai</a:t>
            </a:r>
            <a:r>
              <a:rPr lang="en-US" sz="2200" dirty="0"/>
              <a:t> </a:t>
            </a:r>
            <a:r>
              <a:rPr lang="en-US" sz="2200" dirty="0" err="1"/>
              <a:t>đoạn</a:t>
            </a:r>
            <a:r>
              <a:rPr lang="en-US" sz="2200" dirty="0"/>
              <a:t> </a:t>
            </a:r>
            <a:r>
              <a:rPr lang="en-US" sz="2200" dirty="0" err="1"/>
              <a:t>sớm</a:t>
            </a:r>
            <a:r>
              <a:rPr lang="en-US" sz="2200" dirty="0"/>
              <a:t> </a:t>
            </a:r>
            <a:r>
              <a:rPr lang="en-US" sz="2200" dirty="0" err="1"/>
              <a:t>nhất</a:t>
            </a:r>
            <a:r>
              <a:rPr lang="en-US" sz="2200" dirty="0"/>
              <a:t> </a:t>
            </a:r>
          </a:p>
          <a:p>
            <a:pPr>
              <a:lnSpc>
                <a:spcPct val="150000"/>
              </a:lnSpc>
              <a:buFont typeface="Wingdings" panose="05000000000000000000" pitchFamily="2" charset="2"/>
              <a:buChar char="v"/>
              <a:defRPr/>
            </a:pPr>
            <a:r>
              <a:rPr lang="vi-VN" sz="2200" dirty="0"/>
              <a:t>xác định các lỗi không thể phát hiện được bằng thử nghiệm động </a:t>
            </a:r>
            <a:endParaRPr lang="en-US" altLang="en-US" sz="22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18952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200" dirty="0"/>
              <a:t>3.1.3. </a:t>
            </a:r>
            <a:r>
              <a:rPr lang="en-US" altLang="en-US" sz="3200" dirty="0" err="1"/>
              <a:t>Sự</a:t>
            </a:r>
            <a:r>
              <a:rPr lang="en-US" altLang="en-US" sz="3200" dirty="0"/>
              <a:t> </a:t>
            </a:r>
            <a:r>
              <a:rPr lang="en-US" altLang="en-US" sz="3200" dirty="0" err="1"/>
              <a:t>khác</a:t>
            </a:r>
            <a:r>
              <a:rPr lang="en-US" altLang="en-US" sz="3200" dirty="0"/>
              <a:t> </a:t>
            </a:r>
            <a:r>
              <a:rPr lang="en-US" altLang="en-US" sz="3200" dirty="0" err="1"/>
              <a:t>biệt</a:t>
            </a:r>
            <a:r>
              <a:rPr lang="en-US" altLang="en-US" sz="3200" dirty="0"/>
              <a:t> </a:t>
            </a:r>
            <a:r>
              <a:rPr lang="en-US" altLang="en-US" sz="3200" dirty="0" err="1"/>
              <a:t>giữa</a:t>
            </a:r>
            <a:r>
              <a:rPr lang="en-US" altLang="en-US" sz="3200" dirty="0"/>
              <a:t> </a:t>
            </a:r>
            <a:r>
              <a:rPr lang="en-US" altLang="en-US" sz="3200" dirty="0" err="1"/>
              <a:t>kiểm</a:t>
            </a:r>
            <a:r>
              <a:rPr lang="en-US" altLang="en-US" sz="3200" dirty="0"/>
              <a:t> </a:t>
            </a:r>
            <a:r>
              <a:rPr lang="en-US" altLang="en-US" sz="3200" dirty="0" err="1"/>
              <a:t>thử</a:t>
            </a:r>
            <a:r>
              <a:rPr lang="en-US" altLang="en-US" sz="3200" dirty="0"/>
              <a:t> </a:t>
            </a:r>
            <a:r>
              <a:rPr lang="en-US" altLang="en-US" sz="3200" dirty="0" err="1"/>
              <a:t>tĩnh</a:t>
            </a:r>
            <a:r>
              <a:rPr lang="en-US" altLang="en-US" sz="3200" dirty="0"/>
              <a:t> </a:t>
            </a:r>
            <a:r>
              <a:rPr lang="en-US" altLang="en-US" sz="3200" dirty="0" err="1"/>
              <a:t>và</a:t>
            </a:r>
            <a:r>
              <a:rPr lang="en-US" altLang="en-US" sz="3200" dirty="0"/>
              <a:t> </a:t>
            </a:r>
            <a:r>
              <a:rPr lang="en-US" altLang="en-US" sz="3200" dirty="0" err="1"/>
              <a:t>kiểm</a:t>
            </a:r>
            <a:r>
              <a:rPr lang="en-US" altLang="en-US" sz="3200" dirty="0"/>
              <a:t> </a:t>
            </a:r>
            <a:r>
              <a:rPr lang="en-US" altLang="en-US" sz="3200" dirty="0" err="1"/>
              <a:t>thử</a:t>
            </a:r>
            <a:r>
              <a:rPr lang="en-US" altLang="en-US" sz="3200" dirty="0"/>
              <a:t> </a:t>
            </a:r>
            <a:r>
              <a:rPr lang="en-US" altLang="en-US" sz="3200" dirty="0" err="1"/>
              <a:t>động</a:t>
            </a:r>
            <a:endParaRPr lang="en-US" altLang="en-US" sz="3200" dirty="0"/>
          </a:p>
        </p:txBody>
      </p:sp>
      <p:sp>
        <p:nvSpPr>
          <p:cNvPr id="190467" name="Rectangle 3"/>
          <p:cNvSpPr>
            <a:spLocks noGrp="1" noChangeArrowheads="1"/>
          </p:cNvSpPr>
          <p:nvPr>
            <p:ph idx="1"/>
          </p:nvPr>
        </p:nvSpPr>
        <p:spPr>
          <a:xfrm>
            <a:off x="366713" y="1066800"/>
            <a:ext cx="11709173" cy="5145314"/>
          </a:xfrm>
        </p:spPr>
        <p:txBody>
          <a:bodyPr rtlCol="0">
            <a:normAutofit/>
          </a:bodyPr>
          <a:lstStyle/>
          <a:p>
            <a:pPr>
              <a:lnSpc>
                <a:spcPct val="150000"/>
              </a:lnSpc>
              <a:buFont typeface="Wingdings" panose="05000000000000000000" pitchFamily="2" charset="2"/>
              <a:buChar char="v"/>
              <a:defRPr/>
            </a:pPr>
            <a:r>
              <a:rPr lang="en-US" altLang="en-US" sz="2200" dirty="0"/>
              <a:t> </a:t>
            </a:r>
            <a:r>
              <a:rPr lang="en-US" altLang="en-US" sz="2200" dirty="0" err="1"/>
              <a:t>Các</a:t>
            </a:r>
            <a:r>
              <a:rPr lang="en-US" altLang="en-US" sz="2200" dirty="0"/>
              <a:t> </a:t>
            </a:r>
            <a:r>
              <a:rPr lang="en-US" altLang="en-US" sz="2200" dirty="0" err="1"/>
              <a:t>kỹ</a:t>
            </a:r>
            <a:r>
              <a:rPr lang="en-US" altLang="en-US" sz="2200" dirty="0"/>
              <a:t> </a:t>
            </a:r>
            <a:r>
              <a:rPr lang="en-US" altLang="en-US" sz="2200" dirty="0" err="1"/>
              <a:t>thuật</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tĩnh</a:t>
            </a:r>
            <a:r>
              <a:rPr lang="en-US" altLang="en-US" sz="2200" dirty="0"/>
              <a:t> </a:t>
            </a:r>
            <a:r>
              <a:rPr lang="en-US" altLang="en-US" sz="2200" dirty="0" err="1"/>
              <a:t>và</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động</a:t>
            </a:r>
            <a:r>
              <a:rPr lang="en-US" altLang="en-US" sz="2200" dirty="0"/>
              <a:t> </a:t>
            </a:r>
            <a:r>
              <a:rPr lang="en-US" altLang="en-US" sz="2200" dirty="0" err="1"/>
              <a:t>bổ</a:t>
            </a:r>
            <a:r>
              <a:rPr lang="en-US" altLang="en-US" sz="2200" dirty="0"/>
              <a:t> sung </a:t>
            </a:r>
            <a:r>
              <a:rPr lang="en-US" altLang="en-US" sz="2200" dirty="0" err="1"/>
              <a:t>cho</a:t>
            </a:r>
            <a:r>
              <a:rPr lang="en-US" altLang="en-US" sz="2200" dirty="0"/>
              <a:t> </a:t>
            </a:r>
            <a:r>
              <a:rPr lang="en-US" altLang="en-US" sz="2200" dirty="0" err="1"/>
              <a:t>nhau</a:t>
            </a:r>
            <a:r>
              <a:rPr lang="en-US" altLang="en-US" sz="2200" dirty="0"/>
              <a:t>. </a:t>
            </a:r>
          </a:p>
          <a:p>
            <a:pPr>
              <a:lnSpc>
                <a:spcPct val="150000"/>
              </a:lnSpc>
              <a:buFont typeface="Wingdings" panose="05000000000000000000" pitchFamily="2" charset="2"/>
              <a:buChar char="v"/>
              <a:defRPr/>
            </a:pPr>
            <a:r>
              <a:rPr lang="en-US" altLang="en-US" sz="2200" dirty="0"/>
              <a:t> </a:t>
            </a:r>
            <a:r>
              <a:rPr lang="en-US" altLang="en-US" sz="2200" b="1" dirty="0" err="1"/>
              <a:t>Mục</a:t>
            </a:r>
            <a:r>
              <a:rPr lang="en-US" altLang="en-US" sz="2200" b="1" dirty="0"/>
              <a:t> </a:t>
            </a:r>
            <a:r>
              <a:rPr lang="en-US" altLang="en-US" sz="2200" b="1" dirty="0" err="1"/>
              <a:t>tiêu</a:t>
            </a:r>
            <a:r>
              <a:rPr lang="en-US" altLang="en-US" sz="2200" b="1" dirty="0"/>
              <a:t> </a:t>
            </a:r>
            <a:r>
              <a:rPr lang="en-US" altLang="en-US" sz="2200" b="1" dirty="0" err="1"/>
              <a:t>chung</a:t>
            </a:r>
            <a:r>
              <a:rPr lang="en-US" altLang="en-US" sz="2200" b="1" dirty="0"/>
              <a:t>: </a:t>
            </a:r>
            <a:r>
              <a:rPr lang="en-US" altLang="en-US" sz="2200" dirty="0" err="1"/>
              <a:t>phát</a:t>
            </a:r>
            <a:r>
              <a:rPr lang="en-US" altLang="en-US" sz="2200" dirty="0"/>
              <a:t> </a:t>
            </a:r>
            <a:r>
              <a:rPr lang="en-US" altLang="en-US" sz="2200" dirty="0" err="1"/>
              <a:t>hiện</a:t>
            </a:r>
            <a:r>
              <a:rPr lang="en-US" altLang="en-US" sz="2200" dirty="0"/>
              <a:t> </a:t>
            </a:r>
            <a:r>
              <a:rPr lang="en-US" altLang="en-US" sz="2200" dirty="0" err="1"/>
              <a:t>lỗi</a:t>
            </a:r>
            <a:r>
              <a:rPr lang="en-US" altLang="en-US" sz="2200" dirty="0"/>
              <a:t> </a:t>
            </a:r>
            <a:r>
              <a:rPr lang="en-US" altLang="en-US" sz="2200" dirty="0" err="1"/>
              <a:t>trong</a:t>
            </a:r>
            <a:r>
              <a:rPr lang="en-US" altLang="en-US" sz="2200" dirty="0"/>
              <a:t> </a:t>
            </a:r>
            <a:r>
              <a:rPr lang="en-US" altLang="en-US" sz="2200" dirty="0" err="1"/>
              <a:t>sản</a:t>
            </a:r>
            <a:r>
              <a:rPr lang="en-US" altLang="en-US" sz="2200" dirty="0"/>
              <a:t> </a:t>
            </a:r>
            <a:r>
              <a:rPr lang="en-US" altLang="en-US" sz="2200" dirty="0" err="1"/>
              <a:t>phẩm</a:t>
            </a:r>
            <a:r>
              <a:rPr lang="en-US" altLang="en-US" sz="2200" dirty="0"/>
              <a:t>.</a:t>
            </a:r>
          </a:p>
          <a:p>
            <a:pPr>
              <a:lnSpc>
                <a:spcPct val="150000"/>
              </a:lnSpc>
              <a:buFont typeface="Wingdings" panose="05000000000000000000" pitchFamily="2" charset="2"/>
              <a:buChar char="v"/>
              <a:defRPr/>
            </a:pPr>
            <a:r>
              <a:rPr lang="en-US" altLang="en-US" sz="2200" dirty="0"/>
              <a:t> </a:t>
            </a:r>
            <a:r>
              <a:rPr lang="en-US" altLang="en-US" sz="2200" dirty="0" err="1"/>
              <a:t>Sự</a:t>
            </a:r>
            <a:r>
              <a:rPr lang="en-US" altLang="en-US" sz="2200" dirty="0"/>
              <a:t> </a:t>
            </a:r>
            <a:r>
              <a:rPr lang="en-US" altLang="en-US" sz="2200" dirty="0" err="1"/>
              <a:t>khác</a:t>
            </a:r>
            <a:r>
              <a:rPr lang="en-US" altLang="en-US" sz="2200" dirty="0"/>
              <a:t> </a:t>
            </a:r>
            <a:r>
              <a:rPr lang="en-US" altLang="en-US" sz="2200" dirty="0" err="1"/>
              <a:t>biệt</a:t>
            </a:r>
            <a:r>
              <a:rPr lang="en-US" altLang="en-US" sz="2200" dirty="0"/>
              <a:t>:</a:t>
            </a:r>
          </a:p>
          <a:p>
            <a:pPr marL="0" indent="0">
              <a:lnSpc>
                <a:spcPct val="150000"/>
              </a:lnSpc>
              <a:buNone/>
              <a:defRPr/>
            </a:pPr>
            <a:endParaRPr lang="en-US" altLang="en-US" sz="22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graphicFrame>
        <p:nvGraphicFramePr>
          <p:cNvPr id="3" name="Table 3">
            <a:extLst>
              <a:ext uri="{FF2B5EF4-FFF2-40B4-BE49-F238E27FC236}">
                <a16:creationId xmlns:a16="http://schemas.microsoft.com/office/drawing/2014/main" id="{99467A3B-C3E6-8231-7DD6-367DA1D8F408}"/>
              </a:ext>
            </a:extLst>
          </p:cNvPr>
          <p:cNvGraphicFramePr>
            <a:graphicFrameLocks noGrp="1"/>
          </p:cNvGraphicFramePr>
          <p:nvPr>
            <p:extLst>
              <p:ext uri="{D42A27DB-BD31-4B8C-83A1-F6EECF244321}">
                <p14:modId xmlns:p14="http://schemas.microsoft.com/office/powerpoint/2010/main" val="2331574981"/>
              </p:ext>
            </p:extLst>
          </p:nvPr>
        </p:nvGraphicFramePr>
        <p:xfrm>
          <a:off x="718457" y="2897777"/>
          <a:ext cx="11306628" cy="3754120"/>
        </p:xfrm>
        <a:graphic>
          <a:graphicData uri="http://schemas.openxmlformats.org/drawingml/2006/table">
            <a:tbl>
              <a:tblPr firstRow="1" bandRow="1">
                <a:tableStyleId>{5C22544A-7EE6-4342-B048-85BDC9FD1C3A}</a:tableStyleId>
              </a:tblPr>
              <a:tblGrid>
                <a:gridCol w="1886857">
                  <a:extLst>
                    <a:ext uri="{9D8B030D-6E8A-4147-A177-3AD203B41FA5}">
                      <a16:colId xmlns:a16="http://schemas.microsoft.com/office/drawing/2014/main" val="4142596862"/>
                    </a:ext>
                  </a:extLst>
                </a:gridCol>
                <a:gridCol w="5377543">
                  <a:extLst>
                    <a:ext uri="{9D8B030D-6E8A-4147-A177-3AD203B41FA5}">
                      <a16:colId xmlns:a16="http://schemas.microsoft.com/office/drawing/2014/main" val="75877697"/>
                    </a:ext>
                  </a:extLst>
                </a:gridCol>
                <a:gridCol w="4042228">
                  <a:extLst>
                    <a:ext uri="{9D8B030D-6E8A-4147-A177-3AD203B41FA5}">
                      <a16:colId xmlns:a16="http://schemas.microsoft.com/office/drawing/2014/main" val="1841130219"/>
                    </a:ext>
                  </a:extLst>
                </a:gridCol>
              </a:tblGrid>
              <a:tr h="370840">
                <a:tc>
                  <a:txBody>
                    <a:bodyPr/>
                    <a:lstStyle/>
                    <a:p>
                      <a:r>
                        <a:rPr lang="en-US" dirty="0" err="1"/>
                        <a:t>Tiêu</a:t>
                      </a:r>
                      <a:r>
                        <a:rPr lang="en-US" dirty="0"/>
                        <a:t> </a:t>
                      </a:r>
                      <a:r>
                        <a:rPr lang="en-US" dirty="0" err="1"/>
                        <a:t>chí</a:t>
                      </a:r>
                      <a:r>
                        <a:rPr lang="en-US" dirty="0"/>
                        <a:t> so </a:t>
                      </a:r>
                      <a:r>
                        <a:rPr lang="en-US" dirty="0" err="1"/>
                        <a:t>sánh</a:t>
                      </a:r>
                      <a:endParaRPr lang="en-US" dirty="0"/>
                    </a:p>
                  </a:txBody>
                  <a:tcPr/>
                </a:tc>
                <a:tc>
                  <a:txBody>
                    <a:bodyPr/>
                    <a:lstStyle/>
                    <a:p>
                      <a:r>
                        <a:rPr lang="en-US" dirty="0" err="1"/>
                        <a:t>Kiểm</a:t>
                      </a:r>
                      <a:r>
                        <a:rPr lang="en-US" dirty="0"/>
                        <a:t> </a:t>
                      </a:r>
                      <a:r>
                        <a:rPr lang="en-US" dirty="0" err="1"/>
                        <a:t>thử</a:t>
                      </a:r>
                      <a:r>
                        <a:rPr lang="en-US" dirty="0"/>
                        <a:t> </a:t>
                      </a:r>
                      <a:r>
                        <a:rPr lang="en-US" dirty="0" err="1"/>
                        <a:t>tĩnh</a:t>
                      </a:r>
                      <a:endParaRPr lang="en-US" dirty="0"/>
                    </a:p>
                  </a:txBody>
                  <a:tcPr/>
                </a:tc>
                <a:tc>
                  <a:txBody>
                    <a:bodyPr/>
                    <a:lstStyle/>
                    <a:p>
                      <a:r>
                        <a:rPr lang="en-US" dirty="0" err="1"/>
                        <a:t>Kiểm</a:t>
                      </a:r>
                      <a:r>
                        <a:rPr lang="en-US" dirty="0"/>
                        <a:t> </a:t>
                      </a:r>
                      <a:r>
                        <a:rPr lang="en-US" dirty="0" err="1"/>
                        <a:t>thử</a:t>
                      </a:r>
                      <a:r>
                        <a:rPr lang="en-US" dirty="0"/>
                        <a:t> </a:t>
                      </a:r>
                      <a:r>
                        <a:rPr lang="en-US" dirty="0" err="1"/>
                        <a:t>động</a:t>
                      </a:r>
                      <a:endParaRPr lang="en-US" dirty="0"/>
                    </a:p>
                  </a:txBody>
                  <a:tcPr/>
                </a:tc>
                <a:extLst>
                  <a:ext uri="{0D108BD9-81ED-4DB2-BD59-A6C34878D82A}">
                    <a16:rowId xmlns:a16="http://schemas.microsoft.com/office/drawing/2014/main" val="1187794415"/>
                  </a:ext>
                </a:extLst>
              </a:tr>
              <a:tr h="370840">
                <a:tc>
                  <a:txBody>
                    <a:bodyPr/>
                    <a:lstStyle/>
                    <a:p>
                      <a:r>
                        <a:rPr lang="en-US" dirty="0" err="1"/>
                        <a:t>Loại</a:t>
                      </a:r>
                      <a:r>
                        <a:rPr lang="en-US" dirty="0"/>
                        <a:t> defect</a:t>
                      </a:r>
                    </a:p>
                  </a:txBody>
                  <a:tcPr/>
                </a:tc>
                <a:tc>
                  <a:txBody>
                    <a:bodyPr/>
                    <a:lstStyle/>
                    <a:p>
                      <a:r>
                        <a:rPr lang="en-US" dirty="0"/>
                        <a:t>- </a:t>
                      </a:r>
                      <a:r>
                        <a:rPr lang="en-US" dirty="0" err="1"/>
                        <a:t>Chỉ</a:t>
                      </a:r>
                      <a:r>
                        <a:rPr lang="en-US" dirty="0"/>
                        <a:t> </a:t>
                      </a:r>
                      <a:r>
                        <a:rPr lang="en-US" dirty="0" err="1"/>
                        <a:t>tìm</a:t>
                      </a:r>
                      <a:r>
                        <a:rPr lang="en-US" dirty="0"/>
                        <a:t> </a:t>
                      </a:r>
                      <a:r>
                        <a:rPr lang="en-US" dirty="0" err="1"/>
                        <a:t>thấy</a:t>
                      </a:r>
                      <a:r>
                        <a:rPr lang="en-US" dirty="0"/>
                        <a:t> ở </a:t>
                      </a:r>
                      <a:r>
                        <a:rPr lang="en-US" dirty="0" err="1"/>
                        <a:t>kiểm</a:t>
                      </a:r>
                      <a:r>
                        <a:rPr lang="en-US" dirty="0"/>
                        <a:t> </a:t>
                      </a:r>
                      <a:r>
                        <a:rPr lang="en-US" dirty="0" err="1"/>
                        <a:t>thử</a:t>
                      </a:r>
                      <a:r>
                        <a:rPr lang="en-US" dirty="0"/>
                        <a:t> </a:t>
                      </a:r>
                      <a:r>
                        <a:rPr lang="en-US" dirty="0" err="1"/>
                        <a:t>tĩnh</a:t>
                      </a:r>
                      <a:r>
                        <a:rPr lang="en-US" dirty="0"/>
                        <a:t>: </a:t>
                      </a:r>
                      <a:r>
                        <a:rPr lang="en-US" dirty="0" err="1"/>
                        <a:t>Lỗi</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không</a:t>
                      </a:r>
                      <a:r>
                        <a:rPr lang="en-US" dirty="0"/>
                        <a:t> </a:t>
                      </a:r>
                      <a:r>
                        <a:rPr lang="en-US" dirty="0" err="1"/>
                        <a:t>thống</a:t>
                      </a:r>
                      <a:r>
                        <a:rPr lang="en-US" dirty="0"/>
                        <a:t> </a:t>
                      </a:r>
                      <a:r>
                        <a:rPr lang="en-US" dirty="0" err="1"/>
                        <a:t>nhất</a:t>
                      </a:r>
                      <a:r>
                        <a:rPr lang="en-US" dirty="0"/>
                        <a:t>, </a:t>
                      </a:r>
                      <a:r>
                        <a:rPr lang="en-US" dirty="0" err="1"/>
                        <a:t>mơ</a:t>
                      </a:r>
                      <a:r>
                        <a:rPr lang="en-US" dirty="0"/>
                        <a:t> </a:t>
                      </a:r>
                      <a:r>
                        <a:rPr lang="en-US" dirty="0" err="1"/>
                        <a:t>hồ</a:t>
                      </a:r>
                      <a:r>
                        <a:rPr lang="en-US" dirty="0"/>
                        <a:t>, …), </a:t>
                      </a:r>
                      <a:r>
                        <a:rPr lang="en-US" dirty="0" err="1"/>
                        <a:t>mã</a:t>
                      </a:r>
                      <a:r>
                        <a:rPr lang="en-US" dirty="0"/>
                        <a:t> </a:t>
                      </a:r>
                      <a:r>
                        <a:rPr lang="en-US" dirty="0" err="1"/>
                        <a:t>nguồn</a:t>
                      </a:r>
                      <a:r>
                        <a:rPr lang="en-US" dirty="0"/>
                        <a:t> </a:t>
                      </a:r>
                      <a:r>
                        <a:rPr lang="en-US" dirty="0" err="1"/>
                        <a:t>dư</a:t>
                      </a:r>
                      <a:r>
                        <a:rPr lang="en-US" dirty="0"/>
                        <a:t> </a:t>
                      </a:r>
                      <a:r>
                        <a:rPr lang="en-US" dirty="0" err="1"/>
                        <a:t>thừa</a:t>
                      </a:r>
                      <a:r>
                        <a:rPr lang="en-US" dirty="0"/>
                        <a:t>,…</a:t>
                      </a:r>
                    </a:p>
                  </a:txBody>
                  <a:tcPr/>
                </a:tc>
                <a:tc>
                  <a:txBody>
                    <a:bodyPr/>
                    <a:lstStyle/>
                    <a:p>
                      <a:r>
                        <a:rPr lang="en-US" dirty="0"/>
                        <a:t>- </a:t>
                      </a:r>
                      <a:r>
                        <a:rPr lang="en-US" dirty="0" err="1"/>
                        <a:t>Chỉ</a:t>
                      </a:r>
                      <a:r>
                        <a:rPr lang="en-US" dirty="0"/>
                        <a:t> </a:t>
                      </a:r>
                      <a:r>
                        <a:rPr lang="en-US" dirty="0" err="1"/>
                        <a:t>tìm</a:t>
                      </a:r>
                      <a:r>
                        <a:rPr lang="en-US" dirty="0"/>
                        <a:t> </a:t>
                      </a:r>
                      <a:r>
                        <a:rPr lang="en-US" dirty="0" err="1"/>
                        <a:t>thấy</a:t>
                      </a:r>
                      <a:r>
                        <a:rPr lang="en-US" dirty="0"/>
                        <a:t> ở </a:t>
                      </a:r>
                      <a:r>
                        <a:rPr lang="en-US" dirty="0" err="1"/>
                        <a:t>kiểm</a:t>
                      </a:r>
                      <a:r>
                        <a:rPr lang="en-US" dirty="0"/>
                        <a:t> </a:t>
                      </a:r>
                      <a:r>
                        <a:rPr lang="en-US" dirty="0" err="1"/>
                        <a:t>thử</a:t>
                      </a:r>
                      <a:r>
                        <a:rPr lang="en-US" dirty="0"/>
                        <a:t> </a:t>
                      </a:r>
                      <a:r>
                        <a:rPr lang="en-US" dirty="0" err="1"/>
                        <a:t>động</a:t>
                      </a:r>
                      <a:r>
                        <a:rPr lang="en-US" dirty="0"/>
                        <a:t>: </a:t>
                      </a:r>
                      <a:r>
                        <a:rPr lang="en-US" dirty="0" err="1"/>
                        <a:t>Lỗi</a:t>
                      </a:r>
                      <a:r>
                        <a:rPr lang="en-US" dirty="0"/>
                        <a:t> </a:t>
                      </a:r>
                      <a:r>
                        <a:rPr lang="en-US" dirty="0" err="1"/>
                        <a:t>chức</a:t>
                      </a:r>
                      <a:r>
                        <a:rPr lang="en-US" dirty="0"/>
                        <a:t> </a:t>
                      </a:r>
                      <a:r>
                        <a:rPr lang="en-US" dirty="0" err="1"/>
                        <a:t>năng</a:t>
                      </a:r>
                      <a:r>
                        <a:rPr lang="en-US" dirty="0"/>
                        <a:t>, </a:t>
                      </a:r>
                      <a:r>
                        <a:rPr lang="en-US" dirty="0" err="1"/>
                        <a:t>lỗi</a:t>
                      </a:r>
                      <a:r>
                        <a:rPr lang="en-US" dirty="0"/>
                        <a:t>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a:t>
                      </a:r>
                    </a:p>
                  </a:txBody>
                  <a:tcPr/>
                </a:tc>
                <a:extLst>
                  <a:ext uri="{0D108BD9-81ED-4DB2-BD59-A6C34878D82A}">
                    <a16:rowId xmlns:a16="http://schemas.microsoft.com/office/drawing/2014/main" val="2355640648"/>
                  </a:ext>
                </a:extLst>
              </a:tr>
              <a:tr h="370840">
                <a:tc>
                  <a:txBody>
                    <a:bodyPr/>
                    <a:lstStyle/>
                    <a:p>
                      <a:r>
                        <a:rPr lang="en-US" dirty="0" err="1"/>
                        <a:t>Cách</a:t>
                      </a:r>
                      <a:r>
                        <a:rPr lang="en-US" dirty="0"/>
                        <a:t> </a:t>
                      </a:r>
                      <a:r>
                        <a:rPr lang="en-US" dirty="0" err="1"/>
                        <a:t>thức</a:t>
                      </a:r>
                      <a:r>
                        <a:rPr lang="en-US" dirty="0"/>
                        <a:t> </a:t>
                      </a:r>
                      <a:r>
                        <a:rPr lang="en-US" dirty="0" err="1"/>
                        <a:t>thực</a:t>
                      </a:r>
                      <a:r>
                        <a:rPr lang="en-US" dirty="0"/>
                        <a:t> </a:t>
                      </a:r>
                      <a:r>
                        <a:rPr lang="en-US" dirty="0" err="1"/>
                        <a:t>hiện</a:t>
                      </a:r>
                      <a:endParaRPr lang="en-US" dirty="0"/>
                    </a:p>
                  </a:txBody>
                  <a:tcPr/>
                </a:tc>
                <a:tc>
                  <a:txBody>
                    <a:bodyPr/>
                    <a:lstStyle/>
                    <a:p>
                      <a:pPr marL="285750" indent="-285750">
                        <a:buFontTx/>
                        <a:buChar char="-"/>
                      </a:pPr>
                      <a:r>
                        <a:rPr lang="en-US" dirty="0" err="1"/>
                        <a:t>Tìm</a:t>
                      </a:r>
                      <a:r>
                        <a:rPr lang="en-US" dirty="0"/>
                        <a:t> </a:t>
                      </a:r>
                      <a:r>
                        <a:rPr lang="en-US" dirty="0" err="1"/>
                        <a:t>ra</a:t>
                      </a:r>
                      <a:r>
                        <a:rPr lang="en-US" dirty="0"/>
                        <a:t> defect </a:t>
                      </a:r>
                      <a:r>
                        <a:rPr lang="en-US" dirty="0" err="1"/>
                        <a:t>trực</a:t>
                      </a:r>
                      <a:r>
                        <a:rPr lang="en-US" dirty="0"/>
                        <a:t> </a:t>
                      </a:r>
                      <a:r>
                        <a:rPr lang="en-US" dirty="0" err="1"/>
                        <a:t>tiếp</a:t>
                      </a:r>
                      <a:endParaRPr lang="en-US"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err="1"/>
                        <a:t>Dễ</a:t>
                      </a:r>
                      <a:r>
                        <a:rPr lang="en-US" dirty="0"/>
                        <a:t> </a:t>
                      </a:r>
                      <a:r>
                        <a:rPr lang="en-US" dirty="0" err="1"/>
                        <a:t>dàng</a:t>
                      </a:r>
                      <a:r>
                        <a:rPr lang="en-US" dirty="0"/>
                        <a:t> </a:t>
                      </a:r>
                      <a:r>
                        <a:rPr lang="en-US" dirty="0" err="1"/>
                        <a:t>tìm</a:t>
                      </a:r>
                      <a:r>
                        <a:rPr lang="en-US" dirty="0"/>
                        <a:t> </a:t>
                      </a:r>
                      <a:r>
                        <a:rPr lang="en-US" dirty="0" err="1"/>
                        <a:t>thấy</a:t>
                      </a:r>
                      <a:r>
                        <a:rPr lang="en-US" dirty="0"/>
                        <a:t> defect </a:t>
                      </a:r>
                      <a:r>
                        <a:rPr lang="en-US" dirty="0" err="1"/>
                        <a:t>nằm</a:t>
                      </a:r>
                      <a:r>
                        <a:rPr lang="en-US" dirty="0"/>
                        <a:t> </a:t>
                      </a:r>
                      <a:r>
                        <a:rPr lang="en-US" dirty="0" err="1"/>
                        <a:t>trên</a:t>
                      </a:r>
                      <a:r>
                        <a:rPr lang="en-US" dirty="0"/>
                        <a:t> </a:t>
                      </a:r>
                      <a:r>
                        <a:rPr lang="en-US" dirty="0" err="1"/>
                        <a:t>đường</a:t>
                      </a:r>
                      <a:r>
                        <a:rPr lang="en-US" dirty="0"/>
                        <a:t> </a:t>
                      </a:r>
                      <a:r>
                        <a:rPr lang="en-US" dirty="0" err="1"/>
                        <a:t>đi</a:t>
                      </a:r>
                      <a:r>
                        <a:rPr lang="en-US" dirty="0"/>
                        <a:t> </a:t>
                      </a:r>
                      <a:r>
                        <a:rPr lang="en-US" dirty="0" err="1"/>
                        <a:t>của</a:t>
                      </a:r>
                      <a:r>
                        <a:rPr lang="en-US" dirty="0"/>
                        <a:t> </a:t>
                      </a:r>
                      <a:r>
                        <a:rPr lang="en-US" dirty="0" err="1"/>
                        <a:t>các</a:t>
                      </a:r>
                      <a:r>
                        <a:rPr lang="en-US" dirty="0"/>
                        <a:t> </a:t>
                      </a:r>
                      <a:r>
                        <a:rPr lang="en-US" dirty="0" err="1"/>
                        <a:t>dòng</a:t>
                      </a:r>
                      <a:r>
                        <a:rPr lang="en-US" dirty="0"/>
                        <a:t> code </a:t>
                      </a:r>
                      <a:r>
                        <a:rPr lang="en-US" dirty="0" err="1"/>
                        <a:t>hiếm</a:t>
                      </a:r>
                      <a:r>
                        <a:rPr lang="en-US" dirty="0"/>
                        <a:t> </a:t>
                      </a:r>
                      <a:r>
                        <a:rPr lang="en-US" dirty="0" err="1"/>
                        <a:t>khi</a:t>
                      </a:r>
                      <a:r>
                        <a:rPr lang="en-US" dirty="0"/>
                        <a:t> </a:t>
                      </a:r>
                      <a:r>
                        <a:rPr lang="en-US" dirty="0" err="1"/>
                        <a:t>chạy</a:t>
                      </a:r>
                      <a:r>
                        <a:rPr lang="en-US" dirty="0"/>
                        <a:t>, </a:t>
                      </a:r>
                      <a:r>
                        <a:rPr lang="en-US" dirty="0" err="1"/>
                        <a:t>hoặc</a:t>
                      </a:r>
                      <a:r>
                        <a:rPr lang="en-US" dirty="0"/>
                        <a:t> </a:t>
                      </a:r>
                      <a:r>
                        <a:rPr lang="en-US" dirty="0" err="1"/>
                        <a:t>khó</a:t>
                      </a:r>
                      <a:r>
                        <a:rPr lang="en-US" dirty="0"/>
                        <a:t> </a:t>
                      </a:r>
                      <a:r>
                        <a:rPr lang="en-US" dirty="0" err="1"/>
                        <a:t>chạy</a:t>
                      </a:r>
                      <a:r>
                        <a:rPr lang="en-US" dirty="0"/>
                        <a:t> </a:t>
                      </a:r>
                      <a:r>
                        <a:rPr lang="en-US" dirty="0" err="1"/>
                        <a:t>đến</a:t>
                      </a:r>
                      <a:r>
                        <a:rPr lang="en-US" dirty="0"/>
                        <a:t> </a:t>
                      </a:r>
                      <a:r>
                        <a:rPr lang="en-US" dirty="0" err="1"/>
                        <a:t>bằng</a:t>
                      </a:r>
                      <a:r>
                        <a:rPr lang="en-US" dirty="0"/>
                        <a:t> </a:t>
                      </a:r>
                      <a:r>
                        <a:rPr lang="en-US" dirty="0" err="1"/>
                        <a:t>kiểm</a:t>
                      </a:r>
                      <a:r>
                        <a:rPr lang="en-US" dirty="0"/>
                        <a:t> </a:t>
                      </a:r>
                      <a:r>
                        <a:rPr lang="en-US" dirty="0" err="1"/>
                        <a:t>thử</a:t>
                      </a:r>
                      <a:r>
                        <a:rPr lang="en-US" dirty="0"/>
                        <a:t> </a:t>
                      </a:r>
                      <a:r>
                        <a:rPr lang="en-US" dirty="0" err="1"/>
                        <a:t>động</a:t>
                      </a:r>
                      <a:r>
                        <a:rPr lang="en-US" dirty="0"/>
                        <a:t>.</a:t>
                      </a:r>
                    </a:p>
                  </a:txBody>
                  <a:tcPr/>
                </a:tc>
                <a:tc>
                  <a:txBody>
                    <a:bodyPr/>
                    <a:lstStyle/>
                    <a:p>
                      <a:r>
                        <a:rPr lang="en-US" dirty="0"/>
                        <a:t>- </a:t>
                      </a:r>
                      <a:r>
                        <a:rPr lang="en-US" dirty="0" err="1"/>
                        <a:t>Tìm</a:t>
                      </a:r>
                      <a:r>
                        <a:rPr lang="en-US" dirty="0"/>
                        <a:t> </a:t>
                      </a:r>
                      <a:r>
                        <a:rPr lang="en-US" dirty="0" err="1"/>
                        <a:t>thấy</a:t>
                      </a:r>
                      <a:r>
                        <a:rPr lang="en-US" dirty="0"/>
                        <a:t> failure, </a:t>
                      </a:r>
                      <a:r>
                        <a:rPr lang="en-US" dirty="0" err="1"/>
                        <a:t>sau</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tìm</a:t>
                      </a:r>
                      <a:r>
                        <a:rPr lang="en-US" dirty="0"/>
                        <a:t> </a:t>
                      </a:r>
                      <a:r>
                        <a:rPr lang="en-US" dirty="0" err="1"/>
                        <a:t>thấy</a:t>
                      </a:r>
                      <a:r>
                        <a:rPr lang="en-US" dirty="0"/>
                        <a:t> </a:t>
                      </a:r>
                      <a:r>
                        <a:rPr lang="en-US" dirty="0" err="1"/>
                        <a:t>nhiều</a:t>
                      </a:r>
                      <a:r>
                        <a:rPr lang="en-US" dirty="0"/>
                        <a:t> defect </a:t>
                      </a:r>
                      <a:r>
                        <a:rPr lang="en-US" dirty="0" err="1"/>
                        <a:t>gây</a:t>
                      </a:r>
                      <a:r>
                        <a:rPr lang="en-US" dirty="0"/>
                        <a:t> </a:t>
                      </a:r>
                      <a:r>
                        <a:rPr lang="en-US" dirty="0" err="1"/>
                        <a:t>ra</a:t>
                      </a:r>
                      <a:r>
                        <a:rPr lang="en-US" dirty="0"/>
                        <a:t> failure </a:t>
                      </a:r>
                      <a:r>
                        <a:rPr lang="en-US" dirty="0" err="1"/>
                        <a:t>này</a:t>
                      </a:r>
                      <a:r>
                        <a:rPr lang="en-US" dirty="0"/>
                        <a:t>.</a:t>
                      </a:r>
                    </a:p>
                  </a:txBody>
                  <a:tcPr/>
                </a:tc>
                <a:extLst>
                  <a:ext uri="{0D108BD9-81ED-4DB2-BD59-A6C34878D82A}">
                    <a16:rowId xmlns:a16="http://schemas.microsoft.com/office/drawing/2014/main" val="2878940898"/>
                  </a:ext>
                </a:extLst>
              </a:tr>
              <a:tr h="370840">
                <a:tc>
                  <a:txBody>
                    <a:bodyPr/>
                    <a:lstStyle/>
                    <a:p>
                      <a:r>
                        <a:rPr lang="en-US" dirty="0" err="1"/>
                        <a:t>Loại</a:t>
                      </a:r>
                      <a:r>
                        <a:rPr lang="en-US" dirty="0"/>
                        <a:t> </a:t>
                      </a:r>
                      <a:r>
                        <a:rPr lang="en-US" dirty="0" err="1"/>
                        <a:t>sản</a:t>
                      </a:r>
                      <a:r>
                        <a:rPr lang="en-US" dirty="0"/>
                        <a:t> </a:t>
                      </a:r>
                      <a:r>
                        <a:rPr lang="en-US" dirty="0" err="1"/>
                        <a:t>phẩm</a:t>
                      </a:r>
                      <a:r>
                        <a:rPr lang="en-US" dirty="0"/>
                        <a:t> </a:t>
                      </a:r>
                      <a:r>
                        <a:rPr lang="en-US" dirty="0" err="1"/>
                        <a:t>áp</a:t>
                      </a:r>
                      <a:r>
                        <a:rPr lang="en-US" dirty="0"/>
                        <a:t> </a:t>
                      </a:r>
                      <a:r>
                        <a:rPr lang="en-US" dirty="0" err="1"/>
                        <a:t>dụng</a:t>
                      </a:r>
                      <a:endParaRPr lang="en-US" dirty="0"/>
                    </a:p>
                  </a:txBody>
                  <a:tcPr/>
                </a:tc>
                <a:tc>
                  <a:txBody>
                    <a:bodyPr/>
                    <a:lstStyle/>
                    <a:p>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sản</a:t>
                      </a:r>
                      <a:r>
                        <a:rPr lang="en-US" dirty="0"/>
                        <a:t> </a:t>
                      </a:r>
                      <a:r>
                        <a:rPr lang="en-US" dirty="0" err="1"/>
                        <a:t>phẩm</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được</a:t>
                      </a:r>
                      <a:r>
                        <a:rPr lang="en-US" dirty="0"/>
                        <a:t>: </a:t>
                      </a:r>
                      <a:r>
                        <a:rPr lang="en-US" dirty="0" err="1"/>
                        <a:t>Tài</a:t>
                      </a:r>
                      <a:r>
                        <a:rPr lang="en-US" dirty="0"/>
                        <a:t> </a:t>
                      </a:r>
                      <a:r>
                        <a:rPr lang="en-US" dirty="0" err="1"/>
                        <a:t>liệu</a:t>
                      </a:r>
                      <a:r>
                        <a:rPr lang="en-US" dirty="0"/>
                        <a:t>, source code </a:t>
                      </a:r>
                      <a:r>
                        <a:rPr lang="en-US" dirty="0" err="1"/>
                        <a:t>tĩnh</a:t>
                      </a:r>
                      <a:r>
                        <a:rPr lang="en-US" dirty="0"/>
                        <a:t> (</a:t>
                      </a:r>
                      <a:r>
                        <a:rPr lang="en-US" dirty="0" err="1"/>
                        <a:t>không</a:t>
                      </a:r>
                      <a:r>
                        <a:rPr lang="en-US" dirty="0"/>
                        <a:t> </a:t>
                      </a:r>
                      <a:r>
                        <a:rPr lang="en-US" dirty="0" err="1"/>
                        <a:t>cần</a:t>
                      </a:r>
                      <a:r>
                        <a:rPr lang="en-US" dirty="0"/>
                        <a:t> </a:t>
                      </a:r>
                      <a:r>
                        <a:rPr lang="en-US" dirty="0" err="1"/>
                        <a:t>chạy</a:t>
                      </a:r>
                      <a:r>
                        <a:rPr lang="en-US" dirty="0"/>
                        <a:t> </a:t>
                      </a:r>
                      <a:r>
                        <a:rPr lang="en-US" dirty="0" err="1"/>
                        <a:t>phần</a:t>
                      </a:r>
                      <a:r>
                        <a:rPr lang="en-US" dirty="0"/>
                        <a:t> </a:t>
                      </a:r>
                      <a:r>
                        <a:rPr lang="en-US" dirty="0" err="1"/>
                        <a:t>mềm</a:t>
                      </a:r>
                      <a:r>
                        <a:rPr lang="en-US" dirty="0"/>
                        <a:t>)</a:t>
                      </a:r>
                    </a:p>
                  </a:txBody>
                  <a:tcPr/>
                </a:tc>
                <a:tc>
                  <a:txBody>
                    <a:bodyPr/>
                    <a:lstStyle/>
                    <a:p>
                      <a:r>
                        <a:rPr lang="en-US" dirty="0"/>
                        <a:t>- </a:t>
                      </a:r>
                      <a:r>
                        <a:rPr lang="en-US" dirty="0" err="1"/>
                        <a:t>Chỉ</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thực</a:t>
                      </a:r>
                      <a:r>
                        <a:rPr lang="en-US" dirty="0"/>
                        <a:t> </a:t>
                      </a:r>
                      <a:r>
                        <a:rPr lang="en-US" dirty="0" err="1"/>
                        <a:t>thi</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phần</a:t>
                      </a:r>
                      <a:r>
                        <a:rPr lang="en-US" dirty="0"/>
                        <a:t> </a:t>
                      </a:r>
                      <a:r>
                        <a:rPr lang="en-US" dirty="0" err="1"/>
                        <a:t>mềm</a:t>
                      </a:r>
                      <a:r>
                        <a:rPr lang="en-US" dirty="0"/>
                        <a:t>)</a:t>
                      </a:r>
                    </a:p>
                  </a:txBody>
                  <a:tcPr/>
                </a:tc>
                <a:extLst>
                  <a:ext uri="{0D108BD9-81ED-4DB2-BD59-A6C34878D82A}">
                    <a16:rowId xmlns:a16="http://schemas.microsoft.com/office/drawing/2014/main" val="2549757471"/>
                  </a:ext>
                </a:extLst>
              </a:tr>
              <a:tr h="370840">
                <a:tc>
                  <a:txBody>
                    <a:bodyPr/>
                    <a:lstStyle/>
                    <a:p>
                      <a:r>
                        <a:rPr lang="en-US" dirty="0" err="1"/>
                        <a:t>Đo</a:t>
                      </a:r>
                      <a:r>
                        <a:rPr lang="en-US" dirty="0"/>
                        <a:t> </a:t>
                      </a:r>
                      <a:r>
                        <a:rPr lang="en-US" dirty="0" err="1"/>
                        <a:t>đạc</a:t>
                      </a:r>
                      <a:r>
                        <a:rPr lang="en-US" dirty="0"/>
                        <a:t> </a:t>
                      </a:r>
                      <a:r>
                        <a:rPr lang="en-US" dirty="0" err="1"/>
                        <a:t>chất</a:t>
                      </a:r>
                      <a:r>
                        <a:rPr lang="en-US" dirty="0"/>
                        <a:t> </a:t>
                      </a:r>
                      <a:r>
                        <a:rPr lang="en-US" dirty="0" err="1"/>
                        <a:t>lượng</a:t>
                      </a:r>
                      <a:endParaRPr lang="en-US" dirty="0"/>
                    </a:p>
                  </a:txBody>
                  <a:tcPr/>
                </a:tc>
                <a:tc>
                  <a:txBody>
                    <a:bodyPr/>
                    <a:lstStyle/>
                    <a:p>
                      <a:r>
                        <a:rPr lang="en-US" sz="1800" kern="1200" dirty="0">
                          <a:solidFill>
                            <a:schemeClr val="dk1"/>
                          </a:solidFill>
                          <a:latin typeface="+mn-lt"/>
                          <a:ea typeface="+mn-ea"/>
                          <a:cs typeface="+mn-cs"/>
                        </a:rPr>
                        <a:t>- Đ</a:t>
                      </a:r>
                      <a:r>
                        <a:rPr lang="vi-VN" sz="1800" kern="1200" dirty="0">
                          <a:solidFill>
                            <a:schemeClr val="dk1"/>
                          </a:solidFill>
                          <a:latin typeface="+mn-lt"/>
                          <a:ea typeface="+mn-ea"/>
                          <a:cs typeface="+mn-cs"/>
                        </a:rPr>
                        <a:t>o lường các đặc tính chất lượng không phụ thuộc vào mã thực thi</a:t>
                      </a:r>
                      <a:r>
                        <a:rPr lang="en-US" sz="1800" kern="1200" dirty="0">
                          <a:solidFill>
                            <a:schemeClr val="dk1"/>
                          </a:solidFill>
                          <a:latin typeface="+mn-lt"/>
                          <a:ea typeface="+mn-ea"/>
                          <a:cs typeface="+mn-cs"/>
                        </a:rPr>
                        <a:t> (VD: </a:t>
                      </a:r>
                      <a:r>
                        <a:rPr lang="en-US" sz="1800" kern="1200" dirty="0" err="1">
                          <a:solidFill>
                            <a:schemeClr val="dk1"/>
                          </a:solidFill>
                          <a:latin typeface="+mn-lt"/>
                          <a:ea typeface="+mn-ea"/>
                          <a:cs typeface="+mn-cs"/>
                        </a:rPr>
                        <a:t>Khả</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năng</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bảo</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trì</a:t>
                      </a:r>
                      <a:r>
                        <a:rPr lang="en-US" sz="1800" kern="1200">
                          <a:solidFill>
                            <a:schemeClr val="dk1"/>
                          </a:solidFill>
                          <a:latin typeface="+mn-lt"/>
                          <a:ea typeface="+mn-ea"/>
                          <a:cs typeface="+mn-cs"/>
                        </a:rPr>
                        <a:t>)</a:t>
                      </a:r>
                      <a:endParaRPr lang="en-US" sz="1800" kern="1200" dirty="0">
                        <a:solidFill>
                          <a:schemeClr val="dk1"/>
                        </a:solidFill>
                        <a:latin typeface="+mn-lt"/>
                        <a:ea typeface="+mn-ea"/>
                        <a:cs typeface="+mn-cs"/>
                      </a:endParaRPr>
                    </a:p>
                  </a:txBody>
                  <a:tcPr/>
                </a:tc>
                <a:tc>
                  <a:txBody>
                    <a:bodyPr/>
                    <a:lstStyle/>
                    <a:p>
                      <a:r>
                        <a:rPr lang="en-US" dirty="0"/>
                        <a:t>- </a:t>
                      </a:r>
                      <a:r>
                        <a:rPr lang="vi-VN" sz="1800" b="0" i="0" kern="1200" dirty="0">
                          <a:solidFill>
                            <a:schemeClr val="dk1"/>
                          </a:solidFill>
                          <a:effectLst/>
                          <a:latin typeface="+mn-lt"/>
                          <a:ea typeface="+mn-ea"/>
                          <a:cs typeface="+mn-cs"/>
                        </a:rPr>
                        <a:t>đo lường các đặc tính chất lượng phụ thuộc vào mã thực thi</a:t>
                      </a:r>
                      <a:r>
                        <a:rPr lang="en-US" sz="1800" b="0" i="0" kern="1200" dirty="0">
                          <a:solidFill>
                            <a:schemeClr val="dk1"/>
                          </a:solidFill>
                          <a:effectLst/>
                          <a:latin typeface="+mn-lt"/>
                          <a:ea typeface="+mn-ea"/>
                          <a:cs typeface="+mn-cs"/>
                        </a:rPr>
                        <a:t> (VD: </a:t>
                      </a:r>
                      <a:r>
                        <a:rPr lang="en-US" sz="1800" b="0" i="0" kern="1200" dirty="0" err="1">
                          <a:solidFill>
                            <a:schemeClr val="dk1"/>
                          </a:solidFill>
                          <a:effectLst/>
                          <a:latin typeface="+mn-lt"/>
                          <a:ea typeface="+mn-ea"/>
                          <a:cs typeface="+mn-cs"/>
                        </a:rPr>
                        <a:t>hiệu</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năng</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16886645"/>
                  </a:ext>
                </a:extLst>
              </a:tr>
            </a:tbl>
          </a:graphicData>
        </a:graphic>
      </p:graphicFrame>
    </p:spTree>
    <p:extLst>
      <p:ext uri="{BB962C8B-B14F-4D97-AF65-F5344CB8AC3E}">
        <p14:creationId xmlns:p14="http://schemas.microsoft.com/office/powerpoint/2010/main" val="43559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2400" dirty="0"/>
              <a:t>3.2.1. </a:t>
            </a:r>
            <a:r>
              <a:rPr lang="en-US" altLang="en-US" sz="2400" dirty="0" err="1"/>
              <a:t>Lợi</a:t>
            </a:r>
            <a:r>
              <a:rPr lang="en-US" altLang="en-US" sz="2400" dirty="0"/>
              <a:t> </a:t>
            </a:r>
            <a:r>
              <a:rPr lang="en-US" altLang="en-US" sz="2400" dirty="0" err="1"/>
              <a:t>ích</a:t>
            </a:r>
            <a:r>
              <a:rPr lang="en-US" altLang="en-US" sz="2400" dirty="0"/>
              <a:t> </a:t>
            </a:r>
            <a:r>
              <a:rPr lang="en-US" altLang="en-US" sz="2400" dirty="0" err="1"/>
              <a:t>của</a:t>
            </a:r>
            <a:r>
              <a:rPr lang="en-US" altLang="en-US" sz="2400" dirty="0"/>
              <a:t> </a:t>
            </a:r>
            <a:r>
              <a:rPr lang="en-US" altLang="en-US" sz="2400" dirty="0" err="1"/>
              <a:t>phản</a:t>
            </a:r>
            <a:r>
              <a:rPr lang="en-US" altLang="en-US" sz="2400" dirty="0"/>
              <a:t> </a:t>
            </a:r>
            <a:r>
              <a:rPr lang="en-US" altLang="en-US" sz="2400" dirty="0" err="1"/>
              <a:t>hồi</a:t>
            </a:r>
            <a:r>
              <a:rPr lang="en-US" altLang="en-US" sz="2400" dirty="0"/>
              <a:t> </a:t>
            </a:r>
            <a:r>
              <a:rPr lang="en-US" altLang="en-US" sz="2400" dirty="0" err="1"/>
              <a:t>sớm</a:t>
            </a:r>
            <a:r>
              <a:rPr lang="en-US" altLang="en-US" sz="2400" dirty="0"/>
              <a:t> </a:t>
            </a:r>
            <a:r>
              <a:rPr lang="en-US" altLang="en-US" sz="2400" dirty="0" err="1"/>
              <a:t>và</a:t>
            </a:r>
            <a:r>
              <a:rPr lang="en-US" altLang="en-US" sz="2400" dirty="0"/>
              <a:t> </a:t>
            </a:r>
            <a:r>
              <a:rPr lang="en-US" altLang="en-US" sz="2400" dirty="0" err="1"/>
              <a:t>thường</a:t>
            </a:r>
            <a:r>
              <a:rPr lang="en-US" altLang="en-US" sz="2400" dirty="0"/>
              <a:t> </a:t>
            </a:r>
            <a:r>
              <a:rPr lang="en-US" altLang="en-US" sz="2400" dirty="0" err="1"/>
              <a:t>xuyên</a:t>
            </a:r>
            <a:r>
              <a:rPr lang="en-US" altLang="en-US" sz="2400" dirty="0"/>
              <a:t> </a:t>
            </a:r>
            <a:r>
              <a:rPr lang="en-US" altLang="en-US" sz="2400" dirty="0" err="1"/>
              <a:t>của</a:t>
            </a:r>
            <a:r>
              <a:rPr lang="en-US" altLang="en-US" sz="2400" dirty="0"/>
              <a:t> </a:t>
            </a:r>
            <a:r>
              <a:rPr lang="en-US" altLang="en-US" sz="2400" dirty="0" err="1"/>
              <a:t>các</a:t>
            </a:r>
            <a:r>
              <a:rPr lang="en-US" altLang="en-US" sz="2400" dirty="0"/>
              <a:t> </a:t>
            </a:r>
            <a:r>
              <a:rPr lang="en-US" altLang="en-US" sz="2400" dirty="0" err="1"/>
              <a:t>bên</a:t>
            </a:r>
            <a:r>
              <a:rPr lang="en-US" altLang="en-US" sz="2400" dirty="0"/>
              <a:t> </a:t>
            </a:r>
            <a:r>
              <a:rPr lang="en-US" altLang="en-US" sz="2400" dirty="0" err="1"/>
              <a:t>liên</a:t>
            </a:r>
            <a:r>
              <a:rPr lang="en-US" altLang="en-US" sz="2400" dirty="0"/>
              <a:t> </a:t>
            </a:r>
            <a:r>
              <a:rPr lang="en-US" altLang="en-US" sz="2400" dirty="0" err="1"/>
              <a:t>quan</a:t>
            </a:r>
            <a:endParaRPr lang="en-US" altLang="en-US" sz="2400" dirty="0"/>
          </a:p>
        </p:txBody>
      </p:sp>
      <p:sp>
        <p:nvSpPr>
          <p:cNvPr id="190467" name="Rectangle 3"/>
          <p:cNvSpPr>
            <a:spLocks noGrp="1" noChangeArrowheads="1"/>
          </p:cNvSpPr>
          <p:nvPr>
            <p:ph idx="1"/>
          </p:nvPr>
        </p:nvSpPr>
        <p:spPr>
          <a:xfrm>
            <a:off x="366713" y="1066800"/>
            <a:ext cx="11709173" cy="5145314"/>
          </a:xfrm>
        </p:spPr>
        <p:txBody>
          <a:bodyPr rtlCol="0">
            <a:normAutofit/>
          </a:bodyPr>
          <a:lstStyle/>
          <a:p>
            <a:pPr>
              <a:lnSpc>
                <a:spcPct val="150000"/>
              </a:lnSpc>
              <a:buFont typeface="Wingdings" panose="05000000000000000000" pitchFamily="2" charset="2"/>
              <a:buChar char="v"/>
              <a:defRPr/>
            </a:pPr>
            <a:r>
              <a:rPr lang="en-US" sz="2200" dirty="0">
                <a:latin typeface="Calibri" panose="020F0502020204030204" pitchFamily="34" charset="0"/>
                <a:ea typeface="Calibri" panose="020F0502020204030204" pitchFamily="34" charset="0"/>
                <a:cs typeface="Calibri" panose="020F0502020204030204" pitchFamily="34" charset="0"/>
              </a:rPr>
              <a:t> C</a:t>
            </a:r>
            <a:r>
              <a:rPr lang="vi-VN" sz="2200" dirty="0">
                <a:latin typeface="Calibri" panose="020F0502020204030204" pitchFamily="34" charset="0"/>
                <a:ea typeface="Calibri" panose="020F0502020204030204" pitchFamily="34" charset="0"/>
                <a:cs typeface="Calibri" panose="020F0502020204030204" pitchFamily="34" charset="0"/>
              </a:rPr>
              <a:t>ho phép thông báo sớm về các vấn đề chất lượng tiềm ẩn</a:t>
            </a: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r>
              <a:rPr lang="en-US" sz="2200" dirty="0">
                <a:latin typeface="Calibri" panose="020F0502020204030204" pitchFamily="34" charset="0"/>
                <a:ea typeface="Calibri" panose="020F0502020204030204" pitchFamily="34" charset="0"/>
                <a:cs typeface="Calibri" panose="020F0502020204030204" pitchFamily="34" charset="0"/>
              </a:rPr>
              <a:t>N</a:t>
            </a:r>
            <a:r>
              <a:rPr lang="vi-VN" sz="2200" dirty="0">
                <a:latin typeface="Calibri" panose="020F0502020204030204" pitchFamily="34" charset="0"/>
                <a:ea typeface="Calibri" panose="020F0502020204030204" pitchFamily="34" charset="0"/>
                <a:cs typeface="Calibri" panose="020F0502020204030204" pitchFamily="34" charset="0"/>
              </a:rPr>
              <a:t>găn chặn sự hiểu lầm về các yêu cầu và đảm bảo rằng các thay đổi đối với các yêu cầu được hiểu và thực hiện sớm hơn</a:t>
            </a:r>
            <a:r>
              <a:rPr lang="en-US" sz="22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defRPr/>
            </a:pPr>
            <a:endParaRPr lang="en-US" alt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229351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3257</TotalTime>
  <Words>1509</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Tahoma</vt:lpstr>
      <vt:lpstr>Wingdings</vt:lpstr>
      <vt:lpstr>Office Theme</vt:lpstr>
      <vt:lpstr>ISTQB FOUNDATION  Chương 3 – Kiểm thử tĩnh</vt:lpstr>
      <vt:lpstr>Mục tiêu của bài học</vt:lpstr>
      <vt:lpstr>3.1. Các khái niệm cơ bản về kiểm thử tĩnh</vt:lpstr>
      <vt:lpstr>3.1. Các khái niệm cơ bản về kiểm thử tĩnh</vt:lpstr>
      <vt:lpstr>3.1. Các khái niệm cơ bản về kiểm thử tĩnh</vt:lpstr>
      <vt:lpstr>3.1.1. Sản phẩm có thể kiểm thử bởi kiểm thử tĩnh</vt:lpstr>
      <vt:lpstr>3.1.2. Giá trị của kiểm thử tĩnh</vt:lpstr>
      <vt:lpstr>3.1.3. Sự khác biệt giữa kiểm thử tĩnh và kiểm thử động</vt:lpstr>
      <vt:lpstr>3.2.1. Lợi ích của phản hồi sớm và thường xuyên của các bên liên quan</vt:lpstr>
      <vt:lpstr>3.2.2. Các hoạt động trong quy trình review</vt:lpstr>
      <vt:lpstr>3.2.3. Vai trò và trách nhiệm trong review</vt:lpstr>
      <vt:lpstr>3.2.4. Các loại review</vt:lpstr>
      <vt:lpstr>3.2.4. Các loại review(t)</vt:lpstr>
      <vt:lpstr>3.2.5. Các yếu tố thành công của buổi review</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47</cp:revision>
  <dcterms:created xsi:type="dcterms:W3CDTF">2023-05-24T12:32:34Z</dcterms:created>
  <dcterms:modified xsi:type="dcterms:W3CDTF">2023-05-28T12:16:21Z</dcterms:modified>
</cp:coreProperties>
</file>