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413" r:id="rId2"/>
    <p:sldId id="257" r:id="rId3"/>
    <p:sldId id="415" r:id="rId4"/>
    <p:sldId id="416" r:id="rId5"/>
    <p:sldId id="417" r:id="rId6"/>
    <p:sldId id="418" r:id="rId7"/>
    <p:sldId id="414" r:id="rId8"/>
    <p:sldId id="419" r:id="rId9"/>
    <p:sldId id="420"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1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73" d="100"/>
          <a:sy n="73" d="100"/>
        </p:scale>
        <p:origin x="120"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042032-5912-4281-8EBD-0D87FBD01E30}" type="doc">
      <dgm:prSet loTypeId="urn:microsoft.com/office/officeart/2005/8/layout/chevron1" loCatId="process" qsTypeId="urn:microsoft.com/office/officeart/2005/8/quickstyle/simple1" qsCatId="simple" csTypeId="urn:microsoft.com/office/officeart/2005/8/colors/colorful1" csCatId="colorful" phldr="1"/>
      <dgm:spPr/>
    </dgm:pt>
    <dgm:pt modelId="{2C811D87-A11C-4C1C-BB60-B92CDC03DEDD}">
      <dgm:prSet phldrT="[Text]"/>
      <dgm:spPr/>
      <dgm:t>
        <a:bodyPr/>
        <a:lstStyle/>
        <a:p>
          <a:r>
            <a:rPr lang="en-US" dirty="0" err="1"/>
            <a:t>Lập</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thử</a:t>
          </a:r>
          <a:endParaRPr lang="en-US" dirty="0"/>
        </a:p>
      </dgm:t>
    </dgm:pt>
    <dgm:pt modelId="{FCA14B3D-B41F-4B49-B3E3-5B661001FD0B}" type="parTrans" cxnId="{23BA36C6-7CEF-4FC8-B299-C859F3BC4AAE}">
      <dgm:prSet/>
      <dgm:spPr/>
      <dgm:t>
        <a:bodyPr/>
        <a:lstStyle/>
        <a:p>
          <a:endParaRPr lang="en-US"/>
        </a:p>
      </dgm:t>
    </dgm:pt>
    <dgm:pt modelId="{91E3C039-EB46-459D-BABF-B52F373A2A26}" type="sibTrans" cxnId="{23BA36C6-7CEF-4FC8-B299-C859F3BC4AAE}">
      <dgm:prSet/>
      <dgm:spPr/>
      <dgm:t>
        <a:bodyPr/>
        <a:lstStyle/>
        <a:p>
          <a:endParaRPr lang="en-US"/>
        </a:p>
      </dgm:t>
    </dgm:pt>
    <dgm:pt modelId="{68B1DBBE-8294-4D33-AD4B-ACD0D955EA04}">
      <dgm:prSet phldrT="[Text]"/>
      <dgm:spPr/>
      <dgm:t>
        <a:bodyPr/>
        <a:lstStyle/>
        <a:p>
          <a:r>
            <a:rPr lang="en-US" dirty="0" err="1"/>
            <a:t>Phân</a:t>
          </a:r>
          <a:r>
            <a:rPr lang="en-US" dirty="0"/>
            <a:t> </a:t>
          </a:r>
          <a:r>
            <a:rPr lang="en-US" dirty="0" err="1"/>
            <a:t>tích</a:t>
          </a:r>
          <a:r>
            <a:rPr lang="en-US" dirty="0"/>
            <a:t> </a:t>
          </a:r>
          <a:r>
            <a:rPr lang="en-US" dirty="0" err="1"/>
            <a:t>kiểm</a:t>
          </a:r>
          <a:r>
            <a:rPr lang="en-US" dirty="0"/>
            <a:t> </a:t>
          </a:r>
          <a:r>
            <a:rPr lang="en-US" dirty="0" err="1"/>
            <a:t>thử</a:t>
          </a:r>
          <a:endParaRPr lang="en-US" dirty="0"/>
        </a:p>
      </dgm:t>
    </dgm:pt>
    <dgm:pt modelId="{C94C3CCE-892F-49CE-AE68-5FA5019DFC5F}" type="parTrans" cxnId="{7E6FA383-96ED-4335-AC26-FE1669E3071F}">
      <dgm:prSet/>
      <dgm:spPr/>
      <dgm:t>
        <a:bodyPr/>
        <a:lstStyle/>
        <a:p>
          <a:endParaRPr lang="en-US"/>
        </a:p>
      </dgm:t>
    </dgm:pt>
    <dgm:pt modelId="{445B0A11-FF57-4A5B-A18F-6D92F3389A07}" type="sibTrans" cxnId="{7E6FA383-96ED-4335-AC26-FE1669E3071F}">
      <dgm:prSet/>
      <dgm:spPr/>
      <dgm:t>
        <a:bodyPr/>
        <a:lstStyle/>
        <a:p>
          <a:endParaRPr lang="en-US"/>
        </a:p>
      </dgm:t>
    </dgm:pt>
    <dgm:pt modelId="{83199D5A-E7C0-40DF-B4CF-4FAF25050604}">
      <dgm:prSet phldrT="[Text]"/>
      <dgm:spPr/>
      <dgm:t>
        <a:bodyPr/>
        <a:lstStyle/>
        <a:p>
          <a:r>
            <a:rPr lang="en-US" dirty="0" err="1"/>
            <a:t>Hiện</a:t>
          </a:r>
          <a:r>
            <a:rPr lang="en-US" dirty="0"/>
            <a:t> </a:t>
          </a:r>
          <a:r>
            <a:rPr lang="en-US" dirty="0" err="1"/>
            <a:t>thực</a:t>
          </a:r>
          <a:r>
            <a:rPr lang="en-US" dirty="0"/>
            <a:t> </a:t>
          </a:r>
          <a:r>
            <a:rPr lang="en-US" dirty="0" err="1"/>
            <a:t>hoá</a:t>
          </a:r>
          <a:r>
            <a:rPr lang="en-US" dirty="0"/>
            <a:t> </a:t>
          </a:r>
          <a:r>
            <a:rPr lang="en-US" dirty="0" err="1"/>
            <a:t>kiểm</a:t>
          </a:r>
          <a:r>
            <a:rPr lang="en-US" dirty="0"/>
            <a:t> </a:t>
          </a:r>
          <a:r>
            <a:rPr lang="en-US" dirty="0" err="1"/>
            <a:t>thử</a:t>
          </a:r>
          <a:endParaRPr lang="en-US" dirty="0"/>
        </a:p>
      </dgm:t>
    </dgm:pt>
    <dgm:pt modelId="{7EC3BCAB-7BFA-45A0-ADFE-3C074DECF44A}" type="parTrans" cxnId="{605749BD-74C6-46A3-9047-F99ED1AD5797}">
      <dgm:prSet/>
      <dgm:spPr/>
      <dgm:t>
        <a:bodyPr/>
        <a:lstStyle/>
        <a:p>
          <a:endParaRPr lang="en-US"/>
        </a:p>
      </dgm:t>
    </dgm:pt>
    <dgm:pt modelId="{20E974BB-FFE7-43FB-8C95-6E453CDD98B6}" type="sibTrans" cxnId="{605749BD-74C6-46A3-9047-F99ED1AD5797}">
      <dgm:prSet/>
      <dgm:spPr/>
      <dgm:t>
        <a:bodyPr/>
        <a:lstStyle/>
        <a:p>
          <a:endParaRPr lang="en-US"/>
        </a:p>
      </dgm:t>
    </dgm:pt>
    <dgm:pt modelId="{126A0958-B442-4FC5-8E8C-54202D6E42DE}">
      <dgm:prSet phldrT="[Text]"/>
      <dgm:spPr/>
      <dgm:t>
        <a:bodyPr/>
        <a:lstStyle/>
        <a:p>
          <a:r>
            <a:rPr lang="en-US" dirty="0" err="1"/>
            <a:t>Thực</a:t>
          </a:r>
          <a:r>
            <a:rPr lang="en-US" dirty="0"/>
            <a:t> </a:t>
          </a:r>
          <a:r>
            <a:rPr lang="en-US" dirty="0" err="1"/>
            <a:t>thi</a:t>
          </a:r>
          <a:r>
            <a:rPr lang="en-US" dirty="0"/>
            <a:t> </a:t>
          </a:r>
          <a:r>
            <a:rPr lang="en-US" dirty="0" err="1"/>
            <a:t>kiểm</a:t>
          </a:r>
          <a:r>
            <a:rPr lang="en-US" dirty="0"/>
            <a:t> </a:t>
          </a:r>
          <a:r>
            <a:rPr lang="en-US" dirty="0" err="1"/>
            <a:t>thử</a:t>
          </a:r>
          <a:endParaRPr lang="en-US" dirty="0"/>
        </a:p>
      </dgm:t>
    </dgm:pt>
    <dgm:pt modelId="{6E3AAC11-C8E3-428C-B3D9-316E89445FAC}" type="parTrans" cxnId="{F3ACE218-C790-46DA-9DE2-1B1E9D4C1363}">
      <dgm:prSet/>
      <dgm:spPr/>
      <dgm:t>
        <a:bodyPr/>
        <a:lstStyle/>
        <a:p>
          <a:endParaRPr lang="en-US"/>
        </a:p>
      </dgm:t>
    </dgm:pt>
    <dgm:pt modelId="{9EEFFAEE-9564-41D6-83C4-E06548C54194}" type="sibTrans" cxnId="{F3ACE218-C790-46DA-9DE2-1B1E9D4C1363}">
      <dgm:prSet/>
      <dgm:spPr/>
      <dgm:t>
        <a:bodyPr/>
        <a:lstStyle/>
        <a:p>
          <a:endParaRPr lang="en-US"/>
        </a:p>
      </dgm:t>
    </dgm:pt>
    <dgm:pt modelId="{EFC4B669-ACC9-44EA-BF8B-142CAA027816}">
      <dgm:prSet phldrT="[Text]"/>
      <dgm:spPr/>
      <dgm:t>
        <a:bodyPr/>
        <a:lstStyle/>
        <a:p>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dgm:t>
    </dgm:pt>
    <dgm:pt modelId="{1EEAC8AF-21A5-43F4-964F-5226B9566206}" type="parTrans" cxnId="{38B66E19-D860-4F31-9F7E-ED79DCD4ABC1}">
      <dgm:prSet/>
      <dgm:spPr/>
      <dgm:t>
        <a:bodyPr/>
        <a:lstStyle/>
        <a:p>
          <a:endParaRPr lang="en-US"/>
        </a:p>
      </dgm:t>
    </dgm:pt>
    <dgm:pt modelId="{C49D5543-5809-4DFC-8BCC-A481C2159C6F}" type="sibTrans" cxnId="{38B66E19-D860-4F31-9F7E-ED79DCD4ABC1}">
      <dgm:prSet/>
      <dgm:spPr/>
      <dgm:t>
        <a:bodyPr/>
        <a:lstStyle/>
        <a:p>
          <a:endParaRPr lang="en-US"/>
        </a:p>
      </dgm:t>
    </dgm:pt>
    <dgm:pt modelId="{E388F976-4F8B-46D0-86A7-12A4224F69F6}">
      <dgm:prSet phldrT="[Text]"/>
      <dgm:spPr/>
      <dgm:t>
        <a:bodyPr/>
        <a:lstStyle/>
        <a:p>
          <a:r>
            <a:rPr lang="en-US" dirty="0"/>
            <a:t>Hoàn </a:t>
          </a:r>
          <a:r>
            <a:rPr lang="en-US" dirty="0" err="1"/>
            <a:t>thành</a:t>
          </a:r>
          <a:r>
            <a:rPr lang="en-US" dirty="0"/>
            <a:t> </a:t>
          </a:r>
          <a:r>
            <a:rPr lang="en-US" dirty="0" err="1"/>
            <a:t>kiểm</a:t>
          </a:r>
          <a:r>
            <a:rPr lang="en-US" dirty="0"/>
            <a:t> </a:t>
          </a:r>
          <a:r>
            <a:rPr lang="en-US" dirty="0" err="1"/>
            <a:t>thử</a:t>
          </a:r>
          <a:endParaRPr lang="en-US" dirty="0"/>
        </a:p>
      </dgm:t>
    </dgm:pt>
    <dgm:pt modelId="{9A0666C7-17F6-4EF8-896F-A5576748B69D}" type="parTrans" cxnId="{3A85F287-B823-4697-A680-BDB5AB343FF4}">
      <dgm:prSet/>
      <dgm:spPr/>
      <dgm:t>
        <a:bodyPr/>
        <a:lstStyle/>
        <a:p>
          <a:endParaRPr lang="en-US"/>
        </a:p>
      </dgm:t>
    </dgm:pt>
    <dgm:pt modelId="{94687FCE-030B-4FBF-A665-C59FF2DB0341}" type="sibTrans" cxnId="{3A85F287-B823-4697-A680-BDB5AB343FF4}">
      <dgm:prSet/>
      <dgm:spPr/>
      <dgm:t>
        <a:bodyPr/>
        <a:lstStyle/>
        <a:p>
          <a:endParaRPr lang="en-US"/>
        </a:p>
      </dgm:t>
    </dgm:pt>
    <dgm:pt modelId="{EFE39EF6-011B-46AD-830A-A1AE454BB14D}">
      <dgm:prSet phldrT="[Text]"/>
      <dgm:spPr/>
      <dgm:t>
        <a:bodyPr/>
        <a:lstStyle/>
        <a:p>
          <a:r>
            <a:rPr lang="en-US" dirty="0" err="1"/>
            <a:t>Kiểm</a:t>
          </a:r>
          <a:r>
            <a:rPr lang="en-US" dirty="0"/>
            <a:t> </a:t>
          </a:r>
          <a:r>
            <a:rPr lang="en-US" dirty="0" err="1"/>
            <a:t>soát</a:t>
          </a:r>
          <a:r>
            <a:rPr lang="en-US" dirty="0"/>
            <a:t> </a:t>
          </a:r>
          <a:r>
            <a:rPr lang="en-US" dirty="0" err="1"/>
            <a:t>và</a:t>
          </a:r>
          <a:r>
            <a:rPr lang="en-US" dirty="0"/>
            <a:t> </a:t>
          </a:r>
          <a:r>
            <a:rPr lang="en-US" dirty="0" err="1"/>
            <a:t>điều</a:t>
          </a:r>
          <a:r>
            <a:rPr lang="en-US" dirty="0"/>
            <a:t> </a:t>
          </a:r>
          <a:r>
            <a:rPr lang="en-US" dirty="0" err="1"/>
            <a:t>chỉnh</a:t>
          </a:r>
          <a:r>
            <a:rPr lang="en-US" dirty="0"/>
            <a:t> </a:t>
          </a:r>
          <a:r>
            <a:rPr lang="en-US" dirty="0" err="1"/>
            <a:t>kiểm</a:t>
          </a:r>
          <a:r>
            <a:rPr lang="en-US" dirty="0"/>
            <a:t> </a:t>
          </a:r>
          <a:r>
            <a:rPr lang="en-US" dirty="0" err="1"/>
            <a:t>thử</a:t>
          </a:r>
          <a:endParaRPr lang="en-US" dirty="0"/>
        </a:p>
      </dgm:t>
    </dgm:pt>
    <dgm:pt modelId="{AE8C0F42-40D0-4DAA-B8DB-3D38C0F3B63C}" type="parTrans" cxnId="{6EA430A0-8A22-44CC-B467-CD0AD97D6FA3}">
      <dgm:prSet/>
      <dgm:spPr/>
      <dgm:t>
        <a:bodyPr/>
        <a:lstStyle/>
        <a:p>
          <a:endParaRPr lang="en-US"/>
        </a:p>
      </dgm:t>
    </dgm:pt>
    <dgm:pt modelId="{AAE76F99-2DF0-479B-B4F2-C1CA6A6A7185}" type="sibTrans" cxnId="{6EA430A0-8A22-44CC-B467-CD0AD97D6FA3}">
      <dgm:prSet/>
      <dgm:spPr/>
      <dgm:t>
        <a:bodyPr/>
        <a:lstStyle/>
        <a:p>
          <a:endParaRPr lang="en-US"/>
        </a:p>
      </dgm:t>
    </dgm:pt>
    <dgm:pt modelId="{34851EF6-F2DE-4718-B23B-87946A427AED}" type="pres">
      <dgm:prSet presAssocID="{FD042032-5912-4281-8EBD-0D87FBD01E30}" presName="Name0" presStyleCnt="0">
        <dgm:presLayoutVars>
          <dgm:dir/>
          <dgm:animLvl val="lvl"/>
          <dgm:resizeHandles val="exact"/>
        </dgm:presLayoutVars>
      </dgm:prSet>
      <dgm:spPr/>
    </dgm:pt>
    <dgm:pt modelId="{3D076F9A-6F5E-4889-9834-D69D40BDD47D}" type="pres">
      <dgm:prSet presAssocID="{2C811D87-A11C-4C1C-BB60-B92CDC03DEDD}" presName="parTxOnly" presStyleLbl="node1" presStyleIdx="0" presStyleCnt="7">
        <dgm:presLayoutVars>
          <dgm:chMax val="0"/>
          <dgm:chPref val="0"/>
          <dgm:bulletEnabled val="1"/>
        </dgm:presLayoutVars>
      </dgm:prSet>
      <dgm:spPr/>
    </dgm:pt>
    <dgm:pt modelId="{E17AD0F1-0D99-4D70-BE52-C6B31C025F31}" type="pres">
      <dgm:prSet presAssocID="{91E3C039-EB46-459D-BABF-B52F373A2A26}" presName="parTxOnlySpace" presStyleCnt="0"/>
      <dgm:spPr/>
    </dgm:pt>
    <dgm:pt modelId="{EB9D34A6-E6DD-4BE8-B404-6083E4500273}" type="pres">
      <dgm:prSet presAssocID="{68B1DBBE-8294-4D33-AD4B-ACD0D955EA04}" presName="parTxOnly" presStyleLbl="node1" presStyleIdx="1" presStyleCnt="7">
        <dgm:presLayoutVars>
          <dgm:chMax val="0"/>
          <dgm:chPref val="0"/>
          <dgm:bulletEnabled val="1"/>
        </dgm:presLayoutVars>
      </dgm:prSet>
      <dgm:spPr/>
    </dgm:pt>
    <dgm:pt modelId="{FC93EA33-A3CA-49DE-9251-22C75BDDBFF1}" type="pres">
      <dgm:prSet presAssocID="{445B0A11-FF57-4A5B-A18F-6D92F3389A07}" presName="parTxOnlySpace" presStyleCnt="0"/>
      <dgm:spPr/>
    </dgm:pt>
    <dgm:pt modelId="{CC0374D6-BA6B-44AB-B7FF-26544ADE7E65}" type="pres">
      <dgm:prSet presAssocID="{EFC4B669-ACC9-44EA-BF8B-142CAA027816}" presName="parTxOnly" presStyleLbl="node1" presStyleIdx="2" presStyleCnt="7">
        <dgm:presLayoutVars>
          <dgm:chMax val="0"/>
          <dgm:chPref val="0"/>
          <dgm:bulletEnabled val="1"/>
        </dgm:presLayoutVars>
      </dgm:prSet>
      <dgm:spPr/>
    </dgm:pt>
    <dgm:pt modelId="{591D66FC-1A21-4DE6-8E3E-EC749D59576E}" type="pres">
      <dgm:prSet presAssocID="{C49D5543-5809-4DFC-8BCC-A481C2159C6F}" presName="parTxOnlySpace" presStyleCnt="0"/>
      <dgm:spPr/>
    </dgm:pt>
    <dgm:pt modelId="{7B0F5482-E3C4-4115-8F0F-D0270301B795}" type="pres">
      <dgm:prSet presAssocID="{83199D5A-E7C0-40DF-B4CF-4FAF25050604}" presName="parTxOnly" presStyleLbl="node1" presStyleIdx="3" presStyleCnt="7">
        <dgm:presLayoutVars>
          <dgm:chMax val="0"/>
          <dgm:chPref val="0"/>
          <dgm:bulletEnabled val="1"/>
        </dgm:presLayoutVars>
      </dgm:prSet>
      <dgm:spPr/>
    </dgm:pt>
    <dgm:pt modelId="{836B7C6B-D48B-4DA4-8EC1-D7463C06C521}" type="pres">
      <dgm:prSet presAssocID="{20E974BB-FFE7-43FB-8C95-6E453CDD98B6}" presName="parTxOnlySpace" presStyleCnt="0"/>
      <dgm:spPr/>
    </dgm:pt>
    <dgm:pt modelId="{337C2DD2-C5C1-425D-BEE7-858199B05CDF}" type="pres">
      <dgm:prSet presAssocID="{126A0958-B442-4FC5-8E8C-54202D6E42DE}" presName="parTxOnly" presStyleLbl="node1" presStyleIdx="4" presStyleCnt="7">
        <dgm:presLayoutVars>
          <dgm:chMax val="0"/>
          <dgm:chPref val="0"/>
          <dgm:bulletEnabled val="1"/>
        </dgm:presLayoutVars>
      </dgm:prSet>
      <dgm:spPr/>
    </dgm:pt>
    <dgm:pt modelId="{A49F0772-CE6E-496E-AE71-E5A60F7A4A6D}" type="pres">
      <dgm:prSet presAssocID="{9EEFFAEE-9564-41D6-83C4-E06548C54194}" presName="parTxOnlySpace" presStyleCnt="0"/>
      <dgm:spPr/>
    </dgm:pt>
    <dgm:pt modelId="{80E0F96A-7022-48AA-B048-E8E2AB00B987}" type="pres">
      <dgm:prSet presAssocID="{E388F976-4F8B-46D0-86A7-12A4224F69F6}" presName="parTxOnly" presStyleLbl="node1" presStyleIdx="5" presStyleCnt="7">
        <dgm:presLayoutVars>
          <dgm:chMax val="0"/>
          <dgm:chPref val="0"/>
          <dgm:bulletEnabled val="1"/>
        </dgm:presLayoutVars>
      </dgm:prSet>
      <dgm:spPr/>
    </dgm:pt>
    <dgm:pt modelId="{4835312A-B119-4E4B-AA94-9E6385B4DA7C}" type="pres">
      <dgm:prSet presAssocID="{94687FCE-030B-4FBF-A665-C59FF2DB0341}" presName="parTxOnlySpace" presStyleCnt="0"/>
      <dgm:spPr/>
    </dgm:pt>
    <dgm:pt modelId="{144FF1B3-3FA0-4AF5-8140-6532024BF927}" type="pres">
      <dgm:prSet presAssocID="{EFE39EF6-011B-46AD-830A-A1AE454BB14D}" presName="parTxOnly" presStyleLbl="node1" presStyleIdx="6" presStyleCnt="7">
        <dgm:presLayoutVars>
          <dgm:chMax val="0"/>
          <dgm:chPref val="0"/>
          <dgm:bulletEnabled val="1"/>
        </dgm:presLayoutVars>
      </dgm:prSet>
      <dgm:spPr/>
    </dgm:pt>
  </dgm:ptLst>
  <dgm:cxnLst>
    <dgm:cxn modelId="{FA49D60D-1497-40BB-9A57-B3EC970F514C}" type="presOf" srcId="{68B1DBBE-8294-4D33-AD4B-ACD0D955EA04}" destId="{EB9D34A6-E6DD-4BE8-B404-6083E4500273}" srcOrd="0" destOrd="0" presId="urn:microsoft.com/office/officeart/2005/8/layout/chevron1"/>
    <dgm:cxn modelId="{F3ACE218-C790-46DA-9DE2-1B1E9D4C1363}" srcId="{FD042032-5912-4281-8EBD-0D87FBD01E30}" destId="{126A0958-B442-4FC5-8E8C-54202D6E42DE}" srcOrd="4" destOrd="0" parTransId="{6E3AAC11-C8E3-428C-B3D9-316E89445FAC}" sibTransId="{9EEFFAEE-9564-41D6-83C4-E06548C54194}"/>
    <dgm:cxn modelId="{38B66E19-D860-4F31-9F7E-ED79DCD4ABC1}" srcId="{FD042032-5912-4281-8EBD-0D87FBD01E30}" destId="{EFC4B669-ACC9-44EA-BF8B-142CAA027816}" srcOrd="2" destOrd="0" parTransId="{1EEAC8AF-21A5-43F4-964F-5226B9566206}" sibTransId="{C49D5543-5809-4DFC-8BCC-A481C2159C6F}"/>
    <dgm:cxn modelId="{9DF4933A-CA7F-43AE-A9EC-4319721CC307}" type="presOf" srcId="{83199D5A-E7C0-40DF-B4CF-4FAF25050604}" destId="{7B0F5482-E3C4-4115-8F0F-D0270301B795}" srcOrd="0" destOrd="0" presId="urn:microsoft.com/office/officeart/2005/8/layout/chevron1"/>
    <dgm:cxn modelId="{12A03645-51AE-49B1-8D86-AE11DFDDBC9D}" type="presOf" srcId="{EFE39EF6-011B-46AD-830A-A1AE454BB14D}" destId="{144FF1B3-3FA0-4AF5-8140-6532024BF927}" srcOrd="0" destOrd="0" presId="urn:microsoft.com/office/officeart/2005/8/layout/chevron1"/>
    <dgm:cxn modelId="{7E6FA383-96ED-4335-AC26-FE1669E3071F}" srcId="{FD042032-5912-4281-8EBD-0D87FBD01E30}" destId="{68B1DBBE-8294-4D33-AD4B-ACD0D955EA04}" srcOrd="1" destOrd="0" parTransId="{C94C3CCE-892F-49CE-AE68-5FA5019DFC5F}" sibTransId="{445B0A11-FF57-4A5B-A18F-6D92F3389A07}"/>
    <dgm:cxn modelId="{3A85F287-B823-4697-A680-BDB5AB343FF4}" srcId="{FD042032-5912-4281-8EBD-0D87FBD01E30}" destId="{E388F976-4F8B-46D0-86A7-12A4224F69F6}" srcOrd="5" destOrd="0" parTransId="{9A0666C7-17F6-4EF8-896F-A5576748B69D}" sibTransId="{94687FCE-030B-4FBF-A665-C59FF2DB0341}"/>
    <dgm:cxn modelId="{6EA430A0-8A22-44CC-B467-CD0AD97D6FA3}" srcId="{FD042032-5912-4281-8EBD-0D87FBD01E30}" destId="{EFE39EF6-011B-46AD-830A-A1AE454BB14D}" srcOrd="6" destOrd="0" parTransId="{AE8C0F42-40D0-4DAA-B8DB-3D38C0F3B63C}" sibTransId="{AAE76F99-2DF0-479B-B4F2-C1CA6A6A7185}"/>
    <dgm:cxn modelId="{6F51EDA4-50BA-4936-9947-48A767CB4242}" type="presOf" srcId="{FD042032-5912-4281-8EBD-0D87FBD01E30}" destId="{34851EF6-F2DE-4718-B23B-87946A427AED}" srcOrd="0" destOrd="0" presId="urn:microsoft.com/office/officeart/2005/8/layout/chevron1"/>
    <dgm:cxn modelId="{605749BD-74C6-46A3-9047-F99ED1AD5797}" srcId="{FD042032-5912-4281-8EBD-0D87FBD01E30}" destId="{83199D5A-E7C0-40DF-B4CF-4FAF25050604}" srcOrd="3" destOrd="0" parTransId="{7EC3BCAB-7BFA-45A0-ADFE-3C074DECF44A}" sibTransId="{20E974BB-FFE7-43FB-8C95-6E453CDD98B6}"/>
    <dgm:cxn modelId="{23BA36C6-7CEF-4FC8-B299-C859F3BC4AAE}" srcId="{FD042032-5912-4281-8EBD-0D87FBD01E30}" destId="{2C811D87-A11C-4C1C-BB60-B92CDC03DEDD}" srcOrd="0" destOrd="0" parTransId="{FCA14B3D-B41F-4B49-B3E3-5B661001FD0B}" sibTransId="{91E3C039-EB46-459D-BABF-B52F373A2A26}"/>
    <dgm:cxn modelId="{A335DFD0-190A-4E63-BFE7-323EBC726455}" type="presOf" srcId="{2C811D87-A11C-4C1C-BB60-B92CDC03DEDD}" destId="{3D076F9A-6F5E-4889-9834-D69D40BDD47D}" srcOrd="0" destOrd="0" presId="urn:microsoft.com/office/officeart/2005/8/layout/chevron1"/>
    <dgm:cxn modelId="{BA50D5D8-C875-4EDB-B5A0-78683D754710}" type="presOf" srcId="{EFC4B669-ACC9-44EA-BF8B-142CAA027816}" destId="{CC0374D6-BA6B-44AB-B7FF-26544ADE7E65}" srcOrd="0" destOrd="0" presId="urn:microsoft.com/office/officeart/2005/8/layout/chevron1"/>
    <dgm:cxn modelId="{B662D2E1-FB4E-4C36-992B-1D5DE768ACFF}" type="presOf" srcId="{126A0958-B442-4FC5-8E8C-54202D6E42DE}" destId="{337C2DD2-C5C1-425D-BEE7-858199B05CDF}" srcOrd="0" destOrd="0" presId="urn:microsoft.com/office/officeart/2005/8/layout/chevron1"/>
    <dgm:cxn modelId="{415CD1F6-93E9-48F0-81F7-FAA255805DF8}" type="presOf" srcId="{E388F976-4F8B-46D0-86A7-12A4224F69F6}" destId="{80E0F96A-7022-48AA-B048-E8E2AB00B987}" srcOrd="0" destOrd="0" presId="urn:microsoft.com/office/officeart/2005/8/layout/chevron1"/>
    <dgm:cxn modelId="{EB025216-FFDC-4496-A6CF-F82BFBE18F91}" type="presParOf" srcId="{34851EF6-F2DE-4718-B23B-87946A427AED}" destId="{3D076F9A-6F5E-4889-9834-D69D40BDD47D}" srcOrd="0" destOrd="0" presId="urn:microsoft.com/office/officeart/2005/8/layout/chevron1"/>
    <dgm:cxn modelId="{E28B9E99-2986-4D89-AFBD-92FE5AC00E78}" type="presParOf" srcId="{34851EF6-F2DE-4718-B23B-87946A427AED}" destId="{E17AD0F1-0D99-4D70-BE52-C6B31C025F31}" srcOrd="1" destOrd="0" presId="urn:microsoft.com/office/officeart/2005/8/layout/chevron1"/>
    <dgm:cxn modelId="{48D03F9C-867D-4015-B415-2086789B5E51}" type="presParOf" srcId="{34851EF6-F2DE-4718-B23B-87946A427AED}" destId="{EB9D34A6-E6DD-4BE8-B404-6083E4500273}" srcOrd="2" destOrd="0" presId="urn:microsoft.com/office/officeart/2005/8/layout/chevron1"/>
    <dgm:cxn modelId="{89153AF5-AB4A-47D9-9F3A-895095F0AB14}" type="presParOf" srcId="{34851EF6-F2DE-4718-B23B-87946A427AED}" destId="{FC93EA33-A3CA-49DE-9251-22C75BDDBFF1}" srcOrd="3" destOrd="0" presId="urn:microsoft.com/office/officeart/2005/8/layout/chevron1"/>
    <dgm:cxn modelId="{9CF0B6E1-7979-41A6-8731-ED3C3D38C329}" type="presParOf" srcId="{34851EF6-F2DE-4718-B23B-87946A427AED}" destId="{CC0374D6-BA6B-44AB-B7FF-26544ADE7E65}" srcOrd="4" destOrd="0" presId="urn:microsoft.com/office/officeart/2005/8/layout/chevron1"/>
    <dgm:cxn modelId="{2D78CB89-E65A-4EDA-8E7F-D29AD672917C}" type="presParOf" srcId="{34851EF6-F2DE-4718-B23B-87946A427AED}" destId="{591D66FC-1A21-4DE6-8E3E-EC749D59576E}" srcOrd="5" destOrd="0" presId="urn:microsoft.com/office/officeart/2005/8/layout/chevron1"/>
    <dgm:cxn modelId="{B16C76A2-F909-403F-A4FF-FECA88568CAE}" type="presParOf" srcId="{34851EF6-F2DE-4718-B23B-87946A427AED}" destId="{7B0F5482-E3C4-4115-8F0F-D0270301B795}" srcOrd="6" destOrd="0" presId="urn:microsoft.com/office/officeart/2005/8/layout/chevron1"/>
    <dgm:cxn modelId="{9D30A9E9-F0AE-407A-897F-1CA8A6458570}" type="presParOf" srcId="{34851EF6-F2DE-4718-B23B-87946A427AED}" destId="{836B7C6B-D48B-4DA4-8EC1-D7463C06C521}" srcOrd="7" destOrd="0" presId="urn:microsoft.com/office/officeart/2005/8/layout/chevron1"/>
    <dgm:cxn modelId="{683B8B63-522B-4248-A6BD-887DB266CECA}" type="presParOf" srcId="{34851EF6-F2DE-4718-B23B-87946A427AED}" destId="{337C2DD2-C5C1-425D-BEE7-858199B05CDF}" srcOrd="8" destOrd="0" presId="urn:microsoft.com/office/officeart/2005/8/layout/chevron1"/>
    <dgm:cxn modelId="{614EECAE-586F-4646-A78F-46EF854BE506}" type="presParOf" srcId="{34851EF6-F2DE-4718-B23B-87946A427AED}" destId="{A49F0772-CE6E-496E-AE71-E5A60F7A4A6D}" srcOrd="9" destOrd="0" presId="urn:microsoft.com/office/officeart/2005/8/layout/chevron1"/>
    <dgm:cxn modelId="{13669C00-B08F-49D7-A8D6-4689F3C8AF58}" type="presParOf" srcId="{34851EF6-F2DE-4718-B23B-87946A427AED}" destId="{80E0F96A-7022-48AA-B048-E8E2AB00B987}" srcOrd="10" destOrd="0" presId="urn:microsoft.com/office/officeart/2005/8/layout/chevron1"/>
    <dgm:cxn modelId="{BDB467A3-05A8-4341-A0C6-DA4F084F1D3B}" type="presParOf" srcId="{34851EF6-F2DE-4718-B23B-87946A427AED}" destId="{4835312A-B119-4E4B-AA94-9E6385B4DA7C}" srcOrd="11" destOrd="0" presId="urn:microsoft.com/office/officeart/2005/8/layout/chevron1"/>
    <dgm:cxn modelId="{0BF29803-7AF7-47D1-B89F-9EA7B2E23C1E}" type="presParOf" srcId="{34851EF6-F2DE-4718-B23B-87946A427AED}" destId="{144FF1B3-3FA0-4AF5-8140-6532024BF927}"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D24133-0A8D-4DDA-A4E3-681C253F437E}"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BB426FF8-92FF-46A5-840A-722A331F1485}">
      <dgm:prSet phldrT="[Text]" custT="1"/>
      <dgm:spPr/>
      <dgm:t>
        <a:bodyPr/>
        <a:lstStyle/>
        <a:p>
          <a:r>
            <a:rPr lang="en-US" sz="1800" dirty="0"/>
            <a:t>Path testing</a:t>
          </a:r>
        </a:p>
      </dgm:t>
    </dgm:pt>
    <dgm:pt modelId="{B0E177E7-884F-4256-9957-EF13D277A3AB}" type="parTrans" cxnId="{91D3EF83-6310-4379-BF75-0D6020EC4BAB}">
      <dgm:prSet/>
      <dgm:spPr/>
      <dgm:t>
        <a:bodyPr/>
        <a:lstStyle/>
        <a:p>
          <a:endParaRPr lang="en-US"/>
        </a:p>
      </dgm:t>
    </dgm:pt>
    <dgm:pt modelId="{E4AC79BB-0BB6-4DE0-B945-80A052203A4C}" type="sibTrans" cxnId="{91D3EF83-6310-4379-BF75-0D6020EC4BAB}">
      <dgm:prSet/>
      <dgm:spPr/>
      <dgm:t>
        <a:bodyPr/>
        <a:lstStyle/>
        <a:p>
          <a:endParaRPr lang="en-US"/>
        </a:p>
      </dgm:t>
    </dgm:pt>
    <dgm:pt modelId="{D6DC354A-D031-4120-ACC7-2E7D7F5BC80E}">
      <dgm:prSet phldrT="[Text]" custT="1"/>
      <dgm:spPr/>
      <dgm:t>
        <a:bodyPr/>
        <a:lstStyle/>
        <a:p>
          <a:r>
            <a:rPr lang="en-US" sz="1500" dirty="0"/>
            <a:t>Condition/multiple conditions testing</a:t>
          </a:r>
        </a:p>
      </dgm:t>
    </dgm:pt>
    <dgm:pt modelId="{8F4D7A59-7CC0-445F-808E-16B0D22E81EC}" type="parTrans" cxnId="{56BF4392-3837-494D-8A89-BE4F0EC9C6DE}">
      <dgm:prSet/>
      <dgm:spPr/>
      <dgm:t>
        <a:bodyPr/>
        <a:lstStyle/>
        <a:p>
          <a:endParaRPr lang="en-US"/>
        </a:p>
      </dgm:t>
    </dgm:pt>
    <dgm:pt modelId="{8D6D6306-CF05-4A13-9940-5DBB7B33C010}" type="sibTrans" cxnId="{56BF4392-3837-494D-8A89-BE4F0EC9C6DE}">
      <dgm:prSet/>
      <dgm:spPr/>
      <dgm:t>
        <a:bodyPr/>
        <a:lstStyle/>
        <a:p>
          <a:endParaRPr lang="en-US"/>
        </a:p>
      </dgm:t>
    </dgm:pt>
    <dgm:pt modelId="{08F8476D-9CC0-4253-BE2A-5176E1878870}">
      <dgm:prSet phldrT="[Text]" custT="1"/>
      <dgm:spPr/>
      <dgm:t>
        <a:bodyPr/>
        <a:lstStyle/>
        <a:p>
          <a:r>
            <a:rPr lang="en-US" sz="1500" dirty="0"/>
            <a:t>Decision testing</a:t>
          </a:r>
        </a:p>
      </dgm:t>
    </dgm:pt>
    <dgm:pt modelId="{A925886E-C398-4179-A665-7909D6942EC2}" type="parTrans" cxnId="{5535C520-3571-4FA5-BA06-BC6D44BF641B}">
      <dgm:prSet/>
      <dgm:spPr/>
      <dgm:t>
        <a:bodyPr/>
        <a:lstStyle/>
        <a:p>
          <a:endParaRPr lang="en-US"/>
        </a:p>
      </dgm:t>
    </dgm:pt>
    <dgm:pt modelId="{D8EDFC25-3CDD-4EAA-9680-3DF8D0827CDB}" type="sibTrans" cxnId="{5535C520-3571-4FA5-BA06-BC6D44BF641B}">
      <dgm:prSet/>
      <dgm:spPr/>
      <dgm:t>
        <a:bodyPr/>
        <a:lstStyle/>
        <a:p>
          <a:endParaRPr lang="en-US"/>
        </a:p>
      </dgm:t>
    </dgm:pt>
    <dgm:pt modelId="{D81E8C89-9078-4A02-8177-6940DD8185C8}">
      <dgm:prSet phldrT="[Text]"/>
      <dgm:spPr/>
      <dgm:t>
        <a:bodyPr/>
        <a:lstStyle/>
        <a:p>
          <a:r>
            <a:rPr lang="en-US" dirty="0"/>
            <a:t>Statement testing</a:t>
          </a:r>
        </a:p>
      </dgm:t>
    </dgm:pt>
    <dgm:pt modelId="{36104743-441B-402D-A782-ACA99F7A6807}" type="parTrans" cxnId="{D271850B-4371-4BAB-8E60-BC90D61BA6DA}">
      <dgm:prSet/>
      <dgm:spPr/>
      <dgm:t>
        <a:bodyPr/>
        <a:lstStyle/>
        <a:p>
          <a:endParaRPr lang="en-US"/>
        </a:p>
      </dgm:t>
    </dgm:pt>
    <dgm:pt modelId="{C04D3658-7E60-4CB4-B222-94417615BBAA}" type="sibTrans" cxnId="{D271850B-4371-4BAB-8E60-BC90D61BA6DA}">
      <dgm:prSet/>
      <dgm:spPr/>
      <dgm:t>
        <a:bodyPr/>
        <a:lstStyle/>
        <a:p>
          <a:endParaRPr lang="en-US"/>
        </a:p>
      </dgm:t>
    </dgm:pt>
    <dgm:pt modelId="{5DD5D9B0-4468-4022-872F-45060C6650EB}" type="pres">
      <dgm:prSet presAssocID="{58D24133-0A8D-4DDA-A4E3-681C253F437E}" presName="Name0" presStyleCnt="0">
        <dgm:presLayoutVars>
          <dgm:chMax val="7"/>
          <dgm:resizeHandles val="exact"/>
        </dgm:presLayoutVars>
      </dgm:prSet>
      <dgm:spPr/>
    </dgm:pt>
    <dgm:pt modelId="{40350392-72F9-44F6-9796-51DB155F956A}" type="pres">
      <dgm:prSet presAssocID="{58D24133-0A8D-4DDA-A4E3-681C253F437E}" presName="comp1" presStyleCnt="0"/>
      <dgm:spPr/>
    </dgm:pt>
    <dgm:pt modelId="{9FD8C905-72A8-4B01-9F16-531D318E2A6B}" type="pres">
      <dgm:prSet presAssocID="{58D24133-0A8D-4DDA-A4E3-681C253F437E}" presName="circle1" presStyleLbl="node1" presStyleIdx="0" presStyleCnt="4" custScaleX="146091" custLinFactNeighborX="3410" custLinFactNeighborY="5216"/>
      <dgm:spPr/>
    </dgm:pt>
    <dgm:pt modelId="{60964FF9-1FB8-4931-AE90-26D31E9A7A61}" type="pres">
      <dgm:prSet presAssocID="{58D24133-0A8D-4DDA-A4E3-681C253F437E}" presName="c1text" presStyleLbl="node1" presStyleIdx="0" presStyleCnt="4">
        <dgm:presLayoutVars>
          <dgm:bulletEnabled val="1"/>
        </dgm:presLayoutVars>
      </dgm:prSet>
      <dgm:spPr/>
    </dgm:pt>
    <dgm:pt modelId="{48681824-CF6E-443E-A99D-D62A29836442}" type="pres">
      <dgm:prSet presAssocID="{58D24133-0A8D-4DDA-A4E3-681C253F437E}" presName="comp2" presStyleCnt="0"/>
      <dgm:spPr/>
    </dgm:pt>
    <dgm:pt modelId="{67922080-CE42-4199-889A-F1E19AAF237C}" type="pres">
      <dgm:prSet presAssocID="{58D24133-0A8D-4DDA-A4E3-681C253F437E}" presName="circle2" presStyleLbl="node1" presStyleIdx="1" presStyleCnt="4" custScaleX="153400"/>
      <dgm:spPr/>
    </dgm:pt>
    <dgm:pt modelId="{1CB97BEF-7A44-475D-905A-9D15040A1AB2}" type="pres">
      <dgm:prSet presAssocID="{58D24133-0A8D-4DDA-A4E3-681C253F437E}" presName="c2text" presStyleLbl="node1" presStyleIdx="1" presStyleCnt="4">
        <dgm:presLayoutVars>
          <dgm:bulletEnabled val="1"/>
        </dgm:presLayoutVars>
      </dgm:prSet>
      <dgm:spPr/>
    </dgm:pt>
    <dgm:pt modelId="{1ECE069E-0D01-49C3-941F-CB24DDC62DFA}" type="pres">
      <dgm:prSet presAssocID="{58D24133-0A8D-4DDA-A4E3-681C253F437E}" presName="comp3" presStyleCnt="0"/>
      <dgm:spPr/>
    </dgm:pt>
    <dgm:pt modelId="{413CC7E0-86B3-4D7B-AD7A-3660195740FE}" type="pres">
      <dgm:prSet presAssocID="{58D24133-0A8D-4DDA-A4E3-681C253F437E}" presName="circle3" presStyleLbl="node1" presStyleIdx="2" presStyleCnt="4"/>
      <dgm:spPr/>
    </dgm:pt>
    <dgm:pt modelId="{197777EF-B3C5-42EC-A9B8-BB30E04F9516}" type="pres">
      <dgm:prSet presAssocID="{58D24133-0A8D-4DDA-A4E3-681C253F437E}" presName="c3text" presStyleLbl="node1" presStyleIdx="2" presStyleCnt="4">
        <dgm:presLayoutVars>
          <dgm:bulletEnabled val="1"/>
        </dgm:presLayoutVars>
      </dgm:prSet>
      <dgm:spPr/>
    </dgm:pt>
    <dgm:pt modelId="{966A5494-A536-40B5-9A06-C691C73A8436}" type="pres">
      <dgm:prSet presAssocID="{58D24133-0A8D-4DDA-A4E3-681C253F437E}" presName="comp4" presStyleCnt="0"/>
      <dgm:spPr/>
    </dgm:pt>
    <dgm:pt modelId="{E1D8E892-81FB-43E4-B8B1-5DE283AE0FE9}" type="pres">
      <dgm:prSet presAssocID="{58D24133-0A8D-4DDA-A4E3-681C253F437E}" presName="circle4" presStyleLbl="node1" presStyleIdx="3" presStyleCnt="4"/>
      <dgm:spPr/>
    </dgm:pt>
    <dgm:pt modelId="{F4A86F63-14B5-4ABE-AD56-BC6F6A668881}" type="pres">
      <dgm:prSet presAssocID="{58D24133-0A8D-4DDA-A4E3-681C253F437E}" presName="c4text" presStyleLbl="node1" presStyleIdx="3" presStyleCnt="4">
        <dgm:presLayoutVars>
          <dgm:bulletEnabled val="1"/>
        </dgm:presLayoutVars>
      </dgm:prSet>
      <dgm:spPr/>
    </dgm:pt>
  </dgm:ptLst>
  <dgm:cxnLst>
    <dgm:cxn modelId="{A31DE902-BE8D-4504-9B2F-3252D61844EE}" type="presOf" srcId="{BB426FF8-92FF-46A5-840A-722A331F1485}" destId="{60964FF9-1FB8-4931-AE90-26D31E9A7A61}" srcOrd="1" destOrd="0" presId="urn:microsoft.com/office/officeart/2005/8/layout/venn2"/>
    <dgm:cxn modelId="{D271850B-4371-4BAB-8E60-BC90D61BA6DA}" srcId="{58D24133-0A8D-4DDA-A4E3-681C253F437E}" destId="{D81E8C89-9078-4A02-8177-6940DD8185C8}" srcOrd="3" destOrd="0" parTransId="{36104743-441B-402D-A782-ACA99F7A6807}" sibTransId="{C04D3658-7E60-4CB4-B222-94417615BBAA}"/>
    <dgm:cxn modelId="{5535C520-3571-4FA5-BA06-BC6D44BF641B}" srcId="{58D24133-0A8D-4DDA-A4E3-681C253F437E}" destId="{08F8476D-9CC0-4253-BE2A-5176E1878870}" srcOrd="2" destOrd="0" parTransId="{A925886E-C398-4179-A665-7909D6942EC2}" sibTransId="{D8EDFC25-3CDD-4EAA-9680-3DF8D0827CDB}"/>
    <dgm:cxn modelId="{816F876C-869D-4D7C-9509-08AD5C3EA233}" type="presOf" srcId="{D81E8C89-9078-4A02-8177-6940DD8185C8}" destId="{E1D8E892-81FB-43E4-B8B1-5DE283AE0FE9}" srcOrd="0" destOrd="0" presId="urn:microsoft.com/office/officeart/2005/8/layout/venn2"/>
    <dgm:cxn modelId="{3134A172-DD4C-4462-B131-CCBD2FA9EDCE}" type="presOf" srcId="{08F8476D-9CC0-4253-BE2A-5176E1878870}" destId="{413CC7E0-86B3-4D7B-AD7A-3660195740FE}" srcOrd="0" destOrd="0" presId="urn:microsoft.com/office/officeart/2005/8/layout/venn2"/>
    <dgm:cxn modelId="{5880597F-1D37-4AAA-B064-95EAD5CDDBA8}" type="presOf" srcId="{58D24133-0A8D-4DDA-A4E3-681C253F437E}" destId="{5DD5D9B0-4468-4022-872F-45060C6650EB}" srcOrd="0" destOrd="0" presId="urn:microsoft.com/office/officeart/2005/8/layout/venn2"/>
    <dgm:cxn modelId="{91D3EF83-6310-4379-BF75-0D6020EC4BAB}" srcId="{58D24133-0A8D-4DDA-A4E3-681C253F437E}" destId="{BB426FF8-92FF-46A5-840A-722A331F1485}" srcOrd="0" destOrd="0" parTransId="{B0E177E7-884F-4256-9957-EF13D277A3AB}" sibTransId="{E4AC79BB-0BB6-4DE0-B945-80A052203A4C}"/>
    <dgm:cxn modelId="{56BF4392-3837-494D-8A89-BE4F0EC9C6DE}" srcId="{58D24133-0A8D-4DDA-A4E3-681C253F437E}" destId="{D6DC354A-D031-4120-ACC7-2E7D7F5BC80E}" srcOrd="1" destOrd="0" parTransId="{8F4D7A59-7CC0-445F-808E-16B0D22E81EC}" sibTransId="{8D6D6306-CF05-4A13-9940-5DBB7B33C010}"/>
    <dgm:cxn modelId="{82BB41A5-D5A9-4345-B606-F1AC8CBFB59F}" type="presOf" srcId="{BB426FF8-92FF-46A5-840A-722A331F1485}" destId="{9FD8C905-72A8-4B01-9F16-531D318E2A6B}" srcOrd="0" destOrd="0" presId="urn:microsoft.com/office/officeart/2005/8/layout/venn2"/>
    <dgm:cxn modelId="{763C3AA6-A5E9-4107-BA86-549C6900ED19}" type="presOf" srcId="{D6DC354A-D031-4120-ACC7-2E7D7F5BC80E}" destId="{1CB97BEF-7A44-475D-905A-9D15040A1AB2}" srcOrd="1" destOrd="0" presId="urn:microsoft.com/office/officeart/2005/8/layout/venn2"/>
    <dgm:cxn modelId="{D1D73CB4-1886-495D-BF35-612AF7079576}" type="presOf" srcId="{D81E8C89-9078-4A02-8177-6940DD8185C8}" destId="{F4A86F63-14B5-4ABE-AD56-BC6F6A668881}" srcOrd="1" destOrd="0" presId="urn:microsoft.com/office/officeart/2005/8/layout/venn2"/>
    <dgm:cxn modelId="{F2A11BC5-3ABA-4A6C-894B-582425FB1C38}" type="presOf" srcId="{D6DC354A-D031-4120-ACC7-2E7D7F5BC80E}" destId="{67922080-CE42-4199-889A-F1E19AAF237C}" srcOrd="0" destOrd="0" presId="urn:microsoft.com/office/officeart/2005/8/layout/venn2"/>
    <dgm:cxn modelId="{00810BE6-42DD-41E8-935B-262B7FE07998}" type="presOf" srcId="{08F8476D-9CC0-4253-BE2A-5176E1878870}" destId="{197777EF-B3C5-42EC-A9B8-BB30E04F9516}" srcOrd="1" destOrd="0" presId="urn:microsoft.com/office/officeart/2005/8/layout/venn2"/>
    <dgm:cxn modelId="{173E3BB2-2E4F-4F15-B3F2-CFE2A44C10CA}" type="presParOf" srcId="{5DD5D9B0-4468-4022-872F-45060C6650EB}" destId="{40350392-72F9-44F6-9796-51DB155F956A}" srcOrd="0" destOrd="0" presId="urn:microsoft.com/office/officeart/2005/8/layout/venn2"/>
    <dgm:cxn modelId="{D595AAFB-EA90-4D50-98F6-0B63A8EC9580}" type="presParOf" srcId="{40350392-72F9-44F6-9796-51DB155F956A}" destId="{9FD8C905-72A8-4B01-9F16-531D318E2A6B}" srcOrd="0" destOrd="0" presId="urn:microsoft.com/office/officeart/2005/8/layout/venn2"/>
    <dgm:cxn modelId="{A144D19E-6538-40AA-B7B8-0368D8A05D4D}" type="presParOf" srcId="{40350392-72F9-44F6-9796-51DB155F956A}" destId="{60964FF9-1FB8-4931-AE90-26D31E9A7A61}" srcOrd="1" destOrd="0" presId="urn:microsoft.com/office/officeart/2005/8/layout/venn2"/>
    <dgm:cxn modelId="{B6F2B2F6-6FAD-4383-AF5F-470CB3AFA830}" type="presParOf" srcId="{5DD5D9B0-4468-4022-872F-45060C6650EB}" destId="{48681824-CF6E-443E-A99D-D62A29836442}" srcOrd="1" destOrd="0" presId="urn:microsoft.com/office/officeart/2005/8/layout/venn2"/>
    <dgm:cxn modelId="{5855AA4A-D453-46F7-ADCA-A83946527A2B}" type="presParOf" srcId="{48681824-CF6E-443E-A99D-D62A29836442}" destId="{67922080-CE42-4199-889A-F1E19AAF237C}" srcOrd="0" destOrd="0" presId="urn:microsoft.com/office/officeart/2005/8/layout/venn2"/>
    <dgm:cxn modelId="{F5012DE2-7532-4D19-80AC-D734A9651709}" type="presParOf" srcId="{48681824-CF6E-443E-A99D-D62A29836442}" destId="{1CB97BEF-7A44-475D-905A-9D15040A1AB2}" srcOrd="1" destOrd="0" presId="urn:microsoft.com/office/officeart/2005/8/layout/venn2"/>
    <dgm:cxn modelId="{2B51B6A0-301E-4E49-ACCC-7BCB0DC0054C}" type="presParOf" srcId="{5DD5D9B0-4468-4022-872F-45060C6650EB}" destId="{1ECE069E-0D01-49C3-941F-CB24DDC62DFA}" srcOrd="2" destOrd="0" presId="urn:microsoft.com/office/officeart/2005/8/layout/venn2"/>
    <dgm:cxn modelId="{98B4288A-C3B8-40CC-9CA8-38EC80A8D70F}" type="presParOf" srcId="{1ECE069E-0D01-49C3-941F-CB24DDC62DFA}" destId="{413CC7E0-86B3-4D7B-AD7A-3660195740FE}" srcOrd="0" destOrd="0" presId="urn:microsoft.com/office/officeart/2005/8/layout/venn2"/>
    <dgm:cxn modelId="{52F2C3FD-C59B-4554-926F-46ACEE8878E6}" type="presParOf" srcId="{1ECE069E-0D01-49C3-941F-CB24DDC62DFA}" destId="{197777EF-B3C5-42EC-A9B8-BB30E04F9516}" srcOrd="1" destOrd="0" presId="urn:microsoft.com/office/officeart/2005/8/layout/venn2"/>
    <dgm:cxn modelId="{D76EFCD1-FA37-47C4-990B-39853715527B}" type="presParOf" srcId="{5DD5D9B0-4468-4022-872F-45060C6650EB}" destId="{966A5494-A536-40B5-9A06-C691C73A8436}" srcOrd="3" destOrd="0" presId="urn:microsoft.com/office/officeart/2005/8/layout/venn2"/>
    <dgm:cxn modelId="{C243F755-54F3-49DB-A335-60F09D761A98}" type="presParOf" srcId="{966A5494-A536-40B5-9A06-C691C73A8436}" destId="{E1D8E892-81FB-43E4-B8B1-5DE283AE0FE9}" srcOrd="0" destOrd="0" presId="urn:microsoft.com/office/officeart/2005/8/layout/venn2"/>
    <dgm:cxn modelId="{484BA5CD-19CE-498E-B591-A35613E73165}" type="presParOf" srcId="{966A5494-A536-40B5-9A06-C691C73A8436}" destId="{F4A86F63-14B5-4ABE-AD56-BC6F6A66888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76F9A-6F5E-4889-9834-D69D40BDD47D}">
      <dsp:nvSpPr>
        <dsp:cNvPr id="0" name=""/>
        <dsp:cNvSpPr/>
      </dsp:nvSpPr>
      <dsp:spPr>
        <a:xfrm>
          <a:off x="0" y="767669"/>
          <a:ext cx="1858509" cy="74340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err="1"/>
            <a:t>Lập</a:t>
          </a:r>
          <a:r>
            <a:rPr lang="en-US" sz="1500" kern="1200" dirty="0"/>
            <a:t> </a:t>
          </a:r>
          <a:r>
            <a:rPr lang="en-US" sz="1500" kern="1200" dirty="0" err="1"/>
            <a:t>kế</a:t>
          </a:r>
          <a:r>
            <a:rPr lang="en-US" sz="1500" kern="1200" dirty="0"/>
            <a:t> </a:t>
          </a:r>
          <a:r>
            <a:rPr lang="en-US" sz="1500" kern="1200" dirty="0" err="1"/>
            <a:t>hoạch</a:t>
          </a:r>
          <a:r>
            <a:rPr lang="en-US" sz="1500" kern="1200" dirty="0"/>
            <a:t> </a:t>
          </a:r>
          <a:r>
            <a:rPr lang="en-US" sz="1500" kern="1200" dirty="0" err="1"/>
            <a:t>kiểm</a:t>
          </a:r>
          <a:r>
            <a:rPr lang="en-US" sz="1500" kern="1200" dirty="0"/>
            <a:t> </a:t>
          </a:r>
          <a:r>
            <a:rPr lang="en-US" sz="1500" kern="1200" dirty="0" err="1"/>
            <a:t>thử</a:t>
          </a:r>
          <a:endParaRPr lang="en-US" sz="1500" kern="1200" dirty="0"/>
        </a:p>
      </dsp:txBody>
      <dsp:txXfrm>
        <a:off x="371702" y="767669"/>
        <a:ext cx="1115106" cy="743403"/>
      </dsp:txXfrm>
    </dsp:sp>
    <dsp:sp modelId="{EB9D34A6-E6DD-4BE8-B404-6083E4500273}">
      <dsp:nvSpPr>
        <dsp:cNvPr id="0" name=""/>
        <dsp:cNvSpPr/>
      </dsp:nvSpPr>
      <dsp:spPr>
        <a:xfrm>
          <a:off x="1672658" y="767669"/>
          <a:ext cx="1858509" cy="74340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err="1"/>
            <a:t>Phân</a:t>
          </a:r>
          <a:r>
            <a:rPr lang="en-US" sz="1500" kern="1200" dirty="0"/>
            <a:t> </a:t>
          </a:r>
          <a:r>
            <a:rPr lang="en-US" sz="1500" kern="1200" dirty="0" err="1"/>
            <a:t>tích</a:t>
          </a:r>
          <a:r>
            <a:rPr lang="en-US" sz="1500" kern="1200" dirty="0"/>
            <a:t> </a:t>
          </a:r>
          <a:r>
            <a:rPr lang="en-US" sz="1500" kern="1200" dirty="0" err="1"/>
            <a:t>kiểm</a:t>
          </a:r>
          <a:r>
            <a:rPr lang="en-US" sz="1500" kern="1200" dirty="0"/>
            <a:t> </a:t>
          </a:r>
          <a:r>
            <a:rPr lang="en-US" sz="1500" kern="1200" dirty="0" err="1"/>
            <a:t>thử</a:t>
          </a:r>
          <a:endParaRPr lang="en-US" sz="1500" kern="1200" dirty="0"/>
        </a:p>
      </dsp:txBody>
      <dsp:txXfrm>
        <a:off x="2044360" y="767669"/>
        <a:ext cx="1115106" cy="743403"/>
      </dsp:txXfrm>
    </dsp:sp>
    <dsp:sp modelId="{CC0374D6-BA6B-44AB-B7FF-26544ADE7E65}">
      <dsp:nvSpPr>
        <dsp:cNvPr id="0" name=""/>
        <dsp:cNvSpPr/>
      </dsp:nvSpPr>
      <dsp:spPr>
        <a:xfrm>
          <a:off x="3345316" y="767669"/>
          <a:ext cx="1858509" cy="743403"/>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err="1"/>
            <a:t>Thiết</a:t>
          </a:r>
          <a:r>
            <a:rPr lang="en-US" sz="1500" kern="1200" dirty="0"/>
            <a:t> </a:t>
          </a:r>
          <a:r>
            <a:rPr lang="en-US" sz="1500" kern="1200" dirty="0" err="1"/>
            <a:t>kế</a:t>
          </a:r>
          <a:r>
            <a:rPr lang="en-US" sz="1500" kern="1200" dirty="0"/>
            <a:t> </a:t>
          </a:r>
          <a:r>
            <a:rPr lang="en-US" sz="1500" kern="1200" dirty="0" err="1"/>
            <a:t>kiểm</a:t>
          </a:r>
          <a:r>
            <a:rPr lang="en-US" sz="1500" kern="1200" dirty="0"/>
            <a:t> </a:t>
          </a:r>
          <a:r>
            <a:rPr lang="en-US" sz="1500" kern="1200" dirty="0" err="1"/>
            <a:t>thử</a:t>
          </a:r>
          <a:endParaRPr lang="en-US" sz="1500" kern="1200" dirty="0"/>
        </a:p>
      </dsp:txBody>
      <dsp:txXfrm>
        <a:off x="3717018" y="767669"/>
        <a:ext cx="1115106" cy="743403"/>
      </dsp:txXfrm>
    </dsp:sp>
    <dsp:sp modelId="{7B0F5482-E3C4-4115-8F0F-D0270301B795}">
      <dsp:nvSpPr>
        <dsp:cNvPr id="0" name=""/>
        <dsp:cNvSpPr/>
      </dsp:nvSpPr>
      <dsp:spPr>
        <a:xfrm>
          <a:off x="5017974" y="767669"/>
          <a:ext cx="1858509" cy="74340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err="1"/>
            <a:t>Hiện</a:t>
          </a:r>
          <a:r>
            <a:rPr lang="en-US" sz="1500" kern="1200" dirty="0"/>
            <a:t> </a:t>
          </a:r>
          <a:r>
            <a:rPr lang="en-US" sz="1500" kern="1200" dirty="0" err="1"/>
            <a:t>thực</a:t>
          </a:r>
          <a:r>
            <a:rPr lang="en-US" sz="1500" kern="1200" dirty="0"/>
            <a:t> </a:t>
          </a:r>
          <a:r>
            <a:rPr lang="en-US" sz="1500" kern="1200" dirty="0" err="1"/>
            <a:t>hoá</a:t>
          </a:r>
          <a:r>
            <a:rPr lang="en-US" sz="1500" kern="1200" dirty="0"/>
            <a:t> </a:t>
          </a:r>
          <a:r>
            <a:rPr lang="en-US" sz="1500" kern="1200" dirty="0" err="1"/>
            <a:t>kiểm</a:t>
          </a:r>
          <a:r>
            <a:rPr lang="en-US" sz="1500" kern="1200" dirty="0"/>
            <a:t> </a:t>
          </a:r>
          <a:r>
            <a:rPr lang="en-US" sz="1500" kern="1200" dirty="0" err="1"/>
            <a:t>thử</a:t>
          </a:r>
          <a:endParaRPr lang="en-US" sz="1500" kern="1200" dirty="0"/>
        </a:p>
      </dsp:txBody>
      <dsp:txXfrm>
        <a:off x="5389676" y="767669"/>
        <a:ext cx="1115106" cy="743403"/>
      </dsp:txXfrm>
    </dsp:sp>
    <dsp:sp modelId="{337C2DD2-C5C1-425D-BEE7-858199B05CDF}">
      <dsp:nvSpPr>
        <dsp:cNvPr id="0" name=""/>
        <dsp:cNvSpPr/>
      </dsp:nvSpPr>
      <dsp:spPr>
        <a:xfrm>
          <a:off x="6690632" y="767669"/>
          <a:ext cx="1858509" cy="74340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err="1"/>
            <a:t>Thực</a:t>
          </a:r>
          <a:r>
            <a:rPr lang="en-US" sz="1500" kern="1200" dirty="0"/>
            <a:t> </a:t>
          </a:r>
          <a:r>
            <a:rPr lang="en-US" sz="1500" kern="1200" dirty="0" err="1"/>
            <a:t>thi</a:t>
          </a:r>
          <a:r>
            <a:rPr lang="en-US" sz="1500" kern="1200" dirty="0"/>
            <a:t> </a:t>
          </a:r>
          <a:r>
            <a:rPr lang="en-US" sz="1500" kern="1200" dirty="0" err="1"/>
            <a:t>kiểm</a:t>
          </a:r>
          <a:r>
            <a:rPr lang="en-US" sz="1500" kern="1200" dirty="0"/>
            <a:t> </a:t>
          </a:r>
          <a:r>
            <a:rPr lang="en-US" sz="1500" kern="1200" dirty="0" err="1"/>
            <a:t>thử</a:t>
          </a:r>
          <a:endParaRPr lang="en-US" sz="1500" kern="1200" dirty="0"/>
        </a:p>
      </dsp:txBody>
      <dsp:txXfrm>
        <a:off x="7062334" y="767669"/>
        <a:ext cx="1115106" cy="743403"/>
      </dsp:txXfrm>
    </dsp:sp>
    <dsp:sp modelId="{80E0F96A-7022-48AA-B048-E8E2AB00B987}">
      <dsp:nvSpPr>
        <dsp:cNvPr id="0" name=""/>
        <dsp:cNvSpPr/>
      </dsp:nvSpPr>
      <dsp:spPr>
        <a:xfrm>
          <a:off x="8363290" y="767669"/>
          <a:ext cx="1858509" cy="74340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Hoàn </a:t>
          </a:r>
          <a:r>
            <a:rPr lang="en-US" sz="1500" kern="1200" dirty="0" err="1"/>
            <a:t>thành</a:t>
          </a:r>
          <a:r>
            <a:rPr lang="en-US" sz="1500" kern="1200" dirty="0"/>
            <a:t> </a:t>
          </a:r>
          <a:r>
            <a:rPr lang="en-US" sz="1500" kern="1200" dirty="0" err="1"/>
            <a:t>kiểm</a:t>
          </a:r>
          <a:r>
            <a:rPr lang="en-US" sz="1500" kern="1200" dirty="0"/>
            <a:t> </a:t>
          </a:r>
          <a:r>
            <a:rPr lang="en-US" sz="1500" kern="1200" dirty="0" err="1"/>
            <a:t>thử</a:t>
          </a:r>
          <a:endParaRPr lang="en-US" sz="1500" kern="1200" dirty="0"/>
        </a:p>
      </dsp:txBody>
      <dsp:txXfrm>
        <a:off x="8734992" y="767669"/>
        <a:ext cx="1115106" cy="743403"/>
      </dsp:txXfrm>
    </dsp:sp>
    <dsp:sp modelId="{144FF1B3-3FA0-4AF5-8140-6532024BF927}">
      <dsp:nvSpPr>
        <dsp:cNvPr id="0" name=""/>
        <dsp:cNvSpPr/>
      </dsp:nvSpPr>
      <dsp:spPr>
        <a:xfrm>
          <a:off x="10035948" y="767669"/>
          <a:ext cx="1858509" cy="74340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err="1"/>
            <a:t>Kiểm</a:t>
          </a:r>
          <a:r>
            <a:rPr lang="en-US" sz="1500" kern="1200" dirty="0"/>
            <a:t> </a:t>
          </a:r>
          <a:r>
            <a:rPr lang="en-US" sz="1500" kern="1200" dirty="0" err="1"/>
            <a:t>soát</a:t>
          </a:r>
          <a:r>
            <a:rPr lang="en-US" sz="1500" kern="1200" dirty="0"/>
            <a:t> </a:t>
          </a:r>
          <a:r>
            <a:rPr lang="en-US" sz="1500" kern="1200" dirty="0" err="1"/>
            <a:t>và</a:t>
          </a:r>
          <a:r>
            <a:rPr lang="en-US" sz="1500" kern="1200" dirty="0"/>
            <a:t> </a:t>
          </a:r>
          <a:r>
            <a:rPr lang="en-US" sz="1500" kern="1200" dirty="0" err="1"/>
            <a:t>điều</a:t>
          </a:r>
          <a:r>
            <a:rPr lang="en-US" sz="1500" kern="1200" dirty="0"/>
            <a:t> </a:t>
          </a:r>
          <a:r>
            <a:rPr lang="en-US" sz="1500" kern="1200" dirty="0" err="1"/>
            <a:t>chỉnh</a:t>
          </a:r>
          <a:r>
            <a:rPr lang="en-US" sz="1500" kern="1200" dirty="0"/>
            <a:t> </a:t>
          </a:r>
          <a:r>
            <a:rPr lang="en-US" sz="1500" kern="1200" dirty="0" err="1"/>
            <a:t>kiểm</a:t>
          </a:r>
          <a:r>
            <a:rPr lang="en-US" sz="1500" kern="1200" dirty="0"/>
            <a:t> </a:t>
          </a:r>
          <a:r>
            <a:rPr lang="en-US" sz="1500" kern="1200" dirty="0" err="1"/>
            <a:t>thử</a:t>
          </a:r>
          <a:endParaRPr lang="en-US" sz="1500" kern="1200" dirty="0"/>
        </a:p>
      </dsp:txBody>
      <dsp:txXfrm>
        <a:off x="10407650" y="767669"/>
        <a:ext cx="1115106" cy="743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8C905-72A8-4B01-9F16-531D318E2A6B}">
      <dsp:nvSpPr>
        <dsp:cNvPr id="0" name=""/>
        <dsp:cNvSpPr/>
      </dsp:nvSpPr>
      <dsp:spPr>
        <a:xfrm>
          <a:off x="1041350" y="0"/>
          <a:ext cx="5458279" cy="37362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Path testing</a:t>
          </a:r>
        </a:p>
      </dsp:txBody>
      <dsp:txXfrm>
        <a:off x="3007423" y="186810"/>
        <a:ext cx="1526135" cy="560432"/>
      </dsp:txXfrm>
    </dsp:sp>
    <dsp:sp modelId="{67922080-CE42-4199-889A-F1E19AAF237C}">
      <dsp:nvSpPr>
        <dsp:cNvPr id="0" name=""/>
        <dsp:cNvSpPr/>
      </dsp:nvSpPr>
      <dsp:spPr>
        <a:xfrm>
          <a:off x="1350541" y="747243"/>
          <a:ext cx="4585087" cy="298897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Condition/multiple conditions testing</a:t>
          </a:r>
        </a:p>
      </dsp:txBody>
      <dsp:txXfrm>
        <a:off x="2841841" y="926582"/>
        <a:ext cx="1602488" cy="538015"/>
      </dsp:txXfrm>
    </dsp:sp>
    <dsp:sp modelId="{413CC7E0-86B3-4D7B-AD7A-3660195740FE}">
      <dsp:nvSpPr>
        <dsp:cNvPr id="0" name=""/>
        <dsp:cNvSpPr/>
      </dsp:nvSpPr>
      <dsp:spPr>
        <a:xfrm>
          <a:off x="2522219" y="1494487"/>
          <a:ext cx="2241731" cy="2241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Decision testing</a:t>
          </a:r>
        </a:p>
      </dsp:txBody>
      <dsp:txXfrm>
        <a:off x="3120762" y="1662617"/>
        <a:ext cx="1044646" cy="504389"/>
      </dsp:txXfrm>
    </dsp:sp>
    <dsp:sp modelId="{E1D8E892-81FB-43E4-B8B1-5DE283AE0FE9}">
      <dsp:nvSpPr>
        <dsp:cNvPr id="0" name=""/>
        <dsp:cNvSpPr/>
      </dsp:nvSpPr>
      <dsp:spPr>
        <a:xfrm>
          <a:off x="2895841" y="2241731"/>
          <a:ext cx="1494487" cy="1494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Statement testing</a:t>
          </a:r>
        </a:p>
      </dsp:txBody>
      <dsp:txXfrm>
        <a:off x="3114704" y="2615353"/>
        <a:ext cx="1056762" cy="74724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9013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9650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63506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9687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8899E-B712-48B6-9A85-DBE517170840}"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55779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8899E-B712-48B6-9A85-DBE517170840}"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79257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8899E-B712-48B6-9A85-DBE517170840}"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42484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8899E-B712-48B6-9A85-DBE517170840}"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6069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8899E-B712-48B6-9A85-DBE517170840}"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1209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852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3970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8899E-B712-48B6-9A85-DBE517170840}" type="datetimeFigureOut">
              <a:rPr lang="en-US" smtClean="0"/>
              <a:t>5/28/2023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DA26-F991-43B2-8D1A-F5160BAC196B}" type="slidenum">
              <a:rPr lang="en-US" smtClean="0"/>
              <a:t>‹#›</a:t>
            </a:fld>
            <a:endParaRPr lang="en-US"/>
          </a:p>
        </p:txBody>
      </p:sp>
    </p:spTree>
    <p:extLst>
      <p:ext uri="{BB962C8B-B14F-4D97-AF65-F5344CB8AC3E}">
        <p14:creationId xmlns:p14="http://schemas.microsoft.com/office/powerpoint/2010/main" val="35798485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9">
            <a:extLst>
              <a:ext uri="{FF2B5EF4-FFF2-40B4-BE49-F238E27FC236}">
                <a16:creationId xmlns:a16="http://schemas.microsoft.com/office/drawing/2014/main" id="{828BC1FE-6700-C4AD-1B50-49A8C7B07649}"/>
              </a:ext>
            </a:extLst>
          </p:cNvPr>
          <p:cNvSpPr txBox="1">
            <a:spLocks noGrp="1"/>
          </p:cNvSpPr>
          <p:nvPr>
            <p:ph type="ctrTitle"/>
          </p:nvPr>
        </p:nvSpPr>
        <p:spPr>
          <a:xfrm>
            <a:off x="165463" y="1939925"/>
            <a:ext cx="12026537" cy="2749550"/>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sz="2800" b="1" dirty="0">
                <a:solidFill>
                  <a:srgbClr val="007ABF"/>
                </a:solidFill>
                <a:latin typeface="Arial" panose="020B0604020202020204" pitchFamily="34" charset="0"/>
                <a:ea typeface="+mj-ea"/>
                <a:cs typeface="Arial" panose="020B0604020202020204" pitchFamily="34" charset="0"/>
              </a:rPr>
              <a:t>ISTQB FOUNDATION </a:t>
            </a:r>
          </a:p>
          <a:p>
            <a:pPr eaLnBrk="1" fontAlgn="auto" hangingPunct="1">
              <a:lnSpc>
                <a:spcPct val="90000"/>
              </a:lnSpc>
              <a:buClr>
                <a:srgbClr val="1E4E79"/>
              </a:buClr>
              <a:buSzPts val="4400"/>
              <a:defRPr/>
            </a:pPr>
            <a:r>
              <a:rPr lang="en-US" sz="4400" b="1" dirty="0" err="1">
                <a:solidFill>
                  <a:srgbClr val="007ABF"/>
                </a:solidFill>
                <a:latin typeface="Arial" panose="020B0604020202020204" pitchFamily="34" charset="0"/>
                <a:ea typeface="+mj-ea"/>
                <a:cs typeface="Arial" panose="020B0604020202020204" pitchFamily="34" charset="0"/>
              </a:rPr>
              <a:t>Chương</a:t>
            </a:r>
            <a:r>
              <a:rPr lang="en-US" sz="4400" b="1" dirty="0">
                <a:solidFill>
                  <a:srgbClr val="007ABF"/>
                </a:solidFill>
                <a:latin typeface="Arial" panose="020B0604020202020204" pitchFamily="34" charset="0"/>
                <a:ea typeface="+mj-ea"/>
                <a:cs typeface="Arial" panose="020B0604020202020204" pitchFamily="34" charset="0"/>
              </a:rPr>
              <a:t> 4 – </a:t>
            </a:r>
            <a:r>
              <a:rPr lang="en-US" sz="4400" b="1" dirty="0" err="1">
                <a:solidFill>
                  <a:srgbClr val="007ABF"/>
                </a:solidFill>
                <a:latin typeface="Arial" panose="020B0604020202020204" pitchFamily="34" charset="0"/>
                <a:ea typeface="+mj-ea"/>
                <a:cs typeface="Arial" panose="020B0604020202020204" pitchFamily="34" charset="0"/>
              </a:rPr>
              <a:t>Phân</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tích</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và</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thiết</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kế</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kiểm</a:t>
            </a:r>
            <a:r>
              <a:rPr lang="en-US" sz="4400" b="1" dirty="0">
                <a:solidFill>
                  <a:srgbClr val="007ABF"/>
                </a:solidFill>
                <a:latin typeface="Arial" panose="020B0604020202020204" pitchFamily="34" charset="0"/>
                <a:ea typeface="+mj-ea"/>
                <a:cs typeface="Arial" panose="020B0604020202020204" pitchFamily="34" charset="0"/>
              </a:rPr>
              <a:t> </a:t>
            </a:r>
            <a:r>
              <a:rPr lang="en-US" sz="4400" b="1" dirty="0" err="1">
                <a:solidFill>
                  <a:srgbClr val="007ABF"/>
                </a:solidFill>
                <a:latin typeface="Arial" panose="020B0604020202020204" pitchFamily="34" charset="0"/>
                <a:ea typeface="+mj-ea"/>
                <a:cs typeface="Arial" panose="020B0604020202020204" pitchFamily="34" charset="0"/>
              </a:rPr>
              <a:t>thử</a:t>
            </a:r>
            <a:endParaRPr lang="en-US" sz="4400" b="1" dirty="0">
              <a:solidFill>
                <a:srgbClr val="007ABF"/>
              </a:solidFill>
              <a:latin typeface="Arial" panose="020B0604020202020204" pitchFamily="34" charset="0"/>
              <a:ea typeface="+mj-ea"/>
              <a:cs typeface="Arial" panose="020B0604020202020204" pitchFamily="34" charset="0"/>
            </a:endParaRPr>
          </a:p>
        </p:txBody>
      </p:sp>
      <p:pic>
        <p:nvPicPr>
          <p:cNvPr id="5" name="Picture 4" descr="A picture containing font, graphics, logo, symbol&#10;&#10;Description automatically generated">
            <a:extLst>
              <a:ext uri="{FF2B5EF4-FFF2-40B4-BE49-F238E27FC236}">
                <a16:creationId xmlns:a16="http://schemas.microsoft.com/office/drawing/2014/main" id="{B5C053C5-57A6-66ED-0FC4-4553EB93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35" y="509575"/>
            <a:ext cx="2352330" cy="1291771"/>
          </a:xfrm>
          <a:prstGeom prst="rect">
            <a:avLst/>
          </a:prstGeom>
        </p:spPr>
      </p:pic>
    </p:spTree>
    <p:extLst>
      <p:ext uri="{BB962C8B-B14F-4D97-AF65-F5344CB8AC3E}">
        <p14:creationId xmlns:p14="http://schemas.microsoft.com/office/powerpoint/2010/main" val="254998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4.2.1.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phân</a:t>
            </a:r>
            <a:r>
              <a:rPr lang="en-US" altLang="en-US" sz="4400" dirty="0"/>
              <a:t> </a:t>
            </a:r>
            <a:r>
              <a:rPr lang="en-US" altLang="en-US" sz="4400" dirty="0" err="1"/>
              <a:t>vùng</a:t>
            </a:r>
            <a:r>
              <a:rPr lang="en-US" altLang="en-US" sz="4400" dirty="0"/>
              <a:t> </a:t>
            </a:r>
            <a:r>
              <a:rPr lang="en-US" altLang="en-US" sz="4400" dirty="0" err="1"/>
              <a:t>tương</a:t>
            </a:r>
            <a:r>
              <a:rPr lang="en-US" altLang="en-US" sz="4400" dirty="0"/>
              <a:t> </a:t>
            </a:r>
            <a:r>
              <a:rPr lang="en-US" altLang="en-US" sz="4400" dirty="0" err="1"/>
              <a:t>đương</a:t>
            </a:r>
            <a:endParaRPr lang="en-US" altLang="en-US" sz="4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751341" y="1368425"/>
            <a:ext cx="10852830" cy="4351338"/>
          </a:xfrm>
        </p:spPr>
        <p:txBody>
          <a:bodyPr>
            <a:normAutofit/>
          </a:bodyPr>
          <a:lstStyle/>
          <a:p>
            <a:pPr>
              <a:buFont typeface="Wingdings" panose="05000000000000000000" pitchFamily="2" charset="2"/>
              <a:buChar char="v"/>
            </a:pPr>
            <a:r>
              <a:rPr lang="en-US" sz="2000" b="1" dirty="0"/>
              <a:t> </a:t>
            </a:r>
            <a:r>
              <a:rPr lang="en-US" sz="2000" b="1" dirty="0" err="1"/>
              <a:t>Định</a:t>
            </a:r>
            <a:r>
              <a:rPr lang="en-US" sz="2000" b="1" dirty="0"/>
              <a:t> </a:t>
            </a:r>
            <a:r>
              <a:rPr lang="en-US" sz="2000" b="1" dirty="0" err="1"/>
              <a:t>nghĩa</a:t>
            </a:r>
            <a:r>
              <a:rPr lang="en-US" sz="2000" b="1" dirty="0"/>
              <a:t>: </a:t>
            </a:r>
          </a:p>
          <a:p>
            <a:pPr lvl="1">
              <a:lnSpc>
                <a:spcPct val="150000"/>
              </a:lnSpc>
            </a:pPr>
            <a:r>
              <a:rPr lang="en-US" sz="1600" dirty="0" err="1"/>
              <a:t>Kỹ</a:t>
            </a:r>
            <a:r>
              <a:rPr lang="en-US" sz="1600" dirty="0"/>
              <a:t> </a:t>
            </a:r>
            <a:r>
              <a:rPr lang="en-US" sz="1600" dirty="0" err="1"/>
              <a:t>thuật</a:t>
            </a:r>
            <a:r>
              <a:rPr lang="en-US" sz="1600" dirty="0"/>
              <a:t> </a:t>
            </a:r>
            <a:r>
              <a:rPr lang="en-US" sz="1600" dirty="0" err="1"/>
              <a:t>phân</a:t>
            </a:r>
            <a:r>
              <a:rPr lang="en-US" sz="1600" dirty="0"/>
              <a:t> </a:t>
            </a:r>
            <a:r>
              <a:rPr lang="en-US" sz="1600" dirty="0" err="1"/>
              <a:t>vùng</a:t>
            </a:r>
            <a:r>
              <a:rPr lang="en-US" sz="1600" dirty="0"/>
              <a:t> </a:t>
            </a:r>
            <a:r>
              <a:rPr lang="en-US" sz="1600" dirty="0" err="1"/>
              <a:t>tương</a:t>
            </a:r>
            <a:r>
              <a:rPr lang="en-US" sz="1600" dirty="0"/>
              <a:t> </a:t>
            </a:r>
            <a:r>
              <a:rPr lang="en-US" sz="1600" dirty="0" err="1"/>
              <a:t>đương</a:t>
            </a:r>
            <a:r>
              <a:rPr lang="en-US" sz="1600" dirty="0"/>
              <a:t> (Equivalence Partitioning - EP) </a:t>
            </a:r>
            <a:r>
              <a:rPr lang="en-US" sz="1600" dirty="0" err="1"/>
              <a:t>là</a:t>
            </a:r>
            <a:r>
              <a:rPr lang="en-US" sz="1600" dirty="0"/>
              <a:t> </a:t>
            </a:r>
            <a:r>
              <a:rPr lang="en-US" sz="1600" dirty="0" err="1"/>
              <a:t>một</a:t>
            </a:r>
            <a:r>
              <a:rPr lang="en-US" sz="1600" dirty="0"/>
              <a:t> </a:t>
            </a:r>
            <a:r>
              <a:rPr lang="en-US" sz="1600" dirty="0" err="1"/>
              <a:t>kỹ</a:t>
            </a:r>
            <a:r>
              <a:rPr lang="en-US" sz="1600" dirty="0"/>
              <a:t> </a:t>
            </a:r>
            <a:r>
              <a:rPr lang="en-US" sz="1600" dirty="0" err="1"/>
              <a:t>thuật</a:t>
            </a:r>
            <a:r>
              <a:rPr lang="en-US" sz="1600" dirty="0"/>
              <a:t> </a:t>
            </a:r>
            <a:r>
              <a:rPr lang="en-US" sz="1600" dirty="0" err="1"/>
              <a:t>kiểm</a:t>
            </a:r>
            <a:r>
              <a:rPr lang="en-US" sz="1600" dirty="0"/>
              <a:t> </a:t>
            </a:r>
            <a:r>
              <a:rPr lang="en-US" sz="1600" dirty="0" err="1"/>
              <a:t>thử</a:t>
            </a:r>
            <a:r>
              <a:rPr lang="en-US" sz="1600" dirty="0"/>
              <a:t> </a:t>
            </a:r>
            <a:r>
              <a:rPr lang="en-US" sz="1600" dirty="0" err="1"/>
              <a:t>hộp</a:t>
            </a:r>
            <a:r>
              <a:rPr lang="en-US" sz="1600" dirty="0"/>
              <a:t> </a:t>
            </a:r>
            <a:r>
              <a:rPr lang="en-US" sz="1600" dirty="0" err="1"/>
              <a:t>đen</a:t>
            </a:r>
            <a:r>
              <a:rPr lang="en-US" sz="1600" dirty="0"/>
              <a:t> </a:t>
            </a:r>
            <a:r>
              <a:rPr lang="en-US" sz="1600" dirty="0" err="1"/>
              <a:t>trong</a:t>
            </a:r>
            <a:r>
              <a:rPr lang="en-US" sz="1600" dirty="0"/>
              <a:t> </a:t>
            </a:r>
            <a:r>
              <a:rPr lang="en-US" sz="1600" dirty="0" err="1"/>
              <a:t>đó</a:t>
            </a:r>
            <a:r>
              <a:rPr lang="en-US" sz="1600" dirty="0"/>
              <a:t> </a:t>
            </a:r>
            <a:r>
              <a:rPr lang="en-US" sz="1600" dirty="0" err="1"/>
              <a:t>miền</a:t>
            </a:r>
            <a:r>
              <a:rPr lang="en-US" sz="1600" dirty="0"/>
              <a:t> </a:t>
            </a:r>
            <a:r>
              <a:rPr lang="en-US" sz="1600" dirty="0" err="1"/>
              <a:t>giá</a:t>
            </a:r>
            <a:r>
              <a:rPr lang="en-US" sz="1600" dirty="0"/>
              <a:t> </a:t>
            </a:r>
            <a:r>
              <a:rPr lang="en-US" sz="1600" dirty="0" err="1"/>
              <a:t>trị</a:t>
            </a:r>
            <a:r>
              <a:rPr lang="en-US" sz="1600" dirty="0"/>
              <a:t> </a:t>
            </a:r>
            <a:r>
              <a:rPr lang="en-US" sz="1600" dirty="0" err="1"/>
              <a:t>đầu</a:t>
            </a:r>
            <a:r>
              <a:rPr lang="en-US" sz="1600" dirty="0"/>
              <a:t> </a:t>
            </a:r>
            <a:r>
              <a:rPr lang="en-US" sz="1600" dirty="0" err="1"/>
              <a:t>vào</a:t>
            </a:r>
            <a:r>
              <a:rPr lang="en-US" sz="1600" dirty="0"/>
              <a:t> </a:t>
            </a:r>
            <a:r>
              <a:rPr lang="en-US" sz="1600" dirty="0" err="1"/>
              <a:t>được</a:t>
            </a:r>
            <a:r>
              <a:rPr lang="en-US" sz="1600" dirty="0"/>
              <a:t> chia </a:t>
            </a:r>
            <a:r>
              <a:rPr lang="en-US" sz="1600" dirty="0" err="1"/>
              <a:t>thành</a:t>
            </a:r>
            <a:r>
              <a:rPr lang="en-US" sz="1600" dirty="0"/>
              <a:t> </a:t>
            </a:r>
            <a:r>
              <a:rPr lang="en-US" sz="1600" dirty="0" err="1"/>
              <a:t>các</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r>
              <a:rPr lang="en-US" sz="1600" dirty="0"/>
              <a:t>, </a:t>
            </a:r>
            <a:r>
              <a:rPr lang="en-US" sz="1600" dirty="0" err="1"/>
              <a:t>mỗi</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r>
              <a:rPr lang="en-US" sz="1600" dirty="0"/>
              <a:t> </a:t>
            </a:r>
            <a:r>
              <a:rPr lang="en-US" sz="1600" dirty="0" err="1"/>
              <a:t>cho</a:t>
            </a:r>
            <a:r>
              <a:rPr lang="en-US" sz="1600" dirty="0"/>
              <a:t> </a:t>
            </a:r>
            <a:r>
              <a:rPr lang="en-US" sz="1600" dirty="0" err="1"/>
              <a:t>ra</a:t>
            </a:r>
            <a:r>
              <a:rPr lang="en-US" sz="1600" dirty="0"/>
              <a:t> </a:t>
            </a:r>
            <a:r>
              <a:rPr lang="en-US" sz="1600" dirty="0" err="1"/>
              <a:t>một</a:t>
            </a:r>
            <a:r>
              <a:rPr lang="en-US" sz="1600" dirty="0"/>
              <a:t> </a:t>
            </a:r>
            <a:r>
              <a:rPr lang="en-US" sz="1600" dirty="0" err="1"/>
              <a:t>giá</a:t>
            </a:r>
            <a:r>
              <a:rPr lang="en-US" sz="1600" dirty="0"/>
              <a:t> </a:t>
            </a:r>
            <a:r>
              <a:rPr lang="en-US" sz="1600" dirty="0" err="1"/>
              <a:t>trị</a:t>
            </a:r>
            <a:r>
              <a:rPr lang="en-US" sz="1600" dirty="0"/>
              <a:t> </a:t>
            </a:r>
            <a:r>
              <a:rPr lang="en-US" sz="1600" dirty="0" err="1"/>
              <a:t>đầu</a:t>
            </a:r>
            <a:r>
              <a:rPr lang="en-US" sz="1600" dirty="0"/>
              <a:t> </a:t>
            </a:r>
            <a:r>
              <a:rPr lang="en-US" sz="1600" dirty="0" err="1"/>
              <a:t>ra</a:t>
            </a:r>
            <a:r>
              <a:rPr lang="en-US" sz="1600" dirty="0"/>
              <a:t> (</a:t>
            </a:r>
            <a:r>
              <a:rPr lang="en-US" sz="1600" dirty="0" err="1"/>
              <a:t>phản</a:t>
            </a:r>
            <a:r>
              <a:rPr lang="en-US" sz="1600" dirty="0"/>
              <a:t> </a:t>
            </a:r>
            <a:r>
              <a:rPr lang="en-US" sz="1600" dirty="0" err="1"/>
              <a:t>ứng</a:t>
            </a:r>
            <a:r>
              <a:rPr lang="en-US" sz="1600" dirty="0"/>
              <a:t> </a:t>
            </a:r>
            <a:r>
              <a:rPr lang="en-US" sz="1600" dirty="0" err="1"/>
              <a:t>như</a:t>
            </a:r>
            <a:r>
              <a:rPr lang="en-US" sz="1600" dirty="0"/>
              <a:t> </a:t>
            </a:r>
            <a:r>
              <a:rPr lang="en-US" sz="1600" dirty="0" err="1"/>
              <a:t>nhau</a:t>
            </a:r>
            <a:r>
              <a:rPr lang="en-US" sz="1600" dirty="0"/>
              <a:t> </a:t>
            </a:r>
            <a:r>
              <a:rPr lang="en-US" sz="1600" dirty="0" err="1"/>
              <a:t>với</a:t>
            </a:r>
            <a:r>
              <a:rPr lang="en-US" sz="1600" dirty="0"/>
              <a:t> </a:t>
            </a:r>
            <a:r>
              <a:rPr lang="en-US" sz="1600" dirty="0" err="1"/>
              <a:t>chương</a:t>
            </a:r>
            <a:r>
              <a:rPr lang="en-US" sz="1600" dirty="0"/>
              <a:t> </a:t>
            </a:r>
            <a:r>
              <a:rPr lang="en-US" sz="1600" dirty="0" err="1"/>
              <a:t>trình</a:t>
            </a:r>
            <a:r>
              <a:rPr lang="en-US" sz="1600" dirty="0"/>
              <a:t>).</a:t>
            </a:r>
          </a:p>
          <a:p>
            <a:pPr lvl="1">
              <a:lnSpc>
                <a:spcPct val="150000"/>
              </a:lnSpc>
            </a:pPr>
            <a:r>
              <a:rPr lang="en-US" sz="1600" dirty="0" err="1"/>
              <a:t>Lấy</a:t>
            </a:r>
            <a:r>
              <a:rPr lang="en-US" sz="1600" dirty="0"/>
              <a:t> </a:t>
            </a:r>
            <a:r>
              <a:rPr lang="en-US" sz="1600" dirty="0" err="1"/>
              <a:t>giá</a:t>
            </a:r>
            <a:r>
              <a:rPr lang="en-US" sz="1600" dirty="0"/>
              <a:t> </a:t>
            </a:r>
            <a:r>
              <a:rPr lang="en-US" sz="1600" dirty="0" err="1"/>
              <a:t>trị</a:t>
            </a:r>
            <a:r>
              <a:rPr lang="en-US" sz="1600" dirty="0"/>
              <a:t> </a:t>
            </a:r>
            <a:r>
              <a:rPr lang="en-US" sz="1600" dirty="0" err="1"/>
              <a:t>đại</a:t>
            </a:r>
            <a:r>
              <a:rPr lang="en-US" sz="1600" dirty="0"/>
              <a:t> </a:t>
            </a:r>
            <a:r>
              <a:rPr lang="en-US" sz="1600" dirty="0" err="1"/>
              <a:t>diện</a:t>
            </a:r>
            <a:r>
              <a:rPr lang="en-US" sz="1600" dirty="0"/>
              <a:t> </a:t>
            </a:r>
            <a:r>
              <a:rPr lang="en-US" sz="1600" dirty="0" err="1"/>
              <a:t>trong</a:t>
            </a:r>
            <a:r>
              <a:rPr lang="en-US" sz="1600" dirty="0"/>
              <a:t> </a:t>
            </a:r>
            <a:r>
              <a:rPr lang="en-US" sz="1600" dirty="0" err="1"/>
              <a:t>mỗi</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r>
              <a:rPr lang="en-US" sz="1600" dirty="0"/>
              <a:t>, </a:t>
            </a:r>
            <a:r>
              <a:rPr lang="en-US" sz="1600" dirty="0" err="1"/>
              <a:t>sẽ</a:t>
            </a:r>
            <a:r>
              <a:rPr lang="en-US" sz="1600" dirty="0"/>
              <a:t> </a:t>
            </a:r>
            <a:r>
              <a:rPr lang="en-US" sz="1600" dirty="0" err="1"/>
              <a:t>được</a:t>
            </a:r>
            <a:r>
              <a:rPr lang="en-US" sz="1600" dirty="0"/>
              <a:t> 1 test case.</a:t>
            </a:r>
          </a:p>
          <a:p>
            <a:pPr lvl="1">
              <a:lnSpc>
                <a:spcPct val="150000"/>
              </a:lnSpc>
            </a:pPr>
            <a:r>
              <a:rPr lang="en-US" sz="1600" dirty="0" err="1"/>
              <a:t>Số</a:t>
            </a:r>
            <a:r>
              <a:rPr lang="en-US" sz="1600" dirty="0"/>
              <a:t> test case </a:t>
            </a:r>
            <a:r>
              <a:rPr lang="en-US" sz="1600" dirty="0" err="1"/>
              <a:t>tối</a:t>
            </a:r>
            <a:r>
              <a:rPr lang="en-US" sz="1600" dirty="0"/>
              <a:t> </a:t>
            </a:r>
            <a:r>
              <a:rPr lang="en-US" sz="1600" dirty="0" err="1"/>
              <a:t>đa</a:t>
            </a:r>
            <a:r>
              <a:rPr lang="en-US" sz="1600" dirty="0"/>
              <a:t> = </a:t>
            </a:r>
            <a:r>
              <a:rPr lang="en-US" sz="1600" dirty="0" err="1"/>
              <a:t>số</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endParaRPr lang="en-US" sz="1600" dirty="0"/>
          </a:p>
          <a:p>
            <a:pPr lvl="1">
              <a:lnSpc>
                <a:spcPct val="150000"/>
              </a:lnSpc>
            </a:pPr>
            <a:r>
              <a:rPr lang="en-US" sz="1600" dirty="0" err="1"/>
              <a:t>Miền</a:t>
            </a:r>
            <a:r>
              <a:rPr lang="en-US" sz="1600" dirty="0"/>
              <a:t> </a:t>
            </a:r>
            <a:r>
              <a:rPr lang="en-US" sz="1600" dirty="0" err="1"/>
              <a:t>tương</a:t>
            </a:r>
            <a:r>
              <a:rPr lang="en-US" sz="1600" dirty="0"/>
              <a:t> </a:t>
            </a:r>
            <a:r>
              <a:rPr lang="en-US" sz="1600" dirty="0" err="1"/>
              <a:t>đương</a:t>
            </a:r>
            <a:r>
              <a:rPr lang="en-US" sz="1600" dirty="0"/>
              <a:t>/</a:t>
            </a:r>
            <a:r>
              <a:rPr lang="en-US" sz="1600" dirty="0" err="1"/>
              <a:t>Lớp</a:t>
            </a:r>
            <a:r>
              <a:rPr lang="en-US" sz="1600" dirty="0"/>
              <a:t> </a:t>
            </a:r>
            <a:r>
              <a:rPr lang="en-US" sz="1600" dirty="0" err="1"/>
              <a:t>tương</a:t>
            </a:r>
            <a:r>
              <a:rPr lang="en-US" sz="1600" dirty="0"/>
              <a:t> </a:t>
            </a:r>
            <a:r>
              <a:rPr lang="en-US" sz="1600" dirty="0" err="1"/>
              <a:t>đương</a:t>
            </a:r>
            <a:r>
              <a:rPr lang="en-US" sz="1600" dirty="0"/>
              <a:t> (Equivalence Class - EC): </a:t>
            </a:r>
            <a:r>
              <a:rPr lang="en-US" sz="1600" dirty="0" err="1"/>
              <a:t>là</a:t>
            </a:r>
            <a:r>
              <a:rPr lang="en-US" sz="1600" dirty="0"/>
              <a:t> </a:t>
            </a:r>
            <a:r>
              <a:rPr lang="en-US" sz="1600" dirty="0" err="1"/>
              <a:t>tập</a:t>
            </a:r>
            <a:r>
              <a:rPr lang="en-US" sz="1600" dirty="0"/>
              <a:t> </a:t>
            </a:r>
            <a:r>
              <a:rPr lang="en-US" sz="1600" dirty="0" err="1"/>
              <a:t>giá</a:t>
            </a:r>
            <a:r>
              <a:rPr lang="en-US" sz="1600" dirty="0"/>
              <a:t> </a:t>
            </a:r>
            <a:r>
              <a:rPr lang="en-US" sz="1600" dirty="0" err="1"/>
              <a:t>trị</a:t>
            </a:r>
            <a:r>
              <a:rPr lang="en-US" sz="1600" dirty="0"/>
              <a:t> </a:t>
            </a:r>
            <a:r>
              <a:rPr lang="en-US" sz="1600" dirty="0" err="1"/>
              <a:t>mà</a:t>
            </a:r>
            <a:r>
              <a:rPr lang="en-US" sz="1600" dirty="0"/>
              <a:t> </a:t>
            </a:r>
            <a:r>
              <a:rPr lang="en-US" sz="1600" dirty="0" err="1"/>
              <a:t>mỗi</a:t>
            </a:r>
            <a:r>
              <a:rPr lang="en-US" sz="1600" dirty="0"/>
              <a:t> </a:t>
            </a:r>
            <a:r>
              <a:rPr lang="en-US" sz="1600" dirty="0" err="1"/>
              <a:t>giá</a:t>
            </a:r>
            <a:r>
              <a:rPr lang="en-US" sz="1600" dirty="0"/>
              <a:t> </a:t>
            </a:r>
            <a:r>
              <a:rPr lang="en-US" sz="1600" dirty="0" err="1"/>
              <a:t>trị</a:t>
            </a:r>
            <a:r>
              <a:rPr lang="en-US" sz="1600" dirty="0"/>
              <a:t> </a:t>
            </a:r>
            <a:r>
              <a:rPr lang="en-US" sz="1600" dirty="0" err="1"/>
              <a:t>trong</a:t>
            </a:r>
            <a:r>
              <a:rPr lang="en-US" sz="1600" dirty="0"/>
              <a:t> </a:t>
            </a:r>
            <a:r>
              <a:rPr lang="en-US" sz="1600" dirty="0" err="1"/>
              <a:t>tập</a:t>
            </a:r>
            <a:r>
              <a:rPr lang="en-US" sz="1600" dirty="0"/>
              <a:t> </a:t>
            </a:r>
            <a:r>
              <a:rPr lang="en-US" sz="1600" dirty="0" err="1"/>
              <a:t>đó</a:t>
            </a:r>
            <a:r>
              <a:rPr lang="en-US" sz="1600" dirty="0"/>
              <a:t> </a:t>
            </a:r>
            <a:r>
              <a:rPr lang="en-US" sz="1600" dirty="0" err="1"/>
              <a:t>đều</a:t>
            </a:r>
            <a:r>
              <a:rPr lang="en-US" sz="1600" dirty="0"/>
              <a:t> </a:t>
            </a:r>
            <a:r>
              <a:rPr lang="en-US" sz="1600" dirty="0" err="1"/>
              <a:t>cho</a:t>
            </a:r>
            <a:r>
              <a:rPr lang="en-US" sz="1600" dirty="0"/>
              <a:t> </a:t>
            </a:r>
            <a:r>
              <a:rPr lang="en-US" sz="1600" dirty="0" err="1"/>
              <a:t>ra</a:t>
            </a:r>
            <a:r>
              <a:rPr lang="en-US" sz="1600" dirty="0"/>
              <a:t> </a:t>
            </a:r>
            <a:r>
              <a:rPr lang="en-US" sz="1600" dirty="0" err="1"/>
              <a:t>cùng</a:t>
            </a:r>
            <a:r>
              <a:rPr lang="en-US" sz="1600" dirty="0"/>
              <a:t> 1 </a:t>
            </a:r>
            <a:r>
              <a:rPr lang="en-US" sz="1600" dirty="0" err="1"/>
              <a:t>giá</a:t>
            </a:r>
            <a:r>
              <a:rPr lang="en-US" sz="1600" dirty="0"/>
              <a:t> </a:t>
            </a:r>
            <a:r>
              <a:rPr lang="en-US" sz="1600" dirty="0" err="1"/>
              <a:t>trị</a:t>
            </a:r>
            <a:r>
              <a:rPr lang="en-US" sz="1600" dirty="0"/>
              <a:t> </a:t>
            </a:r>
            <a:r>
              <a:rPr lang="en-US" sz="1600" dirty="0" err="1"/>
              <a:t>đầu</a:t>
            </a:r>
            <a:r>
              <a:rPr lang="en-US" sz="1600" dirty="0"/>
              <a:t> </a:t>
            </a:r>
            <a:r>
              <a:rPr lang="en-US" sz="1600" dirty="0" err="1"/>
              <a:t>ra.</a:t>
            </a:r>
            <a:r>
              <a:rPr lang="en-US" sz="1600" dirty="0"/>
              <a:t> </a:t>
            </a:r>
            <a:r>
              <a:rPr lang="en-US" sz="1600" dirty="0" err="1"/>
              <a:t>Các</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r>
              <a:rPr lang="en-US" sz="1600" dirty="0"/>
              <a:t> </a:t>
            </a:r>
            <a:r>
              <a:rPr lang="en-US" sz="1600" dirty="0" err="1"/>
              <a:t>không</a:t>
            </a:r>
            <a:r>
              <a:rPr lang="en-US" sz="1600" dirty="0"/>
              <a:t> </a:t>
            </a:r>
            <a:r>
              <a:rPr lang="en-US" sz="1600" dirty="0" err="1"/>
              <a:t>giao</a:t>
            </a:r>
            <a:r>
              <a:rPr lang="en-US" sz="1600" dirty="0"/>
              <a:t> </a:t>
            </a:r>
            <a:r>
              <a:rPr lang="en-US" sz="1600" dirty="0" err="1"/>
              <a:t>nhau</a:t>
            </a:r>
            <a:r>
              <a:rPr lang="en-US" sz="1600" dirty="0"/>
              <a:t>.</a:t>
            </a:r>
          </a:p>
          <a:p>
            <a:pPr>
              <a:buFont typeface="Wingdings" panose="05000000000000000000" pitchFamily="2" charset="2"/>
              <a:buChar char="v"/>
            </a:pPr>
            <a:r>
              <a:rPr lang="en-US" sz="2000" b="1" dirty="0"/>
              <a:t> </a:t>
            </a:r>
            <a:r>
              <a:rPr lang="en-US" sz="2000" b="1" dirty="0" err="1"/>
              <a:t>Điều</a:t>
            </a:r>
            <a:r>
              <a:rPr lang="en-US" sz="2000" b="1" dirty="0"/>
              <a:t> </a:t>
            </a:r>
            <a:r>
              <a:rPr lang="en-US" sz="2000" b="1" dirty="0" err="1"/>
              <a:t>kiện</a:t>
            </a:r>
            <a:r>
              <a:rPr lang="en-US" sz="2000" b="1" dirty="0"/>
              <a:t> </a:t>
            </a:r>
            <a:r>
              <a:rPr lang="en-US" sz="2000" b="1" dirty="0" err="1"/>
              <a:t>áp</a:t>
            </a:r>
            <a:r>
              <a:rPr lang="en-US" sz="2000" b="1" dirty="0"/>
              <a:t> </a:t>
            </a:r>
            <a:r>
              <a:rPr lang="en-US" sz="2000" b="1" dirty="0" err="1"/>
              <a:t>dụng</a:t>
            </a:r>
            <a:r>
              <a:rPr lang="en-US" sz="2000" b="1" dirty="0"/>
              <a:t>: </a:t>
            </a:r>
          </a:p>
          <a:p>
            <a:pPr marL="457200" lvl="1" indent="0">
              <a:buNone/>
            </a:pPr>
            <a:r>
              <a:rPr lang="en-US" sz="1600" dirty="0" err="1"/>
              <a:t>Áp</a:t>
            </a:r>
            <a:r>
              <a:rPr lang="en-US" sz="1600" dirty="0"/>
              <a:t> </a:t>
            </a:r>
            <a:r>
              <a:rPr lang="en-US" sz="1600" dirty="0" err="1"/>
              <a:t>dụng</a:t>
            </a:r>
            <a:r>
              <a:rPr lang="en-US" sz="1600" dirty="0"/>
              <a:t> </a:t>
            </a:r>
            <a:r>
              <a:rPr lang="en-US" sz="1600" dirty="0" err="1"/>
              <a:t>cho</a:t>
            </a:r>
            <a:r>
              <a:rPr lang="en-US" sz="1600" dirty="0"/>
              <a:t> </a:t>
            </a:r>
            <a:r>
              <a:rPr lang="en-US" sz="1600" dirty="0" err="1"/>
              <a:t>các</a:t>
            </a:r>
            <a:r>
              <a:rPr lang="en-US" sz="1600" dirty="0"/>
              <a:t> </a:t>
            </a:r>
            <a:r>
              <a:rPr lang="en-US" sz="1600" dirty="0" err="1"/>
              <a:t>bài</a:t>
            </a:r>
            <a:r>
              <a:rPr lang="en-US" sz="1600" dirty="0"/>
              <a:t> </a:t>
            </a:r>
            <a:r>
              <a:rPr lang="en-US" sz="1600" dirty="0" err="1"/>
              <a:t>toán</a:t>
            </a:r>
            <a:r>
              <a:rPr lang="en-US" sz="1600" dirty="0"/>
              <a:t> </a:t>
            </a:r>
            <a:r>
              <a:rPr lang="en-US" sz="1600" dirty="0" err="1"/>
              <a:t>có</a:t>
            </a:r>
            <a:r>
              <a:rPr lang="en-US" sz="1600" dirty="0"/>
              <a:t> </a:t>
            </a:r>
            <a:r>
              <a:rPr lang="en-US" sz="1600" dirty="0" err="1"/>
              <a:t>miền</a:t>
            </a:r>
            <a:r>
              <a:rPr lang="en-US" sz="1600" dirty="0"/>
              <a:t> </a:t>
            </a:r>
            <a:r>
              <a:rPr lang="en-US" sz="1600" dirty="0" err="1"/>
              <a:t>đầu</a:t>
            </a:r>
            <a:r>
              <a:rPr lang="en-US" sz="1600" dirty="0"/>
              <a:t> </a:t>
            </a:r>
            <a:r>
              <a:rPr lang="en-US" sz="1600" dirty="0" err="1"/>
              <a:t>vào</a:t>
            </a:r>
            <a:r>
              <a:rPr lang="en-US" sz="1600" dirty="0"/>
              <a:t> </a:t>
            </a:r>
            <a:r>
              <a:rPr lang="en-US" sz="1600" dirty="0" err="1"/>
              <a:t>có</a:t>
            </a:r>
            <a:r>
              <a:rPr lang="en-US" sz="1600" dirty="0"/>
              <a:t> </a:t>
            </a:r>
            <a:r>
              <a:rPr lang="en-US" sz="1600" dirty="0" err="1"/>
              <a:t>thể</a:t>
            </a:r>
            <a:r>
              <a:rPr lang="en-US" sz="1600" dirty="0"/>
              <a:t> </a:t>
            </a:r>
            <a:r>
              <a:rPr lang="en-US" sz="1600" dirty="0" err="1"/>
              <a:t>phân</a:t>
            </a:r>
            <a:r>
              <a:rPr lang="en-US" sz="1600" dirty="0"/>
              <a:t> chia </a:t>
            </a:r>
            <a:r>
              <a:rPr lang="en-US" sz="1600" dirty="0" err="1"/>
              <a:t>thành</a:t>
            </a:r>
            <a:r>
              <a:rPr lang="en-US" sz="1600" dirty="0"/>
              <a:t> </a:t>
            </a:r>
            <a:r>
              <a:rPr lang="en-US" sz="1600" dirty="0" err="1"/>
              <a:t>các</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r>
              <a:rPr lang="en-US" sz="1600" dirty="0"/>
              <a:t> (</a:t>
            </a:r>
            <a:r>
              <a:rPr lang="en-US" sz="1600" dirty="0" err="1"/>
              <a:t>thường</a:t>
            </a:r>
            <a:r>
              <a:rPr lang="en-US" sz="1600" dirty="0"/>
              <a:t> </a:t>
            </a:r>
            <a:r>
              <a:rPr lang="en-US" sz="1600" dirty="0" err="1"/>
              <a:t>là</a:t>
            </a:r>
            <a:r>
              <a:rPr lang="en-US" sz="1600" dirty="0"/>
              <a:t> </a:t>
            </a:r>
            <a:r>
              <a:rPr lang="en-US" sz="1600" dirty="0" err="1"/>
              <a:t>miền</a:t>
            </a:r>
            <a:r>
              <a:rPr lang="en-US" sz="1600" dirty="0"/>
              <a:t> </a:t>
            </a:r>
            <a:r>
              <a:rPr lang="en-US" sz="1600" dirty="0" err="1"/>
              <a:t>số</a:t>
            </a:r>
            <a:r>
              <a:rPr lang="en-US" sz="1600" dirty="0"/>
              <a:t>)</a:t>
            </a:r>
          </a:p>
          <a:p>
            <a:pPr marL="0" indent="0">
              <a:buNone/>
            </a:pPr>
            <a:endParaRPr lang="en-US" sz="2000" dirty="0"/>
          </a:p>
        </p:txBody>
      </p:sp>
    </p:spTree>
    <p:extLst>
      <p:ext uri="{BB962C8B-B14F-4D97-AF65-F5344CB8AC3E}">
        <p14:creationId xmlns:p14="http://schemas.microsoft.com/office/powerpoint/2010/main" val="328945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4.2.1.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phân</a:t>
            </a:r>
            <a:r>
              <a:rPr lang="en-US" altLang="en-US" sz="4400" dirty="0"/>
              <a:t> </a:t>
            </a:r>
            <a:r>
              <a:rPr lang="en-US" altLang="en-US" sz="4400" dirty="0" err="1"/>
              <a:t>vùng</a:t>
            </a:r>
            <a:r>
              <a:rPr lang="en-US" altLang="en-US" sz="4400" dirty="0"/>
              <a:t> </a:t>
            </a:r>
            <a:r>
              <a:rPr lang="en-US" altLang="en-US" sz="4400" dirty="0" err="1"/>
              <a:t>tương</a:t>
            </a:r>
            <a:r>
              <a:rPr lang="en-US" altLang="en-US" sz="4400" dirty="0"/>
              <a:t> </a:t>
            </a:r>
            <a:r>
              <a:rPr lang="en-US" altLang="en-US" sz="4400" dirty="0" err="1"/>
              <a:t>đương</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751341" y="1368425"/>
            <a:ext cx="10881859" cy="4351338"/>
          </a:xfrm>
        </p:spPr>
        <p:txBody>
          <a:bodyPr>
            <a:normAutofit fontScale="92500" lnSpcReduction="10000"/>
          </a:bodyPr>
          <a:lstStyle/>
          <a:p>
            <a:pPr>
              <a:buFont typeface="Wingdings" panose="05000000000000000000" pitchFamily="2" charset="2"/>
              <a:buChar char="v"/>
            </a:pPr>
            <a:r>
              <a:rPr lang="en-US" sz="2000" b="1" dirty="0"/>
              <a:t> </a:t>
            </a:r>
            <a:r>
              <a:rPr lang="en-US" sz="2000" b="1" dirty="0" err="1"/>
              <a:t>Ví</a:t>
            </a:r>
            <a:r>
              <a:rPr lang="en-US" sz="2000" b="1" dirty="0"/>
              <a:t> </a:t>
            </a:r>
            <a:r>
              <a:rPr lang="en-US" sz="2000" b="1" dirty="0" err="1"/>
              <a:t>dụ</a:t>
            </a:r>
            <a:r>
              <a:rPr lang="en-US" sz="2000" b="1" dirty="0"/>
              <a:t>: </a:t>
            </a:r>
          </a:p>
          <a:p>
            <a:pPr lvl="1">
              <a:lnSpc>
                <a:spcPct val="150000"/>
              </a:lnSpc>
            </a:pPr>
            <a:r>
              <a:rPr lang="vi-VN" sz="1800" i="0" dirty="0">
                <a:effectLst/>
                <a:latin typeface="Calibri" panose="020F0502020204030204" pitchFamily="34" charset="0"/>
              </a:rPr>
              <a:t>Trường nhập dữ liệu (Input field/Text box) </a:t>
            </a:r>
            <a:r>
              <a:rPr lang="en-US" sz="1800" i="0" dirty="0">
                <a:effectLst/>
                <a:latin typeface="Calibri" panose="020F0502020204030204" pitchFamily="34" charset="0"/>
              </a:rPr>
              <a:t>“</a:t>
            </a:r>
            <a:r>
              <a:rPr lang="en-US" sz="1800" i="0" dirty="0" err="1">
                <a:effectLst/>
                <a:latin typeface="Calibri" panose="020F0502020204030204" pitchFamily="34" charset="0"/>
              </a:rPr>
              <a:t>Số</a:t>
            </a:r>
            <a:r>
              <a:rPr lang="en-US" sz="1800" i="0" dirty="0">
                <a:effectLst/>
                <a:latin typeface="Calibri" panose="020F0502020204030204" pitchFamily="34" charset="0"/>
              </a:rPr>
              <a:t> </a:t>
            </a:r>
            <a:r>
              <a:rPr lang="en-US" sz="1800" i="0" dirty="0" err="1">
                <a:effectLst/>
                <a:latin typeface="Calibri" panose="020F0502020204030204" pitchFamily="34" charset="0"/>
              </a:rPr>
              <a:t>hồ</a:t>
            </a:r>
            <a:r>
              <a:rPr lang="en-US" sz="1800" i="0" dirty="0">
                <a:effectLst/>
                <a:latin typeface="Calibri" panose="020F0502020204030204" pitchFamily="34" charset="0"/>
              </a:rPr>
              <a:t> </a:t>
            </a:r>
            <a:r>
              <a:rPr lang="en-US" sz="1800" i="0" dirty="0" err="1">
                <a:effectLst/>
                <a:latin typeface="Calibri" panose="020F0502020204030204" pitchFamily="34" charset="0"/>
              </a:rPr>
              <a:t>sơ</a:t>
            </a:r>
            <a:r>
              <a:rPr lang="en-US" sz="1800" i="0" dirty="0">
                <a:effectLst/>
                <a:latin typeface="Calibri" panose="020F0502020204030204" pitchFamily="34" charset="0"/>
              </a:rPr>
              <a:t>” </a:t>
            </a:r>
            <a:r>
              <a:rPr lang="vi-VN" sz="1800" i="0" dirty="0">
                <a:effectLst/>
                <a:latin typeface="Calibri" panose="020F0502020204030204" pitchFamily="34" charset="0"/>
              </a:rPr>
              <a:t>cho phép nhập </a:t>
            </a:r>
            <a:r>
              <a:rPr lang="en-US" sz="1800" i="0" dirty="0" err="1">
                <a:effectLst/>
                <a:latin typeface="Calibri" panose="020F0502020204030204" pitchFamily="34" charset="0"/>
              </a:rPr>
              <a:t>các</a:t>
            </a:r>
            <a:r>
              <a:rPr lang="en-US" sz="1800" i="0" dirty="0">
                <a:effectLst/>
                <a:latin typeface="Calibri" panose="020F0502020204030204" pitchFamily="34" charset="0"/>
              </a:rPr>
              <a:t> </a:t>
            </a:r>
            <a:r>
              <a:rPr lang="en-US" sz="1800" i="0" dirty="0" err="1">
                <a:effectLst/>
                <a:latin typeface="Calibri" panose="020F0502020204030204" pitchFamily="34" charset="0"/>
              </a:rPr>
              <a:t>số</a:t>
            </a:r>
            <a:r>
              <a:rPr lang="en-US" sz="1800" i="0" dirty="0">
                <a:effectLst/>
                <a:latin typeface="Calibri" panose="020F0502020204030204" pitchFamily="34" charset="0"/>
              </a:rPr>
              <a:t> </a:t>
            </a:r>
            <a:r>
              <a:rPr lang="en-US" sz="1800" i="0" dirty="0" err="1">
                <a:effectLst/>
                <a:latin typeface="Calibri" panose="020F0502020204030204" pitchFamily="34" charset="0"/>
              </a:rPr>
              <a:t>nguyên</a:t>
            </a:r>
            <a:r>
              <a:rPr lang="en-US" sz="1800" i="0" dirty="0">
                <a:effectLst/>
                <a:latin typeface="Calibri" panose="020F0502020204030204" pitchFamily="34" charset="0"/>
              </a:rPr>
              <a:t> </a:t>
            </a:r>
            <a:r>
              <a:rPr lang="en-US" sz="1800" i="0" dirty="0" err="1">
                <a:effectLst/>
                <a:latin typeface="Calibri" panose="020F0502020204030204" pitchFamily="34" charset="0"/>
              </a:rPr>
              <a:t>từ</a:t>
            </a:r>
            <a:r>
              <a:rPr lang="en-US" sz="1800" i="0" dirty="0">
                <a:effectLst/>
                <a:latin typeface="Calibri" panose="020F0502020204030204" pitchFamily="34" charset="0"/>
              </a:rPr>
              <a:t> 0 </a:t>
            </a:r>
            <a:r>
              <a:rPr lang="en-US" sz="1800" i="0" dirty="0" err="1">
                <a:effectLst/>
                <a:latin typeface="Calibri" panose="020F0502020204030204" pitchFamily="34" charset="0"/>
              </a:rPr>
              <a:t>đến</a:t>
            </a:r>
            <a:r>
              <a:rPr lang="en-US" sz="1800" i="0" dirty="0">
                <a:effectLst/>
                <a:latin typeface="Calibri" panose="020F0502020204030204" pitchFamily="34" charset="0"/>
              </a:rPr>
              <a:t> 99 999</a:t>
            </a:r>
            <a:r>
              <a:rPr lang="vi-VN" sz="1800" i="0" dirty="0">
                <a:effectLst/>
                <a:latin typeface="Calibri" panose="020F0502020204030204" pitchFamily="34" charset="0"/>
              </a:rPr>
              <a:t>. Viết </a:t>
            </a:r>
            <a:r>
              <a:rPr lang="en-US" sz="1800" i="0" dirty="0" err="1">
                <a:effectLst/>
                <a:latin typeface="Calibri" panose="020F0502020204030204" pitchFamily="34" charset="0"/>
              </a:rPr>
              <a:t>thiết</a:t>
            </a:r>
            <a:r>
              <a:rPr lang="en-US" sz="1800" i="0" dirty="0">
                <a:effectLst/>
                <a:latin typeface="Calibri" panose="020F0502020204030204" pitchFamily="34" charset="0"/>
              </a:rPr>
              <a:t> </a:t>
            </a:r>
            <a:r>
              <a:rPr lang="en-US" sz="1800" i="0" dirty="0" err="1">
                <a:effectLst/>
                <a:latin typeface="Calibri" panose="020F0502020204030204" pitchFamily="34" charset="0"/>
              </a:rPr>
              <a:t>kế</a:t>
            </a:r>
            <a:r>
              <a:rPr lang="en-US" sz="1800" i="0" dirty="0">
                <a:effectLst/>
                <a:latin typeface="Calibri" panose="020F0502020204030204" pitchFamily="34" charset="0"/>
              </a:rPr>
              <a:t> </a:t>
            </a:r>
            <a:r>
              <a:rPr lang="vi-VN" sz="1800" i="0" dirty="0">
                <a:effectLst/>
                <a:latin typeface="Calibri" panose="020F0502020204030204" pitchFamily="34" charset="0"/>
              </a:rPr>
              <a:t>test case </a:t>
            </a:r>
            <a:r>
              <a:rPr lang="en-US" sz="1800" i="0" dirty="0" err="1">
                <a:effectLst/>
                <a:latin typeface="Calibri" panose="020F0502020204030204" pitchFamily="34" charset="0"/>
              </a:rPr>
              <a:t>kiểm</a:t>
            </a:r>
            <a:r>
              <a:rPr lang="en-US" sz="1800" i="0" dirty="0">
                <a:effectLst/>
                <a:latin typeface="Calibri" panose="020F0502020204030204" pitchFamily="34" charset="0"/>
              </a:rPr>
              <a:t> </a:t>
            </a:r>
            <a:r>
              <a:rPr lang="en-US" sz="1800" i="0" dirty="0" err="1">
                <a:effectLst/>
                <a:latin typeface="Calibri" panose="020F0502020204030204" pitchFamily="34" charset="0"/>
              </a:rPr>
              <a:t>tra</a:t>
            </a:r>
            <a:r>
              <a:rPr lang="en-US" sz="1800" i="0" dirty="0">
                <a:effectLst/>
                <a:latin typeface="Calibri" panose="020F0502020204030204" pitchFamily="34" charset="0"/>
              </a:rPr>
              <a:t> </a:t>
            </a:r>
            <a:r>
              <a:rPr lang="en-US" sz="1800" i="0" dirty="0" err="1">
                <a:effectLst/>
                <a:latin typeface="Calibri" panose="020F0502020204030204" pitchFamily="34" charset="0"/>
              </a:rPr>
              <a:t>độ</a:t>
            </a:r>
            <a:r>
              <a:rPr lang="en-US" sz="1800" i="0" dirty="0">
                <a:effectLst/>
                <a:latin typeface="Calibri" panose="020F0502020204030204" pitchFamily="34" charset="0"/>
              </a:rPr>
              <a:t> </a:t>
            </a:r>
            <a:r>
              <a:rPr lang="en-US" sz="1800" i="0" dirty="0" err="1">
                <a:effectLst/>
                <a:latin typeface="Calibri" panose="020F0502020204030204" pitchFamily="34" charset="0"/>
              </a:rPr>
              <a:t>dài</a:t>
            </a:r>
            <a:r>
              <a:rPr lang="en-US" sz="1800" i="0" dirty="0">
                <a:effectLst/>
                <a:latin typeface="Calibri" panose="020F0502020204030204" pitchFamily="34" charset="0"/>
              </a:rPr>
              <a:t> </a:t>
            </a:r>
            <a:r>
              <a:rPr lang="en-US" sz="1800" i="0" dirty="0" err="1">
                <a:effectLst/>
                <a:latin typeface="Calibri" panose="020F0502020204030204" pitchFamily="34" charset="0"/>
              </a:rPr>
              <a:t>của</a:t>
            </a:r>
            <a:r>
              <a:rPr lang="vi-VN" sz="1800" i="0" dirty="0">
                <a:effectLst/>
                <a:latin typeface="Calibri" panose="020F0502020204030204" pitchFamily="34" charset="0"/>
              </a:rPr>
              <a:t> trường này</a:t>
            </a:r>
            <a:r>
              <a:rPr lang="en-US" sz="1800" i="0" dirty="0">
                <a:effectLst/>
                <a:latin typeface="Calibri" panose="020F0502020204030204" pitchFamily="34" charset="0"/>
              </a:rPr>
              <a:t> </a:t>
            </a:r>
            <a:r>
              <a:rPr lang="en-US" sz="1800" i="0" dirty="0" err="1">
                <a:effectLst/>
                <a:latin typeface="Calibri" panose="020F0502020204030204" pitchFamily="34" charset="0"/>
              </a:rPr>
              <a:t>dùng</a:t>
            </a:r>
            <a:r>
              <a:rPr lang="en-US" sz="1800" i="0" dirty="0">
                <a:effectLst/>
                <a:latin typeface="Calibri" panose="020F0502020204030204" pitchFamily="34" charset="0"/>
              </a:rPr>
              <a:t> </a:t>
            </a:r>
            <a:r>
              <a:rPr lang="en-US" sz="1800" i="0" dirty="0" err="1">
                <a:effectLst/>
                <a:latin typeface="Calibri" panose="020F0502020204030204" pitchFamily="34" charset="0"/>
              </a:rPr>
              <a:t>kỹ</a:t>
            </a:r>
            <a:r>
              <a:rPr lang="en-US" sz="1800" i="0" dirty="0">
                <a:effectLst/>
                <a:latin typeface="Calibri" panose="020F0502020204030204" pitchFamily="34" charset="0"/>
              </a:rPr>
              <a:t> </a:t>
            </a:r>
            <a:r>
              <a:rPr lang="en-US" sz="1800" i="0" dirty="0" err="1">
                <a:effectLst/>
                <a:latin typeface="Calibri" panose="020F0502020204030204" pitchFamily="34" charset="0"/>
              </a:rPr>
              <a:t>thuật</a:t>
            </a:r>
            <a:r>
              <a:rPr lang="en-US" sz="1800" i="0" dirty="0">
                <a:effectLst/>
                <a:latin typeface="Calibri" panose="020F0502020204030204" pitchFamily="34" charset="0"/>
              </a:rPr>
              <a:t> </a:t>
            </a:r>
            <a:r>
              <a:rPr lang="en-US" sz="1800" i="0" dirty="0" err="1">
                <a:effectLst/>
                <a:latin typeface="Calibri" panose="020F0502020204030204" pitchFamily="34" charset="0"/>
              </a:rPr>
              <a:t>phân</a:t>
            </a:r>
            <a:r>
              <a:rPr lang="en-US" sz="1800" i="0" dirty="0">
                <a:effectLst/>
                <a:latin typeface="Calibri" panose="020F0502020204030204" pitchFamily="34" charset="0"/>
              </a:rPr>
              <a:t> </a:t>
            </a:r>
            <a:r>
              <a:rPr lang="en-US" sz="1800" i="0" dirty="0" err="1">
                <a:effectLst/>
                <a:latin typeface="Calibri" panose="020F0502020204030204" pitchFamily="34" charset="0"/>
              </a:rPr>
              <a:t>vùng</a:t>
            </a:r>
            <a:r>
              <a:rPr lang="en-US" sz="1800" i="0" dirty="0">
                <a:effectLst/>
                <a:latin typeface="Calibri" panose="020F0502020204030204" pitchFamily="34" charset="0"/>
              </a:rPr>
              <a:t> </a:t>
            </a:r>
            <a:r>
              <a:rPr lang="en-US" sz="1800" i="0" dirty="0" err="1">
                <a:effectLst/>
                <a:latin typeface="Calibri" panose="020F0502020204030204" pitchFamily="34" charset="0"/>
              </a:rPr>
              <a:t>tương</a:t>
            </a:r>
            <a:r>
              <a:rPr lang="en-US" sz="1800" i="0" dirty="0">
                <a:effectLst/>
                <a:latin typeface="Calibri" panose="020F0502020204030204" pitchFamily="34" charset="0"/>
              </a:rPr>
              <a:t> </a:t>
            </a:r>
            <a:r>
              <a:rPr lang="en-US" sz="1800" i="0" dirty="0" err="1">
                <a:effectLst/>
                <a:latin typeface="Calibri" panose="020F0502020204030204" pitchFamily="34" charset="0"/>
              </a:rPr>
              <a:t>đương</a:t>
            </a:r>
            <a:r>
              <a:rPr lang="vi-VN" sz="1800" i="0" dirty="0">
                <a:effectLst/>
                <a:latin typeface="Calibri" panose="020F0502020204030204" pitchFamily="34" charset="0"/>
              </a:rPr>
              <a:t>?</a:t>
            </a:r>
            <a:br>
              <a:rPr lang="en-US" sz="1800" i="0" dirty="0">
                <a:effectLst/>
                <a:latin typeface="Calibri" panose="020F0502020204030204" pitchFamily="34" charset="0"/>
              </a:rPr>
            </a:br>
            <a:endParaRPr lang="en-US" sz="1800" i="0" dirty="0">
              <a:effectLst/>
              <a:latin typeface="Calibri" panose="020F0502020204030204" pitchFamily="34" charset="0"/>
            </a:endParaRPr>
          </a:p>
          <a:p>
            <a:pPr marL="457200" lvl="1" indent="0">
              <a:lnSpc>
                <a:spcPct val="150000"/>
              </a:lnSpc>
              <a:buNone/>
            </a:pPr>
            <a:endParaRPr lang="en-US" sz="1800" dirty="0">
              <a:latin typeface="Calibri" panose="020F0502020204030204" pitchFamily="34" charset="0"/>
            </a:endParaRPr>
          </a:p>
          <a:p>
            <a:pPr>
              <a:lnSpc>
                <a:spcPct val="150000"/>
              </a:lnSpc>
              <a:buFont typeface="Wingdings" panose="05000000000000000000" pitchFamily="2" charset="2"/>
              <a:buChar char="v"/>
            </a:pPr>
            <a:r>
              <a:rPr lang="en-US" sz="2200" b="1" dirty="0">
                <a:latin typeface="Calibri" panose="020F0502020204030204" pitchFamily="34" charset="0"/>
              </a:rPr>
              <a:t> </a:t>
            </a:r>
            <a:r>
              <a:rPr lang="en-US" sz="2200" b="1" dirty="0" err="1">
                <a:latin typeface="Calibri" panose="020F0502020204030204" pitchFamily="34" charset="0"/>
              </a:rPr>
              <a:t>Bài</a:t>
            </a:r>
            <a:r>
              <a:rPr lang="en-US" sz="2200" b="1" dirty="0">
                <a:latin typeface="Calibri" panose="020F0502020204030204" pitchFamily="34" charset="0"/>
              </a:rPr>
              <a:t> </a:t>
            </a:r>
            <a:r>
              <a:rPr lang="en-US" sz="2200" b="1" dirty="0" err="1">
                <a:latin typeface="Calibri" panose="020F0502020204030204" pitchFamily="34" charset="0"/>
              </a:rPr>
              <a:t>làm</a:t>
            </a:r>
            <a:r>
              <a:rPr lang="en-US" sz="2200" b="1" dirty="0">
                <a:latin typeface="Calibri" panose="020F0502020204030204" pitchFamily="34" charset="0"/>
              </a:rPr>
              <a:t>:</a:t>
            </a:r>
          </a:p>
          <a:p>
            <a:pPr>
              <a:lnSpc>
                <a:spcPct val="150000"/>
              </a:lnSpc>
              <a:buFontTx/>
              <a:buChar char="-"/>
            </a:pPr>
            <a:r>
              <a:rPr lang="en-US" sz="2200" dirty="0" err="1">
                <a:latin typeface="Calibri" panose="020F0502020204030204" pitchFamily="34" charset="0"/>
              </a:rPr>
              <a:t>Xác</a:t>
            </a:r>
            <a:r>
              <a:rPr lang="en-US" sz="2200" dirty="0">
                <a:latin typeface="Calibri" panose="020F0502020204030204" pitchFamily="34" charset="0"/>
              </a:rPr>
              <a:t> </a:t>
            </a:r>
            <a:r>
              <a:rPr lang="en-US" sz="2200" dirty="0" err="1">
                <a:latin typeface="Calibri" panose="020F0502020204030204" pitchFamily="34" charset="0"/>
              </a:rPr>
              <a:t>định</a:t>
            </a:r>
            <a:r>
              <a:rPr lang="en-US" sz="2200" dirty="0">
                <a:latin typeface="Calibri" panose="020F0502020204030204" pitchFamily="34" charset="0"/>
              </a:rPr>
              <a:t> test condition: </a:t>
            </a:r>
            <a:r>
              <a:rPr lang="en-US" sz="2200" dirty="0" err="1">
                <a:latin typeface="Calibri" panose="020F0502020204030204" pitchFamily="34" charset="0"/>
              </a:rPr>
              <a:t>Kiểm</a:t>
            </a:r>
            <a:r>
              <a:rPr lang="en-US" sz="2200" dirty="0">
                <a:latin typeface="Calibri" panose="020F0502020204030204" pitchFamily="34" charset="0"/>
              </a:rPr>
              <a:t> </a:t>
            </a:r>
            <a:r>
              <a:rPr lang="en-US" sz="2200" dirty="0" err="1">
                <a:latin typeface="Calibri" panose="020F0502020204030204" pitchFamily="34" charset="0"/>
              </a:rPr>
              <a:t>thử</a:t>
            </a:r>
            <a:r>
              <a:rPr lang="en-US" sz="2200" dirty="0">
                <a:latin typeface="Calibri" panose="020F0502020204030204" pitchFamily="34" charset="0"/>
              </a:rPr>
              <a:t> </a:t>
            </a:r>
            <a:r>
              <a:rPr lang="en-US" sz="2200" dirty="0" err="1">
                <a:latin typeface="Calibri" panose="020F0502020204030204" pitchFamily="34" charset="0"/>
              </a:rPr>
              <a:t>độ</a:t>
            </a:r>
            <a:r>
              <a:rPr lang="en-US" sz="2200" dirty="0">
                <a:latin typeface="Calibri" panose="020F0502020204030204" pitchFamily="34" charset="0"/>
              </a:rPr>
              <a:t> </a:t>
            </a:r>
            <a:r>
              <a:rPr lang="en-US" sz="2200" dirty="0" err="1">
                <a:latin typeface="Calibri" panose="020F0502020204030204" pitchFamily="34" charset="0"/>
              </a:rPr>
              <a:t>dài</a:t>
            </a:r>
            <a:r>
              <a:rPr lang="en-US" sz="2200" dirty="0">
                <a:latin typeface="Calibri" panose="020F0502020204030204" pitchFamily="34" charset="0"/>
              </a:rPr>
              <a:t> </a:t>
            </a:r>
            <a:r>
              <a:rPr lang="en-US" sz="2200" dirty="0" err="1">
                <a:latin typeface="Calibri" panose="020F0502020204030204" pitchFamily="34" charset="0"/>
              </a:rPr>
              <a:t>trường</a:t>
            </a:r>
            <a:r>
              <a:rPr lang="en-US" sz="2200" dirty="0">
                <a:latin typeface="Calibri" panose="020F0502020204030204" pitchFamily="34" charset="0"/>
              </a:rPr>
              <a:t> “</a:t>
            </a:r>
            <a:r>
              <a:rPr lang="en-US" sz="2200" dirty="0" err="1">
                <a:latin typeface="Calibri" panose="020F0502020204030204" pitchFamily="34" charset="0"/>
              </a:rPr>
              <a:t>Số</a:t>
            </a:r>
            <a:r>
              <a:rPr lang="en-US" sz="2200" dirty="0">
                <a:latin typeface="Calibri" panose="020F0502020204030204" pitchFamily="34" charset="0"/>
              </a:rPr>
              <a:t> </a:t>
            </a:r>
            <a:r>
              <a:rPr lang="en-US" sz="2200" dirty="0" err="1">
                <a:latin typeface="Calibri" panose="020F0502020204030204" pitchFamily="34" charset="0"/>
              </a:rPr>
              <a:t>hồ</a:t>
            </a:r>
            <a:r>
              <a:rPr lang="en-US" sz="2200" dirty="0">
                <a:latin typeface="Calibri" panose="020F0502020204030204" pitchFamily="34" charset="0"/>
              </a:rPr>
              <a:t> </a:t>
            </a:r>
            <a:r>
              <a:rPr lang="en-US" sz="2200" dirty="0" err="1">
                <a:latin typeface="Calibri" panose="020F0502020204030204" pitchFamily="34" charset="0"/>
              </a:rPr>
              <a:t>sơ</a:t>
            </a:r>
            <a:r>
              <a:rPr lang="en-US" sz="2200" dirty="0">
                <a:latin typeface="Calibri" panose="020F0502020204030204" pitchFamily="34" charset="0"/>
              </a:rPr>
              <a:t>”</a:t>
            </a:r>
          </a:p>
          <a:p>
            <a:pPr>
              <a:lnSpc>
                <a:spcPct val="150000"/>
              </a:lnSpc>
              <a:buFontTx/>
              <a:buChar char="-"/>
            </a:pPr>
            <a:r>
              <a:rPr lang="en-US" sz="2200" dirty="0" err="1">
                <a:latin typeface="Calibri" panose="020F0502020204030204" pitchFamily="34" charset="0"/>
              </a:rPr>
              <a:t>Miền</a:t>
            </a:r>
            <a:r>
              <a:rPr lang="en-US" sz="2200" dirty="0">
                <a:latin typeface="Calibri" panose="020F0502020204030204" pitchFamily="34" charset="0"/>
              </a:rPr>
              <a:t> </a:t>
            </a:r>
            <a:r>
              <a:rPr lang="en-US" sz="2200" dirty="0" err="1">
                <a:latin typeface="Calibri" panose="020F0502020204030204" pitchFamily="34" charset="0"/>
              </a:rPr>
              <a:t>đầu</a:t>
            </a:r>
            <a:r>
              <a:rPr lang="en-US" sz="2200" dirty="0">
                <a:latin typeface="Calibri" panose="020F0502020204030204" pitchFamily="34" charset="0"/>
              </a:rPr>
              <a:t> </a:t>
            </a:r>
            <a:r>
              <a:rPr lang="en-US" sz="2200" dirty="0" err="1">
                <a:latin typeface="Calibri" panose="020F0502020204030204" pitchFamily="34" charset="0"/>
              </a:rPr>
              <a:t>vào</a:t>
            </a:r>
            <a:r>
              <a:rPr lang="en-US" sz="2200" dirty="0">
                <a:latin typeface="Calibri" panose="020F0502020204030204" pitchFamily="34" charset="0"/>
              </a:rPr>
              <a:t>: 3 </a:t>
            </a:r>
            <a:r>
              <a:rPr lang="en-US" sz="2200" dirty="0" err="1">
                <a:latin typeface="Calibri" panose="020F0502020204030204" pitchFamily="34" charset="0"/>
              </a:rPr>
              <a:t>miền</a:t>
            </a:r>
            <a:r>
              <a:rPr lang="en-US" sz="2200" dirty="0">
                <a:latin typeface="Calibri" panose="020F0502020204030204" pitchFamily="34" charset="0"/>
              </a:rPr>
              <a:t> (&lt;0, </a:t>
            </a:r>
            <a:r>
              <a:rPr lang="en-US" sz="2200" dirty="0" err="1">
                <a:latin typeface="Calibri" panose="020F0502020204030204" pitchFamily="34" charset="0"/>
              </a:rPr>
              <a:t>từ</a:t>
            </a:r>
            <a:r>
              <a:rPr lang="en-US" sz="2200" dirty="0">
                <a:latin typeface="Calibri" panose="020F0502020204030204" pitchFamily="34" charset="0"/>
              </a:rPr>
              <a:t> 0 </a:t>
            </a:r>
            <a:r>
              <a:rPr lang="en-US" sz="2200" dirty="0" err="1">
                <a:latin typeface="Calibri" panose="020F0502020204030204" pitchFamily="34" charset="0"/>
              </a:rPr>
              <a:t>đến</a:t>
            </a:r>
            <a:r>
              <a:rPr lang="en-US" sz="2200" dirty="0">
                <a:latin typeface="Calibri" panose="020F0502020204030204" pitchFamily="34" charset="0"/>
              </a:rPr>
              <a:t> 99 999, &gt;99 999)</a:t>
            </a:r>
          </a:p>
          <a:p>
            <a:pPr>
              <a:lnSpc>
                <a:spcPct val="150000"/>
              </a:lnSpc>
              <a:buFontTx/>
              <a:buChar char="-"/>
            </a:pPr>
            <a:r>
              <a:rPr lang="en-US" sz="2200" dirty="0" err="1">
                <a:latin typeface="Calibri" panose="020F0502020204030204" pitchFamily="34" charset="0"/>
              </a:rPr>
              <a:t>Vẽ</a:t>
            </a:r>
            <a:r>
              <a:rPr lang="en-US" sz="2200" dirty="0">
                <a:latin typeface="Calibri" panose="020F0502020204030204" pitchFamily="34" charset="0"/>
              </a:rPr>
              <a:t> </a:t>
            </a:r>
            <a:r>
              <a:rPr lang="en-US" sz="2200" dirty="0" err="1">
                <a:latin typeface="Calibri" panose="020F0502020204030204" pitchFamily="34" charset="0"/>
              </a:rPr>
              <a:t>trục</a:t>
            </a:r>
            <a:r>
              <a:rPr lang="en-US" sz="2200" dirty="0">
                <a:latin typeface="Calibri" panose="020F0502020204030204" pitchFamily="34" charset="0"/>
              </a:rPr>
              <a:t> </a:t>
            </a:r>
            <a:r>
              <a:rPr lang="en-US" sz="2200" dirty="0" err="1">
                <a:latin typeface="Calibri" panose="020F0502020204030204" pitchFamily="34" charset="0"/>
              </a:rPr>
              <a:t>toạ</a:t>
            </a:r>
            <a:r>
              <a:rPr lang="en-US" sz="2200" dirty="0">
                <a:latin typeface="Calibri" panose="020F0502020204030204" pitchFamily="34" charset="0"/>
              </a:rPr>
              <a:t> </a:t>
            </a:r>
            <a:r>
              <a:rPr lang="en-US" sz="2200" dirty="0" err="1">
                <a:latin typeface="Calibri" panose="020F0502020204030204" pitchFamily="34" charset="0"/>
              </a:rPr>
              <a:t>độ</a:t>
            </a:r>
            <a:r>
              <a:rPr lang="en-US" sz="2200" dirty="0">
                <a:latin typeface="Calibri" panose="020F0502020204030204" pitchFamily="34" charset="0"/>
              </a:rPr>
              <a:t> </a:t>
            </a:r>
            <a:r>
              <a:rPr lang="en-US" sz="2200" dirty="0" err="1">
                <a:latin typeface="Calibri" panose="020F0502020204030204" pitchFamily="34" charset="0"/>
              </a:rPr>
              <a:t>minh</a:t>
            </a:r>
            <a:r>
              <a:rPr lang="en-US" sz="2200" dirty="0">
                <a:latin typeface="Calibri" panose="020F0502020204030204" pitchFamily="34" charset="0"/>
              </a:rPr>
              <a:t> </a:t>
            </a:r>
            <a:r>
              <a:rPr lang="en-US" sz="2200" dirty="0" err="1">
                <a:latin typeface="Calibri" panose="020F0502020204030204" pitchFamily="34" charset="0"/>
              </a:rPr>
              <a:t>hoạ</a:t>
            </a:r>
            <a:r>
              <a:rPr lang="en-US" sz="2200" dirty="0">
                <a:latin typeface="Calibri" panose="020F0502020204030204" pitchFamily="34" charset="0"/>
              </a:rPr>
              <a:t> 3 </a:t>
            </a:r>
            <a:r>
              <a:rPr lang="en-US" sz="2200" dirty="0" err="1">
                <a:latin typeface="Calibri" panose="020F0502020204030204" pitchFamily="34" charset="0"/>
              </a:rPr>
              <a:t>miền</a:t>
            </a:r>
            <a:r>
              <a:rPr lang="en-US" sz="2200" dirty="0">
                <a:latin typeface="Calibri" panose="020F0502020204030204" pitchFamily="34" charset="0"/>
              </a:rPr>
              <a:t> </a:t>
            </a:r>
            <a:r>
              <a:rPr lang="en-US" sz="2200" dirty="0" err="1">
                <a:latin typeface="Calibri" panose="020F0502020204030204" pitchFamily="34" charset="0"/>
              </a:rPr>
              <a:t>này</a:t>
            </a:r>
            <a:endParaRPr lang="en-US" sz="2200" dirty="0">
              <a:latin typeface="Calibri" panose="020F0502020204030204" pitchFamily="34" charset="0"/>
            </a:endParaRPr>
          </a:p>
          <a:p>
            <a:pPr>
              <a:lnSpc>
                <a:spcPct val="150000"/>
              </a:lnSpc>
              <a:buFontTx/>
              <a:buChar char="-"/>
            </a:pPr>
            <a:endParaRPr lang="en-US" sz="2200" dirty="0">
              <a:latin typeface="Calibri" panose="020F0502020204030204" pitchFamily="34" charset="0"/>
            </a:endParaRPr>
          </a:p>
          <a:p>
            <a:pPr lvl="1">
              <a:lnSpc>
                <a:spcPct val="150000"/>
              </a:lnSpc>
            </a:pPr>
            <a:endParaRPr lang="en-US" sz="2000" dirty="0"/>
          </a:p>
        </p:txBody>
      </p:sp>
      <p:pic>
        <p:nvPicPr>
          <p:cNvPr id="4" name="Picture 3">
            <a:extLst>
              <a:ext uri="{FF2B5EF4-FFF2-40B4-BE49-F238E27FC236}">
                <a16:creationId xmlns:a16="http://schemas.microsoft.com/office/drawing/2014/main" id="{C7758EED-211E-E0AE-5DD5-E2E70CCC2686}"/>
              </a:ext>
            </a:extLst>
          </p:cNvPr>
          <p:cNvPicPr>
            <a:picLocks noChangeAspect="1"/>
          </p:cNvPicPr>
          <p:nvPr/>
        </p:nvPicPr>
        <p:blipFill>
          <a:blip r:embed="rId3"/>
          <a:stretch>
            <a:fillRect/>
          </a:stretch>
        </p:blipFill>
        <p:spPr>
          <a:xfrm>
            <a:off x="4495718" y="2819379"/>
            <a:ext cx="3200564" cy="812842"/>
          </a:xfrm>
          <a:prstGeom prst="rect">
            <a:avLst/>
          </a:prstGeom>
        </p:spPr>
      </p:pic>
    </p:spTree>
    <p:extLst>
      <p:ext uri="{BB962C8B-B14F-4D97-AF65-F5344CB8AC3E}">
        <p14:creationId xmlns:p14="http://schemas.microsoft.com/office/powerpoint/2010/main" val="50674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4.2.1.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phân</a:t>
            </a:r>
            <a:r>
              <a:rPr lang="en-US" altLang="en-US" sz="4400" dirty="0"/>
              <a:t> </a:t>
            </a:r>
            <a:r>
              <a:rPr lang="en-US" altLang="en-US" sz="4400" dirty="0" err="1"/>
              <a:t>vùng</a:t>
            </a:r>
            <a:r>
              <a:rPr lang="en-US" altLang="en-US" sz="4400" dirty="0"/>
              <a:t> </a:t>
            </a:r>
            <a:r>
              <a:rPr lang="en-US" altLang="en-US" sz="4400" dirty="0" err="1"/>
              <a:t>tương</a:t>
            </a:r>
            <a:r>
              <a:rPr lang="en-US" altLang="en-US" sz="4400" dirty="0"/>
              <a:t> </a:t>
            </a:r>
            <a:r>
              <a:rPr lang="en-US" altLang="en-US" sz="4400" dirty="0" err="1"/>
              <a:t>đương</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751341" y="1368425"/>
            <a:ext cx="10881859" cy="4351338"/>
          </a:xfrm>
        </p:spPr>
        <p:txBody>
          <a:bodyPr>
            <a:normAutofit/>
          </a:bodyPr>
          <a:lstStyle/>
          <a:p>
            <a:pPr>
              <a:buFont typeface="Wingdings" panose="05000000000000000000" pitchFamily="2" charset="2"/>
              <a:buChar char="v"/>
            </a:pPr>
            <a:r>
              <a:rPr lang="en-US" sz="2200" b="1" dirty="0" err="1">
                <a:latin typeface="Calibri" panose="020F0502020204030204" pitchFamily="34" charset="0"/>
              </a:rPr>
              <a:t>Bài</a:t>
            </a:r>
            <a:r>
              <a:rPr lang="en-US" sz="2200" b="1" dirty="0">
                <a:latin typeface="Calibri" panose="020F0502020204030204" pitchFamily="34" charset="0"/>
              </a:rPr>
              <a:t> </a:t>
            </a:r>
            <a:r>
              <a:rPr lang="en-US" sz="2200" b="1" dirty="0" err="1">
                <a:latin typeface="Calibri" panose="020F0502020204030204" pitchFamily="34" charset="0"/>
              </a:rPr>
              <a:t>làm</a:t>
            </a:r>
            <a:r>
              <a:rPr lang="en-US" sz="2200" b="1" dirty="0">
                <a:latin typeface="Calibri" panose="020F0502020204030204" pitchFamily="34" charset="0"/>
              </a:rPr>
              <a:t>:</a:t>
            </a:r>
          </a:p>
          <a:p>
            <a:pPr lvl="1"/>
            <a:r>
              <a:rPr lang="en-US" sz="1800" dirty="0" err="1">
                <a:latin typeface="Calibri" panose="020F0502020204030204" pitchFamily="34" charset="0"/>
              </a:rPr>
              <a:t>Lấy</a:t>
            </a:r>
            <a:r>
              <a:rPr lang="en-US" sz="1800" dirty="0">
                <a:latin typeface="Calibri" panose="020F0502020204030204" pitchFamily="34" charset="0"/>
              </a:rPr>
              <a:t> </a:t>
            </a:r>
            <a:r>
              <a:rPr lang="en-US" sz="1800" dirty="0" err="1">
                <a:latin typeface="Calibri" panose="020F0502020204030204" pitchFamily="34" charset="0"/>
              </a:rPr>
              <a:t>mỗi</a:t>
            </a:r>
            <a:r>
              <a:rPr lang="en-US" sz="1800" dirty="0">
                <a:latin typeface="Calibri" panose="020F0502020204030204" pitchFamily="34" charset="0"/>
              </a:rPr>
              <a:t> </a:t>
            </a:r>
            <a:r>
              <a:rPr lang="en-US" sz="1800" dirty="0" err="1">
                <a:latin typeface="Calibri" panose="020F0502020204030204" pitchFamily="34" charset="0"/>
              </a:rPr>
              <a:t>miền</a:t>
            </a:r>
            <a:r>
              <a:rPr lang="en-US" sz="1800" dirty="0">
                <a:latin typeface="Calibri" panose="020F0502020204030204" pitchFamily="34" charset="0"/>
              </a:rPr>
              <a:t> 1 </a:t>
            </a:r>
            <a:r>
              <a:rPr lang="en-US" sz="1800" dirty="0" err="1">
                <a:latin typeface="Calibri" panose="020F0502020204030204" pitchFamily="34" charset="0"/>
              </a:rPr>
              <a:t>giá</a:t>
            </a:r>
            <a:r>
              <a:rPr lang="en-US" sz="1800" dirty="0">
                <a:latin typeface="Calibri" panose="020F0502020204030204" pitchFamily="34" charset="0"/>
              </a:rPr>
              <a:t> </a:t>
            </a:r>
            <a:r>
              <a:rPr lang="en-US" sz="1800" dirty="0" err="1">
                <a:latin typeface="Calibri" panose="020F0502020204030204" pitchFamily="34" charset="0"/>
              </a:rPr>
              <a:t>trị</a:t>
            </a:r>
            <a:r>
              <a:rPr lang="en-US" sz="1800" dirty="0">
                <a:latin typeface="Calibri" panose="020F0502020204030204" pitchFamily="34" charset="0"/>
              </a:rPr>
              <a:t> </a:t>
            </a:r>
            <a:r>
              <a:rPr lang="en-US" sz="1800" dirty="0" err="1">
                <a:latin typeface="Calibri" panose="020F0502020204030204" pitchFamily="34" charset="0"/>
              </a:rPr>
              <a:t>đại</a:t>
            </a:r>
            <a:r>
              <a:rPr lang="en-US" sz="1800" dirty="0">
                <a:latin typeface="Calibri" panose="020F0502020204030204" pitchFamily="34" charset="0"/>
              </a:rPr>
              <a:t> </a:t>
            </a:r>
            <a:r>
              <a:rPr lang="en-US" sz="1800" dirty="0" err="1">
                <a:latin typeface="Calibri" panose="020F0502020204030204" pitchFamily="34" charset="0"/>
              </a:rPr>
              <a:t>diện</a:t>
            </a:r>
            <a:endParaRPr lang="en-US" sz="1800" dirty="0">
              <a:latin typeface="Calibri" panose="020F0502020204030204" pitchFamily="34" charset="0"/>
            </a:endParaRPr>
          </a:p>
          <a:p>
            <a:pPr lvl="1">
              <a:buFont typeface="Symbol" panose="05050102010706020507" pitchFamily="18" charset="2"/>
              <a:buChar char="Þ"/>
            </a:pPr>
            <a:r>
              <a:rPr lang="en-US" sz="1800" dirty="0" err="1">
                <a:latin typeface="Calibri" panose="020F0502020204030204" pitchFamily="34" charset="0"/>
              </a:rPr>
              <a:t>Có</a:t>
            </a:r>
            <a:r>
              <a:rPr lang="en-US" sz="1800" dirty="0">
                <a:latin typeface="Calibri" panose="020F0502020204030204" pitchFamily="34" charset="0"/>
              </a:rPr>
              <a:t> 3 </a:t>
            </a:r>
            <a:r>
              <a:rPr lang="en-US" sz="1800" dirty="0" err="1">
                <a:latin typeface="Calibri" panose="020F0502020204030204" pitchFamily="34" charset="0"/>
              </a:rPr>
              <a:t>miền</a:t>
            </a:r>
            <a:r>
              <a:rPr lang="en-US" sz="1800" dirty="0">
                <a:latin typeface="Calibri" panose="020F0502020204030204" pitchFamily="34" charset="0"/>
              </a:rPr>
              <a:t>, </a:t>
            </a:r>
            <a:r>
              <a:rPr lang="en-US" sz="1800" dirty="0" err="1">
                <a:latin typeface="Calibri" panose="020F0502020204030204" pitchFamily="34" charset="0"/>
              </a:rPr>
              <a:t>thiết</a:t>
            </a:r>
            <a:r>
              <a:rPr lang="en-US" sz="1800" dirty="0">
                <a:latin typeface="Calibri" panose="020F0502020204030204" pitchFamily="34" charset="0"/>
              </a:rPr>
              <a:t> </a:t>
            </a:r>
            <a:r>
              <a:rPr lang="en-US" sz="1800" dirty="0" err="1">
                <a:latin typeface="Calibri" panose="020F0502020204030204" pitchFamily="34" charset="0"/>
              </a:rPr>
              <a:t>kế</a:t>
            </a:r>
            <a:r>
              <a:rPr lang="en-US" sz="1800" dirty="0">
                <a:latin typeface="Calibri" panose="020F0502020204030204" pitchFamily="34" charset="0"/>
              </a:rPr>
              <a:t> </a:t>
            </a:r>
            <a:r>
              <a:rPr lang="en-US" sz="1800" dirty="0" err="1">
                <a:latin typeface="Calibri" panose="020F0502020204030204" pitchFamily="34" charset="0"/>
              </a:rPr>
              <a:t>được</a:t>
            </a:r>
            <a:r>
              <a:rPr lang="en-US" sz="1800" dirty="0">
                <a:latin typeface="Calibri" panose="020F0502020204030204" pitchFamily="34" charset="0"/>
              </a:rPr>
              <a:t> 3 test case</a:t>
            </a:r>
          </a:p>
          <a:p>
            <a:pPr lvl="1">
              <a:buFont typeface="Symbol" panose="05050102010706020507" pitchFamily="18" charset="2"/>
              <a:buChar char="Þ"/>
            </a:pPr>
            <a:endParaRPr lang="en-US" sz="1800" dirty="0">
              <a:latin typeface="Calibri" panose="020F0502020204030204" pitchFamily="34" charset="0"/>
            </a:endParaRPr>
          </a:p>
          <a:p>
            <a:pPr marL="457200" lvl="1" indent="0">
              <a:buNone/>
            </a:pPr>
            <a:endParaRPr lang="en-US" sz="1800" dirty="0">
              <a:latin typeface="Calibri" panose="020F0502020204030204" pitchFamily="34" charset="0"/>
            </a:endParaRPr>
          </a:p>
          <a:p>
            <a:pPr lvl="1">
              <a:buFont typeface="Symbol" panose="05050102010706020507" pitchFamily="18" charset="2"/>
              <a:buChar char="Þ"/>
            </a:pPr>
            <a:r>
              <a:rPr lang="en-US" sz="1800" dirty="0" err="1">
                <a:latin typeface="Calibri" panose="020F0502020204030204" pitchFamily="34" charset="0"/>
              </a:rPr>
              <a:t>Thiết</a:t>
            </a:r>
            <a:r>
              <a:rPr lang="en-US" sz="1800" dirty="0">
                <a:latin typeface="Calibri" panose="020F0502020204030204" pitchFamily="34" charset="0"/>
              </a:rPr>
              <a:t> </a:t>
            </a:r>
            <a:r>
              <a:rPr lang="en-US" sz="1800" dirty="0" err="1">
                <a:latin typeface="Calibri" panose="020F0502020204030204" pitchFamily="34" charset="0"/>
              </a:rPr>
              <a:t>kế</a:t>
            </a:r>
            <a:r>
              <a:rPr lang="en-US" sz="1800" dirty="0">
                <a:latin typeface="Calibri" panose="020F0502020204030204" pitchFamily="34" charset="0"/>
              </a:rPr>
              <a:t> test case:</a:t>
            </a:r>
          </a:p>
          <a:p>
            <a:pPr marL="0" indent="0">
              <a:lnSpc>
                <a:spcPct val="150000"/>
              </a:lnSpc>
              <a:buNone/>
            </a:pPr>
            <a:endParaRPr lang="en-US" sz="2200" dirty="0">
              <a:latin typeface="Calibri" panose="020F0502020204030204" pitchFamily="34" charset="0"/>
            </a:endParaRPr>
          </a:p>
          <a:p>
            <a:pPr lvl="1">
              <a:lnSpc>
                <a:spcPct val="150000"/>
              </a:lnSpc>
            </a:pPr>
            <a:endParaRPr lang="en-US" sz="2000" dirty="0"/>
          </a:p>
        </p:txBody>
      </p:sp>
      <p:pic>
        <p:nvPicPr>
          <p:cNvPr id="3" name="Picture 2">
            <a:extLst>
              <a:ext uri="{FF2B5EF4-FFF2-40B4-BE49-F238E27FC236}">
                <a16:creationId xmlns:a16="http://schemas.microsoft.com/office/drawing/2014/main" id="{A8CDF90A-274D-2642-F8D6-D3597D9A55D2}"/>
              </a:ext>
            </a:extLst>
          </p:cNvPr>
          <p:cNvPicPr>
            <a:picLocks noChangeAspect="1"/>
          </p:cNvPicPr>
          <p:nvPr/>
        </p:nvPicPr>
        <p:blipFill>
          <a:blip r:embed="rId3"/>
          <a:stretch>
            <a:fillRect/>
          </a:stretch>
        </p:blipFill>
        <p:spPr>
          <a:xfrm>
            <a:off x="6498946" y="1841760"/>
            <a:ext cx="5231120" cy="1462485"/>
          </a:xfrm>
          <a:prstGeom prst="rect">
            <a:avLst/>
          </a:prstGeom>
        </p:spPr>
      </p:pic>
      <p:graphicFrame>
        <p:nvGraphicFramePr>
          <p:cNvPr id="6" name="Table 6">
            <a:extLst>
              <a:ext uri="{FF2B5EF4-FFF2-40B4-BE49-F238E27FC236}">
                <a16:creationId xmlns:a16="http://schemas.microsoft.com/office/drawing/2014/main" id="{86905E09-D137-ADE3-CAA2-E356F6C84AF3}"/>
              </a:ext>
            </a:extLst>
          </p:cNvPr>
          <p:cNvGraphicFramePr>
            <a:graphicFrameLocks noGrp="1"/>
          </p:cNvGraphicFramePr>
          <p:nvPr>
            <p:extLst>
              <p:ext uri="{D42A27DB-BD31-4B8C-83A1-F6EECF244321}">
                <p14:modId xmlns:p14="http://schemas.microsoft.com/office/powerpoint/2010/main" val="288975568"/>
              </p:ext>
            </p:extLst>
          </p:nvPr>
        </p:nvGraphicFramePr>
        <p:xfrm>
          <a:off x="751341" y="3542961"/>
          <a:ext cx="8508270" cy="2296160"/>
        </p:xfrm>
        <a:graphic>
          <a:graphicData uri="http://schemas.openxmlformats.org/drawingml/2006/table">
            <a:tbl>
              <a:tblPr firstRow="1" bandRow="1">
                <a:tableStyleId>{5C22544A-7EE6-4342-B048-85BDC9FD1C3A}</a:tableStyleId>
              </a:tblPr>
              <a:tblGrid>
                <a:gridCol w="2049916">
                  <a:extLst>
                    <a:ext uri="{9D8B030D-6E8A-4147-A177-3AD203B41FA5}">
                      <a16:colId xmlns:a16="http://schemas.microsoft.com/office/drawing/2014/main" val="1373660965"/>
                    </a:ext>
                  </a:extLst>
                </a:gridCol>
                <a:gridCol w="2452914">
                  <a:extLst>
                    <a:ext uri="{9D8B030D-6E8A-4147-A177-3AD203B41FA5}">
                      <a16:colId xmlns:a16="http://schemas.microsoft.com/office/drawing/2014/main" val="949272250"/>
                    </a:ext>
                  </a:extLst>
                </a:gridCol>
                <a:gridCol w="2032000">
                  <a:extLst>
                    <a:ext uri="{9D8B030D-6E8A-4147-A177-3AD203B41FA5}">
                      <a16:colId xmlns:a16="http://schemas.microsoft.com/office/drawing/2014/main" val="808352899"/>
                    </a:ext>
                  </a:extLst>
                </a:gridCol>
                <a:gridCol w="1973440">
                  <a:extLst>
                    <a:ext uri="{9D8B030D-6E8A-4147-A177-3AD203B41FA5}">
                      <a16:colId xmlns:a16="http://schemas.microsoft.com/office/drawing/2014/main" val="1486184935"/>
                    </a:ext>
                  </a:extLst>
                </a:gridCol>
              </a:tblGrid>
              <a:tr h="370840">
                <a:tc>
                  <a:txBody>
                    <a:bodyPr/>
                    <a:lstStyle/>
                    <a:p>
                      <a:r>
                        <a:rPr lang="en-US" dirty="0" err="1"/>
                        <a:t>Mã</a:t>
                      </a:r>
                      <a:r>
                        <a:rPr lang="en-US" dirty="0"/>
                        <a:t> test case (TCID)</a:t>
                      </a:r>
                    </a:p>
                  </a:txBody>
                  <a:tcPr/>
                </a:tc>
                <a:tc>
                  <a:txBody>
                    <a:bodyPr/>
                    <a:lstStyle/>
                    <a:p>
                      <a:r>
                        <a:rPr lang="en-US" dirty="0" err="1"/>
                        <a:t>Tên</a:t>
                      </a:r>
                      <a:r>
                        <a:rPr lang="en-US" dirty="0"/>
                        <a:t> test case (Name)</a:t>
                      </a:r>
                    </a:p>
                  </a:txBody>
                  <a:tcPr/>
                </a:tc>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2713339723"/>
                  </a:ext>
                </a:extLst>
              </a:tr>
              <a:tr h="370840">
                <a:tc>
                  <a:txBody>
                    <a:bodyPr/>
                    <a:lstStyle/>
                    <a:p>
                      <a:r>
                        <a:rPr lang="en-US" dirty="0"/>
                        <a:t>TC01</a:t>
                      </a:r>
                    </a:p>
                  </a:txBody>
                  <a:tcPr/>
                </a:tc>
                <a:tc>
                  <a:txBody>
                    <a:bodyPr/>
                    <a:lstStyle/>
                    <a:p>
                      <a:r>
                        <a:rPr lang="en-US" dirty="0" err="1"/>
                        <a:t>Kiểm</a:t>
                      </a:r>
                      <a:r>
                        <a:rPr lang="en-US" dirty="0"/>
                        <a:t> </a:t>
                      </a:r>
                      <a:r>
                        <a:rPr lang="en-US" dirty="0" err="1"/>
                        <a:t>tra</a:t>
                      </a:r>
                      <a:r>
                        <a:rPr lang="en-US" dirty="0"/>
                        <a:t> </a:t>
                      </a:r>
                      <a:r>
                        <a:rPr lang="en-US" dirty="0" err="1"/>
                        <a:t>khi</a:t>
                      </a:r>
                      <a:r>
                        <a:rPr lang="en-US" dirty="0"/>
                        <a:t> </a:t>
                      </a:r>
                      <a:r>
                        <a:rPr lang="en-US" dirty="0" err="1"/>
                        <a:t>số</a:t>
                      </a:r>
                      <a:r>
                        <a:rPr lang="en-US" dirty="0"/>
                        <a:t> </a:t>
                      </a:r>
                      <a:r>
                        <a:rPr lang="en-US" dirty="0" err="1"/>
                        <a:t>hồ</a:t>
                      </a:r>
                      <a:r>
                        <a:rPr lang="en-US" dirty="0"/>
                        <a:t> </a:t>
                      </a:r>
                      <a:r>
                        <a:rPr lang="en-US" dirty="0" err="1"/>
                        <a:t>sơ</a:t>
                      </a:r>
                      <a:r>
                        <a:rPr lang="en-US" dirty="0"/>
                        <a:t> &lt;0</a:t>
                      </a:r>
                    </a:p>
                  </a:txBody>
                  <a:tcPr/>
                </a:tc>
                <a:tc>
                  <a:txBody>
                    <a:bodyPr/>
                    <a:lstStyle/>
                    <a:p>
                      <a:r>
                        <a:rPr lang="en-US" dirty="0" err="1"/>
                        <a:t>Nhập</a:t>
                      </a:r>
                      <a:r>
                        <a:rPr lang="en-US" dirty="0"/>
                        <a:t> </a:t>
                      </a:r>
                      <a:r>
                        <a:rPr lang="en-US" dirty="0" err="1"/>
                        <a:t>số</a:t>
                      </a:r>
                      <a:r>
                        <a:rPr lang="en-US" dirty="0"/>
                        <a:t> </a:t>
                      </a:r>
                      <a:r>
                        <a:rPr lang="en-US" dirty="0" err="1"/>
                        <a:t>hồ</a:t>
                      </a:r>
                      <a:r>
                        <a:rPr lang="en-US" dirty="0"/>
                        <a:t> </a:t>
                      </a:r>
                      <a:r>
                        <a:rPr lang="en-US" dirty="0" err="1"/>
                        <a:t>sơ</a:t>
                      </a:r>
                      <a:r>
                        <a:rPr lang="en-US" dirty="0"/>
                        <a:t> = -5</a:t>
                      </a:r>
                    </a:p>
                  </a:txBody>
                  <a:tcPr/>
                </a:tc>
                <a:tc>
                  <a:txBody>
                    <a:bodyPr/>
                    <a:lstStyle/>
                    <a:p>
                      <a:r>
                        <a:rPr lang="en-US" dirty="0" err="1"/>
                        <a:t>Không</a:t>
                      </a:r>
                      <a:r>
                        <a:rPr lang="en-US" dirty="0"/>
                        <a:t> </a:t>
                      </a:r>
                      <a:r>
                        <a:rPr lang="en-US" dirty="0" err="1"/>
                        <a:t>hợp</a:t>
                      </a:r>
                      <a:r>
                        <a:rPr lang="en-US" dirty="0"/>
                        <a:t> </a:t>
                      </a:r>
                      <a:r>
                        <a:rPr lang="en-US" dirty="0" err="1"/>
                        <a:t>lệ</a:t>
                      </a:r>
                      <a:endParaRPr lang="en-US" dirty="0"/>
                    </a:p>
                  </a:txBody>
                  <a:tcPr/>
                </a:tc>
                <a:extLst>
                  <a:ext uri="{0D108BD9-81ED-4DB2-BD59-A6C34878D82A}">
                    <a16:rowId xmlns:a16="http://schemas.microsoft.com/office/drawing/2014/main" val="2851207856"/>
                  </a:ext>
                </a:extLst>
              </a:tr>
              <a:tr h="370840">
                <a:tc>
                  <a:txBody>
                    <a:bodyPr/>
                    <a:lstStyle/>
                    <a:p>
                      <a:r>
                        <a:rPr lang="en-US" dirty="0"/>
                        <a:t>TC02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Kiểm</a:t>
                      </a:r>
                      <a:r>
                        <a:rPr lang="en-US" dirty="0"/>
                        <a:t> </a:t>
                      </a:r>
                      <a:r>
                        <a:rPr lang="en-US" dirty="0" err="1"/>
                        <a:t>tra</a:t>
                      </a:r>
                      <a:r>
                        <a:rPr lang="en-US" dirty="0"/>
                        <a:t> </a:t>
                      </a:r>
                      <a:r>
                        <a:rPr lang="en-US" dirty="0" err="1"/>
                        <a:t>khi</a:t>
                      </a:r>
                      <a:r>
                        <a:rPr lang="en-US" dirty="0"/>
                        <a:t> </a:t>
                      </a:r>
                      <a:r>
                        <a:rPr lang="en-US" dirty="0" err="1"/>
                        <a:t>số</a:t>
                      </a:r>
                      <a:r>
                        <a:rPr lang="en-US" dirty="0"/>
                        <a:t> </a:t>
                      </a:r>
                      <a:r>
                        <a:rPr lang="en-US" dirty="0" err="1"/>
                        <a:t>hồ</a:t>
                      </a:r>
                      <a:r>
                        <a:rPr lang="en-US" dirty="0"/>
                        <a:t> </a:t>
                      </a:r>
                      <a:r>
                        <a:rPr lang="en-US" dirty="0" err="1"/>
                        <a:t>sơ</a:t>
                      </a:r>
                      <a:r>
                        <a:rPr lang="en-US" dirty="0"/>
                        <a:t> </a:t>
                      </a:r>
                      <a:r>
                        <a:rPr lang="en-US" dirty="0" err="1"/>
                        <a:t>trong</a:t>
                      </a:r>
                      <a:r>
                        <a:rPr lang="en-US" dirty="0"/>
                        <a:t> </a:t>
                      </a:r>
                      <a:r>
                        <a:rPr lang="en-US" dirty="0" err="1"/>
                        <a:t>đoạn</a:t>
                      </a:r>
                      <a:r>
                        <a:rPr lang="en-US" dirty="0"/>
                        <a:t> [0, 99 999]</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số</a:t>
                      </a:r>
                      <a:r>
                        <a:rPr lang="en-US" dirty="0"/>
                        <a:t> </a:t>
                      </a:r>
                      <a:r>
                        <a:rPr lang="en-US" dirty="0" err="1"/>
                        <a:t>hồ</a:t>
                      </a:r>
                      <a:r>
                        <a:rPr lang="en-US" dirty="0"/>
                        <a:t> </a:t>
                      </a:r>
                      <a:r>
                        <a:rPr lang="en-US" dirty="0" err="1"/>
                        <a:t>sơ</a:t>
                      </a:r>
                      <a:r>
                        <a:rPr lang="en-US" dirty="0"/>
                        <a:t> = 100</a:t>
                      </a:r>
                    </a:p>
                    <a:p>
                      <a:endParaRPr lang="en-US" dirty="0"/>
                    </a:p>
                  </a:txBody>
                  <a:tcPr/>
                </a:tc>
                <a:tc>
                  <a:txBody>
                    <a:bodyPr/>
                    <a:lstStyle/>
                    <a:p>
                      <a:r>
                        <a:rPr lang="en-US" dirty="0" err="1"/>
                        <a:t>Hợp</a:t>
                      </a:r>
                      <a:r>
                        <a:rPr lang="en-US" dirty="0"/>
                        <a:t> </a:t>
                      </a:r>
                      <a:r>
                        <a:rPr lang="en-US" dirty="0" err="1"/>
                        <a:t>lệ</a:t>
                      </a:r>
                      <a:endParaRPr lang="en-US" dirty="0"/>
                    </a:p>
                  </a:txBody>
                  <a:tcPr/>
                </a:tc>
                <a:extLst>
                  <a:ext uri="{0D108BD9-81ED-4DB2-BD59-A6C34878D82A}">
                    <a16:rowId xmlns:a16="http://schemas.microsoft.com/office/drawing/2014/main" val="247118927"/>
                  </a:ext>
                </a:extLst>
              </a:tr>
              <a:tr h="370840">
                <a:tc>
                  <a:txBody>
                    <a:bodyPr/>
                    <a:lstStyle/>
                    <a:p>
                      <a:r>
                        <a:rPr lang="en-US" dirty="0"/>
                        <a:t>TC03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Kiểm</a:t>
                      </a:r>
                      <a:r>
                        <a:rPr lang="en-US" dirty="0"/>
                        <a:t> </a:t>
                      </a:r>
                      <a:r>
                        <a:rPr lang="en-US" dirty="0" err="1"/>
                        <a:t>tra</a:t>
                      </a:r>
                      <a:r>
                        <a:rPr lang="en-US" dirty="0"/>
                        <a:t> </a:t>
                      </a:r>
                      <a:r>
                        <a:rPr lang="en-US" dirty="0" err="1"/>
                        <a:t>khi</a:t>
                      </a:r>
                      <a:r>
                        <a:rPr lang="en-US" dirty="0"/>
                        <a:t> </a:t>
                      </a:r>
                      <a:r>
                        <a:rPr lang="en-US" dirty="0" err="1"/>
                        <a:t>số</a:t>
                      </a:r>
                      <a:r>
                        <a:rPr lang="en-US" dirty="0"/>
                        <a:t> </a:t>
                      </a:r>
                      <a:r>
                        <a:rPr lang="en-US" dirty="0" err="1"/>
                        <a:t>hồ</a:t>
                      </a:r>
                      <a:r>
                        <a:rPr lang="en-US" dirty="0"/>
                        <a:t> </a:t>
                      </a:r>
                      <a:r>
                        <a:rPr lang="en-US" dirty="0" err="1"/>
                        <a:t>sơ</a:t>
                      </a:r>
                      <a:r>
                        <a:rPr lang="en-US" dirty="0"/>
                        <a:t> &gt; 99 999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số</a:t>
                      </a:r>
                      <a:r>
                        <a:rPr lang="en-US" dirty="0"/>
                        <a:t> </a:t>
                      </a:r>
                      <a:r>
                        <a:rPr lang="en-US" dirty="0" err="1"/>
                        <a:t>hồ</a:t>
                      </a:r>
                      <a:r>
                        <a:rPr lang="en-US" dirty="0"/>
                        <a:t> </a:t>
                      </a:r>
                      <a:r>
                        <a:rPr lang="en-US" dirty="0" err="1"/>
                        <a:t>sơ</a:t>
                      </a:r>
                      <a:r>
                        <a:rPr lang="en-US" dirty="0"/>
                        <a:t> = 111 000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Không</a:t>
                      </a:r>
                      <a:r>
                        <a:rPr lang="en-US" dirty="0"/>
                        <a:t> </a:t>
                      </a:r>
                      <a:r>
                        <a:rPr lang="en-US" dirty="0" err="1"/>
                        <a:t>hợp</a:t>
                      </a:r>
                      <a:r>
                        <a:rPr lang="en-US" dirty="0"/>
                        <a:t> </a:t>
                      </a:r>
                      <a:r>
                        <a:rPr lang="en-US" dirty="0" err="1"/>
                        <a:t>lệ</a:t>
                      </a:r>
                      <a:endParaRPr lang="en-US" dirty="0"/>
                    </a:p>
                  </a:txBody>
                  <a:tcPr/>
                </a:tc>
                <a:extLst>
                  <a:ext uri="{0D108BD9-81ED-4DB2-BD59-A6C34878D82A}">
                    <a16:rowId xmlns:a16="http://schemas.microsoft.com/office/drawing/2014/main" val="820107073"/>
                  </a:ext>
                </a:extLst>
              </a:tr>
            </a:tbl>
          </a:graphicData>
        </a:graphic>
      </p:graphicFrame>
    </p:spTree>
    <p:extLst>
      <p:ext uri="{BB962C8B-B14F-4D97-AF65-F5344CB8AC3E}">
        <p14:creationId xmlns:p14="http://schemas.microsoft.com/office/powerpoint/2010/main" val="169537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4.2.2.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phân</a:t>
            </a:r>
            <a:r>
              <a:rPr lang="en-US" altLang="en-US" sz="4400" dirty="0"/>
              <a:t> </a:t>
            </a:r>
            <a:r>
              <a:rPr lang="en-US" altLang="en-US" sz="4400" dirty="0" err="1"/>
              <a:t>tích</a:t>
            </a:r>
            <a:r>
              <a:rPr lang="en-US" altLang="en-US" sz="4400" dirty="0"/>
              <a:t> </a:t>
            </a:r>
            <a:r>
              <a:rPr lang="en-US" altLang="en-US" sz="4400" dirty="0" err="1"/>
              <a:t>giá</a:t>
            </a:r>
            <a:r>
              <a:rPr lang="en-US" altLang="en-US" sz="4400" dirty="0"/>
              <a:t> </a:t>
            </a:r>
            <a:r>
              <a:rPr lang="en-US" altLang="en-US" sz="4400" dirty="0" err="1"/>
              <a:t>trị</a:t>
            </a:r>
            <a:r>
              <a:rPr lang="en-US" altLang="en-US" sz="4400" dirty="0"/>
              <a:t> </a:t>
            </a:r>
            <a:r>
              <a:rPr lang="en-US" altLang="en-US" sz="4400" dirty="0" err="1"/>
              <a:t>biên</a:t>
            </a:r>
            <a:endParaRPr lang="en-US" altLang="en-US" sz="4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751341" y="1368424"/>
            <a:ext cx="11056030" cy="4987925"/>
          </a:xfrm>
        </p:spPr>
        <p:txBody>
          <a:bodyPr>
            <a:normAutofit lnSpcReduction="10000"/>
          </a:bodyPr>
          <a:lstStyle/>
          <a:p>
            <a:pPr>
              <a:buFont typeface="Wingdings" panose="05000000000000000000" pitchFamily="2" charset="2"/>
              <a:buChar char="v"/>
            </a:pPr>
            <a:r>
              <a:rPr lang="en-US" sz="2000" b="1" dirty="0"/>
              <a:t> </a:t>
            </a:r>
            <a:r>
              <a:rPr lang="en-US" sz="2000" b="1" dirty="0" err="1"/>
              <a:t>Định</a:t>
            </a:r>
            <a:r>
              <a:rPr lang="en-US" sz="2000" b="1" dirty="0"/>
              <a:t> </a:t>
            </a:r>
            <a:r>
              <a:rPr lang="en-US" sz="2000" b="1" dirty="0" err="1"/>
              <a:t>nghĩa</a:t>
            </a:r>
            <a:r>
              <a:rPr lang="en-US" sz="2000" b="1" dirty="0"/>
              <a:t>: </a:t>
            </a:r>
          </a:p>
          <a:p>
            <a:pPr lvl="1">
              <a:lnSpc>
                <a:spcPct val="150000"/>
              </a:lnSpc>
            </a:pPr>
            <a:r>
              <a:rPr lang="en-US" sz="1600" dirty="0" err="1"/>
              <a:t>Kỹ</a:t>
            </a:r>
            <a:r>
              <a:rPr lang="en-US" sz="1600" dirty="0"/>
              <a:t> </a:t>
            </a:r>
            <a:r>
              <a:rPr lang="en-US" sz="1600" dirty="0" err="1"/>
              <a:t>thuật</a:t>
            </a:r>
            <a:r>
              <a:rPr lang="en-US" sz="1600" dirty="0"/>
              <a:t> </a:t>
            </a:r>
            <a:r>
              <a:rPr lang="en-US" sz="1600" dirty="0" err="1"/>
              <a:t>phân</a:t>
            </a:r>
            <a:r>
              <a:rPr lang="en-US" sz="1600" dirty="0"/>
              <a:t> </a:t>
            </a:r>
            <a:r>
              <a:rPr lang="en-US" sz="1600" dirty="0" err="1"/>
              <a:t>tích</a:t>
            </a:r>
            <a:r>
              <a:rPr lang="en-US" sz="1600" dirty="0"/>
              <a:t> </a:t>
            </a:r>
            <a:r>
              <a:rPr lang="en-US" sz="1600" dirty="0" err="1"/>
              <a:t>giá</a:t>
            </a:r>
            <a:r>
              <a:rPr lang="en-US" sz="1600" dirty="0"/>
              <a:t> </a:t>
            </a:r>
            <a:r>
              <a:rPr lang="en-US" sz="1600" dirty="0" err="1"/>
              <a:t>trị</a:t>
            </a:r>
            <a:r>
              <a:rPr lang="en-US" sz="1600" dirty="0"/>
              <a:t> </a:t>
            </a:r>
            <a:r>
              <a:rPr lang="en-US" sz="1600" dirty="0" err="1"/>
              <a:t>biên</a:t>
            </a:r>
            <a:r>
              <a:rPr lang="en-US" sz="1600" dirty="0"/>
              <a:t>(Boundary Value Analysis - BVA) </a:t>
            </a:r>
            <a:r>
              <a:rPr lang="en-US" sz="1600" dirty="0" err="1"/>
              <a:t>là</a:t>
            </a:r>
            <a:r>
              <a:rPr lang="en-US" sz="1600" dirty="0"/>
              <a:t> </a:t>
            </a:r>
            <a:r>
              <a:rPr lang="en-US" sz="1600" dirty="0" err="1"/>
              <a:t>một</a:t>
            </a:r>
            <a:r>
              <a:rPr lang="en-US" sz="1600" dirty="0"/>
              <a:t> </a:t>
            </a:r>
            <a:r>
              <a:rPr lang="en-US" sz="1600" dirty="0" err="1"/>
              <a:t>kỹ</a:t>
            </a:r>
            <a:r>
              <a:rPr lang="en-US" sz="1600" dirty="0"/>
              <a:t> </a:t>
            </a:r>
            <a:r>
              <a:rPr lang="en-US" sz="1600" dirty="0" err="1"/>
              <a:t>thuật</a:t>
            </a:r>
            <a:r>
              <a:rPr lang="en-US" sz="1600" dirty="0"/>
              <a:t> </a:t>
            </a:r>
            <a:r>
              <a:rPr lang="en-US" sz="1600" dirty="0" err="1"/>
              <a:t>kiểm</a:t>
            </a:r>
            <a:r>
              <a:rPr lang="en-US" sz="1600" dirty="0"/>
              <a:t> </a:t>
            </a:r>
            <a:r>
              <a:rPr lang="en-US" sz="1600" dirty="0" err="1"/>
              <a:t>thử</a:t>
            </a:r>
            <a:r>
              <a:rPr lang="en-US" sz="1600" dirty="0"/>
              <a:t> </a:t>
            </a:r>
            <a:r>
              <a:rPr lang="en-US" sz="1600" dirty="0" err="1"/>
              <a:t>hộp</a:t>
            </a:r>
            <a:r>
              <a:rPr lang="en-US" sz="1600" dirty="0"/>
              <a:t> </a:t>
            </a:r>
            <a:r>
              <a:rPr lang="en-US" sz="1600" dirty="0" err="1"/>
              <a:t>đen</a:t>
            </a:r>
            <a:r>
              <a:rPr lang="en-US" sz="1600" dirty="0"/>
              <a:t> </a:t>
            </a:r>
            <a:r>
              <a:rPr lang="en-US" sz="1600" dirty="0" err="1"/>
              <a:t>trong</a:t>
            </a:r>
            <a:r>
              <a:rPr lang="en-US" sz="1600" dirty="0"/>
              <a:t> </a:t>
            </a:r>
            <a:r>
              <a:rPr lang="en-US" sz="1600" dirty="0" err="1"/>
              <a:t>đó</a:t>
            </a:r>
            <a:r>
              <a:rPr lang="en-US" sz="1600" dirty="0"/>
              <a:t> </a:t>
            </a:r>
            <a:r>
              <a:rPr lang="en-US" sz="1600" dirty="0" err="1"/>
              <a:t>miền</a:t>
            </a:r>
            <a:r>
              <a:rPr lang="en-US" sz="1600" dirty="0"/>
              <a:t> </a:t>
            </a:r>
            <a:r>
              <a:rPr lang="en-US" sz="1600" dirty="0" err="1"/>
              <a:t>giá</a:t>
            </a:r>
            <a:r>
              <a:rPr lang="en-US" sz="1600" dirty="0"/>
              <a:t> </a:t>
            </a:r>
            <a:r>
              <a:rPr lang="en-US" sz="1600" dirty="0" err="1"/>
              <a:t>trị</a:t>
            </a:r>
            <a:r>
              <a:rPr lang="en-US" sz="1600" dirty="0"/>
              <a:t> </a:t>
            </a:r>
            <a:r>
              <a:rPr lang="en-US" sz="1600" dirty="0" err="1"/>
              <a:t>đầu</a:t>
            </a:r>
            <a:r>
              <a:rPr lang="en-US" sz="1600" dirty="0"/>
              <a:t> </a:t>
            </a:r>
            <a:r>
              <a:rPr lang="en-US" sz="1600" dirty="0" err="1"/>
              <a:t>vào</a:t>
            </a:r>
            <a:r>
              <a:rPr lang="en-US" sz="1600" dirty="0"/>
              <a:t> </a:t>
            </a:r>
            <a:r>
              <a:rPr lang="en-US" sz="1600" dirty="0" err="1"/>
              <a:t>được</a:t>
            </a:r>
            <a:r>
              <a:rPr lang="en-US" sz="1600" dirty="0"/>
              <a:t> chia </a:t>
            </a:r>
            <a:r>
              <a:rPr lang="en-US" sz="1600" dirty="0" err="1"/>
              <a:t>thành</a:t>
            </a:r>
            <a:r>
              <a:rPr lang="en-US" sz="1600" dirty="0"/>
              <a:t> </a:t>
            </a:r>
            <a:r>
              <a:rPr lang="en-US" sz="1600" dirty="0" err="1"/>
              <a:t>các</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r>
              <a:rPr lang="en-US" sz="1600" dirty="0"/>
              <a:t>, </a:t>
            </a:r>
            <a:r>
              <a:rPr lang="en-US" sz="1600" dirty="0" err="1"/>
              <a:t>mỗi</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r>
              <a:rPr lang="en-US" sz="1600" dirty="0"/>
              <a:t> </a:t>
            </a:r>
            <a:r>
              <a:rPr lang="en-US" sz="1600" dirty="0" err="1"/>
              <a:t>có</a:t>
            </a:r>
            <a:r>
              <a:rPr lang="en-US" sz="1600" dirty="0"/>
              <a:t> </a:t>
            </a:r>
            <a:r>
              <a:rPr lang="en-US" sz="1600" dirty="0" err="1"/>
              <a:t>các</a:t>
            </a:r>
            <a:r>
              <a:rPr lang="en-US" sz="1600" dirty="0"/>
              <a:t> </a:t>
            </a:r>
            <a:r>
              <a:rPr lang="en-US" sz="1600" dirty="0" err="1"/>
              <a:t>điểm</a:t>
            </a:r>
            <a:r>
              <a:rPr lang="en-US" sz="1600" dirty="0"/>
              <a:t> </a:t>
            </a:r>
            <a:r>
              <a:rPr lang="en-US" sz="1600" dirty="0" err="1"/>
              <a:t>giới</a:t>
            </a:r>
            <a:r>
              <a:rPr lang="en-US" sz="1600" dirty="0"/>
              <a:t> </a:t>
            </a:r>
            <a:r>
              <a:rPr lang="en-US" sz="1600" dirty="0" err="1"/>
              <a:t>hạn</a:t>
            </a:r>
            <a:r>
              <a:rPr lang="en-US" sz="1600" dirty="0"/>
              <a:t>, </a:t>
            </a:r>
            <a:r>
              <a:rPr lang="en-US" sz="1600" dirty="0" err="1"/>
              <a:t>lấy</a:t>
            </a:r>
            <a:r>
              <a:rPr lang="en-US" sz="1600" dirty="0"/>
              <a:t> test case </a:t>
            </a:r>
            <a:r>
              <a:rPr lang="en-US" sz="1600" dirty="0" err="1"/>
              <a:t>tại</a:t>
            </a:r>
            <a:r>
              <a:rPr lang="en-US" sz="1600" dirty="0"/>
              <a:t> </a:t>
            </a:r>
            <a:r>
              <a:rPr lang="en-US" sz="1600" dirty="0" err="1"/>
              <a:t>vị</a:t>
            </a:r>
            <a:r>
              <a:rPr lang="en-US" sz="1600" dirty="0"/>
              <a:t> </a:t>
            </a:r>
            <a:r>
              <a:rPr lang="en-US" sz="1600" dirty="0" err="1"/>
              <a:t>trí</a:t>
            </a:r>
            <a:r>
              <a:rPr lang="en-US" sz="1600" dirty="0"/>
              <a:t> </a:t>
            </a:r>
            <a:r>
              <a:rPr lang="en-US" sz="1600" dirty="0" err="1"/>
              <a:t>các</a:t>
            </a:r>
            <a:r>
              <a:rPr lang="en-US" sz="1600" dirty="0"/>
              <a:t> </a:t>
            </a:r>
            <a:r>
              <a:rPr lang="en-US" sz="1600" dirty="0" err="1"/>
              <a:t>điểm</a:t>
            </a:r>
            <a:r>
              <a:rPr lang="en-US" sz="1600" dirty="0"/>
              <a:t> </a:t>
            </a:r>
            <a:r>
              <a:rPr lang="en-US" sz="1600" dirty="0" err="1"/>
              <a:t>giới</a:t>
            </a:r>
            <a:r>
              <a:rPr lang="en-US" sz="1600" dirty="0"/>
              <a:t> </a:t>
            </a:r>
            <a:r>
              <a:rPr lang="en-US" sz="1600" dirty="0" err="1"/>
              <a:t>hạn</a:t>
            </a:r>
            <a:r>
              <a:rPr lang="en-US" sz="1600" dirty="0"/>
              <a:t>.</a:t>
            </a:r>
          </a:p>
          <a:p>
            <a:pPr lvl="1">
              <a:lnSpc>
                <a:spcPct val="150000"/>
              </a:lnSpc>
            </a:pPr>
            <a:r>
              <a:rPr lang="en-US" sz="1600" dirty="0" err="1"/>
              <a:t>Điểm</a:t>
            </a:r>
            <a:r>
              <a:rPr lang="en-US" sz="1600" dirty="0"/>
              <a:t> </a:t>
            </a:r>
            <a:r>
              <a:rPr lang="en-US" sz="1600" dirty="0" err="1"/>
              <a:t>biên</a:t>
            </a:r>
            <a:r>
              <a:rPr lang="en-US" sz="1600" dirty="0"/>
              <a:t>: </a:t>
            </a:r>
            <a:r>
              <a:rPr lang="en-US" sz="1600" dirty="0" err="1"/>
              <a:t>Là</a:t>
            </a:r>
            <a:r>
              <a:rPr lang="en-US" sz="1600" dirty="0"/>
              <a:t> </a:t>
            </a:r>
            <a:r>
              <a:rPr lang="en-US" sz="1600" dirty="0" err="1"/>
              <a:t>điểm</a:t>
            </a:r>
            <a:r>
              <a:rPr lang="en-US" sz="1600" dirty="0"/>
              <a:t> </a:t>
            </a:r>
            <a:r>
              <a:rPr lang="en-US" sz="1600" dirty="0" err="1"/>
              <a:t>giới</a:t>
            </a:r>
            <a:r>
              <a:rPr lang="en-US" sz="1600" dirty="0"/>
              <a:t> </a:t>
            </a:r>
            <a:r>
              <a:rPr lang="en-US" sz="1600" dirty="0" err="1"/>
              <a:t>hạn</a:t>
            </a:r>
            <a:r>
              <a:rPr lang="en-US" sz="1600" dirty="0"/>
              <a:t> </a:t>
            </a:r>
            <a:r>
              <a:rPr lang="en-US" sz="1600" dirty="0" err="1"/>
              <a:t>giữa</a:t>
            </a:r>
            <a:r>
              <a:rPr lang="en-US" sz="1600" dirty="0"/>
              <a:t> </a:t>
            </a:r>
            <a:r>
              <a:rPr lang="en-US" sz="1600" dirty="0" err="1"/>
              <a:t>các</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r>
              <a:rPr lang="en-US" sz="1600" dirty="0"/>
              <a:t>. </a:t>
            </a:r>
          </a:p>
          <a:p>
            <a:pPr lvl="1">
              <a:lnSpc>
                <a:spcPct val="150000"/>
              </a:lnSpc>
            </a:pPr>
            <a:r>
              <a:rPr lang="en-US" sz="1600" dirty="0" err="1"/>
              <a:t>Điểm</a:t>
            </a:r>
            <a:r>
              <a:rPr lang="en-US" sz="1600" dirty="0"/>
              <a:t> </a:t>
            </a:r>
            <a:r>
              <a:rPr lang="en-US" sz="1600" dirty="0" err="1"/>
              <a:t>cận</a:t>
            </a:r>
            <a:r>
              <a:rPr lang="en-US" sz="1600" dirty="0"/>
              <a:t> </a:t>
            </a:r>
            <a:r>
              <a:rPr lang="en-US" sz="1600" dirty="0" err="1"/>
              <a:t>biên</a:t>
            </a:r>
            <a:r>
              <a:rPr lang="en-US" sz="1600" dirty="0"/>
              <a:t> </a:t>
            </a:r>
            <a:r>
              <a:rPr lang="en-US" sz="1600" dirty="0" err="1"/>
              <a:t>trên</a:t>
            </a:r>
            <a:r>
              <a:rPr lang="en-US" sz="1600" dirty="0"/>
              <a:t> (</a:t>
            </a:r>
            <a:r>
              <a:rPr lang="en-US" sz="1600" dirty="0" err="1"/>
              <a:t>dưới</a:t>
            </a:r>
            <a:r>
              <a:rPr lang="en-US" sz="1600" dirty="0"/>
              <a:t>) = </a:t>
            </a:r>
            <a:r>
              <a:rPr lang="en-US" sz="1600" dirty="0" err="1"/>
              <a:t>điểm</a:t>
            </a:r>
            <a:r>
              <a:rPr lang="en-US" sz="1600" dirty="0"/>
              <a:t> </a:t>
            </a:r>
            <a:r>
              <a:rPr lang="en-US" sz="1600" dirty="0" err="1"/>
              <a:t>biên</a:t>
            </a:r>
            <a:r>
              <a:rPr lang="en-US" sz="1600" dirty="0"/>
              <a:t> +1 (-1) </a:t>
            </a:r>
            <a:r>
              <a:rPr lang="en-US" sz="1600" dirty="0" err="1"/>
              <a:t>đơn</a:t>
            </a:r>
            <a:r>
              <a:rPr lang="en-US" sz="1600" dirty="0"/>
              <a:t> </a:t>
            </a:r>
            <a:r>
              <a:rPr lang="en-US" sz="1600" dirty="0" err="1"/>
              <a:t>vị</a:t>
            </a:r>
            <a:r>
              <a:rPr lang="en-US" sz="1600" dirty="0"/>
              <a:t>.</a:t>
            </a:r>
          </a:p>
          <a:p>
            <a:pPr lvl="1">
              <a:lnSpc>
                <a:spcPct val="150000"/>
              </a:lnSpc>
            </a:pPr>
            <a:r>
              <a:rPr lang="en-US" sz="1600" dirty="0" err="1"/>
              <a:t>Số</a:t>
            </a:r>
            <a:r>
              <a:rPr lang="en-US" sz="1600" dirty="0"/>
              <a:t> test case </a:t>
            </a:r>
            <a:r>
              <a:rPr lang="en-US" sz="1600" dirty="0" err="1"/>
              <a:t>tối</a:t>
            </a:r>
            <a:r>
              <a:rPr lang="en-US" sz="1600" dirty="0"/>
              <a:t> </a:t>
            </a:r>
            <a:r>
              <a:rPr lang="en-US" sz="1600" dirty="0" err="1"/>
              <a:t>đa</a:t>
            </a:r>
            <a:r>
              <a:rPr lang="en-US" sz="1600" dirty="0"/>
              <a:t> = </a:t>
            </a:r>
            <a:r>
              <a:rPr lang="en-US" sz="1600" dirty="0" err="1"/>
              <a:t>số</a:t>
            </a:r>
            <a:r>
              <a:rPr lang="en-US" sz="1600" dirty="0"/>
              <a:t> </a:t>
            </a:r>
            <a:r>
              <a:rPr lang="en-US" sz="1600" dirty="0" err="1"/>
              <a:t>điểm</a:t>
            </a:r>
            <a:r>
              <a:rPr lang="en-US" sz="1600" dirty="0"/>
              <a:t> </a:t>
            </a:r>
            <a:r>
              <a:rPr lang="en-US" sz="1600" dirty="0" err="1"/>
              <a:t>biên</a:t>
            </a:r>
            <a:r>
              <a:rPr lang="en-US" sz="1600" dirty="0"/>
              <a:t> (</a:t>
            </a:r>
            <a:r>
              <a:rPr lang="en-US" sz="1600" dirty="0" err="1"/>
              <a:t>cận</a:t>
            </a:r>
            <a:r>
              <a:rPr lang="en-US" sz="1600" dirty="0"/>
              <a:t> </a:t>
            </a:r>
            <a:r>
              <a:rPr lang="en-US" sz="1600" dirty="0" err="1"/>
              <a:t>biên</a:t>
            </a:r>
            <a:r>
              <a:rPr lang="en-US" sz="1600" dirty="0"/>
              <a:t>) </a:t>
            </a:r>
            <a:r>
              <a:rPr lang="en-US" sz="1600" dirty="0" err="1"/>
              <a:t>sẽ</a:t>
            </a:r>
            <a:r>
              <a:rPr lang="en-US" sz="1600" dirty="0"/>
              <a:t> </a:t>
            </a:r>
            <a:r>
              <a:rPr lang="en-US" sz="1600" dirty="0" err="1"/>
              <a:t>viết</a:t>
            </a:r>
            <a:r>
              <a:rPr lang="en-US" sz="1600" dirty="0"/>
              <a:t> test case: </a:t>
            </a:r>
            <a:r>
              <a:rPr lang="en-US" sz="1600" dirty="0" err="1"/>
              <a:t>có</a:t>
            </a:r>
            <a:r>
              <a:rPr lang="en-US" sz="1600" dirty="0"/>
              <a:t> 3 </a:t>
            </a:r>
            <a:r>
              <a:rPr lang="en-US" sz="1600" dirty="0" err="1"/>
              <a:t>trường</a:t>
            </a:r>
            <a:r>
              <a:rPr lang="en-US" sz="1600" dirty="0"/>
              <a:t> </a:t>
            </a:r>
            <a:r>
              <a:rPr lang="en-US" sz="1600" dirty="0" err="1"/>
              <a:t>hợp</a:t>
            </a:r>
            <a:r>
              <a:rPr lang="en-US" sz="1600" dirty="0"/>
              <a:t> </a:t>
            </a:r>
            <a:r>
              <a:rPr lang="en-US" sz="1600" dirty="0" err="1"/>
              <a:t>xảy</a:t>
            </a:r>
            <a:r>
              <a:rPr lang="en-US" sz="1600" dirty="0"/>
              <a:t> </a:t>
            </a:r>
            <a:r>
              <a:rPr lang="en-US" sz="1600" dirty="0" err="1"/>
              <a:t>ra</a:t>
            </a:r>
            <a:r>
              <a:rPr lang="en-US" sz="1600" dirty="0"/>
              <a:t> </a:t>
            </a:r>
            <a:r>
              <a:rPr lang="en-US" sz="1600" dirty="0" err="1"/>
              <a:t>với</a:t>
            </a:r>
            <a:r>
              <a:rPr lang="en-US" sz="1600" dirty="0"/>
              <a:t> 1 </a:t>
            </a:r>
            <a:r>
              <a:rPr lang="en-US" sz="1600" dirty="0" err="1"/>
              <a:t>vị</a:t>
            </a:r>
            <a:r>
              <a:rPr lang="en-US" sz="1600" dirty="0"/>
              <a:t> </a:t>
            </a:r>
            <a:r>
              <a:rPr lang="en-US" sz="1600" dirty="0" err="1"/>
              <a:t>trí</a:t>
            </a:r>
            <a:r>
              <a:rPr lang="en-US" sz="1600" dirty="0"/>
              <a:t> </a:t>
            </a:r>
            <a:r>
              <a:rPr lang="en-US" sz="1600" dirty="0" err="1"/>
              <a:t>điểm</a:t>
            </a:r>
            <a:r>
              <a:rPr lang="en-US" sz="1600" dirty="0"/>
              <a:t> </a:t>
            </a:r>
            <a:r>
              <a:rPr lang="en-US" sz="1600" dirty="0" err="1"/>
              <a:t>biên</a:t>
            </a:r>
            <a:endParaRPr lang="en-US" sz="1600" dirty="0"/>
          </a:p>
          <a:p>
            <a:pPr lvl="2">
              <a:lnSpc>
                <a:spcPct val="150000"/>
              </a:lnSpc>
              <a:buFontTx/>
              <a:buChar char="-"/>
            </a:pPr>
            <a:r>
              <a:rPr lang="en-US" sz="1600" dirty="0" err="1"/>
              <a:t>Nếu</a:t>
            </a:r>
            <a:r>
              <a:rPr lang="en-US" sz="1600" dirty="0"/>
              <a:t> </a:t>
            </a:r>
            <a:r>
              <a:rPr lang="en-US" sz="1600" dirty="0" err="1"/>
              <a:t>xét</a:t>
            </a:r>
            <a:r>
              <a:rPr lang="en-US" sz="1600" dirty="0"/>
              <a:t> </a:t>
            </a:r>
            <a:r>
              <a:rPr lang="en-US" sz="1600" dirty="0" err="1"/>
              <a:t>số</a:t>
            </a:r>
            <a:r>
              <a:rPr lang="en-US" sz="1600" dirty="0"/>
              <a:t> test case </a:t>
            </a:r>
            <a:r>
              <a:rPr lang="en-US" sz="1600" dirty="0" err="1"/>
              <a:t>thông</a:t>
            </a:r>
            <a:r>
              <a:rPr lang="en-US" sz="1600" dirty="0"/>
              <a:t> </a:t>
            </a:r>
            <a:r>
              <a:rPr lang="en-US" sz="1600" dirty="0" err="1"/>
              <a:t>thường</a:t>
            </a:r>
            <a:r>
              <a:rPr lang="en-US" sz="1600" dirty="0"/>
              <a:t>: </a:t>
            </a:r>
            <a:r>
              <a:rPr lang="en-US" sz="1600" dirty="0" err="1"/>
              <a:t>số</a:t>
            </a:r>
            <a:r>
              <a:rPr lang="en-US" sz="1600" dirty="0"/>
              <a:t> test case = </a:t>
            </a:r>
            <a:r>
              <a:rPr lang="en-US" sz="1600" dirty="0" err="1"/>
              <a:t>số</a:t>
            </a:r>
            <a:r>
              <a:rPr lang="en-US" sz="1600" dirty="0"/>
              <a:t> </a:t>
            </a:r>
            <a:r>
              <a:rPr lang="en-US" sz="1600" dirty="0" err="1"/>
              <a:t>điểm</a:t>
            </a:r>
            <a:r>
              <a:rPr lang="en-US" sz="1600" dirty="0"/>
              <a:t> </a:t>
            </a:r>
            <a:r>
              <a:rPr lang="en-US" sz="1600" dirty="0" err="1"/>
              <a:t>biên</a:t>
            </a:r>
            <a:r>
              <a:rPr lang="en-US" sz="1600" dirty="0"/>
              <a:t> (</a:t>
            </a:r>
            <a:r>
              <a:rPr lang="en-US" sz="1600" dirty="0" err="1"/>
              <a:t>chỉ</a:t>
            </a:r>
            <a:r>
              <a:rPr lang="en-US" sz="1600" dirty="0"/>
              <a:t> </a:t>
            </a:r>
            <a:r>
              <a:rPr lang="en-US" sz="1600" dirty="0" err="1"/>
              <a:t>viết</a:t>
            </a:r>
            <a:r>
              <a:rPr lang="en-US" sz="1600" dirty="0"/>
              <a:t> test case </a:t>
            </a:r>
            <a:r>
              <a:rPr lang="en-US" sz="1600" dirty="0" err="1"/>
              <a:t>tại</a:t>
            </a:r>
            <a:r>
              <a:rPr lang="en-US" sz="1600" dirty="0"/>
              <a:t> </a:t>
            </a:r>
            <a:r>
              <a:rPr lang="en-US" sz="1600" dirty="0" err="1"/>
              <a:t>điểm</a:t>
            </a:r>
            <a:r>
              <a:rPr lang="en-US" sz="1600" dirty="0"/>
              <a:t> </a:t>
            </a:r>
            <a:r>
              <a:rPr lang="en-US" sz="1600" dirty="0" err="1"/>
              <a:t>biên</a:t>
            </a:r>
            <a:endParaRPr lang="en-US" sz="1600" dirty="0"/>
          </a:p>
          <a:p>
            <a:pPr lvl="2">
              <a:lnSpc>
                <a:spcPct val="150000"/>
              </a:lnSpc>
              <a:buFontTx/>
              <a:buChar char="-"/>
            </a:pPr>
            <a:r>
              <a:rPr lang="en-US" sz="1600" dirty="0" err="1"/>
              <a:t>Nếu</a:t>
            </a:r>
            <a:r>
              <a:rPr lang="en-US" sz="1600" dirty="0"/>
              <a:t> </a:t>
            </a:r>
            <a:r>
              <a:rPr lang="en-US" sz="1600" dirty="0" err="1"/>
              <a:t>xét</a:t>
            </a:r>
            <a:r>
              <a:rPr lang="en-US" sz="1600" dirty="0"/>
              <a:t> </a:t>
            </a:r>
            <a:r>
              <a:rPr lang="en-US" sz="1600" dirty="0" err="1"/>
              <a:t>số</a:t>
            </a:r>
            <a:r>
              <a:rPr lang="en-US" sz="1600" dirty="0"/>
              <a:t> test case </a:t>
            </a:r>
            <a:r>
              <a:rPr lang="en-US" sz="1600" dirty="0" err="1"/>
              <a:t>có</a:t>
            </a:r>
            <a:r>
              <a:rPr lang="en-US" sz="1600" dirty="0"/>
              <a:t> </a:t>
            </a:r>
            <a:r>
              <a:rPr lang="en-US" sz="1600" dirty="0" err="1"/>
              <a:t>thể</a:t>
            </a:r>
            <a:r>
              <a:rPr lang="en-US" sz="1600" dirty="0"/>
              <a:t> </a:t>
            </a:r>
            <a:r>
              <a:rPr lang="en-US" sz="1600" dirty="0" err="1"/>
              <a:t>có</a:t>
            </a:r>
            <a:r>
              <a:rPr lang="en-US" sz="1600" dirty="0"/>
              <a:t>: </a:t>
            </a:r>
            <a:r>
              <a:rPr lang="en-US" sz="1600" dirty="0" err="1"/>
              <a:t>số</a:t>
            </a:r>
            <a:r>
              <a:rPr lang="en-US" sz="1600" dirty="0"/>
              <a:t> test case = </a:t>
            </a:r>
            <a:r>
              <a:rPr lang="en-US" sz="1600" dirty="0" err="1"/>
              <a:t>số</a:t>
            </a:r>
            <a:r>
              <a:rPr lang="en-US" sz="1600" dirty="0"/>
              <a:t> </a:t>
            </a:r>
            <a:r>
              <a:rPr lang="en-US" sz="1600" dirty="0" err="1"/>
              <a:t>điểm</a:t>
            </a:r>
            <a:r>
              <a:rPr lang="en-US" sz="1600" dirty="0"/>
              <a:t> </a:t>
            </a:r>
            <a:r>
              <a:rPr lang="en-US" sz="1600" dirty="0" err="1"/>
              <a:t>biên</a:t>
            </a:r>
            <a:r>
              <a:rPr lang="en-US" sz="1600" dirty="0"/>
              <a:t> * 3 (</a:t>
            </a:r>
            <a:r>
              <a:rPr lang="en-US" sz="1600" dirty="0" err="1"/>
              <a:t>viết</a:t>
            </a:r>
            <a:r>
              <a:rPr lang="en-US" sz="1600" dirty="0"/>
              <a:t> test case </a:t>
            </a:r>
            <a:r>
              <a:rPr lang="en-US" sz="1600" dirty="0" err="1"/>
              <a:t>tại</a:t>
            </a:r>
            <a:r>
              <a:rPr lang="en-US" sz="1600" dirty="0"/>
              <a:t> </a:t>
            </a:r>
            <a:r>
              <a:rPr lang="en-US" sz="1600" dirty="0" err="1"/>
              <a:t>điểm</a:t>
            </a:r>
            <a:r>
              <a:rPr lang="en-US" sz="1600" dirty="0"/>
              <a:t> </a:t>
            </a:r>
            <a:r>
              <a:rPr lang="en-US" sz="1600" dirty="0" err="1"/>
              <a:t>biên</a:t>
            </a:r>
            <a:r>
              <a:rPr lang="en-US" sz="1600" dirty="0"/>
              <a:t>, </a:t>
            </a:r>
            <a:r>
              <a:rPr lang="en-US" sz="1600" dirty="0" err="1"/>
              <a:t>cận</a:t>
            </a:r>
            <a:r>
              <a:rPr lang="en-US" sz="1600" dirty="0"/>
              <a:t> </a:t>
            </a:r>
            <a:r>
              <a:rPr lang="en-US" sz="1600" dirty="0" err="1"/>
              <a:t>dưới</a:t>
            </a:r>
            <a:r>
              <a:rPr lang="en-US" sz="1600" dirty="0"/>
              <a:t>, </a:t>
            </a:r>
            <a:r>
              <a:rPr lang="en-US" sz="1600" dirty="0" err="1"/>
              <a:t>cận</a:t>
            </a:r>
            <a:r>
              <a:rPr lang="en-US" sz="1600" dirty="0"/>
              <a:t> </a:t>
            </a:r>
            <a:r>
              <a:rPr lang="en-US" sz="1600" dirty="0" err="1"/>
              <a:t>trên</a:t>
            </a:r>
            <a:r>
              <a:rPr lang="en-US" sz="1600" dirty="0"/>
              <a:t>)</a:t>
            </a:r>
          </a:p>
          <a:p>
            <a:pPr lvl="2">
              <a:lnSpc>
                <a:spcPct val="150000"/>
              </a:lnSpc>
              <a:buFontTx/>
              <a:buChar char="-"/>
            </a:pPr>
            <a:r>
              <a:rPr lang="en-US" sz="1600" dirty="0" err="1"/>
              <a:t>Nếu</a:t>
            </a:r>
            <a:r>
              <a:rPr lang="en-US" sz="1600" dirty="0"/>
              <a:t> </a:t>
            </a:r>
            <a:r>
              <a:rPr lang="en-US" sz="1600" dirty="0" err="1"/>
              <a:t>xét</a:t>
            </a:r>
            <a:r>
              <a:rPr lang="en-US" sz="1600" dirty="0"/>
              <a:t> </a:t>
            </a:r>
            <a:r>
              <a:rPr lang="en-US" sz="1600" dirty="0" err="1"/>
              <a:t>số</a:t>
            </a:r>
            <a:r>
              <a:rPr lang="en-US" sz="1600" dirty="0"/>
              <a:t> test case </a:t>
            </a:r>
            <a:r>
              <a:rPr lang="en-US" sz="1600" dirty="0" err="1"/>
              <a:t>tối</a:t>
            </a:r>
            <a:r>
              <a:rPr lang="en-US" sz="1600" dirty="0"/>
              <a:t> </a:t>
            </a:r>
            <a:r>
              <a:rPr lang="en-US" sz="1600" dirty="0" err="1"/>
              <a:t>ưu</a:t>
            </a:r>
            <a:r>
              <a:rPr lang="en-US" sz="1600" dirty="0"/>
              <a:t>: </a:t>
            </a:r>
            <a:r>
              <a:rPr lang="en-US" sz="1600" dirty="0" err="1"/>
              <a:t>số</a:t>
            </a:r>
            <a:r>
              <a:rPr lang="en-US" sz="1600" dirty="0"/>
              <a:t> test case = </a:t>
            </a:r>
            <a:r>
              <a:rPr lang="en-US" sz="1600" dirty="0" err="1"/>
              <a:t>số</a:t>
            </a:r>
            <a:r>
              <a:rPr lang="en-US" sz="1600" dirty="0"/>
              <a:t> </a:t>
            </a:r>
            <a:r>
              <a:rPr lang="en-US" sz="1600" dirty="0" err="1"/>
              <a:t>điểm</a:t>
            </a:r>
            <a:r>
              <a:rPr lang="en-US" sz="1600" dirty="0"/>
              <a:t> </a:t>
            </a:r>
            <a:r>
              <a:rPr lang="en-US" sz="1600" dirty="0" err="1"/>
              <a:t>biên</a:t>
            </a:r>
            <a:r>
              <a:rPr lang="en-US" sz="1600" dirty="0"/>
              <a:t> *2 (</a:t>
            </a:r>
            <a:r>
              <a:rPr lang="en-US" sz="1600" dirty="0" err="1"/>
              <a:t>viết</a:t>
            </a:r>
            <a:r>
              <a:rPr lang="en-US" sz="1600" dirty="0"/>
              <a:t> test case </a:t>
            </a:r>
            <a:r>
              <a:rPr lang="en-US" sz="1600" dirty="0" err="1"/>
              <a:t>tại</a:t>
            </a:r>
            <a:r>
              <a:rPr lang="en-US" sz="1600" dirty="0"/>
              <a:t> </a:t>
            </a:r>
            <a:r>
              <a:rPr lang="en-US" sz="1600" dirty="0" err="1"/>
              <a:t>điểm</a:t>
            </a:r>
            <a:r>
              <a:rPr lang="en-US" sz="1600" dirty="0"/>
              <a:t> </a:t>
            </a:r>
            <a:r>
              <a:rPr lang="en-US" sz="1600" dirty="0" err="1"/>
              <a:t>biên</a:t>
            </a:r>
            <a:r>
              <a:rPr lang="en-US" sz="1600" dirty="0"/>
              <a:t>, </a:t>
            </a:r>
            <a:r>
              <a:rPr lang="en-US" sz="1600" dirty="0" err="1"/>
              <a:t>và</a:t>
            </a:r>
            <a:r>
              <a:rPr lang="en-US" sz="1600" dirty="0"/>
              <a:t> 1 </a:t>
            </a:r>
            <a:r>
              <a:rPr lang="en-US" sz="1600" dirty="0" err="1"/>
              <a:t>điểm</a:t>
            </a:r>
            <a:r>
              <a:rPr lang="en-US" sz="1600" dirty="0"/>
              <a:t> </a:t>
            </a:r>
            <a:r>
              <a:rPr lang="en-US" sz="1600" dirty="0" err="1"/>
              <a:t>cận</a:t>
            </a:r>
            <a:r>
              <a:rPr lang="en-US" sz="1600" dirty="0"/>
              <a:t> </a:t>
            </a:r>
            <a:r>
              <a:rPr lang="en-US" sz="1600" dirty="0" err="1"/>
              <a:t>biên</a:t>
            </a:r>
            <a:r>
              <a:rPr lang="en-US" sz="1600" dirty="0"/>
              <a:t> </a:t>
            </a:r>
            <a:r>
              <a:rPr lang="en-US" sz="1600" dirty="0" err="1"/>
              <a:t>không</a:t>
            </a:r>
            <a:r>
              <a:rPr lang="en-US" sz="1600" dirty="0"/>
              <a:t> </a:t>
            </a:r>
            <a:r>
              <a:rPr lang="en-US" sz="1600" dirty="0" err="1"/>
              <a:t>cùng</a:t>
            </a:r>
            <a:r>
              <a:rPr lang="en-US" sz="1600" dirty="0"/>
              <a:t> </a:t>
            </a:r>
            <a:r>
              <a:rPr lang="en-US" sz="1600" dirty="0" err="1"/>
              <a:t>biền</a:t>
            </a:r>
            <a:r>
              <a:rPr lang="en-US" sz="1600" dirty="0"/>
              <a:t> </a:t>
            </a:r>
            <a:r>
              <a:rPr lang="en-US" sz="1600" dirty="0" err="1"/>
              <a:t>điểm</a:t>
            </a:r>
            <a:r>
              <a:rPr lang="en-US" sz="1600" dirty="0"/>
              <a:t> </a:t>
            </a:r>
            <a:r>
              <a:rPr lang="en-US" sz="1600" dirty="0" err="1"/>
              <a:t>biên</a:t>
            </a:r>
            <a:r>
              <a:rPr lang="en-US" sz="1600" dirty="0"/>
              <a:t>)</a:t>
            </a:r>
          </a:p>
          <a:p>
            <a:pPr>
              <a:buFont typeface="Wingdings" panose="05000000000000000000" pitchFamily="2" charset="2"/>
              <a:buChar char="v"/>
            </a:pPr>
            <a:r>
              <a:rPr lang="en-US" sz="2000" b="1" dirty="0"/>
              <a:t> </a:t>
            </a:r>
            <a:r>
              <a:rPr lang="en-US" sz="2000" b="1" dirty="0" err="1"/>
              <a:t>Điều</a:t>
            </a:r>
            <a:r>
              <a:rPr lang="en-US" sz="2000" b="1" dirty="0"/>
              <a:t> </a:t>
            </a:r>
            <a:r>
              <a:rPr lang="en-US" sz="2000" b="1" dirty="0" err="1"/>
              <a:t>kiện</a:t>
            </a:r>
            <a:r>
              <a:rPr lang="en-US" sz="2000" b="1" dirty="0"/>
              <a:t> </a:t>
            </a:r>
            <a:r>
              <a:rPr lang="en-US" sz="2000" b="1" dirty="0" err="1"/>
              <a:t>áp</a:t>
            </a:r>
            <a:r>
              <a:rPr lang="en-US" sz="2000" b="1" dirty="0"/>
              <a:t> </a:t>
            </a:r>
            <a:r>
              <a:rPr lang="en-US" sz="2000" b="1" dirty="0" err="1"/>
              <a:t>dụng</a:t>
            </a:r>
            <a:r>
              <a:rPr lang="en-US" sz="2000" b="1" dirty="0"/>
              <a:t>: </a:t>
            </a:r>
          </a:p>
          <a:p>
            <a:pPr marL="457200" lvl="1" indent="0">
              <a:buNone/>
            </a:pPr>
            <a:r>
              <a:rPr lang="en-US" sz="1600" dirty="0" err="1"/>
              <a:t>Áp</a:t>
            </a:r>
            <a:r>
              <a:rPr lang="en-US" sz="1600" dirty="0"/>
              <a:t> </a:t>
            </a:r>
            <a:r>
              <a:rPr lang="en-US" sz="1600" dirty="0" err="1"/>
              <a:t>dụng</a:t>
            </a:r>
            <a:r>
              <a:rPr lang="en-US" sz="1600" dirty="0"/>
              <a:t> </a:t>
            </a:r>
            <a:r>
              <a:rPr lang="en-US" sz="1600" dirty="0" err="1"/>
              <a:t>cho</a:t>
            </a:r>
            <a:r>
              <a:rPr lang="en-US" sz="1600" dirty="0"/>
              <a:t> </a:t>
            </a:r>
            <a:r>
              <a:rPr lang="en-US" sz="1600" dirty="0" err="1"/>
              <a:t>các</a:t>
            </a:r>
            <a:r>
              <a:rPr lang="en-US" sz="1600" dirty="0"/>
              <a:t> </a:t>
            </a:r>
            <a:r>
              <a:rPr lang="en-US" sz="1600" dirty="0" err="1"/>
              <a:t>bài</a:t>
            </a:r>
            <a:r>
              <a:rPr lang="en-US" sz="1600" dirty="0"/>
              <a:t> </a:t>
            </a:r>
            <a:r>
              <a:rPr lang="en-US" sz="1600" dirty="0" err="1"/>
              <a:t>toán</a:t>
            </a:r>
            <a:r>
              <a:rPr lang="en-US" sz="1600" dirty="0"/>
              <a:t> </a:t>
            </a:r>
            <a:r>
              <a:rPr lang="en-US" sz="1600" dirty="0" err="1"/>
              <a:t>có</a:t>
            </a:r>
            <a:r>
              <a:rPr lang="en-US" sz="1600" dirty="0"/>
              <a:t> </a:t>
            </a:r>
            <a:r>
              <a:rPr lang="en-US" sz="1600" dirty="0" err="1"/>
              <a:t>miền</a:t>
            </a:r>
            <a:r>
              <a:rPr lang="en-US" sz="1600" dirty="0"/>
              <a:t> </a:t>
            </a:r>
            <a:r>
              <a:rPr lang="en-US" sz="1600" dirty="0" err="1"/>
              <a:t>đầu</a:t>
            </a:r>
            <a:r>
              <a:rPr lang="en-US" sz="1600" dirty="0"/>
              <a:t> </a:t>
            </a:r>
            <a:r>
              <a:rPr lang="en-US" sz="1600" dirty="0" err="1"/>
              <a:t>vào</a:t>
            </a:r>
            <a:r>
              <a:rPr lang="en-US" sz="1600" dirty="0"/>
              <a:t> </a:t>
            </a:r>
            <a:r>
              <a:rPr lang="en-US" sz="1600" dirty="0" err="1"/>
              <a:t>có</a:t>
            </a:r>
            <a:r>
              <a:rPr lang="en-US" sz="1600" dirty="0"/>
              <a:t> </a:t>
            </a:r>
            <a:r>
              <a:rPr lang="en-US" sz="1600" dirty="0" err="1"/>
              <a:t>thể</a:t>
            </a:r>
            <a:r>
              <a:rPr lang="en-US" sz="1600" dirty="0"/>
              <a:t> </a:t>
            </a:r>
            <a:r>
              <a:rPr lang="en-US" sz="1600" dirty="0" err="1"/>
              <a:t>phân</a:t>
            </a:r>
            <a:r>
              <a:rPr lang="en-US" sz="1600" dirty="0"/>
              <a:t> chia </a:t>
            </a:r>
            <a:r>
              <a:rPr lang="en-US" sz="1600" dirty="0" err="1"/>
              <a:t>thành</a:t>
            </a:r>
            <a:r>
              <a:rPr lang="en-US" sz="1600" dirty="0"/>
              <a:t> </a:t>
            </a:r>
            <a:r>
              <a:rPr lang="en-US" sz="1600" dirty="0" err="1"/>
              <a:t>các</a:t>
            </a:r>
            <a:r>
              <a:rPr lang="en-US" sz="1600" dirty="0"/>
              <a:t> </a:t>
            </a:r>
            <a:r>
              <a:rPr lang="en-US" sz="1600" dirty="0" err="1"/>
              <a:t>miền</a:t>
            </a:r>
            <a:r>
              <a:rPr lang="en-US" sz="1600" dirty="0"/>
              <a:t> </a:t>
            </a:r>
            <a:r>
              <a:rPr lang="en-US" sz="1600" dirty="0" err="1"/>
              <a:t>tương</a:t>
            </a:r>
            <a:r>
              <a:rPr lang="en-US" sz="1600" dirty="0"/>
              <a:t> </a:t>
            </a:r>
            <a:r>
              <a:rPr lang="en-US" sz="1600" dirty="0" err="1"/>
              <a:t>đương</a:t>
            </a:r>
            <a:r>
              <a:rPr lang="en-US" sz="1600" dirty="0"/>
              <a:t> (</a:t>
            </a:r>
            <a:r>
              <a:rPr lang="en-US" sz="1600" dirty="0" err="1"/>
              <a:t>thường</a:t>
            </a:r>
            <a:r>
              <a:rPr lang="en-US" sz="1600" dirty="0"/>
              <a:t> </a:t>
            </a:r>
            <a:r>
              <a:rPr lang="en-US" sz="1600" dirty="0" err="1"/>
              <a:t>là</a:t>
            </a:r>
            <a:r>
              <a:rPr lang="en-US" sz="1600" dirty="0"/>
              <a:t> </a:t>
            </a:r>
            <a:r>
              <a:rPr lang="en-US" sz="1600" dirty="0" err="1"/>
              <a:t>miền</a:t>
            </a:r>
            <a:r>
              <a:rPr lang="en-US" sz="1600" dirty="0"/>
              <a:t> </a:t>
            </a:r>
            <a:r>
              <a:rPr lang="en-US" sz="1600" dirty="0" err="1"/>
              <a:t>số</a:t>
            </a:r>
            <a:r>
              <a:rPr lang="en-US" sz="1600" dirty="0"/>
              <a:t>)</a:t>
            </a:r>
            <a:endParaRPr lang="en-US" sz="2400" dirty="0"/>
          </a:p>
          <a:p>
            <a:pPr marL="0" indent="0">
              <a:buNone/>
            </a:pPr>
            <a:endParaRPr lang="en-US" sz="2000" dirty="0"/>
          </a:p>
        </p:txBody>
      </p:sp>
    </p:spTree>
    <p:extLst>
      <p:ext uri="{BB962C8B-B14F-4D97-AF65-F5344CB8AC3E}">
        <p14:creationId xmlns:p14="http://schemas.microsoft.com/office/powerpoint/2010/main" val="120886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4.2.2.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phân</a:t>
            </a:r>
            <a:r>
              <a:rPr lang="en-US" altLang="en-US" sz="4400" dirty="0"/>
              <a:t> </a:t>
            </a:r>
            <a:r>
              <a:rPr lang="en-US" altLang="en-US" sz="4400" dirty="0" err="1"/>
              <a:t>tích</a:t>
            </a:r>
            <a:r>
              <a:rPr lang="en-US" altLang="en-US" sz="4400" dirty="0"/>
              <a:t> </a:t>
            </a:r>
            <a:r>
              <a:rPr lang="en-US" altLang="en-US" sz="4400" dirty="0" err="1"/>
              <a:t>giá</a:t>
            </a:r>
            <a:r>
              <a:rPr lang="en-US" altLang="en-US" sz="4400" dirty="0"/>
              <a:t> </a:t>
            </a:r>
            <a:r>
              <a:rPr lang="en-US" altLang="en-US" sz="4400" dirty="0" err="1"/>
              <a:t>trị</a:t>
            </a:r>
            <a:r>
              <a:rPr lang="en-US" altLang="en-US" sz="4400" dirty="0"/>
              <a:t> </a:t>
            </a:r>
            <a:r>
              <a:rPr lang="en-US" altLang="en-US" sz="4400" dirty="0" err="1"/>
              <a:t>biên</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751341" y="1368425"/>
            <a:ext cx="10881859" cy="4351338"/>
          </a:xfrm>
        </p:spPr>
        <p:txBody>
          <a:bodyPr>
            <a:normAutofit fontScale="92500" lnSpcReduction="10000"/>
          </a:bodyPr>
          <a:lstStyle/>
          <a:p>
            <a:pPr>
              <a:buFont typeface="Wingdings" panose="05000000000000000000" pitchFamily="2" charset="2"/>
              <a:buChar char="v"/>
            </a:pPr>
            <a:r>
              <a:rPr lang="en-US" sz="2000" b="1" dirty="0"/>
              <a:t> </a:t>
            </a:r>
            <a:r>
              <a:rPr lang="en-US" sz="2000" b="1" dirty="0" err="1"/>
              <a:t>Ví</a:t>
            </a:r>
            <a:r>
              <a:rPr lang="en-US" sz="2000" b="1" dirty="0"/>
              <a:t> </a:t>
            </a:r>
            <a:r>
              <a:rPr lang="en-US" sz="2000" b="1" dirty="0" err="1"/>
              <a:t>dụ</a:t>
            </a:r>
            <a:r>
              <a:rPr lang="en-US" sz="2000" b="1" dirty="0"/>
              <a:t>: </a:t>
            </a:r>
          </a:p>
          <a:p>
            <a:pPr lvl="1">
              <a:lnSpc>
                <a:spcPct val="150000"/>
              </a:lnSpc>
            </a:pPr>
            <a:r>
              <a:rPr lang="vi-VN" sz="1800" i="0" dirty="0">
                <a:effectLst/>
                <a:latin typeface="Calibri" panose="020F0502020204030204" pitchFamily="34" charset="0"/>
              </a:rPr>
              <a:t>Trường nhập dữ liệu (Input field/Text box) </a:t>
            </a:r>
            <a:r>
              <a:rPr lang="en-US" sz="1800" i="0" dirty="0">
                <a:effectLst/>
                <a:latin typeface="Calibri" panose="020F0502020204030204" pitchFamily="34" charset="0"/>
              </a:rPr>
              <a:t>“</a:t>
            </a:r>
            <a:r>
              <a:rPr lang="en-US" sz="1800" i="0" dirty="0" err="1">
                <a:effectLst/>
                <a:latin typeface="Calibri" panose="020F0502020204030204" pitchFamily="34" charset="0"/>
              </a:rPr>
              <a:t>Số</a:t>
            </a:r>
            <a:r>
              <a:rPr lang="en-US" sz="1800" i="0" dirty="0">
                <a:effectLst/>
                <a:latin typeface="Calibri" panose="020F0502020204030204" pitchFamily="34" charset="0"/>
              </a:rPr>
              <a:t> </a:t>
            </a:r>
            <a:r>
              <a:rPr lang="en-US" sz="1800" i="0" dirty="0" err="1">
                <a:effectLst/>
                <a:latin typeface="Calibri" panose="020F0502020204030204" pitchFamily="34" charset="0"/>
              </a:rPr>
              <a:t>hồ</a:t>
            </a:r>
            <a:r>
              <a:rPr lang="en-US" sz="1800" i="0" dirty="0">
                <a:effectLst/>
                <a:latin typeface="Calibri" panose="020F0502020204030204" pitchFamily="34" charset="0"/>
              </a:rPr>
              <a:t> </a:t>
            </a:r>
            <a:r>
              <a:rPr lang="en-US" sz="1800" i="0" dirty="0" err="1">
                <a:effectLst/>
                <a:latin typeface="Calibri" panose="020F0502020204030204" pitchFamily="34" charset="0"/>
              </a:rPr>
              <a:t>sơ</a:t>
            </a:r>
            <a:r>
              <a:rPr lang="en-US" sz="1800" i="0" dirty="0">
                <a:effectLst/>
                <a:latin typeface="Calibri" panose="020F0502020204030204" pitchFamily="34" charset="0"/>
              </a:rPr>
              <a:t>” </a:t>
            </a:r>
            <a:r>
              <a:rPr lang="vi-VN" sz="1800" i="0" dirty="0">
                <a:effectLst/>
                <a:latin typeface="Calibri" panose="020F0502020204030204" pitchFamily="34" charset="0"/>
              </a:rPr>
              <a:t>cho phép nhập </a:t>
            </a:r>
            <a:r>
              <a:rPr lang="en-US" sz="1800" i="0" dirty="0" err="1">
                <a:effectLst/>
                <a:latin typeface="Calibri" panose="020F0502020204030204" pitchFamily="34" charset="0"/>
              </a:rPr>
              <a:t>các</a:t>
            </a:r>
            <a:r>
              <a:rPr lang="en-US" sz="1800" i="0" dirty="0">
                <a:effectLst/>
                <a:latin typeface="Calibri" panose="020F0502020204030204" pitchFamily="34" charset="0"/>
              </a:rPr>
              <a:t> </a:t>
            </a:r>
            <a:r>
              <a:rPr lang="en-US" sz="1800" i="0" dirty="0" err="1">
                <a:effectLst/>
                <a:latin typeface="Calibri" panose="020F0502020204030204" pitchFamily="34" charset="0"/>
              </a:rPr>
              <a:t>số</a:t>
            </a:r>
            <a:r>
              <a:rPr lang="en-US" sz="1800" i="0" dirty="0">
                <a:effectLst/>
                <a:latin typeface="Calibri" panose="020F0502020204030204" pitchFamily="34" charset="0"/>
              </a:rPr>
              <a:t> </a:t>
            </a:r>
            <a:r>
              <a:rPr lang="en-US" sz="1800" i="0" dirty="0" err="1">
                <a:effectLst/>
                <a:latin typeface="Calibri" panose="020F0502020204030204" pitchFamily="34" charset="0"/>
              </a:rPr>
              <a:t>nguyên</a:t>
            </a:r>
            <a:r>
              <a:rPr lang="en-US" sz="1800" i="0" dirty="0">
                <a:effectLst/>
                <a:latin typeface="Calibri" panose="020F0502020204030204" pitchFamily="34" charset="0"/>
              </a:rPr>
              <a:t> </a:t>
            </a:r>
            <a:r>
              <a:rPr lang="en-US" sz="1800" i="0" dirty="0" err="1">
                <a:effectLst/>
                <a:latin typeface="Calibri" panose="020F0502020204030204" pitchFamily="34" charset="0"/>
              </a:rPr>
              <a:t>từ</a:t>
            </a:r>
            <a:r>
              <a:rPr lang="en-US" sz="1800" i="0" dirty="0">
                <a:effectLst/>
                <a:latin typeface="Calibri" panose="020F0502020204030204" pitchFamily="34" charset="0"/>
              </a:rPr>
              <a:t> 0 </a:t>
            </a:r>
            <a:r>
              <a:rPr lang="en-US" sz="1800" i="0" dirty="0" err="1">
                <a:effectLst/>
                <a:latin typeface="Calibri" panose="020F0502020204030204" pitchFamily="34" charset="0"/>
              </a:rPr>
              <a:t>đến</a:t>
            </a:r>
            <a:r>
              <a:rPr lang="en-US" sz="1800" i="0" dirty="0">
                <a:effectLst/>
                <a:latin typeface="Calibri" panose="020F0502020204030204" pitchFamily="34" charset="0"/>
              </a:rPr>
              <a:t> 99 999</a:t>
            </a:r>
            <a:r>
              <a:rPr lang="vi-VN" sz="1800" i="0" dirty="0">
                <a:effectLst/>
                <a:latin typeface="Calibri" panose="020F0502020204030204" pitchFamily="34" charset="0"/>
              </a:rPr>
              <a:t>. Viết </a:t>
            </a:r>
            <a:r>
              <a:rPr lang="en-US" sz="1800" i="0" dirty="0" err="1">
                <a:effectLst/>
                <a:latin typeface="Calibri" panose="020F0502020204030204" pitchFamily="34" charset="0"/>
              </a:rPr>
              <a:t>thiết</a:t>
            </a:r>
            <a:r>
              <a:rPr lang="en-US" sz="1800" i="0" dirty="0">
                <a:effectLst/>
                <a:latin typeface="Calibri" panose="020F0502020204030204" pitchFamily="34" charset="0"/>
              </a:rPr>
              <a:t> </a:t>
            </a:r>
            <a:r>
              <a:rPr lang="en-US" sz="1800" i="0" dirty="0" err="1">
                <a:effectLst/>
                <a:latin typeface="Calibri" panose="020F0502020204030204" pitchFamily="34" charset="0"/>
              </a:rPr>
              <a:t>kế</a:t>
            </a:r>
            <a:r>
              <a:rPr lang="en-US" sz="1800" i="0" dirty="0">
                <a:effectLst/>
                <a:latin typeface="Calibri" panose="020F0502020204030204" pitchFamily="34" charset="0"/>
              </a:rPr>
              <a:t> </a:t>
            </a:r>
            <a:r>
              <a:rPr lang="vi-VN" sz="1800" i="0" dirty="0">
                <a:effectLst/>
                <a:latin typeface="Calibri" panose="020F0502020204030204" pitchFamily="34" charset="0"/>
              </a:rPr>
              <a:t>test case </a:t>
            </a:r>
            <a:r>
              <a:rPr lang="en-US" sz="1800" i="0" dirty="0" err="1">
                <a:effectLst/>
                <a:latin typeface="Calibri" panose="020F0502020204030204" pitchFamily="34" charset="0"/>
              </a:rPr>
              <a:t>kiểm</a:t>
            </a:r>
            <a:r>
              <a:rPr lang="en-US" sz="1800" i="0" dirty="0">
                <a:effectLst/>
                <a:latin typeface="Calibri" panose="020F0502020204030204" pitchFamily="34" charset="0"/>
              </a:rPr>
              <a:t> </a:t>
            </a:r>
            <a:r>
              <a:rPr lang="en-US" sz="1800" i="0" dirty="0" err="1">
                <a:effectLst/>
                <a:latin typeface="Calibri" panose="020F0502020204030204" pitchFamily="34" charset="0"/>
              </a:rPr>
              <a:t>tra</a:t>
            </a:r>
            <a:r>
              <a:rPr lang="en-US" sz="1800" i="0" dirty="0">
                <a:effectLst/>
                <a:latin typeface="Calibri" panose="020F0502020204030204" pitchFamily="34" charset="0"/>
              </a:rPr>
              <a:t> </a:t>
            </a:r>
            <a:r>
              <a:rPr lang="en-US" sz="1800" i="0" dirty="0" err="1">
                <a:effectLst/>
                <a:latin typeface="Calibri" panose="020F0502020204030204" pitchFamily="34" charset="0"/>
              </a:rPr>
              <a:t>độ</a:t>
            </a:r>
            <a:r>
              <a:rPr lang="en-US" sz="1800" i="0" dirty="0">
                <a:effectLst/>
                <a:latin typeface="Calibri" panose="020F0502020204030204" pitchFamily="34" charset="0"/>
              </a:rPr>
              <a:t> </a:t>
            </a:r>
            <a:r>
              <a:rPr lang="en-US" sz="1800" i="0" dirty="0" err="1">
                <a:effectLst/>
                <a:latin typeface="Calibri" panose="020F0502020204030204" pitchFamily="34" charset="0"/>
              </a:rPr>
              <a:t>dài</a:t>
            </a:r>
            <a:r>
              <a:rPr lang="en-US" sz="1800" i="0" dirty="0">
                <a:effectLst/>
                <a:latin typeface="Calibri" panose="020F0502020204030204" pitchFamily="34" charset="0"/>
              </a:rPr>
              <a:t> </a:t>
            </a:r>
            <a:r>
              <a:rPr lang="en-US" sz="1800" i="0" dirty="0" err="1">
                <a:effectLst/>
                <a:latin typeface="Calibri" panose="020F0502020204030204" pitchFamily="34" charset="0"/>
              </a:rPr>
              <a:t>của</a:t>
            </a:r>
            <a:r>
              <a:rPr lang="vi-VN" sz="1800" i="0" dirty="0">
                <a:effectLst/>
                <a:latin typeface="Calibri" panose="020F0502020204030204" pitchFamily="34" charset="0"/>
              </a:rPr>
              <a:t> trường này</a:t>
            </a:r>
            <a:r>
              <a:rPr lang="en-US" sz="1800" i="0" dirty="0">
                <a:effectLst/>
                <a:latin typeface="Calibri" panose="020F0502020204030204" pitchFamily="34" charset="0"/>
              </a:rPr>
              <a:t> </a:t>
            </a:r>
            <a:r>
              <a:rPr lang="en-US" sz="1800" i="0" dirty="0" err="1">
                <a:effectLst/>
                <a:latin typeface="Calibri" panose="020F0502020204030204" pitchFamily="34" charset="0"/>
              </a:rPr>
              <a:t>dùng</a:t>
            </a:r>
            <a:r>
              <a:rPr lang="en-US" sz="1800" i="0" dirty="0">
                <a:effectLst/>
                <a:latin typeface="Calibri" panose="020F0502020204030204" pitchFamily="34" charset="0"/>
              </a:rPr>
              <a:t> </a:t>
            </a:r>
            <a:r>
              <a:rPr lang="en-US" sz="1800" i="0" dirty="0" err="1">
                <a:effectLst/>
                <a:latin typeface="Calibri" panose="020F0502020204030204" pitchFamily="34" charset="0"/>
              </a:rPr>
              <a:t>kỹ</a:t>
            </a:r>
            <a:r>
              <a:rPr lang="en-US" sz="1800" i="0" dirty="0">
                <a:effectLst/>
                <a:latin typeface="Calibri" panose="020F0502020204030204" pitchFamily="34" charset="0"/>
              </a:rPr>
              <a:t> </a:t>
            </a:r>
            <a:r>
              <a:rPr lang="en-US" sz="1800" i="0" dirty="0" err="1">
                <a:effectLst/>
                <a:latin typeface="Calibri" panose="020F0502020204030204" pitchFamily="34" charset="0"/>
              </a:rPr>
              <a:t>thuật</a:t>
            </a:r>
            <a:r>
              <a:rPr lang="en-US" sz="1800" i="0" dirty="0">
                <a:effectLst/>
                <a:latin typeface="Calibri" panose="020F0502020204030204" pitchFamily="34" charset="0"/>
              </a:rPr>
              <a:t> </a:t>
            </a:r>
            <a:r>
              <a:rPr lang="en-US" sz="1800" i="0" dirty="0" err="1">
                <a:effectLst/>
                <a:latin typeface="Calibri" panose="020F0502020204030204" pitchFamily="34" charset="0"/>
              </a:rPr>
              <a:t>phân</a:t>
            </a:r>
            <a:r>
              <a:rPr lang="en-US" sz="1800" i="0" dirty="0">
                <a:effectLst/>
                <a:latin typeface="Calibri" panose="020F0502020204030204" pitchFamily="34" charset="0"/>
              </a:rPr>
              <a:t> </a:t>
            </a:r>
            <a:r>
              <a:rPr lang="en-US" sz="1800" i="0" dirty="0" err="1">
                <a:effectLst/>
                <a:latin typeface="Calibri" panose="020F0502020204030204" pitchFamily="34" charset="0"/>
              </a:rPr>
              <a:t>tích</a:t>
            </a:r>
            <a:r>
              <a:rPr lang="en-US" sz="1800" i="0" dirty="0">
                <a:effectLst/>
                <a:latin typeface="Calibri" panose="020F0502020204030204" pitchFamily="34" charset="0"/>
              </a:rPr>
              <a:t> </a:t>
            </a:r>
            <a:r>
              <a:rPr lang="en-US" sz="1800" dirty="0" err="1">
                <a:latin typeface="Calibri" panose="020F0502020204030204" pitchFamily="34" charset="0"/>
              </a:rPr>
              <a:t>giá</a:t>
            </a:r>
            <a:r>
              <a:rPr lang="en-US" sz="1800" dirty="0">
                <a:latin typeface="Calibri" panose="020F0502020204030204" pitchFamily="34" charset="0"/>
              </a:rPr>
              <a:t> </a:t>
            </a:r>
            <a:r>
              <a:rPr lang="en-US" sz="1800" dirty="0" err="1">
                <a:latin typeface="Calibri" panose="020F0502020204030204" pitchFamily="34" charset="0"/>
              </a:rPr>
              <a:t>trị</a:t>
            </a:r>
            <a:r>
              <a:rPr lang="en-US" sz="1800" dirty="0">
                <a:latin typeface="Calibri" panose="020F0502020204030204" pitchFamily="34" charset="0"/>
              </a:rPr>
              <a:t> </a:t>
            </a:r>
            <a:r>
              <a:rPr lang="en-US" sz="1800" dirty="0" err="1">
                <a:latin typeface="Calibri" panose="020F0502020204030204" pitchFamily="34" charset="0"/>
              </a:rPr>
              <a:t>biên</a:t>
            </a:r>
            <a:r>
              <a:rPr lang="vi-VN" sz="1800" i="0" dirty="0">
                <a:effectLst/>
                <a:latin typeface="Calibri" panose="020F0502020204030204" pitchFamily="34" charset="0"/>
              </a:rPr>
              <a:t>?</a:t>
            </a:r>
            <a:br>
              <a:rPr lang="en-US" sz="1800" i="0" dirty="0">
                <a:effectLst/>
                <a:latin typeface="Calibri" panose="020F0502020204030204" pitchFamily="34" charset="0"/>
              </a:rPr>
            </a:br>
            <a:endParaRPr lang="en-US" sz="1800" i="0" dirty="0">
              <a:effectLst/>
              <a:latin typeface="Calibri" panose="020F0502020204030204" pitchFamily="34" charset="0"/>
            </a:endParaRPr>
          </a:p>
          <a:p>
            <a:pPr marL="457200" lvl="1" indent="0">
              <a:lnSpc>
                <a:spcPct val="150000"/>
              </a:lnSpc>
              <a:buNone/>
            </a:pPr>
            <a:endParaRPr lang="en-US" sz="1800" dirty="0">
              <a:latin typeface="Calibri" panose="020F0502020204030204" pitchFamily="34" charset="0"/>
            </a:endParaRPr>
          </a:p>
          <a:p>
            <a:pPr>
              <a:lnSpc>
                <a:spcPct val="150000"/>
              </a:lnSpc>
              <a:buFont typeface="Wingdings" panose="05000000000000000000" pitchFamily="2" charset="2"/>
              <a:buChar char="v"/>
            </a:pPr>
            <a:r>
              <a:rPr lang="en-US" sz="2200" b="1" dirty="0">
                <a:latin typeface="Calibri" panose="020F0502020204030204" pitchFamily="34" charset="0"/>
              </a:rPr>
              <a:t> </a:t>
            </a:r>
            <a:r>
              <a:rPr lang="en-US" sz="2200" b="1" dirty="0" err="1">
                <a:latin typeface="Calibri" panose="020F0502020204030204" pitchFamily="34" charset="0"/>
              </a:rPr>
              <a:t>Bài</a:t>
            </a:r>
            <a:r>
              <a:rPr lang="en-US" sz="2200" b="1" dirty="0">
                <a:latin typeface="Calibri" panose="020F0502020204030204" pitchFamily="34" charset="0"/>
              </a:rPr>
              <a:t> </a:t>
            </a:r>
            <a:r>
              <a:rPr lang="en-US" sz="2200" b="1" dirty="0" err="1">
                <a:latin typeface="Calibri" panose="020F0502020204030204" pitchFamily="34" charset="0"/>
              </a:rPr>
              <a:t>làm</a:t>
            </a:r>
            <a:r>
              <a:rPr lang="en-US" sz="2200" b="1" dirty="0">
                <a:latin typeface="Calibri" panose="020F0502020204030204" pitchFamily="34" charset="0"/>
              </a:rPr>
              <a:t>:</a:t>
            </a:r>
          </a:p>
          <a:p>
            <a:pPr>
              <a:lnSpc>
                <a:spcPct val="150000"/>
              </a:lnSpc>
              <a:buFontTx/>
              <a:buChar char="-"/>
            </a:pPr>
            <a:r>
              <a:rPr lang="en-US" sz="2200" dirty="0" err="1">
                <a:latin typeface="Calibri" panose="020F0502020204030204" pitchFamily="34" charset="0"/>
              </a:rPr>
              <a:t>Xác</a:t>
            </a:r>
            <a:r>
              <a:rPr lang="en-US" sz="2200" dirty="0">
                <a:latin typeface="Calibri" panose="020F0502020204030204" pitchFamily="34" charset="0"/>
              </a:rPr>
              <a:t> </a:t>
            </a:r>
            <a:r>
              <a:rPr lang="en-US" sz="2200" dirty="0" err="1">
                <a:latin typeface="Calibri" panose="020F0502020204030204" pitchFamily="34" charset="0"/>
              </a:rPr>
              <a:t>định</a:t>
            </a:r>
            <a:r>
              <a:rPr lang="en-US" sz="2200" dirty="0">
                <a:latin typeface="Calibri" panose="020F0502020204030204" pitchFamily="34" charset="0"/>
              </a:rPr>
              <a:t> test condition: </a:t>
            </a:r>
            <a:r>
              <a:rPr lang="en-US" sz="2200" dirty="0" err="1">
                <a:latin typeface="Calibri" panose="020F0502020204030204" pitchFamily="34" charset="0"/>
              </a:rPr>
              <a:t>Kiểm</a:t>
            </a:r>
            <a:r>
              <a:rPr lang="en-US" sz="2200" dirty="0">
                <a:latin typeface="Calibri" panose="020F0502020204030204" pitchFamily="34" charset="0"/>
              </a:rPr>
              <a:t> </a:t>
            </a:r>
            <a:r>
              <a:rPr lang="en-US" sz="2200" dirty="0" err="1">
                <a:latin typeface="Calibri" panose="020F0502020204030204" pitchFamily="34" charset="0"/>
              </a:rPr>
              <a:t>thử</a:t>
            </a:r>
            <a:r>
              <a:rPr lang="en-US" sz="2200" dirty="0">
                <a:latin typeface="Calibri" panose="020F0502020204030204" pitchFamily="34" charset="0"/>
              </a:rPr>
              <a:t> </a:t>
            </a:r>
            <a:r>
              <a:rPr lang="en-US" sz="2200" dirty="0" err="1">
                <a:latin typeface="Calibri" panose="020F0502020204030204" pitchFamily="34" charset="0"/>
              </a:rPr>
              <a:t>độ</a:t>
            </a:r>
            <a:r>
              <a:rPr lang="en-US" sz="2200" dirty="0">
                <a:latin typeface="Calibri" panose="020F0502020204030204" pitchFamily="34" charset="0"/>
              </a:rPr>
              <a:t> </a:t>
            </a:r>
            <a:r>
              <a:rPr lang="en-US" sz="2200" dirty="0" err="1">
                <a:latin typeface="Calibri" panose="020F0502020204030204" pitchFamily="34" charset="0"/>
              </a:rPr>
              <a:t>dài</a:t>
            </a:r>
            <a:r>
              <a:rPr lang="en-US" sz="2200" dirty="0">
                <a:latin typeface="Calibri" panose="020F0502020204030204" pitchFamily="34" charset="0"/>
              </a:rPr>
              <a:t> </a:t>
            </a:r>
            <a:r>
              <a:rPr lang="en-US" sz="2200" dirty="0" err="1">
                <a:latin typeface="Calibri" panose="020F0502020204030204" pitchFamily="34" charset="0"/>
              </a:rPr>
              <a:t>trường</a:t>
            </a:r>
            <a:r>
              <a:rPr lang="en-US" sz="2200" dirty="0">
                <a:latin typeface="Calibri" panose="020F0502020204030204" pitchFamily="34" charset="0"/>
              </a:rPr>
              <a:t> “</a:t>
            </a:r>
            <a:r>
              <a:rPr lang="en-US" sz="2200" dirty="0" err="1">
                <a:latin typeface="Calibri" panose="020F0502020204030204" pitchFamily="34" charset="0"/>
              </a:rPr>
              <a:t>Số</a:t>
            </a:r>
            <a:r>
              <a:rPr lang="en-US" sz="2200" dirty="0">
                <a:latin typeface="Calibri" panose="020F0502020204030204" pitchFamily="34" charset="0"/>
              </a:rPr>
              <a:t> </a:t>
            </a:r>
            <a:r>
              <a:rPr lang="en-US" sz="2200" dirty="0" err="1">
                <a:latin typeface="Calibri" panose="020F0502020204030204" pitchFamily="34" charset="0"/>
              </a:rPr>
              <a:t>hồ</a:t>
            </a:r>
            <a:r>
              <a:rPr lang="en-US" sz="2200" dirty="0">
                <a:latin typeface="Calibri" panose="020F0502020204030204" pitchFamily="34" charset="0"/>
              </a:rPr>
              <a:t> </a:t>
            </a:r>
            <a:r>
              <a:rPr lang="en-US" sz="2200" dirty="0" err="1">
                <a:latin typeface="Calibri" panose="020F0502020204030204" pitchFamily="34" charset="0"/>
              </a:rPr>
              <a:t>sơ</a:t>
            </a:r>
            <a:r>
              <a:rPr lang="en-US" sz="2200" dirty="0">
                <a:latin typeface="Calibri" panose="020F0502020204030204" pitchFamily="34" charset="0"/>
              </a:rPr>
              <a:t>”</a:t>
            </a:r>
          </a:p>
          <a:p>
            <a:pPr>
              <a:lnSpc>
                <a:spcPct val="150000"/>
              </a:lnSpc>
              <a:buFontTx/>
              <a:buChar char="-"/>
            </a:pPr>
            <a:r>
              <a:rPr lang="en-US" sz="2200" dirty="0" err="1">
                <a:latin typeface="Calibri" panose="020F0502020204030204" pitchFamily="34" charset="0"/>
              </a:rPr>
              <a:t>Miền</a:t>
            </a:r>
            <a:r>
              <a:rPr lang="en-US" sz="2200" dirty="0">
                <a:latin typeface="Calibri" panose="020F0502020204030204" pitchFamily="34" charset="0"/>
              </a:rPr>
              <a:t> </a:t>
            </a:r>
            <a:r>
              <a:rPr lang="en-US" sz="2200" dirty="0" err="1">
                <a:latin typeface="Calibri" panose="020F0502020204030204" pitchFamily="34" charset="0"/>
              </a:rPr>
              <a:t>đầu</a:t>
            </a:r>
            <a:r>
              <a:rPr lang="en-US" sz="2200" dirty="0">
                <a:latin typeface="Calibri" panose="020F0502020204030204" pitchFamily="34" charset="0"/>
              </a:rPr>
              <a:t> </a:t>
            </a:r>
            <a:r>
              <a:rPr lang="en-US" sz="2200" dirty="0" err="1">
                <a:latin typeface="Calibri" panose="020F0502020204030204" pitchFamily="34" charset="0"/>
              </a:rPr>
              <a:t>vào</a:t>
            </a:r>
            <a:r>
              <a:rPr lang="en-US" sz="2200" dirty="0">
                <a:latin typeface="Calibri" panose="020F0502020204030204" pitchFamily="34" charset="0"/>
              </a:rPr>
              <a:t>: 3 </a:t>
            </a:r>
            <a:r>
              <a:rPr lang="en-US" sz="2200" dirty="0" err="1">
                <a:latin typeface="Calibri" panose="020F0502020204030204" pitchFamily="34" charset="0"/>
              </a:rPr>
              <a:t>miền</a:t>
            </a:r>
            <a:r>
              <a:rPr lang="en-US" sz="2200" dirty="0">
                <a:latin typeface="Calibri" panose="020F0502020204030204" pitchFamily="34" charset="0"/>
              </a:rPr>
              <a:t> (&lt;0, </a:t>
            </a:r>
            <a:r>
              <a:rPr lang="en-US" sz="2200" dirty="0" err="1">
                <a:latin typeface="Calibri" panose="020F0502020204030204" pitchFamily="34" charset="0"/>
              </a:rPr>
              <a:t>từ</a:t>
            </a:r>
            <a:r>
              <a:rPr lang="en-US" sz="2200" dirty="0">
                <a:latin typeface="Calibri" panose="020F0502020204030204" pitchFamily="34" charset="0"/>
              </a:rPr>
              <a:t> 0 </a:t>
            </a:r>
            <a:r>
              <a:rPr lang="en-US" sz="2200" dirty="0" err="1">
                <a:latin typeface="Calibri" panose="020F0502020204030204" pitchFamily="34" charset="0"/>
              </a:rPr>
              <a:t>đến</a:t>
            </a:r>
            <a:r>
              <a:rPr lang="en-US" sz="2200" dirty="0">
                <a:latin typeface="Calibri" panose="020F0502020204030204" pitchFamily="34" charset="0"/>
              </a:rPr>
              <a:t> 99 999, &gt;99 999)</a:t>
            </a:r>
          </a:p>
          <a:p>
            <a:pPr>
              <a:lnSpc>
                <a:spcPct val="150000"/>
              </a:lnSpc>
              <a:buFontTx/>
              <a:buChar char="-"/>
            </a:pPr>
            <a:r>
              <a:rPr lang="en-US" sz="2200" dirty="0" err="1">
                <a:latin typeface="Calibri" panose="020F0502020204030204" pitchFamily="34" charset="0"/>
              </a:rPr>
              <a:t>Vẽ</a:t>
            </a:r>
            <a:r>
              <a:rPr lang="en-US" sz="2200" dirty="0">
                <a:latin typeface="Calibri" panose="020F0502020204030204" pitchFamily="34" charset="0"/>
              </a:rPr>
              <a:t> </a:t>
            </a:r>
            <a:r>
              <a:rPr lang="en-US" sz="2200" dirty="0" err="1">
                <a:latin typeface="Calibri" panose="020F0502020204030204" pitchFamily="34" charset="0"/>
              </a:rPr>
              <a:t>trục</a:t>
            </a:r>
            <a:r>
              <a:rPr lang="en-US" sz="2200" dirty="0">
                <a:latin typeface="Calibri" panose="020F0502020204030204" pitchFamily="34" charset="0"/>
              </a:rPr>
              <a:t> </a:t>
            </a:r>
            <a:r>
              <a:rPr lang="en-US" sz="2200" dirty="0" err="1">
                <a:latin typeface="Calibri" panose="020F0502020204030204" pitchFamily="34" charset="0"/>
              </a:rPr>
              <a:t>toạ</a:t>
            </a:r>
            <a:r>
              <a:rPr lang="en-US" sz="2200" dirty="0">
                <a:latin typeface="Calibri" panose="020F0502020204030204" pitchFamily="34" charset="0"/>
              </a:rPr>
              <a:t> </a:t>
            </a:r>
            <a:r>
              <a:rPr lang="en-US" sz="2200" dirty="0" err="1">
                <a:latin typeface="Calibri" panose="020F0502020204030204" pitchFamily="34" charset="0"/>
              </a:rPr>
              <a:t>độ</a:t>
            </a:r>
            <a:r>
              <a:rPr lang="en-US" sz="2200" dirty="0">
                <a:latin typeface="Calibri" panose="020F0502020204030204" pitchFamily="34" charset="0"/>
              </a:rPr>
              <a:t> </a:t>
            </a:r>
            <a:r>
              <a:rPr lang="en-US" sz="2200" dirty="0" err="1">
                <a:latin typeface="Calibri" panose="020F0502020204030204" pitchFamily="34" charset="0"/>
              </a:rPr>
              <a:t>minh</a:t>
            </a:r>
            <a:r>
              <a:rPr lang="en-US" sz="2200" dirty="0">
                <a:latin typeface="Calibri" panose="020F0502020204030204" pitchFamily="34" charset="0"/>
              </a:rPr>
              <a:t> </a:t>
            </a:r>
            <a:r>
              <a:rPr lang="en-US" sz="2200" dirty="0" err="1">
                <a:latin typeface="Calibri" panose="020F0502020204030204" pitchFamily="34" charset="0"/>
              </a:rPr>
              <a:t>hoạ</a:t>
            </a:r>
            <a:r>
              <a:rPr lang="en-US" sz="2200" dirty="0">
                <a:latin typeface="Calibri" panose="020F0502020204030204" pitchFamily="34" charset="0"/>
              </a:rPr>
              <a:t> 3 </a:t>
            </a:r>
            <a:r>
              <a:rPr lang="en-US" sz="2200" dirty="0" err="1">
                <a:latin typeface="Calibri" panose="020F0502020204030204" pitchFamily="34" charset="0"/>
              </a:rPr>
              <a:t>miền</a:t>
            </a:r>
            <a:r>
              <a:rPr lang="en-US" sz="2200" dirty="0">
                <a:latin typeface="Calibri" panose="020F0502020204030204" pitchFamily="34" charset="0"/>
              </a:rPr>
              <a:t> </a:t>
            </a:r>
            <a:r>
              <a:rPr lang="en-US" sz="2200" dirty="0" err="1">
                <a:latin typeface="Calibri" panose="020F0502020204030204" pitchFamily="34" charset="0"/>
              </a:rPr>
              <a:t>này</a:t>
            </a:r>
            <a:endParaRPr lang="en-US" sz="2200" dirty="0">
              <a:latin typeface="Calibri" panose="020F0502020204030204" pitchFamily="34" charset="0"/>
            </a:endParaRPr>
          </a:p>
          <a:p>
            <a:pPr>
              <a:lnSpc>
                <a:spcPct val="150000"/>
              </a:lnSpc>
              <a:buFontTx/>
              <a:buChar char="-"/>
            </a:pPr>
            <a:endParaRPr lang="en-US" sz="2200" dirty="0">
              <a:latin typeface="Calibri" panose="020F0502020204030204" pitchFamily="34" charset="0"/>
            </a:endParaRPr>
          </a:p>
          <a:p>
            <a:pPr lvl="1">
              <a:lnSpc>
                <a:spcPct val="150000"/>
              </a:lnSpc>
            </a:pPr>
            <a:endParaRPr lang="en-US" sz="2000" dirty="0"/>
          </a:p>
        </p:txBody>
      </p:sp>
      <p:pic>
        <p:nvPicPr>
          <p:cNvPr id="4" name="Picture 3">
            <a:extLst>
              <a:ext uri="{FF2B5EF4-FFF2-40B4-BE49-F238E27FC236}">
                <a16:creationId xmlns:a16="http://schemas.microsoft.com/office/drawing/2014/main" id="{C7758EED-211E-E0AE-5DD5-E2E70CCC2686}"/>
              </a:ext>
            </a:extLst>
          </p:cNvPr>
          <p:cNvPicPr>
            <a:picLocks noChangeAspect="1"/>
          </p:cNvPicPr>
          <p:nvPr/>
        </p:nvPicPr>
        <p:blipFill>
          <a:blip r:embed="rId3"/>
          <a:stretch>
            <a:fillRect/>
          </a:stretch>
        </p:blipFill>
        <p:spPr>
          <a:xfrm>
            <a:off x="4495718" y="2819379"/>
            <a:ext cx="3200564" cy="812842"/>
          </a:xfrm>
          <a:prstGeom prst="rect">
            <a:avLst/>
          </a:prstGeom>
        </p:spPr>
      </p:pic>
    </p:spTree>
    <p:extLst>
      <p:ext uri="{BB962C8B-B14F-4D97-AF65-F5344CB8AC3E}">
        <p14:creationId xmlns:p14="http://schemas.microsoft.com/office/powerpoint/2010/main" val="390089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4.2.2.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phân</a:t>
            </a:r>
            <a:r>
              <a:rPr lang="en-US" altLang="en-US" sz="4400" dirty="0"/>
              <a:t> </a:t>
            </a:r>
            <a:r>
              <a:rPr lang="en-US" altLang="en-US" sz="4400" dirty="0" err="1"/>
              <a:t>tích</a:t>
            </a:r>
            <a:r>
              <a:rPr lang="en-US" altLang="en-US" sz="4400" dirty="0"/>
              <a:t> </a:t>
            </a:r>
            <a:r>
              <a:rPr lang="en-US" altLang="en-US" sz="4400" dirty="0" err="1"/>
              <a:t>giá</a:t>
            </a:r>
            <a:r>
              <a:rPr lang="en-US" altLang="en-US" sz="4400" dirty="0"/>
              <a:t> </a:t>
            </a:r>
            <a:r>
              <a:rPr lang="en-US" altLang="en-US" sz="4400" dirty="0" err="1"/>
              <a:t>trị</a:t>
            </a:r>
            <a:r>
              <a:rPr lang="en-US" altLang="en-US" sz="4400" dirty="0"/>
              <a:t> </a:t>
            </a:r>
            <a:r>
              <a:rPr lang="en-US" altLang="en-US" sz="4400" dirty="0" err="1"/>
              <a:t>biên</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751341" y="1368425"/>
            <a:ext cx="10881859" cy="4351338"/>
          </a:xfrm>
        </p:spPr>
        <p:txBody>
          <a:bodyPr>
            <a:normAutofit/>
          </a:bodyPr>
          <a:lstStyle/>
          <a:p>
            <a:pPr>
              <a:buFont typeface="Wingdings" panose="05000000000000000000" pitchFamily="2" charset="2"/>
              <a:buChar char="v"/>
            </a:pPr>
            <a:r>
              <a:rPr lang="en-US" sz="2200" b="1" dirty="0" err="1">
                <a:latin typeface="Calibri" panose="020F0502020204030204" pitchFamily="34" charset="0"/>
              </a:rPr>
              <a:t>Bài</a:t>
            </a:r>
            <a:r>
              <a:rPr lang="en-US" sz="2200" b="1" dirty="0">
                <a:latin typeface="Calibri" panose="020F0502020204030204" pitchFamily="34" charset="0"/>
              </a:rPr>
              <a:t> </a:t>
            </a:r>
            <a:r>
              <a:rPr lang="en-US" sz="2200" b="1" dirty="0" err="1">
                <a:latin typeface="Calibri" panose="020F0502020204030204" pitchFamily="34" charset="0"/>
              </a:rPr>
              <a:t>làm</a:t>
            </a:r>
            <a:r>
              <a:rPr lang="en-US" sz="2200" b="1" dirty="0">
                <a:latin typeface="Calibri" panose="020F0502020204030204" pitchFamily="34" charset="0"/>
              </a:rPr>
              <a:t>:</a:t>
            </a:r>
          </a:p>
          <a:p>
            <a:pPr lvl="1"/>
            <a:r>
              <a:rPr lang="en-US" sz="1800" dirty="0" err="1">
                <a:latin typeface="Calibri" panose="020F0502020204030204" pitchFamily="34" charset="0"/>
              </a:rPr>
              <a:t>Có</a:t>
            </a:r>
            <a:r>
              <a:rPr lang="en-US" sz="1800" dirty="0">
                <a:latin typeface="Calibri" panose="020F0502020204030204" pitchFamily="34" charset="0"/>
              </a:rPr>
              <a:t> 2 </a:t>
            </a:r>
            <a:r>
              <a:rPr lang="en-US" sz="1800" dirty="0" err="1">
                <a:latin typeface="Calibri" panose="020F0502020204030204" pitchFamily="34" charset="0"/>
              </a:rPr>
              <a:t>điểm</a:t>
            </a:r>
            <a:r>
              <a:rPr lang="en-US" sz="1800" dirty="0">
                <a:latin typeface="Calibri" panose="020F0502020204030204" pitchFamily="34" charset="0"/>
              </a:rPr>
              <a:t> </a:t>
            </a:r>
            <a:r>
              <a:rPr lang="en-US" sz="1800" dirty="0" err="1">
                <a:latin typeface="Calibri" panose="020F0502020204030204" pitchFamily="34" charset="0"/>
              </a:rPr>
              <a:t>giới</a:t>
            </a:r>
            <a:r>
              <a:rPr lang="en-US" sz="1800" dirty="0">
                <a:latin typeface="Calibri" panose="020F0502020204030204" pitchFamily="34" charset="0"/>
              </a:rPr>
              <a:t> </a:t>
            </a:r>
            <a:r>
              <a:rPr lang="en-US" sz="1800" dirty="0" err="1">
                <a:latin typeface="Calibri" panose="020F0502020204030204" pitchFamily="34" charset="0"/>
              </a:rPr>
              <a:t>hạn</a:t>
            </a:r>
            <a:r>
              <a:rPr lang="en-US" sz="1800" dirty="0">
                <a:latin typeface="Calibri" panose="020F0502020204030204" pitchFamily="34" charset="0"/>
              </a:rPr>
              <a:t>: 0, 99 999 </a:t>
            </a:r>
          </a:p>
          <a:p>
            <a:pPr lvl="1">
              <a:buFont typeface="Wingdings" panose="05000000000000000000" pitchFamily="2" charset="2"/>
              <a:buChar char="è"/>
            </a:pPr>
            <a:r>
              <a:rPr lang="en-US" sz="1800" dirty="0" err="1">
                <a:latin typeface="Calibri" panose="020F0502020204030204" pitchFamily="34" charset="0"/>
                <a:sym typeface="Wingdings" panose="05000000000000000000" pitchFamily="2" charset="2"/>
              </a:rPr>
              <a:t>Có</a:t>
            </a:r>
            <a:r>
              <a:rPr lang="en-US" sz="1800" dirty="0">
                <a:latin typeface="Calibri" panose="020F0502020204030204" pitchFamily="34" charset="0"/>
                <a:sym typeface="Wingdings" panose="05000000000000000000" pitchFamily="2" charset="2"/>
              </a:rPr>
              <a:t> 2 </a:t>
            </a:r>
            <a:r>
              <a:rPr lang="en-US" sz="1800" dirty="0" err="1">
                <a:latin typeface="Calibri" panose="020F0502020204030204" pitchFamily="34" charset="0"/>
                <a:sym typeface="Wingdings" panose="05000000000000000000" pitchFamily="2" charset="2"/>
              </a:rPr>
              <a:t>điểm</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biên</a:t>
            </a:r>
            <a:r>
              <a:rPr lang="en-US" sz="1800" dirty="0">
                <a:latin typeface="Calibri" panose="020F0502020204030204" pitchFamily="34" charset="0"/>
                <a:sym typeface="Wingdings" panose="05000000000000000000" pitchFamily="2" charset="2"/>
              </a:rPr>
              <a:t>: 0, 99 999</a:t>
            </a:r>
          </a:p>
          <a:p>
            <a:pPr lvl="1">
              <a:buFont typeface="Wingdings" panose="05000000000000000000" pitchFamily="2" charset="2"/>
              <a:buChar char="è"/>
            </a:pPr>
            <a:r>
              <a:rPr lang="en-US" sz="1800" dirty="0" err="1">
                <a:latin typeface="Calibri" panose="020F0502020204030204" pitchFamily="34" charset="0"/>
                <a:sym typeface="Wingdings" panose="05000000000000000000" pitchFamily="2" charset="2"/>
              </a:rPr>
              <a:t>Có</a:t>
            </a:r>
            <a:r>
              <a:rPr lang="en-US" sz="1800" dirty="0">
                <a:latin typeface="Calibri" panose="020F0502020204030204" pitchFamily="34" charset="0"/>
                <a:sym typeface="Wingdings" panose="05000000000000000000" pitchFamily="2" charset="2"/>
              </a:rPr>
              <a:t> 4 </a:t>
            </a:r>
            <a:r>
              <a:rPr lang="en-US" sz="1800" dirty="0" err="1">
                <a:latin typeface="Calibri" panose="020F0502020204030204" pitchFamily="34" charset="0"/>
                <a:sym typeface="Wingdings" panose="05000000000000000000" pitchFamily="2" charset="2"/>
              </a:rPr>
              <a:t>điểm</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cận</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biên</a:t>
            </a:r>
            <a:r>
              <a:rPr lang="en-US" sz="1800" dirty="0">
                <a:latin typeface="Calibri" panose="020F0502020204030204" pitchFamily="34" charset="0"/>
                <a:sym typeface="Wingdings" panose="05000000000000000000" pitchFamily="2" charset="2"/>
              </a:rPr>
              <a:t>: -1, 1, 99 998, 100 000</a:t>
            </a:r>
          </a:p>
          <a:p>
            <a:pPr lvl="1">
              <a:buFont typeface="Wingdings" panose="05000000000000000000" pitchFamily="2" charset="2"/>
              <a:buChar char="è"/>
            </a:pPr>
            <a:r>
              <a:rPr lang="en-US" sz="1800" dirty="0" err="1">
                <a:latin typeface="Calibri" panose="020F0502020204030204" pitchFamily="34" charset="0"/>
                <a:sym typeface="Wingdings" panose="05000000000000000000" pitchFamily="2" charset="2"/>
              </a:rPr>
              <a:t>Áp</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dụng</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kỹ</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thuật</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phân</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tích</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giá</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trị</a:t>
            </a:r>
            <a:r>
              <a:rPr lang="en-US" sz="1800" dirty="0">
                <a:latin typeface="Calibri" panose="020F0502020204030204" pitchFamily="34" charset="0"/>
                <a:sym typeface="Wingdings" panose="05000000000000000000" pitchFamily="2" charset="2"/>
              </a:rPr>
              <a:t> </a:t>
            </a:r>
            <a:r>
              <a:rPr lang="en-US" sz="1800" dirty="0" err="1">
                <a:latin typeface="Calibri" panose="020F0502020204030204" pitchFamily="34" charset="0"/>
                <a:sym typeface="Wingdings" panose="05000000000000000000" pitchFamily="2" charset="2"/>
              </a:rPr>
              <a:t>biên</a:t>
            </a:r>
            <a:r>
              <a:rPr lang="en-US" sz="1800" dirty="0">
                <a:latin typeface="Calibri" panose="020F0502020204030204" pitchFamily="34" charset="0"/>
                <a:sym typeface="Wingdings" panose="05000000000000000000" pitchFamily="2" charset="2"/>
              </a:rPr>
              <a:t>:</a:t>
            </a:r>
            <a:endParaRPr lang="en-US" sz="1800" dirty="0">
              <a:latin typeface="Calibri" panose="020F0502020204030204" pitchFamily="34" charset="0"/>
            </a:endParaRPr>
          </a:p>
          <a:p>
            <a:pPr marL="457200" lvl="1" indent="0">
              <a:buNone/>
            </a:pPr>
            <a:endParaRPr lang="en-US" sz="1800" dirty="0">
              <a:latin typeface="Calibri" panose="020F0502020204030204" pitchFamily="34" charset="0"/>
            </a:endParaRPr>
          </a:p>
          <a:p>
            <a:pPr lvl="1">
              <a:buFont typeface="Symbol" panose="05050102010706020507" pitchFamily="18" charset="2"/>
              <a:buChar char="Þ"/>
            </a:pPr>
            <a:r>
              <a:rPr lang="en-US" sz="1800" dirty="0" err="1">
                <a:latin typeface="Calibri" panose="020F0502020204030204" pitchFamily="34" charset="0"/>
              </a:rPr>
              <a:t>Thiết</a:t>
            </a:r>
            <a:r>
              <a:rPr lang="en-US" sz="1800" dirty="0">
                <a:latin typeface="Calibri" panose="020F0502020204030204" pitchFamily="34" charset="0"/>
              </a:rPr>
              <a:t> </a:t>
            </a:r>
            <a:r>
              <a:rPr lang="en-US" sz="1800" dirty="0" err="1">
                <a:latin typeface="Calibri" panose="020F0502020204030204" pitchFamily="34" charset="0"/>
              </a:rPr>
              <a:t>kế</a:t>
            </a:r>
            <a:r>
              <a:rPr lang="en-US" sz="1800" dirty="0">
                <a:latin typeface="Calibri" panose="020F0502020204030204" pitchFamily="34" charset="0"/>
              </a:rPr>
              <a:t> test case: </a:t>
            </a:r>
            <a:r>
              <a:rPr lang="en-US" sz="1800" dirty="0" err="1">
                <a:latin typeface="Calibri" panose="020F0502020204030204" pitchFamily="34" charset="0"/>
              </a:rPr>
              <a:t>có</a:t>
            </a:r>
            <a:r>
              <a:rPr lang="en-US" sz="1800" dirty="0">
                <a:latin typeface="Calibri" panose="020F0502020204030204" pitchFamily="34" charset="0"/>
              </a:rPr>
              <a:t> 3 </a:t>
            </a:r>
            <a:r>
              <a:rPr lang="en-US" sz="1800" dirty="0" err="1">
                <a:latin typeface="Calibri" panose="020F0502020204030204" pitchFamily="34" charset="0"/>
              </a:rPr>
              <a:t>trường</a:t>
            </a:r>
            <a:r>
              <a:rPr lang="en-US" sz="1800" dirty="0">
                <a:latin typeface="Calibri" panose="020F0502020204030204" pitchFamily="34" charset="0"/>
              </a:rPr>
              <a:t> </a:t>
            </a:r>
            <a:r>
              <a:rPr lang="en-US" sz="1800" dirty="0" err="1">
                <a:latin typeface="Calibri" panose="020F0502020204030204" pitchFamily="34" charset="0"/>
              </a:rPr>
              <a:t>hợp</a:t>
            </a:r>
            <a:endParaRPr lang="en-US" sz="1800" dirty="0">
              <a:latin typeface="Calibri" panose="020F0502020204030204" pitchFamily="34" charset="0"/>
            </a:endParaRPr>
          </a:p>
          <a:p>
            <a:pPr marL="457200" lvl="1" indent="0">
              <a:buNone/>
            </a:pPr>
            <a:r>
              <a:rPr lang="en-US" sz="1800" dirty="0">
                <a:latin typeface="Calibri" panose="020F0502020204030204" pitchFamily="34" charset="0"/>
              </a:rPr>
              <a:t>TH1: </a:t>
            </a:r>
            <a:r>
              <a:rPr lang="en-US" sz="1800" dirty="0" err="1">
                <a:latin typeface="Calibri" panose="020F0502020204030204" pitchFamily="34" charset="0"/>
              </a:rPr>
              <a:t>Chỉ</a:t>
            </a:r>
            <a:r>
              <a:rPr lang="en-US" sz="1800" dirty="0">
                <a:latin typeface="Calibri" panose="020F0502020204030204" pitchFamily="34" charset="0"/>
              </a:rPr>
              <a:t> </a:t>
            </a:r>
            <a:r>
              <a:rPr lang="en-US" sz="1800" dirty="0" err="1">
                <a:latin typeface="Calibri" panose="020F0502020204030204" pitchFamily="34" charset="0"/>
              </a:rPr>
              <a:t>viết</a:t>
            </a:r>
            <a:r>
              <a:rPr lang="en-US" sz="1800" dirty="0">
                <a:latin typeface="Calibri" panose="020F0502020204030204" pitchFamily="34" charset="0"/>
              </a:rPr>
              <a:t> test case </a:t>
            </a:r>
            <a:r>
              <a:rPr lang="en-US" sz="1800" dirty="0" err="1">
                <a:latin typeface="Calibri" panose="020F0502020204030204" pitchFamily="34" charset="0"/>
              </a:rPr>
              <a:t>tại</a:t>
            </a:r>
            <a:r>
              <a:rPr lang="en-US" sz="1800" dirty="0">
                <a:latin typeface="Calibri" panose="020F0502020204030204" pitchFamily="34" charset="0"/>
              </a:rPr>
              <a:t> </a:t>
            </a:r>
            <a:r>
              <a:rPr lang="en-US" sz="1800" dirty="0" err="1">
                <a:latin typeface="Calibri" panose="020F0502020204030204" pitchFamily="34" charset="0"/>
              </a:rPr>
              <a:t>điểm</a:t>
            </a:r>
            <a:r>
              <a:rPr lang="en-US" sz="1800" dirty="0">
                <a:latin typeface="Calibri" panose="020F0502020204030204" pitchFamily="34" charset="0"/>
              </a:rPr>
              <a:t> </a:t>
            </a:r>
            <a:r>
              <a:rPr lang="en-US" sz="1800" dirty="0" err="1">
                <a:latin typeface="Calibri" panose="020F0502020204030204" pitchFamily="34" charset="0"/>
              </a:rPr>
              <a:t>biên</a:t>
            </a:r>
            <a:r>
              <a:rPr lang="en-US" sz="1800" dirty="0">
                <a:latin typeface="Calibri" panose="020F0502020204030204" pitchFamily="34" charset="0"/>
              </a:rPr>
              <a:t> (</a:t>
            </a:r>
            <a:r>
              <a:rPr lang="en-US" sz="1800" dirty="0" err="1">
                <a:latin typeface="Calibri" panose="020F0502020204030204" pitchFamily="34" charset="0"/>
              </a:rPr>
              <a:t>trường</a:t>
            </a:r>
            <a:r>
              <a:rPr lang="en-US" sz="1800" dirty="0">
                <a:latin typeface="Calibri" panose="020F0502020204030204" pitchFamily="34" charset="0"/>
              </a:rPr>
              <a:t> </a:t>
            </a:r>
            <a:r>
              <a:rPr lang="en-US" sz="1800" dirty="0" err="1">
                <a:latin typeface="Calibri" panose="020F0502020204030204" pitchFamily="34" charset="0"/>
              </a:rPr>
              <a:t>hợp</a:t>
            </a:r>
            <a:r>
              <a:rPr lang="en-US" sz="1800" dirty="0">
                <a:latin typeface="Calibri" panose="020F0502020204030204" pitchFamily="34" charset="0"/>
              </a:rPr>
              <a:t> </a:t>
            </a:r>
            <a:r>
              <a:rPr lang="en-US" sz="1800" dirty="0" err="1">
                <a:latin typeface="Calibri" panose="020F0502020204030204" pitchFamily="34" charset="0"/>
              </a:rPr>
              <a:t>thông</a:t>
            </a:r>
            <a:r>
              <a:rPr lang="en-US" sz="1800" dirty="0">
                <a:latin typeface="Calibri" panose="020F0502020204030204" pitchFamily="34" charset="0"/>
              </a:rPr>
              <a:t> </a:t>
            </a:r>
            <a:r>
              <a:rPr lang="en-US" sz="1800" dirty="0" err="1">
                <a:latin typeface="Calibri" panose="020F0502020204030204" pitchFamily="34" charset="0"/>
              </a:rPr>
              <a:t>thường</a:t>
            </a:r>
            <a:r>
              <a:rPr lang="en-US" sz="1800" dirty="0">
                <a:latin typeface="Calibri" panose="020F0502020204030204" pitchFamily="34" charset="0"/>
              </a:rPr>
              <a:t>)</a:t>
            </a:r>
          </a:p>
          <a:p>
            <a:pPr marL="0" indent="0">
              <a:lnSpc>
                <a:spcPct val="150000"/>
              </a:lnSpc>
              <a:buNone/>
            </a:pPr>
            <a:endParaRPr lang="en-US" sz="2200" dirty="0">
              <a:latin typeface="Calibri" panose="020F0502020204030204" pitchFamily="34" charset="0"/>
            </a:endParaRPr>
          </a:p>
          <a:p>
            <a:pPr lvl="1">
              <a:lnSpc>
                <a:spcPct val="150000"/>
              </a:lnSpc>
            </a:pPr>
            <a:endParaRPr lang="en-US" sz="2000" dirty="0"/>
          </a:p>
        </p:txBody>
      </p:sp>
      <p:graphicFrame>
        <p:nvGraphicFramePr>
          <p:cNvPr id="6" name="Table 6">
            <a:extLst>
              <a:ext uri="{FF2B5EF4-FFF2-40B4-BE49-F238E27FC236}">
                <a16:creationId xmlns:a16="http://schemas.microsoft.com/office/drawing/2014/main" id="{86905E09-D137-ADE3-CAA2-E356F6C84AF3}"/>
              </a:ext>
            </a:extLst>
          </p:cNvPr>
          <p:cNvGraphicFramePr>
            <a:graphicFrameLocks noGrp="1"/>
          </p:cNvGraphicFramePr>
          <p:nvPr>
            <p:extLst>
              <p:ext uri="{D42A27DB-BD31-4B8C-83A1-F6EECF244321}">
                <p14:modId xmlns:p14="http://schemas.microsoft.com/office/powerpoint/2010/main" val="946042833"/>
              </p:ext>
            </p:extLst>
          </p:nvPr>
        </p:nvGraphicFramePr>
        <p:xfrm>
          <a:off x="751341" y="4048284"/>
          <a:ext cx="8508270" cy="1381760"/>
        </p:xfrm>
        <a:graphic>
          <a:graphicData uri="http://schemas.openxmlformats.org/drawingml/2006/table">
            <a:tbl>
              <a:tblPr firstRow="1" bandRow="1">
                <a:tableStyleId>{5C22544A-7EE6-4342-B048-85BDC9FD1C3A}</a:tableStyleId>
              </a:tblPr>
              <a:tblGrid>
                <a:gridCol w="2049916">
                  <a:extLst>
                    <a:ext uri="{9D8B030D-6E8A-4147-A177-3AD203B41FA5}">
                      <a16:colId xmlns:a16="http://schemas.microsoft.com/office/drawing/2014/main" val="1373660965"/>
                    </a:ext>
                  </a:extLst>
                </a:gridCol>
                <a:gridCol w="2452914">
                  <a:extLst>
                    <a:ext uri="{9D8B030D-6E8A-4147-A177-3AD203B41FA5}">
                      <a16:colId xmlns:a16="http://schemas.microsoft.com/office/drawing/2014/main" val="949272250"/>
                    </a:ext>
                  </a:extLst>
                </a:gridCol>
                <a:gridCol w="2032000">
                  <a:extLst>
                    <a:ext uri="{9D8B030D-6E8A-4147-A177-3AD203B41FA5}">
                      <a16:colId xmlns:a16="http://schemas.microsoft.com/office/drawing/2014/main" val="808352899"/>
                    </a:ext>
                  </a:extLst>
                </a:gridCol>
                <a:gridCol w="1973440">
                  <a:extLst>
                    <a:ext uri="{9D8B030D-6E8A-4147-A177-3AD203B41FA5}">
                      <a16:colId xmlns:a16="http://schemas.microsoft.com/office/drawing/2014/main" val="1486184935"/>
                    </a:ext>
                  </a:extLst>
                </a:gridCol>
              </a:tblGrid>
              <a:tr h="370840">
                <a:tc>
                  <a:txBody>
                    <a:bodyPr/>
                    <a:lstStyle/>
                    <a:p>
                      <a:r>
                        <a:rPr lang="en-US" dirty="0" err="1"/>
                        <a:t>Mã</a:t>
                      </a:r>
                      <a:r>
                        <a:rPr lang="en-US" dirty="0"/>
                        <a:t> test case (TCID)</a:t>
                      </a:r>
                    </a:p>
                  </a:txBody>
                  <a:tcPr/>
                </a:tc>
                <a:tc>
                  <a:txBody>
                    <a:bodyPr/>
                    <a:lstStyle/>
                    <a:p>
                      <a:r>
                        <a:rPr lang="en-US" dirty="0" err="1"/>
                        <a:t>Tên</a:t>
                      </a:r>
                      <a:r>
                        <a:rPr lang="en-US" dirty="0"/>
                        <a:t> test case (Name)</a:t>
                      </a:r>
                    </a:p>
                  </a:txBody>
                  <a:tcPr/>
                </a:tc>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2713339723"/>
                  </a:ext>
                </a:extLst>
              </a:tr>
              <a:tr h="370840">
                <a:tc>
                  <a:txBody>
                    <a:bodyPr/>
                    <a:lstStyle/>
                    <a:p>
                      <a:r>
                        <a:rPr lang="en-US" dirty="0"/>
                        <a:t>TC01</a:t>
                      </a:r>
                    </a:p>
                  </a:txBody>
                  <a:tcPr/>
                </a:tc>
                <a:tc>
                  <a:txBody>
                    <a:bodyPr/>
                    <a:lstStyle/>
                    <a:p>
                      <a:r>
                        <a:rPr lang="en-US" dirty="0" err="1"/>
                        <a:t>Kiểm</a:t>
                      </a:r>
                      <a:r>
                        <a:rPr lang="en-US" dirty="0"/>
                        <a:t> </a:t>
                      </a:r>
                      <a:r>
                        <a:rPr lang="en-US" dirty="0" err="1"/>
                        <a:t>tra</a:t>
                      </a:r>
                      <a:r>
                        <a:rPr lang="en-US" dirty="0"/>
                        <a:t> </a:t>
                      </a:r>
                      <a:r>
                        <a:rPr lang="en-US" dirty="0" err="1"/>
                        <a:t>số</a:t>
                      </a:r>
                      <a:r>
                        <a:rPr lang="en-US" dirty="0"/>
                        <a:t> </a:t>
                      </a:r>
                      <a:r>
                        <a:rPr lang="en-US" dirty="0" err="1"/>
                        <a:t>hồ</a:t>
                      </a:r>
                      <a:r>
                        <a:rPr lang="en-US" dirty="0"/>
                        <a:t> </a:t>
                      </a:r>
                      <a:r>
                        <a:rPr lang="en-US" dirty="0" err="1"/>
                        <a:t>sơ</a:t>
                      </a:r>
                      <a:r>
                        <a:rPr lang="en-US" dirty="0"/>
                        <a:t>  </a:t>
                      </a:r>
                      <a:r>
                        <a:rPr lang="en-US" dirty="0" err="1"/>
                        <a:t>tại</a:t>
                      </a:r>
                      <a:r>
                        <a:rPr lang="en-US" dirty="0"/>
                        <a:t>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số</a:t>
                      </a:r>
                      <a:r>
                        <a:rPr lang="en-US" dirty="0"/>
                        <a:t> </a:t>
                      </a:r>
                      <a:r>
                        <a:rPr lang="en-US" dirty="0" err="1"/>
                        <a:t>hồ</a:t>
                      </a:r>
                      <a:r>
                        <a:rPr lang="en-US" dirty="0"/>
                        <a:t> </a:t>
                      </a:r>
                      <a:r>
                        <a:rPr lang="en-US" dirty="0" err="1"/>
                        <a:t>sơ</a:t>
                      </a:r>
                      <a:r>
                        <a:rPr lang="en-US" dirty="0"/>
                        <a:t> = 0</a:t>
                      </a:r>
                    </a:p>
                  </a:txBody>
                  <a:tcPr/>
                </a:tc>
                <a:tc>
                  <a:txBody>
                    <a:bodyPr/>
                    <a:lstStyle/>
                    <a:p>
                      <a:r>
                        <a:rPr lang="en-US" dirty="0" err="1"/>
                        <a:t>Hợp</a:t>
                      </a:r>
                      <a:r>
                        <a:rPr lang="en-US" dirty="0"/>
                        <a:t> </a:t>
                      </a:r>
                      <a:r>
                        <a:rPr lang="en-US" dirty="0" err="1"/>
                        <a:t>lệ</a:t>
                      </a:r>
                      <a:endParaRPr lang="en-US" dirty="0"/>
                    </a:p>
                  </a:txBody>
                  <a:tcPr/>
                </a:tc>
                <a:extLst>
                  <a:ext uri="{0D108BD9-81ED-4DB2-BD59-A6C34878D82A}">
                    <a16:rowId xmlns:a16="http://schemas.microsoft.com/office/drawing/2014/main" val="2851207856"/>
                  </a:ext>
                </a:extLst>
              </a:tr>
              <a:tr h="370840">
                <a:tc>
                  <a:txBody>
                    <a:bodyPr/>
                    <a:lstStyle/>
                    <a:p>
                      <a:r>
                        <a:rPr lang="en-US" dirty="0"/>
                        <a:t>TC02</a:t>
                      </a:r>
                    </a:p>
                  </a:txBody>
                  <a:tcPr/>
                </a:tc>
                <a:tc>
                  <a:txBody>
                    <a:bodyPr/>
                    <a:lstStyle/>
                    <a:p>
                      <a:r>
                        <a:rPr lang="en-US" dirty="0" err="1"/>
                        <a:t>Kiểm</a:t>
                      </a:r>
                      <a:r>
                        <a:rPr lang="en-US" dirty="0"/>
                        <a:t> </a:t>
                      </a:r>
                      <a:r>
                        <a:rPr lang="en-US" dirty="0" err="1"/>
                        <a:t>tra</a:t>
                      </a:r>
                      <a:r>
                        <a:rPr lang="en-US" dirty="0"/>
                        <a:t> </a:t>
                      </a:r>
                      <a:r>
                        <a:rPr lang="en-US" dirty="0" err="1"/>
                        <a:t>số</a:t>
                      </a:r>
                      <a:r>
                        <a:rPr lang="en-US" dirty="0"/>
                        <a:t> </a:t>
                      </a:r>
                      <a:r>
                        <a:rPr lang="en-US" dirty="0" err="1"/>
                        <a:t>hồ</a:t>
                      </a:r>
                      <a:r>
                        <a:rPr lang="en-US" dirty="0"/>
                        <a:t> </a:t>
                      </a:r>
                      <a:r>
                        <a:rPr lang="en-US" dirty="0" err="1"/>
                        <a:t>sơ</a:t>
                      </a:r>
                      <a:r>
                        <a:rPr lang="en-US" dirty="0"/>
                        <a:t>  </a:t>
                      </a:r>
                      <a:r>
                        <a:rPr lang="en-US" dirty="0" err="1"/>
                        <a:t>tại</a:t>
                      </a:r>
                      <a:r>
                        <a:rPr lang="en-US" dirty="0"/>
                        <a:t> 99 999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số</a:t>
                      </a:r>
                      <a:r>
                        <a:rPr lang="en-US" dirty="0"/>
                        <a:t> </a:t>
                      </a:r>
                      <a:r>
                        <a:rPr lang="en-US" dirty="0" err="1"/>
                        <a:t>hồ</a:t>
                      </a:r>
                      <a:r>
                        <a:rPr lang="en-US" dirty="0"/>
                        <a:t> </a:t>
                      </a:r>
                      <a:r>
                        <a:rPr lang="en-US" dirty="0" err="1"/>
                        <a:t>sơ</a:t>
                      </a:r>
                      <a:r>
                        <a:rPr lang="en-US" dirty="0"/>
                        <a:t> = 99 999</a:t>
                      </a:r>
                    </a:p>
                  </a:txBody>
                  <a:tcPr/>
                </a:tc>
                <a:tc>
                  <a:txBody>
                    <a:bodyPr/>
                    <a:lstStyle/>
                    <a:p>
                      <a:r>
                        <a:rPr lang="en-US" dirty="0" err="1"/>
                        <a:t>Hợp</a:t>
                      </a:r>
                      <a:r>
                        <a:rPr lang="en-US" dirty="0"/>
                        <a:t> </a:t>
                      </a:r>
                      <a:r>
                        <a:rPr lang="en-US" dirty="0" err="1"/>
                        <a:t>lệ</a:t>
                      </a:r>
                      <a:endParaRPr lang="en-US" dirty="0"/>
                    </a:p>
                  </a:txBody>
                  <a:tcPr/>
                </a:tc>
                <a:extLst>
                  <a:ext uri="{0D108BD9-81ED-4DB2-BD59-A6C34878D82A}">
                    <a16:rowId xmlns:a16="http://schemas.microsoft.com/office/drawing/2014/main" val="247118927"/>
                  </a:ext>
                </a:extLst>
              </a:tr>
            </a:tbl>
          </a:graphicData>
        </a:graphic>
      </p:graphicFrame>
      <p:pic>
        <p:nvPicPr>
          <p:cNvPr id="7" name="Picture 6">
            <a:extLst>
              <a:ext uri="{FF2B5EF4-FFF2-40B4-BE49-F238E27FC236}">
                <a16:creationId xmlns:a16="http://schemas.microsoft.com/office/drawing/2014/main" id="{FAA0D6A5-373B-10C7-3076-D20BB56984DB}"/>
              </a:ext>
            </a:extLst>
          </p:cNvPr>
          <p:cNvPicPr>
            <a:picLocks noChangeAspect="1"/>
          </p:cNvPicPr>
          <p:nvPr/>
        </p:nvPicPr>
        <p:blipFill>
          <a:blip r:embed="rId3"/>
          <a:stretch>
            <a:fillRect/>
          </a:stretch>
        </p:blipFill>
        <p:spPr>
          <a:xfrm>
            <a:off x="5890790" y="1639161"/>
            <a:ext cx="6020109" cy="1784442"/>
          </a:xfrm>
          <a:prstGeom prst="rect">
            <a:avLst/>
          </a:prstGeom>
        </p:spPr>
      </p:pic>
    </p:spTree>
    <p:extLst>
      <p:ext uri="{BB962C8B-B14F-4D97-AF65-F5344CB8AC3E}">
        <p14:creationId xmlns:p14="http://schemas.microsoft.com/office/powerpoint/2010/main" val="28483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4.2.2.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phân</a:t>
            </a:r>
            <a:r>
              <a:rPr lang="en-US" altLang="en-US" sz="4400" dirty="0"/>
              <a:t> </a:t>
            </a:r>
            <a:r>
              <a:rPr lang="en-US" altLang="en-US" sz="4400" dirty="0" err="1"/>
              <a:t>tích</a:t>
            </a:r>
            <a:r>
              <a:rPr lang="en-US" altLang="en-US" sz="4400" dirty="0"/>
              <a:t> </a:t>
            </a:r>
            <a:r>
              <a:rPr lang="en-US" altLang="en-US" sz="4400" dirty="0" err="1"/>
              <a:t>giá</a:t>
            </a:r>
            <a:r>
              <a:rPr lang="en-US" altLang="en-US" sz="4400" dirty="0"/>
              <a:t> </a:t>
            </a:r>
            <a:r>
              <a:rPr lang="en-US" altLang="en-US" sz="4400" dirty="0" err="1"/>
              <a:t>trị</a:t>
            </a:r>
            <a:r>
              <a:rPr lang="en-US" altLang="en-US" sz="4400" dirty="0"/>
              <a:t> </a:t>
            </a:r>
            <a:r>
              <a:rPr lang="en-US" altLang="en-US" sz="4400" dirty="0" err="1"/>
              <a:t>biên</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751341" y="1368425"/>
            <a:ext cx="10881859" cy="4351338"/>
          </a:xfrm>
        </p:spPr>
        <p:txBody>
          <a:bodyPr>
            <a:normAutofit/>
          </a:bodyPr>
          <a:lstStyle/>
          <a:p>
            <a:pPr>
              <a:buFont typeface="Wingdings" panose="05000000000000000000" pitchFamily="2" charset="2"/>
              <a:buChar char="v"/>
            </a:pPr>
            <a:r>
              <a:rPr lang="en-US" sz="2200" b="1" dirty="0" err="1">
                <a:latin typeface="Calibri" panose="020F0502020204030204" pitchFamily="34" charset="0"/>
              </a:rPr>
              <a:t>Bài</a:t>
            </a:r>
            <a:r>
              <a:rPr lang="en-US" sz="2200" b="1" dirty="0">
                <a:latin typeface="Calibri" panose="020F0502020204030204" pitchFamily="34" charset="0"/>
              </a:rPr>
              <a:t> </a:t>
            </a:r>
            <a:r>
              <a:rPr lang="en-US" sz="2200" b="1" dirty="0" err="1">
                <a:latin typeface="Calibri" panose="020F0502020204030204" pitchFamily="34" charset="0"/>
              </a:rPr>
              <a:t>làm</a:t>
            </a:r>
            <a:r>
              <a:rPr lang="en-US" sz="2200" b="1" dirty="0">
                <a:latin typeface="Calibri" panose="020F0502020204030204" pitchFamily="34" charset="0"/>
              </a:rPr>
              <a:t>:</a:t>
            </a:r>
          </a:p>
          <a:p>
            <a:pPr marL="457200" lvl="1" indent="0">
              <a:buNone/>
            </a:pPr>
            <a:endParaRPr lang="en-US" sz="1800" dirty="0">
              <a:latin typeface="Calibri" panose="020F0502020204030204" pitchFamily="34" charset="0"/>
            </a:endParaRPr>
          </a:p>
          <a:p>
            <a:pPr marL="457200" lvl="1" indent="0">
              <a:buNone/>
            </a:pPr>
            <a:r>
              <a:rPr lang="en-US" sz="1800" dirty="0">
                <a:latin typeface="Calibri" panose="020F0502020204030204" pitchFamily="34" charset="0"/>
              </a:rPr>
              <a:t>TH2: </a:t>
            </a:r>
            <a:r>
              <a:rPr lang="en-US" sz="1800" dirty="0" err="1">
                <a:latin typeface="Calibri" panose="020F0502020204030204" pitchFamily="34" charset="0"/>
              </a:rPr>
              <a:t>Viết</a:t>
            </a:r>
            <a:r>
              <a:rPr lang="en-US" sz="1800" dirty="0">
                <a:latin typeface="Calibri" panose="020F0502020204030204" pitchFamily="34" charset="0"/>
              </a:rPr>
              <a:t> test case </a:t>
            </a:r>
            <a:r>
              <a:rPr lang="en-US" sz="1800" dirty="0" err="1">
                <a:latin typeface="Calibri" panose="020F0502020204030204" pitchFamily="34" charset="0"/>
              </a:rPr>
              <a:t>tại</a:t>
            </a:r>
            <a:r>
              <a:rPr lang="en-US" sz="1800" dirty="0">
                <a:latin typeface="Calibri" panose="020F0502020204030204" pitchFamily="34" charset="0"/>
              </a:rPr>
              <a:t> </a:t>
            </a:r>
            <a:r>
              <a:rPr lang="en-US" sz="1800" dirty="0" err="1">
                <a:latin typeface="Calibri" panose="020F0502020204030204" pitchFamily="34" charset="0"/>
              </a:rPr>
              <a:t>tất</a:t>
            </a:r>
            <a:r>
              <a:rPr lang="en-US" sz="1800" dirty="0">
                <a:latin typeface="Calibri" panose="020F0502020204030204" pitchFamily="34" charset="0"/>
              </a:rPr>
              <a:t> </a:t>
            </a:r>
            <a:r>
              <a:rPr lang="en-US" sz="1800" dirty="0" err="1">
                <a:latin typeface="Calibri" panose="020F0502020204030204" pitchFamily="34" charset="0"/>
              </a:rPr>
              <a:t>cả</a:t>
            </a:r>
            <a:r>
              <a:rPr lang="en-US" sz="1800" dirty="0">
                <a:latin typeface="Calibri" panose="020F0502020204030204" pitchFamily="34" charset="0"/>
              </a:rPr>
              <a:t> </a:t>
            </a:r>
            <a:r>
              <a:rPr lang="en-US" sz="1800" dirty="0" err="1">
                <a:latin typeface="Calibri" panose="020F0502020204030204" pitchFamily="34" charset="0"/>
              </a:rPr>
              <a:t>vị</a:t>
            </a:r>
            <a:r>
              <a:rPr lang="en-US" sz="1800" dirty="0">
                <a:latin typeface="Calibri" panose="020F0502020204030204" pitchFamily="34" charset="0"/>
              </a:rPr>
              <a:t> </a:t>
            </a:r>
            <a:r>
              <a:rPr lang="en-US" sz="1800" dirty="0" err="1">
                <a:latin typeface="Calibri" panose="020F0502020204030204" pitchFamily="34" charset="0"/>
              </a:rPr>
              <a:t>trí</a:t>
            </a:r>
            <a:r>
              <a:rPr lang="en-US" sz="1800" dirty="0">
                <a:latin typeface="Calibri" panose="020F0502020204030204" pitchFamily="34" charset="0"/>
              </a:rPr>
              <a:t> </a:t>
            </a:r>
            <a:r>
              <a:rPr lang="en-US" sz="1800" dirty="0" err="1">
                <a:latin typeface="Calibri" panose="020F0502020204030204" pitchFamily="34" charset="0"/>
              </a:rPr>
              <a:t>biên</a:t>
            </a:r>
            <a:r>
              <a:rPr lang="en-US" sz="1800" dirty="0">
                <a:latin typeface="Calibri" panose="020F0502020204030204" pitchFamily="34" charset="0"/>
              </a:rPr>
              <a:t>, </a:t>
            </a:r>
            <a:r>
              <a:rPr lang="en-US" sz="1800" dirty="0" err="1">
                <a:latin typeface="Calibri" panose="020F0502020204030204" pitchFamily="34" charset="0"/>
              </a:rPr>
              <a:t>cận</a:t>
            </a:r>
            <a:r>
              <a:rPr lang="en-US" sz="1800" dirty="0">
                <a:latin typeface="Calibri" panose="020F0502020204030204" pitchFamily="34" charset="0"/>
              </a:rPr>
              <a:t> </a:t>
            </a:r>
            <a:r>
              <a:rPr lang="en-US" sz="1800" dirty="0" err="1">
                <a:latin typeface="Calibri" panose="020F0502020204030204" pitchFamily="34" charset="0"/>
              </a:rPr>
              <a:t>biên</a:t>
            </a:r>
            <a:endParaRPr lang="en-US" sz="1800" dirty="0">
              <a:latin typeface="Calibri" panose="020F0502020204030204" pitchFamily="34" charset="0"/>
            </a:endParaRPr>
          </a:p>
          <a:p>
            <a:pPr marL="0" indent="0">
              <a:lnSpc>
                <a:spcPct val="150000"/>
              </a:lnSpc>
              <a:buNone/>
            </a:pPr>
            <a:endParaRPr lang="en-US" sz="2200" dirty="0">
              <a:latin typeface="Calibri" panose="020F0502020204030204" pitchFamily="34" charset="0"/>
            </a:endParaRPr>
          </a:p>
          <a:p>
            <a:pPr lvl="1">
              <a:lnSpc>
                <a:spcPct val="150000"/>
              </a:lnSpc>
            </a:pPr>
            <a:endParaRPr lang="en-US" sz="2000" dirty="0"/>
          </a:p>
        </p:txBody>
      </p:sp>
      <p:graphicFrame>
        <p:nvGraphicFramePr>
          <p:cNvPr id="6" name="Table 6">
            <a:extLst>
              <a:ext uri="{FF2B5EF4-FFF2-40B4-BE49-F238E27FC236}">
                <a16:creationId xmlns:a16="http://schemas.microsoft.com/office/drawing/2014/main" id="{86905E09-D137-ADE3-CAA2-E356F6C84AF3}"/>
              </a:ext>
            </a:extLst>
          </p:cNvPr>
          <p:cNvGraphicFramePr>
            <a:graphicFrameLocks noGrp="1"/>
          </p:cNvGraphicFramePr>
          <p:nvPr>
            <p:extLst>
              <p:ext uri="{D42A27DB-BD31-4B8C-83A1-F6EECF244321}">
                <p14:modId xmlns:p14="http://schemas.microsoft.com/office/powerpoint/2010/main" val="1513079494"/>
              </p:ext>
            </p:extLst>
          </p:nvPr>
        </p:nvGraphicFramePr>
        <p:xfrm>
          <a:off x="838200" y="3132510"/>
          <a:ext cx="9343571" cy="3177205"/>
        </p:xfrm>
        <a:graphic>
          <a:graphicData uri="http://schemas.openxmlformats.org/drawingml/2006/table">
            <a:tbl>
              <a:tblPr firstRow="1" bandRow="1">
                <a:tableStyleId>{5C22544A-7EE6-4342-B048-85BDC9FD1C3A}</a:tableStyleId>
              </a:tblPr>
              <a:tblGrid>
                <a:gridCol w="2109486">
                  <a:extLst>
                    <a:ext uri="{9D8B030D-6E8A-4147-A177-3AD203B41FA5}">
                      <a16:colId xmlns:a16="http://schemas.microsoft.com/office/drawing/2014/main" val="1373660965"/>
                    </a:ext>
                  </a:extLst>
                </a:gridCol>
                <a:gridCol w="3126318">
                  <a:extLst>
                    <a:ext uri="{9D8B030D-6E8A-4147-A177-3AD203B41FA5}">
                      <a16:colId xmlns:a16="http://schemas.microsoft.com/office/drawing/2014/main" val="949272250"/>
                    </a:ext>
                  </a:extLst>
                </a:gridCol>
                <a:gridCol w="2431143">
                  <a:extLst>
                    <a:ext uri="{9D8B030D-6E8A-4147-A177-3AD203B41FA5}">
                      <a16:colId xmlns:a16="http://schemas.microsoft.com/office/drawing/2014/main" val="808352899"/>
                    </a:ext>
                  </a:extLst>
                </a:gridCol>
                <a:gridCol w="1676624">
                  <a:extLst>
                    <a:ext uri="{9D8B030D-6E8A-4147-A177-3AD203B41FA5}">
                      <a16:colId xmlns:a16="http://schemas.microsoft.com/office/drawing/2014/main" val="1486184935"/>
                    </a:ext>
                  </a:extLst>
                </a:gridCol>
              </a:tblGrid>
              <a:tr h="283389">
                <a:tc>
                  <a:txBody>
                    <a:bodyPr/>
                    <a:lstStyle/>
                    <a:p>
                      <a:r>
                        <a:rPr lang="en-US" dirty="0" err="1"/>
                        <a:t>Mã</a:t>
                      </a:r>
                      <a:r>
                        <a:rPr lang="en-US" dirty="0"/>
                        <a:t> test case (TCID)</a:t>
                      </a:r>
                    </a:p>
                  </a:txBody>
                  <a:tcPr/>
                </a:tc>
                <a:tc>
                  <a:txBody>
                    <a:bodyPr/>
                    <a:lstStyle/>
                    <a:p>
                      <a:r>
                        <a:rPr lang="en-US" dirty="0" err="1"/>
                        <a:t>Tên</a:t>
                      </a:r>
                      <a:r>
                        <a:rPr lang="en-US" dirty="0"/>
                        <a:t> test case (Name)</a:t>
                      </a:r>
                    </a:p>
                  </a:txBody>
                  <a:tcPr/>
                </a:tc>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2713339723"/>
                  </a:ext>
                </a:extLst>
              </a:tr>
              <a:tr h="283389">
                <a:tc>
                  <a:txBody>
                    <a:bodyPr/>
                    <a:lstStyle/>
                    <a:p>
                      <a:r>
                        <a:rPr lang="en-US" dirty="0"/>
                        <a:t>TC01</a:t>
                      </a:r>
                    </a:p>
                  </a:txBody>
                  <a:tcPr/>
                </a:tc>
                <a:tc>
                  <a:txBody>
                    <a:bodyPr/>
                    <a:lstStyle/>
                    <a:p>
                      <a:r>
                        <a:rPr lang="en-US" dirty="0" err="1"/>
                        <a:t>Kiểm</a:t>
                      </a:r>
                      <a:r>
                        <a:rPr lang="en-US" dirty="0"/>
                        <a:t> </a:t>
                      </a:r>
                      <a:r>
                        <a:rPr lang="en-US" dirty="0" err="1"/>
                        <a:t>tra</a:t>
                      </a:r>
                      <a:r>
                        <a:rPr lang="en-US" dirty="0"/>
                        <a:t> </a:t>
                      </a:r>
                      <a:r>
                        <a:rPr lang="en-US" dirty="0" err="1"/>
                        <a:t>số</a:t>
                      </a:r>
                      <a:r>
                        <a:rPr lang="en-US" dirty="0"/>
                        <a:t> </a:t>
                      </a:r>
                      <a:r>
                        <a:rPr lang="en-US" dirty="0" err="1"/>
                        <a:t>hồ</a:t>
                      </a:r>
                      <a:r>
                        <a:rPr lang="en-US" dirty="0"/>
                        <a:t> </a:t>
                      </a:r>
                      <a:r>
                        <a:rPr lang="en-US" dirty="0" err="1"/>
                        <a:t>sơ</a:t>
                      </a:r>
                      <a:r>
                        <a:rPr lang="en-US" dirty="0"/>
                        <a:t>  </a:t>
                      </a:r>
                      <a:r>
                        <a:rPr lang="en-US" dirty="0" err="1"/>
                        <a:t>tại</a:t>
                      </a:r>
                      <a:r>
                        <a:rPr lang="en-US" dirty="0"/>
                        <a:t>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số</a:t>
                      </a:r>
                      <a:r>
                        <a:rPr lang="en-US" dirty="0"/>
                        <a:t> </a:t>
                      </a:r>
                      <a:r>
                        <a:rPr lang="en-US" dirty="0" err="1"/>
                        <a:t>hồ</a:t>
                      </a:r>
                      <a:r>
                        <a:rPr lang="en-US" dirty="0"/>
                        <a:t> </a:t>
                      </a:r>
                      <a:r>
                        <a:rPr lang="en-US" dirty="0" err="1"/>
                        <a:t>sơ</a:t>
                      </a:r>
                      <a:r>
                        <a:rPr lang="en-US" dirty="0"/>
                        <a:t> = 0</a:t>
                      </a:r>
                    </a:p>
                  </a:txBody>
                  <a:tcPr/>
                </a:tc>
                <a:tc>
                  <a:txBody>
                    <a:bodyPr/>
                    <a:lstStyle/>
                    <a:p>
                      <a:r>
                        <a:rPr lang="en-US" dirty="0" err="1"/>
                        <a:t>Hợp</a:t>
                      </a:r>
                      <a:r>
                        <a:rPr lang="en-US" dirty="0"/>
                        <a:t> </a:t>
                      </a:r>
                      <a:r>
                        <a:rPr lang="en-US" dirty="0" err="1"/>
                        <a:t>lệ</a:t>
                      </a:r>
                      <a:endParaRPr lang="en-US" dirty="0"/>
                    </a:p>
                  </a:txBody>
                  <a:tcPr/>
                </a:tc>
                <a:extLst>
                  <a:ext uri="{0D108BD9-81ED-4DB2-BD59-A6C34878D82A}">
                    <a16:rowId xmlns:a16="http://schemas.microsoft.com/office/drawing/2014/main" val="2851207856"/>
                  </a:ext>
                </a:extLst>
              </a:tr>
              <a:tr h="489137">
                <a:tc>
                  <a:txBody>
                    <a:bodyPr/>
                    <a:lstStyle/>
                    <a:p>
                      <a:r>
                        <a:rPr lang="en-US" dirty="0"/>
                        <a:t>TC02</a:t>
                      </a:r>
                    </a:p>
                  </a:txBody>
                  <a:tcPr/>
                </a:tc>
                <a:tc>
                  <a:txBody>
                    <a:bodyPr/>
                    <a:lstStyle/>
                    <a:p>
                      <a:r>
                        <a:rPr lang="en-US" dirty="0" err="1"/>
                        <a:t>Kiểm</a:t>
                      </a:r>
                      <a:r>
                        <a:rPr lang="en-US" dirty="0"/>
                        <a:t> </a:t>
                      </a:r>
                      <a:r>
                        <a:rPr lang="en-US" dirty="0" err="1"/>
                        <a:t>tra</a:t>
                      </a:r>
                      <a:r>
                        <a:rPr lang="en-US" dirty="0"/>
                        <a:t> </a:t>
                      </a:r>
                      <a:r>
                        <a:rPr lang="en-US" dirty="0" err="1"/>
                        <a:t>số</a:t>
                      </a:r>
                      <a:r>
                        <a:rPr lang="en-US" dirty="0"/>
                        <a:t> </a:t>
                      </a:r>
                      <a:r>
                        <a:rPr lang="en-US" dirty="0" err="1"/>
                        <a:t>hồ</a:t>
                      </a:r>
                      <a:r>
                        <a:rPr lang="en-US" dirty="0"/>
                        <a:t> </a:t>
                      </a:r>
                      <a:r>
                        <a:rPr lang="en-US" dirty="0" err="1"/>
                        <a:t>sơ</a:t>
                      </a:r>
                      <a:r>
                        <a:rPr lang="en-US" dirty="0"/>
                        <a:t>  </a:t>
                      </a:r>
                      <a:r>
                        <a:rPr lang="en-US" dirty="0" err="1"/>
                        <a:t>tại</a:t>
                      </a:r>
                      <a:r>
                        <a:rPr lang="en-US" dirty="0"/>
                        <a:t> 99 999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số</a:t>
                      </a:r>
                      <a:r>
                        <a:rPr lang="en-US" dirty="0"/>
                        <a:t> </a:t>
                      </a:r>
                      <a:r>
                        <a:rPr lang="en-US" dirty="0" err="1"/>
                        <a:t>hồ</a:t>
                      </a:r>
                      <a:r>
                        <a:rPr lang="en-US" dirty="0"/>
                        <a:t> </a:t>
                      </a:r>
                      <a:r>
                        <a:rPr lang="en-US" dirty="0" err="1"/>
                        <a:t>sơ</a:t>
                      </a:r>
                      <a:r>
                        <a:rPr lang="en-US" dirty="0"/>
                        <a:t> = 99 999</a:t>
                      </a:r>
                    </a:p>
                  </a:txBody>
                  <a:tcPr/>
                </a:tc>
                <a:tc>
                  <a:txBody>
                    <a:bodyPr/>
                    <a:lstStyle/>
                    <a:p>
                      <a:r>
                        <a:rPr lang="en-US" dirty="0" err="1"/>
                        <a:t>Hợp</a:t>
                      </a:r>
                      <a:r>
                        <a:rPr lang="en-US" dirty="0"/>
                        <a:t> </a:t>
                      </a:r>
                      <a:r>
                        <a:rPr lang="en-US" dirty="0" err="1"/>
                        <a:t>lệ</a:t>
                      </a:r>
                      <a:endParaRPr lang="en-US" dirty="0"/>
                    </a:p>
                  </a:txBody>
                  <a:tcPr/>
                </a:tc>
                <a:extLst>
                  <a:ext uri="{0D108BD9-81ED-4DB2-BD59-A6C34878D82A}">
                    <a16:rowId xmlns:a16="http://schemas.microsoft.com/office/drawing/2014/main" val="247118927"/>
                  </a:ext>
                </a:extLst>
              </a:tr>
              <a:tr h="489137">
                <a:tc>
                  <a:txBody>
                    <a:bodyPr/>
                    <a:lstStyle/>
                    <a:p>
                      <a:r>
                        <a:rPr lang="en-US" dirty="0">
                          <a:solidFill>
                            <a:srgbClr val="C00000"/>
                          </a:solidFill>
                        </a:rPr>
                        <a:t>TC03</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Kiểm</a:t>
                      </a:r>
                      <a:r>
                        <a:rPr lang="en-US" dirty="0">
                          <a:solidFill>
                            <a:srgbClr val="C00000"/>
                          </a:solidFill>
                        </a:rPr>
                        <a:t> </a:t>
                      </a:r>
                      <a:r>
                        <a:rPr lang="en-US" dirty="0" err="1">
                          <a:solidFill>
                            <a:srgbClr val="C00000"/>
                          </a:solidFill>
                        </a:rPr>
                        <a:t>tra</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a:t>
                      </a:r>
                      <a:r>
                        <a:rPr lang="en-US" dirty="0" err="1">
                          <a:solidFill>
                            <a:srgbClr val="C00000"/>
                          </a:solidFill>
                        </a:rPr>
                        <a:t>tại</a:t>
                      </a:r>
                      <a:r>
                        <a:rPr lang="en-US" dirty="0">
                          <a:solidFill>
                            <a:srgbClr val="C00000"/>
                          </a:solidFill>
                        </a:rPr>
                        <a:t> -1</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Nhập</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 -1</a:t>
                      </a:r>
                    </a:p>
                  </a:txBody>
                  <a:tcPr>
                    <a:solidFill>
                      <a:schemeClr val="accent1">
                        <a:lumMod val="20000"/>
                        <a:lumOff val="80000"/>
                      </a:schemeClr>
                    </a:solidFill>
                  </a:tcPr>
                </a:tc>
                <a:tc>
                  <a:txBody>
                    <a:bodyPr/>
                    <a:lstStyle/>
                    <a:p>
                      <a:r>
                        <a:rPr lang="en-US" dirty="0" err="1">
                          <a:solidFill>
                            <a:srgbClr val="C00000"/>
                          </a:solidFill>
                        </a:rPr>
                        <a:t>Không</a:t>
                      </a:r>
                      <a:r>
                        <a:rPr lang="en-US" dirty="0">
                          <a:solidFill>
                            <a:srgbClr val="C00000"/>
                          </a:solidFill>
                        </a:rPr>
                        <a:t> </a:t>
                      </a:r>
                      <a:r>
                        <a:rPr lang="en-US" dirty="0" err="1">
                          <a:solidFill>
                            <a:srgbClr val="C00000"/>
                          </a:solidFill>
                        </a:rPr>
                        <a:t>hợp</a:t>
                      </a:r>
                      <a:r>
                        <a:rPr lang="en-US" dirty="0">
                          <a:solidFill>
                            <a:srgbClr val="C00000"/>
                          </a:solidFill>
                        </a:rPr>
                        <a:t> </a:t>
                      </a:r>
                      <a:r>
                        <a:rPr lang="en-US" dirty="0" err="1">
                          <a:solidFill>
                            <a:srgbClr val="C00000"/>
                          </a:solidFill>
                        </a:rPr>
                        <a:t>lệ</a:t>
                      </a:r>
                      <a:endParaRPr lang="en-US" dirty="0">
                        <a:solidFill>
                          <a:srgbClr val="C00000"/>
                        </a:solidFill>
                      </a:endParaRPr>
                    </a:p>
                  </a:txBody>
                  <a:tcPr>
                    <a:solidFill>
                      <a:schemeClr val="accent1">
                        <a:lumMod val="20000"/>
                        <a:lumOff val="80000"/>
                      </a:schemeClr>
                    </a:solidFill>
                  </a:tcPr>
                </a:tc>
                <a:extLst>
                  <a:ext uri="{0D108BD9-81ED-4DB2-BD59-A6C34878D82A}">
                    <a16:rowId xmlns:a16="http://schemas.microsoft.com/office/drawing/2014/main" val="2809700026"/>
                  </a:ext>
                </a:extLst>
              </a:tr>
              <a:tr h="489137">
                <a:tc>
                  <a:txBody>
                    <a:bodyPr/>
                    <a:lstStyle/>
                    <a:p>
                      <a:r>
                        <a:rPr lang="en-US" dirty="0">
                          <a:solidFill>
                            <a:srgbClr val="C00000"/>
                          </a:solidFill>
                        </a:rPr>
                        <a:t>TC04</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Kiểm</a:t>
                      </a:r>
                      <a:r>
                        <a:rPr lang="en-US" dirty="0">
                          <a:solidFill>
                            <a:srgbClr val="C00000"/>
                          </a:solidFill>
                        </a:rPr>
                        <a:t> </a:t>
                      </a:r>
                      <a:r>
                        <a:rPr lang="en-US" dirty="0" err="1">
                          <a:solidFill>
                            <a:srgbClr val="C00000"/>
                          </a:solidFill>
                        </a:rPr>
                        <a:t>tra</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a:t>
                      </a:r>
                      <a:r>
                        <a:rPr lang="en-US" dirty="0" err="1">
                          <a:solidFill>
                            <a:srgbClr val="C00000"/>
                          </a:solidFill>
                        </a:rPr>
                        <a:t>tại</a:t>
                      </a:r>
                      <a:r>
                        <a:rPr lang="en-US" dirty="0">
                          <a:solidFill>
                            <a:srgbClr val="C00000"/>
                          </a:solidFill>
                        </a:rPr>
                        <a:t> 1</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Nhập</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 1</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Hợp</a:t>
                      </a:r>
                      <a:r>
                        <a:rPr lang="en-US" dirty="0">
                          <a:solidFill>
                            <a:srgbClr val="C00000"/>
                          </a:solidFill>
                        </a:rPr>
                        <a:t> </a:t>
                      </a:r>
                      <a:r>
                        <a:rPr lang="en-US" dirty="0" err="1">
                          <a:solidFill>
                            <a:srgbClr val="C00000"/>
                          </a:solidFill>
                        </a:rPr>
                        <a:t>lệ</a:t>
                      </a:r>
                      <a:endParaRPr lang="en-US" dirty="0">
                        <a:solidFill>
                          <a:srgbClr val="C00000"/>
                        </a:solidFill>
                      </a:endParaRPr>
                    </a:p>
                  </a:txBody>
                  <a:tcPr>
                    <a:solidFill>
                      <a:schemeClr val="accent1">
                        <a:lumMod val="20000"/>
                        <a:lumOff val="80000"/>
                      </a:schemeClr>
                    </a:solidFill>
                  </a:tcPr>
                </a:tc>
                <a:extLst>
                  <a:ext uri="{0D108BD9-81ED-4DB2-BD59-A6C34878D82A}">
                    <a16:rowId xmlns:a16="http://schemas.microsoft.com/office/drawing/2014/main" val="3948843635"/>
                  </a:ext>
                </a:extLst>
              </a:tr>
              <a:tr h="489137">
                <a:tc>
                  <a:txBody>
                    <a:bodyPr/>
                    <a:lstStyle/>
                    <a:p>
                      <a:r>
                        <a:rPr lang="en-US" dirty="0">
                          <a:solidFill>
                            <a:srgbClr val="C00000"/>
                          </a:solidFill>
                        </a:rPr>
                        <a:t>TC05</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Kiểm</a:t>
                      </a:r>
                      <a:r>
                        <a:rPr lang="en-US" dirty="0">
                          <a:solidFill>
                            <a:srgbClr val="C00000"/>
                          </a:solidFill>
                        </a:rPr>
                        <a:t> </a:t>
                      </a:r>
                      <a:r>
                        <a:rPr lang="en-US" dirty="0" err="1">
                          <a:solidFill>
                            <a:srgbClr val="C00000"/>
                          </a:solidFill>
                        </a:rPr>
                        <a:t>tra</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a:t>
                      </a:r>
                      <a:r>
                        <a:rPr lang="en-US" dirty="0" err="1">
                          <a:solidFill>
                            <a:srgbClr val="C00000"/>
                          </a:solidFill>
                        </a:rPr>
                        <a:t>tại</a:t>
                      </a:r>
                      <a:r>
                        <a:rPr lang="en-US" dirty="0">
                          <a:solidFill>
                            <a:srgbClr val="C00000"/>
                          </a:solidFill>
                        </a:rPr>
                        <a:t> 99 998</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Nhập</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 99 998</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Hợp</a:t>
                      </a:r>
                      <a:r>
                        <a:rPr lang="en-US" dirty="0">
                          <a:solidFill>
                            <a:srgbClr val="C00000"/>
                          </a:solidFill>
                        </a:rPr>
                        <a:t> </a:t>
                      </a:r>
                      <a:r>
                        <a:rPr lang="en-US" dirty="0" err="1">
                          <a:solidFill>
                            <a:srgbClr val="C00000"/>
                          </a:solidFill>
                        </a:rPr>
                        <a:t>lệ</a:t>
                      </a:r>
                      <a:endParaRPr lang="en-US" dirty="0">
                        <a:solidFill>
                          <a:srgbClr val="C00000"/>
                        </a:solidFill>
                      </a:endParaRPr>
                    </a:p>
                  </a:txBody>
                  <a:tcPr>
                    <a:solidFill>
                      <a:schemeClr val="accent1">
                        <a:lumMod val="20000"/>
                        <a:lumOff val="80000"/>
                      </a:schemeClr>
                    </a:solidFill>
                  </a:tcPr>
                </a:tc>
                <a:extLst>
                  <a:ext uri="{0D108BD9-81ED-4DB2-BD59-A6C34878D82A}">
                    <a16:rowId xmlns:a16="http://schemas.microsoft.com/office/drawing/2014/main" val="3168924528"/>
                  </a:ext>
                </a:extLst>
              </a:tr>
              <a:tr h="489137">
                <a:tc>
                  <a:txBody>
                    <a:bodyPr/>
                    <a:lstStyle/>
                    <a:p>
                      <a:r>
                        <a:rPr lang="en-US" dirty="0">
                          <a:solidFill>
                            <a:srgbClr val="C00000"/>
                          </a:solidFill>
                        </a:rPr>
                        <a:t>TC06</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Kiểm</a:t>
                      </a:r>
                      <a:r>
                        <a:rPr lang="en-US" dirty="0">
                          <a:solidFill>
                            <a:srgbClr val="C00000"/>
                          </a:solidFill>
                        </a:rPr>
                        <a:t> </a:t>
                      </a:r>
                      <a:r>
                        <a:rPr lang="en-US" dirty="0" err="1">
                          <a:solidFill>
                            <a:srgbClr val="C00000"/>
                          </a:solidFill>
                        </a:rPr>
                        <a:t>tra</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a:t>
                      </a:r>
                      <a:r>
                        <a:rPr lang="en-US" dirty="0" err="1">
                          <a:solidFill>
                            <a:srgbClr val="C00000"/>
                          </a:solidFill>
                        </a:rPr>
                        <a:t>tại</a:t>
                      </a:r>
                      <a:r>
                        <a:rPr lang="en-US" dirty="0">
                          <a:solidFill>
                            <a:srgbClr val="C00000"/>
                          </a:solidFill>
                        </a:rPr>
                        <a:t> 100 000</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Nhập</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=100 000</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Không</a:t>
                      </a:r>
                      <a:r>
                        <a:rPr lang="en-US" dirty="0">
                          <a:solidFill>
                            <a:srgbClr val="C00000"/>
                          </a:solidFill>
                        </a:rPr>
                        <a:t> </a:t>
                      </a:r>
                      <a:r>
                        <a:rPr lang="en-US" dirty="0" err="1">
                          <a:solidFill>
                            <a:srgbClr val="C00000"/>
                          </a:solidFill>
                        </a:rPr>
                        <a:t>hợp</a:t>
                      </a:r>
                      <a:r>
                        <a:rPr lang="en-US" dirty="0">
                          <a:solidFill>
                            <a:srgbClr val="C00000"/>
                          </a:solidFill>
                        </a:rPr>
                        <a:t> </a:t>
                      </a:r>
                      <a:r>
                        <a:rPr lang="en-US" dirty="0" err="1">
                          <a:solidFill>
                            <a:srgbClr val="C00000"/>
                          </a:solidFill>
                        </a:rPr>
                        <a:t>lệ</a:t>
                      </a:r>
                      <a:endParaRPr lang="en-US" dirty="0">
                        <a:solidFill>
                          <a:srgbClr val="C00000"/>
                        </a:solidFill>
                      </a:endParaRPr>
                    </a:p>
                  </a:txBody>
                  <a:tcPr>
                    <a:solidFill>
                      <a:schemeClr val="accent1">
                        <a:lumMod val="20000"/>
                        <a:lumOff val="80000"/>
                      </a:schemeClr>
                    </a:solidFill>
                  </a:tcPr>
                </a:tc>
                <a:extLst>
                  <a:ext uri="{0D108BD9-81ED-4DB2-BD59-A6C34878D82A}">
                    <a16:rowId xmlns:a16="http://schemas.microsoft.com/office/drawing/2014/main" val="41795468"/>
                  </a:ext>
                </a:extLst>
              </a:tr>
            </a:tbl>
          </a:graphicData>
        </a:graphic>
      </p:graphicFrame>
      <p:pic>
        <p:nvPicPr>
          <p:cNvPr id="7" name="Picture 6">
            <a:extLst>
              <a:ext uri="{FF2B5EF4-FFF2-40B4-BE49-F238E27FC236}">
                <a16:creationId xmlns:a16="http://schemas.microsoft.com/office/drawing/2014/main" id="{FAA0D6A5-373B-10C7-3076-D20BB56984DB}"/>
              </a:ext>
            </a:extLst>
          </p:cNvPr>
          <p:cNvPicPr>
            <a:picLocks noChangeAspect="1"/>
          </p:cNvPicPr>
          <p:nvPr/>
        </p:nvPicPr>
        <p:blipFill>
          <a:blip r:embed="rId3"/>
          <a:stretch>
            <a:fillRect/>
          </a:stretch>
        </p:blipFill>
        <p:spPr>
          <a:xfrm>
            <a:off x="6647543" y="1639161"/>
            <a:ext cx="5263356" cy="1329010"/>
          </a:xfrm>
          <a:prstGeom prst="rect">
            <a:avLst/>
          </a:prstGeom>
        </p:spPr>
      </p:pic>
    </p:spTree>
    <p:extLst>
      <p:ext uri="{BB962C8B-B14F-4D97-AF65-F5344CB8AC3E}">
        <p14:creationId xmlns:p14="http://schemas.microsoft.com/office/powerpoint/2010/main" val="1637293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4.2.2.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phân</a:t>
            </a:r>
            <a:r>
              <a:rPr lang="en-US" altLang="en-US" sz="4400" dirty="0"/>
              <a:t> </a:t>
            </a:r>
            <a:r>
              <a:rPr lang="en-US" altLang="en-US" sz="4400" dirty="0" err="1"/>
              <a:t>tích</a:t>
            </a:r>
            <a:r>
              <a:rPr lang="en-US" altLang="en-US" sz="4400" dirty="0"/>
              <a:t> </a:t>
            </a:r>
            <a:r>
              <a:rPr lang="en-US" altLang="en-US" sz="4400" dirty="0" err="1"/>
              <a:t>giá</a:t>
            </a:r>
            <a:r>
              <a:rPr lang="en-US" altLang="en-US" sz="4400" dirty="0"/>
              <a:t> </a:t>
            </a:r>
            <a:r>
              <a:rPr lang="en-US" altLang="en-US" sz="4400" dirty="0" err="1"/>
              <a:t>trị</a:t>
            </a:r>
            <a:r>
              <a:rPr lang="en-US" altLang="en-US" sz="4400" dirty="0"/>
              <a:t> </a:t>
            </a:r>
            <a:r>
              <a:rPr lang="en-US" altLang="en-US" sz="4400" dirty="0" err="1"/>
              <a:t>biên</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751341" y="1368425"/>
            <a:ext cx="10881859" cy="4351338"/>
          </a:xfrm>
        </p:spPr>
        <p:txBody>
          <a:bodyPr>
            <a:normAutofit/>
          </a:bodyPr>
          <a:lstStyle/>
          <a:p>
            <a:pPr>
              <a:buFont typeface="Wingdings" panose="05000000000000000000" pitchFamily="2" charset="2"/>
              <a:buChar char="v"/>
            </a:pPr>
            <a:r>
              <a:rPr lang="en-US" sz="2200" b="1" dirty="0" err="1">
                <a:latin typeface="Calibri" panose="020F0502020204030204" pitchFamily="34" charset="0"/>
              </a:rPr>
              <a:t>Bài</a:t>
            </a:r>
            <a:r>
              <a:rPr lang="en-US" sz="2200" b="1" dirty="0">
                <a:latin typeface="Calibri" panose="020F0502020204030204" pitchFamily="34" charset="0"/>
              </a:rPr>
              <a:t> </a:t>
            </a:r>
            <a:r>
              <a:rPr lang="en-US" sz="2200" b="1" dirty="0" err="1">
                <a:latin typeface="Calibri" panose="020F0502020204030204" pitchFamily="34" charset="0"/>
              </a:rPr>
              <a:t>làm</a:t>
            </a:r>
            <a:r>
              <a:rPr lang="en-US" sz="2200" b="1" dirty="0">
                <a:latin typeface="Calibri" panose="020F0502020204030204" pitchFamily="34" charset="0"/>
              </a:rPr>
              <a:t>:</a:t>
            </a:r>
          </a:p>
          <a:p>
            <a:pPr marL="457200" lvl="1" indent="0">
              <a:buNone/>
            </a:pPr>
            <a:endParaRPr lang="en-US" sz="1800" dirty="0">
              <a:latin typeface="Calibri" panose="020F0502020204030204" pitchFamily="34" charset="0"/>
            </a:endParaRPr>
          </a:p>
          <a:p>
            <a:pPr marL="457200" lvl="1" indent="0">
              <a:buNone/>
            </a:pPr>
            <a:r>
              <a:rPr lang="en-US" sz="1800" dirty="0">
                <a:latin typeface="Calibri" panose="020F0502020204030204" pitchFamily="34" charset="0"/>
              </a:rPr>
              <a:t>TH2: </a:t>
            </a:r>
            <a:r>
              <a:rPr lang="en-US" sz="1800" dirty="0" err="1">
                <a:latin typeface="Calibri" panose="020F0502020204030204" pitchFamily="34" charset="0"/>
              </a:rPr>
              <a:t>Viết</a:t>
            </a:r>
            <a:r>
              <a:rPr lang="en-US" sz="1800" dirty="0">
                <a:latin typeface="Calibri" panose="020F0502020204030204" pitchFamily="34" charset="0"/>
              </a:rPr>
              <a:t> test case </a:t>
            </a:r>
            <a:r>
              <a:rPr lang="en-US" sz="1800" dirty="0" err="1">
                <a:latin typeface="Calibri" panose="020F0502020204030204" pitchFamily="34" charset="0"/>
              </a:rPr>
              <a:t>tại</a:t>
            </a:r>
            <a:r>
              <a:rPr lang="en-US" sz="1800" dirty="0">
                <a:latin typeface="Calibri" panose="020F0502020204030204" pitchFamily="34" charset="0"/>
              </a:rPr>
              <a:t> </a:t>
            </a:r>
            <a:r>
              <a:rPr lang="en-US" sz="1800" dirty="0" err="1">
                <a:latin typeface="Calibri" panose="020F0502020204030204" pitchFamily="34" charset="0"/>
              </a:rPr>
              <a:t>điểm</a:t>
            </a:r>
            <a:r>
              <a:rPr lang="en-US" sz="1800" dirty="0">
                <a:latin typeface="Calibri" panose="020F0502020204030204" pitchFamily="34" charset="0"/>
              </a:rPr>
              <a:t> </a:t>
            </a:r>
            <a:r>
              <a:rPr lang="en-US" sz="1800" dirty="0" err="1">
                <a:latin typeface="Calibri" panose="020F0502020204030204" pitchFamily="34" charset="0"/>
              </a:rPr>
              <a:t>biên</a:t>
            </a:r>
            <a:r>
              <a:rPr lang="en-US" sz="1800" dirty="0">
                <a:latin typeface="Calibri" panose="020F0502020204030204" pitchFamily="34" charset="0"/>
              </a:rPr>
              <a:t> </a:t>
            </a:r>
            <a:r>
              <a:rPr lang="en-US" sz="1800" dirty="0" err="1">
                <a:latin typeface="Calibri" panose="020F0502020204030204" pitchFamily="34" charset="0"/>
              </a:rPr>
              <a:t>tối</a:t>
            </a:r>
            <a:r>
              <a:rPr lang="en-US" sz="1800" dirty="0">
                <a:latin typeface="Calibri" panose="020F0502020204030204" pitchFamily="34" charset="0"/>
              </a:rPr>
              <a:t> </a:t>
            </a:r>
            <a:r>
              <a:rPr lang="en-US" sz="1800" dirty="0" err="1">
                <a:latin typeface="Calibri" panose="020F0502020204030204" pitchFamily="34" charset="0"/>
              </a:rPr>
              <a:t>ưu</a:t>
            </a:r>
            <a:r>
              <a:rPr lang="en-US" sz="1800" dirty="0">
                <a:latin typeface="Calibri" panose="020F0502020204030204" pitchFamily="34" charset="0"/>
              </a:rPr>
              <a:t> (1 </a:t>
            </a:r>
            <a:r>
              <a:rPr lang="en-US" sz="1800" dirty="0" err="1">
                <a:latin typeface="Calibri" panose="020F0502020204030204" pitchFamily="34" charset="0"/>
              </a:rPr>
              <a:t>biên</a:t>
            </a:r>
            <a:r>
              <a:rPr lang="en-US" sz="1800" dirty="0">
                <a:latin typeface="Calibri" panose="020F0502020204030204" pitchFamily="34" charset="0"/>
              </a:rPr>
              <a:t> + 1 </a:t>
            </a:r>
            <a:r>
              <a:rPr lang="en-US" sz="1800" dirty="0" err="1">
                <a:latin typeface="Calibri" panose="020F0502020204030204" pitchFamily="34" charset="0"/>
              </a:rPr>
              <a:t>cận</a:t>
            </a:r>
            <a:r>
              <a:rPr lang="en-US" sz="1800" dirty="0">
                <a:latin typeface="Calibri" panose="020F0502020204030204" pitchFamily="34" charset="0"/>
              </a:rPr>
              <a:t> </a:t>
            </a:r>
            <a:r>
              <a:rPr lang="en-US" sz="1800" dirty="0" err="1">
                <a:latin typeface="Calibri" panose="020F0502020204030204" pitchFamily="34" charset="0"/>
              </a:rPr>
              <a:t>biên</a:t>
            </a:r>
            <a:r>
              <a:rPr lang="en-US" sz="1800" dirty="0">
                <a:latin typeface="Calibri" panose="020F0502020204030204" pitchFamily="34" charset="0"/>
              </a:rPr>
              <a:t>)</a:t>
            </a:r>
          </a:p>
          <a:p>
            <a:pPr marL="0" indent="0">
              <a:lnSpc>
                <a:spcPct val="150000"/>
              </a:lnSpc>
              <a:buNone/>
            </a:pPr>
            <a:endParaRPr lang="en-US" sz="2200" dirty="0">
              <a:latin typeface="Calibri" panose="020F0502020204030204" pitchFamily="34" charset="0"/>
            </a:endParaRPr>
          </a:p>
          <a:p>
            <a:pPr lvl="1">
              <a:lnSpc>
                <a:spcPct val="150000"/>
              </a:lnSpc>
            </a:pPr>
            <a:endParaRPr lang="en-US" sz="2000" dirty="0"/>
          </a:p>
        </p:txBody>
      </p:sp>
      <p:graphicFrame>
        <p:nvGraphicFramePr>
          <p:cNvPr id="6" name="Table 6">
            <a:extLst>
              <a:ext uri="{FF2B5EF4-FFF2-40B4-BE49-F238E27FC236}">
                <a16:creationId xmlns:a16="http://schemas.microsoft.com/office/drawing/2014/main" id="{86905E09-D137-ADE3-CAA2-E356F6C84AF3}"/>
              </a:ext>
            </a:extLst>
          </p:cNvPr>
          <p:cNvGraphicFramePr>
            <a:graphicFrameLocks noGrp="1"/>
          </p:cNvGraphicFramePr>
          <p:nvPr>
            <p:extLst>
              <p:ext uri="{D42A27DB-BD31-4B8C-83A1-F6EECF244321}">
                <p14:modId xmlns:p14="http://schemas.microsoft.com/office/powerpoint/2010/main" val="3370460692"/>
              </p:ext>
            </p:extLst>
          </p:nvPr>
        </p:nvGraphicFramePr>
        <p:xfrm>
          <a:off x="863600" y="3132510"/>
          <a:ext cx="9343571" cy="2198931"/>
        </p:xfrm>
        <a:graphic>
          <a:graphicData uri="http://schemas.openxmlformats.org/drawingml/2006/table">
            <a:tbl>
              <a:tblPr firstRow="1" bandRow="1">
                <a:tableStyleId>{5C22544A-7EE6-4342-B048-85BDC9FD1C3A}</a:tableStyleId>
              </a:tblPr>
              <a:tblGrid>
                <a:gridCol w="2109486">
                  <a:extLst>
                    <a:ext uri="{9D8B030D-6E8A-4147-A177-3AD203B41FA5}">
                      <a16:colId xmlns:a16="http://schemas.microsoft.com/office/drawing/2014/main" val="1373660965"/>
                    </a:ext>
                  </a:extLst>
                </a:gridCol>
                <a:gridCol w="3126318">
                  <a:extLst>
                    <a:ext uri="{9D8B030D-6E8A-4147-A177-3AD203B41FA5}">
                      <a16:colId xmlns:a16="http://schemas.microsoft.com/office/drawing/2014/main" val="949272250"/>
                    </a:ext>
                  </a:extLst>
                </a:gridCol>
                <a:gridCol w="2431143">
                  <a:extLst>
                    <a:ext uri="{9D8B030D-6E8A-4147-A177-3AD203B41FA5}">
                      <a16:colId xmlns:a16="http://schemas.microsoft.com/office/drawing/2014/main" val="808352899"/>
                    </a:ext>
                  </a:extLst>
                </a:gridCol>
                <a:gridCol w="1676624">
                  <a:extLst>
                    <a:ext uri="{9D8B030D-6E8A-4147-A177-3AD203B41FA5}">
                      <a16:colId xmlns:a16="http://schemas.microsoft.com/office/drawing/2014/main" val="1486184935"/>
                    </a:ext>
                  </a:extLst>
                </a:gridCol>
              </a:tblGrid>
              <a:tr h="283389">
                <a:tc>
                  <a:txBody>
                    <a:bodyPr/>
                    <a:lstStyle/>
                    <a:p>
                      <a:r>
                        <a:rPr lang="en-US" dirty="0" err="1"/>
                        <a:t>Mã</a:t>
                      </a:r>
                      <a:r>
                        <a:rPr lang="en-US" dirty="0"/>
                        <a:t> test case (TCID)</a:t>
                      </a:r>
                    </a:p>
                  </a:txBody>
                  <a:tcPr/>
                </a:tc>
                <a:tc>
                  <a:txBody>
                    <a:bodyPr/>
                    <a:lstStyle/>
                    <a:p>
                      <a:r>
                        <a:rPr lang="en-US" dirty="0" err="1"/>
                        <a:t>Tên</a:t>
                      </a:r>
                      <a:r>
                        <a:rPr lang="en-US" dirty="0"/>
                        <a:t> test case (Name)</a:t>
                      </a:r>
                    </a:p>
                  </a:txBody>
                  <a:tcPr/>
                </a:tc>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2713339723"/>
                  </a:ext>
                </a:extLst>
              </a:tr>
              <a:tr h="283389">
                <a:tc>
                  <a:txBody>
                    <a:bodyPr/>
                    <a:lstStyle/>
                    <a:p>
                      <a:r>
                        <a:rPr lang="en-US" dirty="0"/>
                        <a:t>TC01</a:t>
                      </a:r>
                    </a:p>
                  </a:txBody>
                  <a:tcPr/>
                </a:tc>
                <a:tc>
                  <a:txBody>
                    <a:bodyPr/>
                    <a:lstStyle/>
                    <a:p>
                      <a:r>
                        <a:rPr lang="en-US" dirty="0" err="1"/>
                        <a:t>Kiểm</a:t>
                      </a:r>
                      <a:r>
                        <a:rPr lang="en-US" dirty="0"/>
                        <a:t> </a:t>
                      </a:r>
                      <a:r>
                        <a:rPr lang="en-US" dirty="0" err="1"/>
                        <a:t>tra</a:t>
                      </a:r>
                      <a:r>
                        <a:rPr lang="en-US" dirty="0"/>
                        <a:t> </a:t>
                      </a:r>
                      <a:r>
                        <a:rPr lang="en-US" dirty="0" err="1"/>
                        <a:t>số</a:t>
                      </a:r>
                      <a:r>
                        <a:rPr lang="en-US" dirty="0"/>
                        <a:t> </a:t>
                      </a:r>
                      <a:r>
                        <a:rPr lang="en-US" dirty="0" err="1"/>
                        <a:t>hồ</a:t>
                      </a:r>
                      <a:r>
                        <a:rPr lang="en-US" dirty="0"/>
                        <a:t> </a:t>
                      </a:r>
                      <a:r>
                        <a:rPr lang="en-US" dirty="0" err="1"/>
                        <a:t>sơ</a:t>
                      </a:r>
                      <a:r>
                        <a:rPr lang="en-US" dirty="0"/>
                        <a:t>  </a:t>
                      </a:r>
                      <a:r>
                        <a:rPr lang="en-US" dirty="0" err="1"/>
                        <a:t>tại</a:t>
                      </a:r>
                      <a:r>
                        <a:rPr lang="en-US" dirty="0"/>
                        <a:t>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số</a:t>
                      </a:r>
                      <a:r>
                        <a:rPr lang="en-US" dirty="0"/>
                        <a:t> </a:t>
                      </a:r>
                      <a:r>
                        <a:rPr lang="en-US" dirty="0" err="1"/>
                        <a:t>hồ</a:t>
                      </a:r>
                      <a:r>
                        <a:rPr lang="en-US" dirty="0"/>
                        <a:t> </a:t>
                      </a:r>
                      <a:r>
                        <a:rPr lang="en-US" dirty="0" err="1"/>
                        <a:t>sơ</a:t>
                      </a:r>
                      <a:r>
                        <a:rPr lang="en-US" dirty="0"/>
                        <a:t> = 0</a:t>
                      </a:r>
                    </a:p>
                  </a:txBody>
                  <a:tcPr/>
                </a:tc>
                <a:tc>
                  <a:txBody>
                    <a:bodyPr/>
                    <a:lstStyle/>
                    <a:p>
                      <a:r>
                        <a:rPr lang="en-US" dirty="0" err="1"/>
                        <a:t>Hợp</a:t>
                      </a:r>
                      <a:r>
                        <a:rPr lang="en-US" dirty="0"/>
                        <a:t> </a:t>
                      </a:r>
                      <a:r>
                        <a:rPr lang="en-US" dirty="0" err="1"/>
                        <a:t>lệ</a:t>
                      </a:r>
                      <a:endParaRPr lang="en-US" dirty="0"/>
                    </a:p>
                  </a:txBody>
                  <a:tcPr/>
                </a:tc>
                <a:extLst>
                  <a:ext uri="{0D108BD9-81ED-4DB2-BD59-A6C34878D82A}">
                    <a16:rowId xmlns:a16="http://schemas.microsoft.com/office/drawing/2014/main" val="2851207856"/>
                  </a:ext>
                </a:extLst>
              </a:tr>
              <a:tr h="489137">
                <a:tc>
                  <a:txBody>
                    <a:bodyPr/>
                    <a:lstStyle/>
                    <a:p>
                      <a:r>
                        <a:rPr lang="en-US" dirty="0"/>
                        <a:t>TC02</a:t>
                      </a:r>
                    </a:p>
                  </a:txBody>
                  <a:tcPr/>
                </a:tc>
                <a:tc>
                  <a:txBody>
                    <a:bodyPr/>
                    <a:lstStyle/>
                    <a:p>
                      <a:r>
                        <a:rPr lang="en-US" dirty="0" err="1"/>
                        <a:t>Kiểm</a:t>
                      </a:r>
                      <a:r>
                        <a:rPr lang="en-US" dirty="0"/>
                        <a:t> </a:t>
                      </a:r>
                      <a:r>
                        <a:rPr lang="en-US" dirty="0" err="1"/>
                        <a:t>tra</a:t>
                      </a:r>
                      <a:r>
                        <a:rPr lang="en-US" dirty="0"/>
                        <a:t> </a:t>
                      </a:r>
                      <a:r>
                        <a:rPr lang="en-US" dirty="0" err="1"/>
                        <a:t>số</a:t>
                      </a:r>
                      <a:r>
                        <a:rPr lang="en-US" dirty="0"/>
                        <a:t> </a:t>
                      </a:r>
                      <a:r>
                        <a:rPr lang="en-US" dirty="0" err="1"/>
                        <a:t>hồ</a:t>
                      </a:r>
                      <a:r>
                        <a:rPr lang="en-US" dirty="0"/>
                        <a:t> </a:t>
                      </a:r>
                      <a:r>
                        <a:rPr lang="en-US" dirty="0" err="1"/>
                        <a:t>sơ</a:t>
                      </a:r>
                      <a:r>
                        <a:rPr lang="en-US" dirty="0"/>
                        <a:t>  </a:t>
                      </a:r>
                      <a:r>
                        <a:rPr lang="en-US" dirty="0" err="1"/>
                        <a:t>tại</a:t>
                      </a:r>
                      <a:r>
                        <a:rPr lang="en-US" dirty="0"/>
                        <a:t> 99 999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số</a:t>
                      </a:r>
                      <a:r>
                        <a:rPr lang="en-US" dirty="0"/>
                        <a:t> </a:t>
                      </a:r>
                      <a:r>
                        <a:rPr lang="en-US" dirty="0" err="1"/>
                        <a:t>hồ</a:t>
                      </a:r>
                      <a:r>
                        <a:rPr lang="en-US" dirty="0"/>
                        <a:t> </a:t>
                      </a:r>
                      <a:r>
                        <a:rPr lang="en-US" dirty="0" err="1"/>
                        <a:t>sơ</a:t>
                      </a:r>
                      <a:r>
                        <a:rPr lang="en-US" dirty="0"/>
                        <a:t> = 99 999</a:t>
                      </a:r>
                    </a:p>
                  </a:txBody>
                  <a:tcPr/>
                </a:tc>
                <a:tc>
                  <a:txBody>
                    <a:bodyPr/>
                    <a:lstStyle/>
                    <a:p>
                      <a:r>
                        <a:rPr lang="en-US" dirty="0" err="1"/>
                        <a:t>Hợp</a:t>
                      </a:r>
                      <a:r>
                        <a:rPr lang="en-US" dirty="0"/>
                        <a:t> </a:t>
                      </a:r>
                      <a:r>
                        <a:rPr lang="en-US" dirty="0" err="1"/>
                        <a:t>lệ</a:t>
                      </a:r>
                      <a:endParaRPr lang="en-US" dirty="0"/>
                    </a:p>
                  </a:txBody>
                  <a:tcPr/>
                </a:tc>
                <a:extLst>
                  <a:ext uri="{0D108BD9-81ED-4DB2-BD59-A6C34878D82A}">
                    <a16:rowId xmlns:a16="http://schemas.microsoft.com/office/drawing/2014/main" val="247118927"/>
                  </a:ext>
                </a:extLst>
              </a:tr>
              <a:tr h="489137">
                <a:tc>
                  <a:txBody>
                    <a:bodyPr/>
                    <a:lstStyle/>
                    <a:p>
                      <a:r>
                        <a:rPr lang="en-US" dirty="0">
                          <a:solidFill>
                            <a:srgbClr val="C00000"/>
                          </a:solidFill>
                        </a:rPr>
                        <a:t>TC03</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Kiểm</a:t>
                      </a:r>
                      <a:r>
                        <a:rPr lang="en-US" dirty="0">
                          <a:solidFill>
                            <a:srgbClr val="C00000"/>
                          </a:solidFill>
                        </a:rPr>
                        <a:t> </a:t>
                      </a:r>
                      <a:r>
                        <a:rPr lang="en-US" dirty="0" err="1">
                          <a:solidFill>
                            <a:srgbClr val="C00000"/>
                          </a:solidFill>
                        </a:rPr>
                        <a:t>tra</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a:t>
                      </a:r>
                      <a:r>
                        <a:rPr lang="en-US" dirty="0" err="1">
                          <a:solidFill>
                            <a:srgbClr val="C00000"/>
                          </a:solidFill>
                        </a:rPr>
                        <a:t>tại</a:t>
                      </a:r>
                      <a:r>
                        <a:rPr lang="en-US" dirty="0">
                          <a:solidFill>
                            <a:srgbClr val="C00000"/>
                          </a:solidFill>
                        </a:rPr>
                        <a:t> -1</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Nhập</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 -1</a:t>
                      </a:r>
                    </a:p>
                  </a:txBody>
                  <a:tcPr>
                    <a:solidFill>
                      <a:schemeClr val="accent1">
                        <a:lumMod val="20000"/>
                        <a:lumOff val="80000"/>
                      </a:schemeClr>
                    </a:solidFill>
                  </a:tcPr>
                </a:tc>
                <a:tc>
                  <a:txBody>
                    <a:bodyPr/>
                    <a:lstStyle/>
                    <a:p>
                      <a:r>
                        <a:rPr lang="en-US" dirty="0" err="1">
                          <a:solidFill>
                            <a:srgbClr val="C00000"/>
                          </a:solidFill>
                        </a:rPr>
                        <a:t>Không</a:t>
                      </a:r>
                      <a:r>
                        <a:rPr lang="en-US" dirty="0">
                          <a:solidFill>
                            <a:srgbClr val="C00000"/>
                          </a:solidFill>
                        </a:rPr>
                        <a:t> </a:t>
                      </a:r>
                      <a:r>
                        <a:rPr lang="en-US" dirty="0" err="1">
                          <a:solidFill>
                            <a:srgbClr val="C00000"/>
                          </a:solidFill>
                        </a:rPr>
                        <a:t>hợp</a:t>
                      </a:r>
                      <a:r>
                        <a:rPr lang="en-US" dirty="0">
                          <a:solidFill>
                            <a:srgbClr val="C00000"/>
                          </a:solidFill>
                        </a:rPr>
                        <a:t> </a:t>
                      </a:r>
                      <a:r>
                        <a:rPr lang="en-US" dirty="0" err="1">
                          <a:solidFill>
                            <a:srgbClr val="C00000"/>
                          </a:solidFill>
                        </a:rPr>
                        <a:t>lệ</a:t>
                      </a:r>
                      <a:endParaRPr lang="en-US" dirty="0">
                        <a:solidFill>
                          <a:srgbClr val="C00000"/>
                        </a:solidFill>
                      </a:endParaRPr>
                    </a:p>
                  </a:txBody>
                  <a:tcPr>
                    <a:solidFill>
                      <a:schemeClr val="accent1">
                        <a:lumMod val="20000"/>
                        <a:lumOff val="80000"/>
                      </a:schemeClr>
                    </a:solidFill>
                  </a:tcPr>
                </a:tc>
                <a:extLst>
                  <a:ext uri="{0D108BD9-81ED-4DB2-BD59-A6C34878D82A}">
                    <a16:rowId xmlns:a16="http://schemas.microsoft.com/office/drawing/2014/main" val="2809700026"/>
                  </a:ext>
                </a:extLst>
              </a:tr>
              <a:tr h="489137">
                <a:tc>
                  <a:txBody>
                    <a:bodyPr/>
                    <a:lstStyle/>
                    <a:p>
                      <a:r>
                        <a:rPr lang="en-US" dirty="0">
                          <a:solidFill>
                            <a:srgbClr val="C00000"/>
                          </a:solidFill>
                        </a:rPr>
                        <a:t>TC04</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Kiểm</a:t>
                      </a:r>
                      <a:r>
                        <a:rPr lang="en-US" dirty="0">
                          <a:solidFill>
                            <a:srgbClr val="C00000"/>
                          </a:solidFill>
                        </a:rPr>
                        <a:t> </a:t>
                      </a:r>
                      <a:r>
                        <a:rPr lang="en-US" dirty="0" err="1">
                          <a:solidFill>
                            <a:srgbClr val="C00000"/>
                          </a:solidFill>
                        </a:rPr>
                        <a:t>tra</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a:t>
                      </a:r>
                      <a:r>
                        <a:rPr lang="en-US" dirty="0" err="1">
                          <a:solidFill>
                            <a:srgbClr val="C00000"/>
                          </a:solidFill>
                        </a:rPr>
                        <a:t>tại</a:t>
                      </a:r>
                      <a:r>
                        <a:rPr lang="en-US" dirty="0">
                          <a:solidFill>
                            <a:srgbClr val="C00000"/>
                          </a:solidFill>
                        </a:rPr>
                        <a:t> 100 000</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Nhập</a:t>
                      </a:r>
                      <a:r>
                        <a:rPr lang="en-US" dirty="0">
                          <a:solidFill>
                            <a:srgbClr val="C00000"/>
                          </a:solidFill>
                        </a:rPr>
                        <a:t> </a:t>
                      </a:r>
                      <a:r>
                        <a:rPr lang="en-US" dirty="0" err="1">
                          <a:solidFill>
                            <a:srgbClr val="C00000"/>
                          </a:solidFill>
                        </a:rPr>
                        <a:t>số</a:t>
                      </a:r>
                      <a:r>
                        <a:rPr lang="en-US" dirty="0">
                          <a:solidFill>
                            <a:srgbClr val="C00000"/>
                          </a:solidFill>
                        </a:rPr>
                        <a:t> </a:t>
                      </a:r>
                      <a:r>
                        <a:rPr lang="en-US" dirty="0" err="1">
                          <a:solidFill>
                            <a:srgbClr val="C00000"/>
                          </a:solidFill>
                        </a:rPr>
                        <a:t>hồ</a:t>
                      </a:r>
                      <a:r>
                        <a:rPr lang="en-US" dirty="0">
                          <a:solidFill>
                            <a:srgbClr val="C00000"/>
                          </a:solidFill>
                        </a:rPr>
                        <a:t> </a:t>
                      </a:r>
                      <a:r>
                        <a:rPr lang="en-US" dirty="0" err="1">
                          <a:solidFill>
                            <a:srgbClr val="C00000"/>
                          </a:solidFill>
                        </a:rPr>
                        <a:t>sơ</a:t>
                      </a:r>
                      <a:r>
                        <a:rPr lang="en-US" dirty="0">
                          <a:solidFill>
                            <a:srgbClr val="C00000"/>
                          </a:solidFill>
                        </a:rPr>
                        <a:t> =100 000</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C00000"/>
                          </a:solidFill>
                        </a:rPr>
                        <a:t>Không</a:t>
                      </a:r>
                      <a:r>
                        <a:rPr lang="en-US" dirty="0">
                          <a:solidFill>
                            <a:srgbClr val="C00000"/>
                          </a:solidFill>
                        </a:rPr>
                        <a:t> </a:t>
                      </a:r>
                      <a:r>
                        <a:rPr lang="en-US" dirty="0" err="1">
                          <a:solidFill>
                            <a:srgbClr val="C00000"/>
                          </a:solidFill>
                        </a:rPr>
                        <a:t>hợp</a:t>
                      </a:r>
                      <a:r>
                        <a:rPr lang="en-US" dirty="0">
                          <a:solidFill>
                            <a:srgbClr val="C00000"/>
                          </a:solidFill>
                        </a:rPr>
                        <a:t> </a:t>
                      </a:r>
                      <a:r>
                        <a:rPr lang="en-US" dirty="0" err="1">
                          <a:solidFill>
                            <a:srgbClr val="C00000"/>
                          </a:solidFill>
                        </a:rPr>
                        <a:t>lệ</a:t>
                      </a:r>
                      <a:endParaRPr lang="en-US" dirty="0">
                        <a:solidFill>
                          <a:srgbClr val="C00000"/>
                        </a:solidFill>
                      </a:endParaRPr>
                    </a:p>
                  </a:txBody>
                  <a:tcPr>
                    <a:solidFill>
                      <a:schemeClr val="accent1">
                        <a:lumMod val="20000"/>
                        <a:lumOff val="80000"/>
                      </a:schemeClr>
                    </a:solidFill>
                  </a:tcPr>
                </a:tc>
                <a:extLst>
                  <a:ext uri="{0D108BD9-81ED-4DB2-BD59-A6C34878D82A}">
                    <a16:rowId xmlns:a16="http://schemas.microsoft.com/office/drawing/2014/main" val="3948843635"/>
                  </a:ext>
                </a:extLst>
              </a:tr>
            </a:tbl>
          </a:graphicData>
        </a:graphic>
      </p:graphicFrame>
      <p:pic>
        <p:nvPicPr>
          <p:cNvPr id="7" name="Picture 6">
            <a:extLst>
              <a:ext uri="{FF2B5EF4-FFF2-40B4-BE49-F238E27FC236}">
                <a16:creationId xmlns:a16="http://schemas.microsoft.com/office/drawing/2014/main" id="{FAA0D6A5-373B-10C7-3076-D20BB56984DB}"/>
              </a:ext>
            </a:extLst>
          </p:cNvPr>
          <p:cNvPicPr>
            <a:picLocks noChangeAspect="1"/>
          </p:cNvPicPr>
          <p:nvPr/>
        </p:nvPicPr>
        <p:blipFill>
          <a:blip r:embed="rId3"/>
          <a:stretch>
            <a:fillRect/>
          </a:stretch>
        </p:blipFill>
        <p:spPr>
          <a:xfrm>
            <a:off x="6647543" y="1639161"/>
            <a:ext cx="5263356" cy="1329010"/>
          </a:xfrm>
          <a:prstGeom prst="rect">
            <a:avLst/>
          </a:prstGeom>
        </p:spPr>
      </p:pic>
    </p:spTree>
    <p:extLst>
      <p:ext uri="{BB962C8B-B14F-4D97-AF65-F5344CB8AC3E}">
        <p14:creationId xmlns:p14="http://schemas.microsoft.com/office/powerpoint/2010/main" val="2805449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4.2.3.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dùng</a:t>
            </a:r>
            <a:r>
              <a:rPr lang="en-US" altLang="en-US" sz="4400" dirty="0"/>
              <a:t> </a:t>
            </a:r>
            <a:r>
              <a:rPr lang="en-US" altLang="en-US" sz="4400" dirty="0" err="1"/>
              <a:t>bảng</a:t>
            </a:r>
            <a:r>
              <a:rPr lang="en-US" altLang="en-US" sz="4400" dirty="0"/>
              <a:t> </a:t>
            </a:r>
            <a:r>
              <a:rPr lang="en-US" altLang="en-US" sz="4400" dirty="0" err="1"/>
              <a:t>quyết</a:t>
            </a:r>
            <a:r>
              <a:rPr lang="en-US" altLang="en-US" sz="4400" dirty="0"/>
              <a:t> </a:t>
            </a:r>
            <a:r>
              <a:rPr lang="en-US" altLang="en-US" sz="4400" dirty="0" err="1"/>
              <a:t>định</a:t>
            </a:r>
            <a:endParaRPr lang="en-US" altLang="en-US" sz="4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1027113" y="1368425"/>
            <a:ext cx="9865858" cy="4351338"/>
          </a:xfrm>
        </p:spPr>
        <p:txBody>
          <a:bodyPr>
            <a:normAutofit fontScale="92500" lnSpcReduction="20000"/>
          </a:bodyPr>
          <a:lstStyle/>
          <a:p>
            <a:pPr>
              <a:buFont typeface="Wingdings" panose="05000000000000000000" pitchFamily="2" charset="2"/>
              <a:buChar char="v"/>
            </a:pPr>
            <a:r>
              <a:rPr lang="en-US" sz="2000" b="1" dirty="0"/>
              <a:t> </a:t>
            </a:r>
            <a:r>
              <a:rPr lang="en-US" sz="2000" b="1" dirty="0" err="1"/>
              <a:t>Định</a:t>
            </a:r>
            <a:r>
              <a:rPr lang="en-US" sz="2000" b="1" dirty="0"/>
              <a:t> </a:t>
            </a:r>
            <a:r>
              <a:rPr lang="en-US" sz="2000" b="1" dirty="0" err="1"/>
              <a:t>nghĩa</a:t>
            </a:r>
            <a:r>
              <a:rPr lang="en-US" sz="2000" b="1" dirty="0"/>
              <a:t>: </a:t>
            </a:r>
          </a:p>
          <a:p>
            <a:pPr lvl="1">
              <a:lnSpc>
                <a:spcPct val="150000"/>
              </a:lnSpc>
            </a:pPr>
            <a:r>
              <a:rPr lang="en-US" sz="1600" dirty="0" err="1"/>
              <a:t>Bảng</a:t>
            </a:r>
            <a:r>
              <a:rPr lang="en-US" sz="1600" dirty="0"/>
              <a:t> </a:t>
            </a:r>
            <a:r>
              <a:rPr lang="en-US" sz="1600" dirty="0" err="1"/>
              <a:t>quyết</a:t>
            </a:r>
            <a:r>
              <a:rPr lang="en-US" sz="1600" dirty="0"/>
              <a:t> </a:t>
            </a:r>
            <a:r>
              <a:rPr lang="en-US" sz="1600" dirty="0" err="1"/>
              <a:t>định</a:t>
            </a:r>
            <a:r>
              <a:rPr lang="en-US" sz="1600" dirty="0"/>
              <a:t> (decision table): </a:t>
            </a:r>
            <a:r>
              <a:rPr lang="en-US" sz="1600" dirty="0" err="1"/>
              <a:t>gồm</a:t>
            </a:r>
            <a:r>
              <a:rPr lang="en-US" sz="1600" dirty="0"/>
              <a:t> </a:t>
            </a:r>
            <a:r>
              <a:rPr lang="en-US" sz="1600" dirty="0" err="1"/>
              <a:t>có</a:t>
            </a:r>
            <a:r>
              <a:rPr lang="en-US" sz="1600" dirty="0"/>
              <a:t> 4 </a:t>
            </a:r>
            <a:r>
              <a:rPr lang="en-US" sz="1600" dirty="0" err="1"/>
              <a:t>thành</a:t>
            </a:r>
            <a:r>
              <a:rPr lang="en-US" sz="1600" dirty="0"/>
              <a:t> </a:t>
            </a:r>
            <a:r>
              <a:rPr lang="en-US" sz="1600" dirty="0" err="1"/>
              <a:t>phần</a:t>
            </a:r>
            <a:endParaRPr lang="en-US" sz="1600" dirty="0"/>
          </a:p>
          <a:p>
            <a:pPr lvl="2">
              <a:lnSpc>
                <a:spcPct val="150000"/>
              </a:lnSpc>
              <a:buFontTx/>
              <a:buChar char="-"/>
            </a:pPr>
            <a:r>
              <a:rPr lang="en-US" sz="1600" dirty="0" err="1"/>
              <a:t>Điều</a:t>
            </a:r>
            <a:r>
              <a:rPr lang="en-US" sz="1600" dirty="0"/>
              <a:t> </a:t>
            </a:r>
            <a:r>
              <a:rPr lang="en-US" sz="1600" dirty="0" err="1"/>
              <a:t>kiện</a:t>
            </a:r>
            <a:r>
              <a:rPr lang="en-US" sz="1600" dirty="0"/>
              <a:t> (Condition): </a:t>
            </a:r>
            <a:r>
              <a:rPr lang="en-US" sz="1600" dirty="0" err="1"/>
              <a:t>Mô</a:t>
            </a:r>
            <a:r>
              <a:rPr lang="en-US" sz="1600" dirty="0"/>
              <a:t> </a:t>
            </a:r>
            <a:r>
              <a:rPr lang="en-US" sz="1600" dirty="0" err="1"/>
              <a:t>tả</a:t>
            </a:r>
            <a:r>
              <a:rPr lang="en-US" sz="1600" dirty="0"/>
              <a:t> </a:t>
            </a:r>
            <a:r>
              <a:rPr lang="en-US" sz="1600" dirty="0" err="1"/>
              <a:t>các</a:t>
            </a:r>
            <a:r>
              <a:rPr lang="en-US" sz="1600" dirty="0"/>
              <a:t> </a:t>
            </a:r>
            <a:r>
              <a:rPr lang="en-US" sz="1600" dirty="0" err="1"/>
              <a:t>điều</a:t>
            </a:r>
            <a:r>
              <a:rPr lang="en-US" sz="1600" dirty="0"/>
              <a:t> </a:t>
            </a:r>
            <a:r>
              <a:rPr lang="en-US" sz="1600" dirty="0" err="1"/>
              <a:t>kiện</a:t>
            </a:r>
            <a:r>
              <a:rPr lang="en-US" sz="1600" dirty="0"/>
              <a:t> </a:t>
            </a:r>
            <a:r>
              <a:rPr lang="en-US" sz="1600" dirty="0" err="1"/>
              <a:t>đầu</a:t>
            </a:r>
            <a:r>
              <a:rPr lang="en-US" sz="1600" dirty="0"/>
              <a:t> </a:t>
            </a:r>
            <a:r>
              <a:rPr lang="en-US" sz="1600" dirty="0" err="1"/>
              <a:t>vào</a:t>
            </a:r>
            <a:endParaRPr lang="en-US" sz="1600" dirty="0"/>
          </a:p>
          <a:p>
            <a:pPr lvl="2">
              <a:lnSpc>
                <a:spcPct val="150000"/>
              </a:lnSpc>
              <a:buFontTx/>
              <a:buChar char="-"/>
            </a:pPr>
            <a:r>
              <a:rPr lang="en-US" sz="1600" dirty="0" err="1"/>
              <a:t>Hành</a:t>
            </a:r>
            <a:r>
              <a:rPr lang="en-US" sz="1600" dirty="0"/>
              <a:t> </a:t>
            </a:r>
            <a:r>
              <a:rPr lang="en-US" sz="1600" dirty="0" err="1"/>
              <a:t>động</a:t>
            </a:r>
            <a:r>
              <a:rPr lang="en-US" sz="1600" dirty="0"/>
              <a:t> (Action): Thao </a:t>
            </a:r>
            <a:r>
              <a:rPr lang="en-US" sz="1600" dirty="0" err="1"/>
              <a:t>tác</a:t>
            </a:r>
            <a:r>
              <a:rPr lang="en-US" sz="1600" dirty="0"/>
              <a:t> </a:t>
            </a:r>
            <a:r>
              <a:rPr lang="en-US" sz="1600" dirty="0" err="1"/>
              <a:t>trên</a:t>
            </a:r>
            <a:r>
              <a:rPr lang="en-US" sz="1600" dirty="0"/>
              <a:t> </a:t>
            </a:r>
            <a:r>
              <a:rPr lang="en-US" sz="1600" dirty="0" err="1"/>
              <a:t>phần</a:t>
            </a:r>
            <a:r>
              <a:rPr lang="en-US" sz="1600" dirty="0"/>
              <a:t> </a:t>
            </a:r>
            <a:r>
              <a:rPr lang="en-US" sz="1600" dirty="0" err="1"/>
              <a:t>mềm</a:t>
            </a:r>
            <a:r>
              <a:rPr lang="en-US" sz="1600" dirty="0"/>
              <a:t> </a:t>
            </a:r>
            <a:r>
              <a:rPr lang="en-US" sz="1600" dirty="0" err="1"/>
              <a:t>để</a:t>
            </a:r>
            <a:r>
              <a:rPr lang="en-US" sz="1600" dirty="0"/>
              <a:t> </a:t>
            </a:r>
            <a:r>
              <a:rPr lang="en-US" sz="1600" dirty="0" err="1"/>
              <a:t>tạo</a:t>
            </a:r>
            <a:r>
              <a:rPr lang="en-US" sz="1600" dirty="0"/>
              <a:t> </a:t>
            </a:r>
            <a:r>
              <a:rPr lang="en-US" sz="1600" dirty="0" err="1"/>
              <a:t>ra</a:t>
            </a:r>
            <a:r>
              <a:rPr lang="en-US" sz="1600" dirty="0"/>
              <a:t> </a:t>
            </a:r>
            <a:r>
              <a:rPr lang="en-US" sz="1600" dirty="0" err="1"/>
              <a:t>đầu</a:t>
            </a:r>
            <a:r>
              <a:rPr lang="en-US" sz="1600" dirty="0"/>
              <a:t> </a:t>
            </a:r>
            <a:r>
              <a:rPr lang="en-US" sz="1600" dirty="0" err="1"/>
              <a:t>ra</a:t>
            </a:r>
            <a:endParaRPr lang="en-US" sz="1600" dirty="0"/>
          </a:p>
          <a:p>
            <a:pPr lvl="2">
              <a:lnSpc>
                <a:spcPct val="150000"/>
              </a:lnSpc>
              <a:buFontTx/>
              <a:buChar char="-"/>
            </a:pPr>
            <a:r>
              <a:rPr lang="en-US" sz="1600" dirty="0" err="1"/>
              <a:t>Kết</a:t>
            </a:r>
            <a:r>
              <a:rPr lang="en-US" sz="1600" dirty="0"/>
              <a:t> </a:t>
            </a:r>
            <a:r>
              <a:rPr lang="en-US" sz="1600" dirty="0" err="1"/>
              <a:t>quả</a:t>
            </a:r>
            <a:r>
              <a:rPr lang="en-US" sz="1600" dirty="0"/>
              <a:t> </a:t>
            </a:r>
            <a:r>
              <a:rPr lang="en-US" sz="1600" dirty="0" err="1"/>
              <a:t>đầu</a:t>
            </a:r>
            <a:r>
              <a:rPr lang="en-US" sz="1600" dirty="0"/>
              <a:t> </a:t>
            </a:r>
            <a:r>
              <a:rPr lang="en-US" sz="1600" dirty="0" err="1"/>
              <a:t>ra</a:t>
            </a:r>
            <a:r>
              <a:rPr lang="en-US" sz="1600" dirty="0"/>
              <a:t> (Outcome): </a:t>
            </a:r>
            <a:r>
              <a:rPr lang="en-US" sz="1600" dirty="0" err="1"/>
              <a:t>Giá</a:t>
            </a:r>
            <a:r>
              <a:rPr lang="en-US" sz="1600" dirty="0"/>
              <a:t> </a:t>
            </a:r>
            <a:r>
              <a:rPr lang="en-US" sz="1600" dirty="0" err="1"/>
              <a:t>trị</a:t>
            </a:r>
            <a:r>
              <a:rPr lang="en-US" sz="1600" dirty="0"/>
              <a:t> </a:t>
            </a:r>
            <a:r>
              <a:rPr lang="en-US" sz="1600" dirty="0" err="1"/>
              <a:t>đầu</a:t>
            </a:r>
            <a:r>
              <a:rPr lang="en-US" sz="1600" dirty="0"/>
              <a:t> </a:t>
            </a:r>
            <a:r>
              <a:rPr lang="en-US" sz="1600" dirty="0" err="1"/>
              <a:t>ra</a:t>
            </a:r>
            <a:r>
              <a:rPr lang="en-US" sz="1600" dirty="0"/>
              <a:t> </a:t>
            </a:r>
            <a:r>
              <a:rPr lang="en-US" sz="1600" dirty="0" err="1"/>
              <a:t>nhận</a:t>
            </a:r>
            <a:r>
              <a:rPr lang="en-US" sz="1600" dirty="0"/>
              <a:t> </a:t>
            </a:r>
            <a:r>
              <a:rPr lang="en-US" sz="1600" dirty="0" err="1"/>
              <a:t>được</a:t>
            </a:r>
            <a:endParaRPr lang="en-US" sz="1600" dirty="0"/>
          </a:p>
          <a:p>
            <a:pPr lvl="2">
              <a:lnSpc>
                <a:spcPct val="150000"/>
              </a:lnSpc>
              <a:buFontTx/>
              <a:buChar char="-"/>
            </a:pPr>
            <a:r>
              <a:rPr lang="en-US" sz="1600" dirty="0"/>
              <a:t>Quy </a:t>
            </a:r>
            <a:r>
              <a:rPr lang="en-US" sz="1600" dirty="0" err="1"/>
              <a:t>tắc</a:t>
            </a:r>
            <a:r>
              <a:rPr lang="en-US" sz="1600" dirty="0"/>
              <a:t> (Rule): </a:t>
            </a:r>
            <a:r>
              <a:rPr lang="en-US" sz="1600" dirty="0" err="1"/>
              <a:t>Mỗi</a:t>
            </a:r>
            <a:r>
              <a:rPr lang="en-US" sz="1600" dirty="0"/>
              <a:t> </a:t>
            </a:r>
            <a:r>
              <a:rPr lang="en-US" sz="1600" dirty="0" err="1"/>
              <a:t>tổ</a:t>
            </a:r>
            <a:r>
              <a:rPr lang="en-US" sz="1600" dirty="0"/>
              <a:t> </a:t>
            </a:r>
            <a:r>
              <a:rPr lang="en-US" sz="1600" dirty="0" err="1"/>
              <a:t>hợp</a:t>
            </a:r>
            <a:r>
              <a:rPr lang="en-US" sz="1600" dirty="0"/>
              <a:t> </a:t>
            </a:r>
            <a:r>
              <a:rPr lang="en-US" sz="1600" dirty="0" err="1"/>
              <a:t>gồm</a:t>
            </a:r>
            <a:r>
              <a:rPr lang="en-US" sz="1600" dirty="0"/>
              <a:t> 3 </a:t>
            </a:r>
            <a:r>
              <a:rPr lang="en-US" sz="1600" dirty="0" err="1"/>
              <a:t>phần</a:t>
            </a:r>
            <a:r>
              <a:rPr lang="en-US" sz="1600" dirty="0"/>
              <a:t> (Condition, Action, Outcome) </a:t>
            </a:r>
            <a:r>
              <a:rPr lang="en-US" sz="1600" dirty="0" err="1"/>
              <a:t>sẽ</a:t>
            </a:r>
            <a:r>
              <a:rPr lang="en-US" sz="1600" dirty="0"/>
              <a:t> </a:t>
            </a:r>
            <a:r>
              <a:rPr lang="en-US" sz="1600" dirty="0" err="1"/>
              <a:t>tạo</a:t>
            </a:r>
            <a:r>
              <a:rPr lang="en-US" sz="1600" dirty="0"/>
              <a:t> </a:t>
            </a:r>
            <a:r>
              <a:rPr lang="en-US" sz="1600" dirty="0" err="1"/>
              <a:t>ra</a:t>
            </a:r>
            <a:r>
              <a:rPr lang="en-US" sz="1600" dirty="0"/>
              <a:t> 1 </a:t>
            </a:r>
            <a:r>
              <a:rPr lang="en-US" sz="1600" dirty="0" err="1"/>
              <a:t>quy</a:t>
            </a:r>
            <a:r>
              <a:rPr lang="en-US" sz="1600" dirty="0"/>
              <a:t> </a:t>
            </a:r>
            <a:r>
              <a:rPr lang="en-US" sz="1600" dirty="0" err="1"/>
              <a:t>tắc</a:t>
            </a:r>
            <a:r>
              <a:rPr lang="en-US" sz="1600" dirty="0"/>
              <a:t> (rule)</a:t>
            </a:r>
          </a:p>
          <a:p>
            <a:pPr lvl="1">
              <a:lnSpc>
                <a:spcPct val="150000"/>
              </a:lnSpc>
            </a:pPr>
            <a:r>
              <a:rPr lang="en-US" sz="2000" dirty="0" err="1"/>
              <a:t>Kỹ</a:t>
            </a:r>
            <a:r>
              <a:rPr lang="en-US" sz="2000" dirty="0"/>
              <a:t> </a:t>
            </a:r>
            <a:r>
              <a:rPr lang="en-US" sz="2000" dirty="0" err="1"/>
              <a:t>thuật</a:t>
            </a:r>
            <a:r>
              <a:rPr lang="en-US" sz="2000" dirty="0"/>
              <a:t> </a:t>
            </a:r>
            <a:r>
              <a:rPr lang="en-US" sz="2000" dirty="0" err="1"/>
              <a:t>kiểm</a:t>
            </a:r>
            <a:r>
              <a:rPr lang="en-US" sz="2000" dirty="0"/>
              <a:t> </a:t>
            </a:r>
            <a:r>
              <a:rPr lang="en-US" sz="2000" dirty="0" err="1"/>
              <a:t>thử</a:t>
            </a:r>
            <a:r>
              <a:rPr lang="en-US" sz="2000" dirty="0"/>
              <a:t> </a:t>
            </a:r>
            <a:r>
              <a:rPr lang="en-US" sz="2000" dirty="0" err="1"/>
              <a:t>dựa</a:t>
            </a:r>
            <a:r>
              <a:rPr lang="en-US" sz="2000" dirty="0"/>
              <a:t> </a:t>
            </a:r>
            <a:r>
              <a:rPr lang="en-US" sz="2000" dirty="0" err="1"/>
              <a:t>vào</a:t>
            </a:r>
            <a:r>
              <a:rPr lang="en-US" sz="2000" dirty="0"/>
              <a:t> </a:t>
            </a:r>
            <a:r>
              <a:rPr lang="en-US" sz="2000" dirty="0" err="1"/>
              <a:t>bảng</a:t>
            </a:r>
            <a:r>
              <a:rPr lang="en-US" sz="2000" dirty="0"/>
              <a:t> </a:t>
            </a:r>
            <a:r>
              <a:rPr lang="en-US" sz="2000" dirty="0" err="1"/>
              <a:t>quyết</a:t>
            </a:r>
            <a:r>
              <a:rPr lang="en-US" sz="2000" dirty="0"/>
              <a:t> </a:t>
            </a:r>
            <a:r>
              <a:rPr lang="en-US" sz="2000" dirty="0" err="1"/>
              <a:t>định</a:t>
            </a:r>
            <a:r>
              <a:rPr lang="en-US" sz="2000" dirty="0"/>
              <a:t>: </a:t>
            </a:r>
            <a:r>
              <a:rPr lang="en-US" sz="2000" dirty="0" err="1"/>
              <a:t>là</a:t>
            </a:r>
            <a:r>
              <a:rPr lang="en-US" sz="2000" dirty="0"/>
              <a:t> </a:t>
            </a:r>
            <a:r>
              <a:rPr lang="en-US" sz="2000" dirty="0" err="1"/>
              <a:t>kỹ</a:t>
            </a:r>
            <a:r>
              <a:rPr lang="en-US" sz="2000" dirty="0"/>
              <a:t> </a:t>
            </a:r>
            <a:r>
              <a:rPr lang="en-US" sz="2000" dirty="0" err="1"/>
              <a:t>thuật</a:t>
            </a:r>
            <a:r>
              <a:rPr lang="en-US" sz="2000" dirty="0"/>
              <a:t> </a:t>
            </a:r>
            <a:r>
              <a:rPr lang="en-US" sz="2000" dirty="0" err="1"/>
              <a:t>thiết</a:t>
            </a:r>
            <a:r>
              <a:rPr lang="en-US" sz="2000" dirty="0"/>
              <a:t> </a:t>
            </a:r>
            <a:r>
              <a:rPr lang="en-US" sz="2000" dirty="0" err="1"/>
              <a:t>kế</a:t>
            </a:r>
            <a:r>
              <a:rPr lang="en-US" sz="2000" dirty="0"/>
              <a:t> test case </a:t>
            </a:r>
            <a:r>
              <a:rPr lang="en-US" sz="2000" dirty="0" err="1"/>
              <a:t>từ</a:t>
            </a:r>
            <a:r>
              <a:rPr lang="en-US" sz="2000" dirty="0"/>
              <a:t> </a:t>
            </a:r>
            <a:r>
              <a:rPr lang="en-US" sz="2000" dirty="0" err="1"/>
              <a:t>các</a:t>
            </a:r>
            <a:r>
              <a:rPr lang="en-US" sz="2000" dirty="0"/>
              <a:t> rule </a:t>
            </a:r>
            <a:r>
              <a:rPr lang="en-US" sz="2000" dirty="0" err="1"/>
              <a:t>của</a:t>
            </a:r>
            <a:r>
              <a:rPr lang="en-US" sz="2000" dirty="0"/>
              <a:t> </a:t>
            </a:r>
            <a:r>
              <a:rPr lang="en-US" sz="2000" dirty="0" err="1"/>
              <a:t>bảng</a:t>
            </a:r>
            <a:r>
              <a:rPr lang="en-US" sz="2000" dirty="0"/>
              <a:t> </a:t>
            </a:r>
            <a:r>
              <a:rPr lang="en-US" sz="2000" dirty="0" err="1"/>
              <a:t>quyết</a:t>
            </a:r>
            <a:r>
              <a:rPr lang="en-US" sz="2000" dirty="0"/>
              <a:t> </a:t>
            </a:r>
            <a:r>
              <a:rPr lang="en-US" sz="2000" dirty="0" err="1"/>
              <a:t>định</a:t>
            </a:r>
            <a:r>
              <a:rPr lang="en-US" sz="2000" dirty="0"/>
              <a:t>, </a:t>
            </a:r>
            <a:r>
              <a:rPr lang="en-US" sz="2000" dirty="0" err="1"/>
              <a:t>mỗi</a:t>
            </a:r>
            <a:r>
              <a:rPr lang="en-US" sz="2000" dirty="0"/>
              <a:t> rule </a:t>
            </a:r>
            <a:r>
              <a:rPr lang="en-US" sz="2000" dirty="0" err="1"/>
              <a:t>là</a:t>
            </a:r>
            <a:r>
              <a:rPr lang="en-US" sz="2000" dirty="0"/>
              <a:t> 1 test case.</a:t>
            </a:r>
          </a:p>
          <a:p>
            <a:pPr lvl="1">
              <a:lnSpc>
                <a:spcPct val="150000"/>
              </a:lnSpc>
            </a:pPr>
            <a:r>
              <a:rPr lang="en-US" sz="2000" dirty="0" err="1"/>
              <a:t>Số</a:t>
            </a:r>
            <a:r>
              <a:rPr lang="en-US" sz="2000" dirty="0"/>
              <a:t> test case </a:t>
            </a:r>
            <a:r>
              <a:rPr lang="en-US" sz="2000" dirty="0" err="1"/>
              <a:t>tối</a:t>
            </a:r>
            <a:r>
              <a:rPr lang="en-US" sz="2000" dirty="0"/>
              <a:t> </a:t>
            </a:r>
            <a:r>
              <a:rPr lang="en-US" sz="2000" dirty="0" err="1"/>
              <a:t>đa</a:t>
            </a:r>
            <a:r>
              <a:rPr lang="en-US" sz="2000" dirty="0"/>
              <a:t> = (</a:t>
            </a:r>
            <a:r>
              <a:rPr lang="en-US" sz="2000" dirty="0" err="1"/>
              <a:t>điều</a:t>
            </a:r>
            <a:r>
              <a:rPr lang="en-US" sz="2000" dirty="0"/>
              <a:t> </a:t>
            </a:r>
            <a:r>
              <a:rPr lang="en-US" sz="2000" dirty="0" err="1"/>
              <a:t>kiện</a:t>
            </a:r>
            <a:r>
              <a:rPr lang="en-US" sz="2000" dirty="0"/>
              <a:t> 1 * </a:t>
            </a:r>
            <a:r>
              <a:rPr lang="en-US" sz="2000" dirty="0" err="1"/>
              <a:t>số</a:t>
            </a:r>
            <a:r>
              <a:rPr lang="en-US" sz="2000" dirty="0"/>
              <a:t> </a:t>
            </a:r>
            <a:r>
              <a:rPr lang="en-US" sz="2000" dirty="0" err="1"/>
              <a:t>giá</a:t>
            </a:r>
            <a:r>
              <a:rPr lang="en-US" sz="2000" dirty="0"/>
              <a:t> </a:t>
            </a:r>
            <a:r>
              <a:rPr lang="en-US" sz="2000" dirty="0" err="1"/>
              <a:t>trị</a:t>
            </a:r>
            <a:r>
              <a:rPr lang="en-US" sz="2000" dirty="0"/>
              <a:t> </a:t>
            </a:r>
            <a:r>
              <a:rPr lang="en-US" sz="2000" dirty="0" err="1"/>
              <a:t>có</a:t>
            </a:r>
            <a:r>
              <a:rPr lang="en-US" sz="2000" dirty="0"/>
              <a:t> </a:t>
            </a:r>
            <a:r>
              <a:rPr lang="en-US" sz="2000" dirty="0" err="1"/>
              <a:t>thể</a:t>
            </a:r>
            <a:r>
              <a:rPr lang="en-US" sz="2000" dirty="0"/>
              <a:t> </a:t>
            </a:r>
            <a:r>
              <a:rPr lang="en-US" sz="2000" dirty="0" err="1"/>
              <a:t>có</a:t>
            </a:r>
            <a:r>
              <a:rPr lang="en-US" sz="2000" dirty="0"/>
              <a:t> </a:t>
            </a:r>
            <a:r>
              <a:rPr lang="en-US" sz="2000" dirty="0" err="1"/>
              <a:t>của</a:t>
            </a:r>
            <a:r>
              <a:rPr lang="en-US" sz="2000" dirty="0"/>
              <a:t> </a:t>
            </a:r>
            <a:r>
              <a:rPr lang="en-US" sz="2000" dirty="0" err="1"/>
              <a:t>điều</a:t>
            </a:r>
            <a:r>
              <a:rPr lang="en-US" sz="2000" dirty="0"/>
              <a:t> </a:t>
            </a:r>
            <a:r>
              <a:rPr lang="en-US" sz="2000" dirty="0" err="1"/>
              <a:t>kiện</a:t>
            </a:r>
            <a:r>
              <a:rPr lang="en-US" sz="2000" dirty="0"/>
              <a:t> 1) + (</a:t>
            </a:r>
            <a:r>
              <a:rPr lang="en-US" sz="2000" dirty="0" err="1"/>
              <a:t>điều</a:t>
            </a:r>
            <a:r>
              <a:rPr lang="en-US" sz="2000" dirty="0"/>
              <a:t> </a:t>
            </a:r>
            <a:r>
              <a:rPr lang="en-US" sz="2000" dirty="0" err="1"/>
              <a:t>kiện</a:t>
            </a:r>
            <a:r>
              <a:rPr lang="en-US" sz="2000" dirty="0"/>
              <a:t> 2* </a:t>
            </a:r>
            <a:r>
              <a:rPr lang="en-US" sz="2000" dirty="0" err="1"/>
              <a:t>số</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điều</a:t>
            </a:r>
            <a:r>
              <a:rPr lang="en-US" sz="2000" dirty="0"/>
              <a:t> </a:t>
            </a:r>
            <a:r>
              <a:rPr lang="en-US" sz="2000" dirty="0" err="1"/>
              <a:t>kiện</a:t>
            </a:r>
            <a:r>
              <a:rPr lang="en-US" sz="2000" dirty="0"/>
              <a:t> 2) + …+ (</a:t>
            </a:r>
            <a:r>
              <a:rPr lang="en-US" sz="2000" dirty="0" err="1"/>
              <a:t>điều</a:t>
            </a:r>
            <a:r>
              <a:rPr lang="en-US" sz="2000" dirty="0"/>
              <a:t> </a:t>
            </a:r>
            <a:r>
              <a:rPr lang="en-US" sz="2000" dirty="0" err="1"/>
              <a:t>kiện</a:t>
            </a:r>
            <a:r>
              <a:rPr lang="en-US" sz="2000" dirty="0"/>
              <a:t> n * </a:t>
            </a:r>
            <a:r>
              <a:rPr lang="en-US" sz="2000" dirty="0" err="1"/>
              <a:t>số</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điều</a:t>
            </a:r>
            <a:r>
              <a:rPr lang="en-US" sz="2000" dirty="0"/>
              <a:t> </a:t>
            </a:r>
            <a:r>
              <a:rPr lang="en-US" sz="2000" dirty="0" err="1"/>
              <a:t>kiện</a:t>
            </a:r>
            <a:r>
              <a:rPr lang="en-US" sz="2000" dirty="0"/>
              <a:t> n).</a:t>
            </a:r>
          </a:p>
          <a:p>
            <a:pPr>
              <a:buFont typeface="Wingdings" panose="05000000000000000000" pitchFamily="2" charset="2"/>
              <a:buChar char="v"/>
            </a:pPr>
            <a:r>
              <a:rPr lang="en-US" sz="2000" b="1" dirty="0"/>
              <a:t> </a:t>
            </a:r>
            <a:r>
              <a:rPr lang="en-US" sz="2000" b="1" dirty="0" err="1"/>
              <a:t>Điều</a:t>
            </a:r>
            <a:r>
              <a:rPr lang="en-US" sz="2000" b="1" dirty="0"/>
              <a:t> </a:t>
            </a:r>
            <a:r>
              <a:rPr lang="en-US" sz="2000" b="1" dirty="0" err="1"/>
              <a:t>kiện</a:t>
            </a:r>
            <a:r>
              <a:rPr lang="en-US" sz="2000" b="1" dirty="0"/>
              <a:t> </a:t>
            </a:r>
            <a:r>
              <a:rPr lang="en-US" sz="2000" b="1" dirty="0" err="1"/>
              <a:t>áp</a:t>
            </a:r>
            <a:r>
              <a:rPr lang="en-US" sz="2000" b="1" dirty="0"/>
              <a:t> </a:t>
            </a:r>
            <a:r>
              <a:rPr lang="en-US" sz="2000" b="1" dirty="0" err="1"/>
              <a:t>dụng</a:t>
            </a:r>
            <a:r>
              <a:rPr lang="en-US" sz="2000" b="1" dirty="0"/>
              <a:t>: </a:t>
            </a:r>
          </a:p>
          <a:p>
            <a:pPr marL="457200" lvl="1" indent="0">
              <a:buNone/>
            </a:pPr>
            <a:r>
              <a:rPr lang="en-US" sz="1600" dirty="0" err="1"/>
              <a:t>Áp</a:t>
            </a:r>
            <a:r>
              <a:rPr lang="en-US" sz="1600" dirty="0"/>
              <a:t> </a:t>
            </a:r>
            <a:r>
              <a:rPr lang="en-US" sz="1600" dirty="0" err="1"/>
              <a:t>dụng</a:t>
            </a:r>
            <a:r>
              <a:rPr lang="en-US" sz="1600" dirty="0"/>
              <a:t> </a:t>
            </a:r>
            <a:r>
              <a:rPr lang="en-US" sz="1600" dirty="0" err="1"/>
              <a:t>cho</a:t>
            </a:r>
            <a:r>
              <a:rPr lang="en-US" sz="1600" dirty="0"/>
              <a:t> </a:t>
            </a:r>
            <a:r>
              <a:rPr lang="en-US" sz="1600" dirty="0" err="1"/>
              <a:t>các</a:t>
            </a:r>
            <a:r>
              <a:rPr lang="en-US" sz="1600" dirty="0"/>
              <a:t> </a:t>
            </a:r>
            <a:r>
              <a:rPr lang="en-US" sz="1600" dirty="0" err="1"/>
              <a:t>bài</a:t>
            </a:r>
            <a:r>
              <a:rPr lang="en-US" sz="1600" dirty="0"/>
              <a:t> </a:t>
            </a:r>
            <a:r>
              <a:rPr lang="en-US" sz="1600" dirty="0" err="1"/>
              <a:t>toán</a:t>
            </a:r>
            <a:r>
              <a:rPr lang="en-US" sz="1600" dirty="0"/>
              <a:t> </a:t>
            </a:r>
            <a:r>
              <a:rPr lang="en-US" sz="1600" dirty="0" err="1"/>
              <a:t>có</a:t>
            </a:r>
            <a:r>
              <a:rPr lang="en-US" sz="1600" dirty="0"/>
              <a:t> </a:t>
            </a:r>
            <a:r>
              <a:rPr lang="en-US" sz="1600" dirty="0" err="1"/>
              <a:t>nhiều</a:t>
            </a:r>
            <a:r>
              <a:rPr lang="en-US" sz="1600" dirty="0"/>
              <a:t> </a:t>
            </a:r>
            <a:r>
              <a:rPr lang="en-US" sz="1600" dirty="0" err="1"/>
              <a:t>miền</a:t>
            </a:r>
            <a:r>
              <a:rPr lang="en-US" sz="1600" dirty="0"/>
              <a:t> </a:t>
            </a:r>
            <a:r>
              <a:rPr lang="en-US" sz="1600" dirty="0" err="1"/>
              <a:t>đầu</a:t>
            </a:r>
            <a:r>
              <a:rPr lang="en-US" sz="1600" dirty="0"/>
              <a:t> </a:t>
            </a:r>
            <a:r>
              <a:rPr lang="en-US" sz="1600" dirty="0" err="1"/>
              <a:t>vào</a:t>
            </a:r>
            <a:r>
              <a:rPr lang="en-US" sz="1600" dirty="0"/>
              <a:t> </a:t>
            </a:r>
            <a:r>
              <a:rPr lang="en-US" sz="1600" dirty="0" err="1"/>
              <a:t>phụ</a:t>
            </a:r>
            <a:r>
              <a:rPr lang="en-US" sz="1600" dirty="0"/>
              <a:t> </a:t>
            </a:r>
            <a:r>
              <a:rPr lang="en-US" sz="1600" dirty="0" err="1"/>
              <a:t>thuộc</a:t>
            </a:r>
            <a:r>
              <a:rPr lang="en-US" sz="1600" dirty="0"/>
              <a:t> </a:t>
            </a:r>
            <a:r>
              <a:rPr lang="en-US" sz="1600" dirty="0" err="1"/>
              <a:t>lẫn</a:t>
            </a:r>
            <a:r>
              <a:rPr lang="en-US" sz="1600" dirty="0"/>
              <a:t> </a:t>
            </a:r>
            <a:r>
              <a:rPr lang="en-US" sz="1600" dirty="0" err="1"/>
              <a:t>nhau</a:t>
            </a:r>
            <a:r>
              <a:rPr lang="en-US" sz="1600" dirty="0"/>
              <a:t>.</a:t>
            </a:r>
          </a:p>
          <a:p>
            <a:pPr marL="0" indent="0">
              <a:lnSpc>
                <a:spcPct val="150000"/>
              </a:lnSpc>
              <a:buNone/>
            </a:pPr>
            <a:endParaRPr lang="en-US" sz="2400" dirty="0"/>
          </a:p>
        </p:txBody>
      </p:sp>
    </p:spTree>
    <p:extLst>
      <p:ext uri="{BB962C8B-B14F-4D97-AF65-F5344CB8AC3E}">
        <p14:creationId xmlns:p14="http://schemas.microsoft.com/office/powerpoint/2010/main" val="34726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4.2.3.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dùng</a:t>
            </a:r>
            <a:r>
              <a:rPr lang="en-US" altLang="en-US" sz="4400" dirty="0"/>
              <a:t> </a:t>
            </a:r>
            <a:r>
              <a:rPr lang="en-US" altLang="en-US" sz="4400" dirty="0" err="1"/>
              <a:t>bảng</a:t>
            </a:r>
            <a:r>
              <a:rPr lang="en-US" altLang="en-US" sz="4400" dirty="0"/>
              <a:t> </a:t>
            </a:r>
            <a:r>
              <a:rPr lang="en-US" altLang="en-US" sz="4400" dirty="0" err="1"/>
              <a:t>quyết</a:t>
            </a:r>
            <a:r>
              <a:rPr lang="en-US" altLang="en-US" sz="4400" dirty="0"/>
              <a:t> </a:t>
            </a:r>
            <a:r>
              <a:rPr lang="en-US" altLang="en-US" sz="4400" dirty="0" err="1"/>
              <a:t>định</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504483" y="1274080"/>
            <a:ext cx="11099688" cy="3334206"/>
          </a:xfrm>
        </p:spPr>
        <p:txBody>
          <a:bodyPr>
            <a:normAutofit/>
          </a:bodyPr>
          <a:lstStyle/>
          <a:p>
            <a:pPr rtl="0">
              <a:spcBef>
                <a:spcPts val="0"/>
              </a:spcBef>
              <a:spcAft>
                <a:spcPts val="0"/>
              </a:spcAft>
              <a:buFont typeface="Wingdings" panose="05000000000000000000" pitchFamily="2" charset="2"/>
              <a:buChar char="v"/>
            </a:pPr>
            <a:r>
              <a:rPr lang="en-US" sz="2000" b="1" dirty="0"/>
              <a:t> </a:t>
            </a:r>
            <a:r>
              <a:rPr lang="en-US" sz="2000" b="1" dirty="0" err="1"/>
              <a:t>Ví</a:t>
            </a:r>
            <a:r>
              <a:rPr lang="en-US" sz="2000" b="1" dirty="0"/>
              <a:t> </a:t>
            </a:r>
            <a:r>
              <a:rPr lang="en-US" sz="2000" b="1" dirty="0" err="1"/>
              <a:t>dụ</a:t>
            </a:r>
            <a:r>
              <a:rPr lang="en-US" sz="2000" b="1" dirty="0"/>
              <a:t>: </a:t>
            </a:r>
            <a:r>
              <a:rPr lang="en-US" sz="1700" dirty="0"/>
              <a:t>Cho </a:t>
            </a:r>
            <a:r>
              <a:rPr lang="en-US" sz="1700" dirty="0" err="1"/>
              <a:t>màn</a:t>
            </a:r>
            <a:r>
              <a:rPr lang="en-US" sz="1700" dirty="0"/>
              <a:t> </a:t>
            </a:r>
            <a:r>
              <a:rPr lang="en-US" sz="1700" dirty="0" err="1"/>
              <a:t>hình</a:t>
            </a:r>
            <a:r>
              <a:rPr lang="en-US" sz="1700" dirty="0"/>
              <a:t> </a:t>
            </a:r>
            <a:r>
              <a:rPr lang="en-US" sz="1700" dirty="0" err="1"/>
              <a:t>đăng</a:t>
            </a:r>
            <a:r>
              <a:rPr lang="en-US" sz="1700" dirty="0"/>
              <a:t> </a:t>
            </a:r>
            <a:r>
              <a:rPr lang="en-US" sz="1700" dirty="0" err="1"/>
              <a:t>nhập</a:t>
            </a:r>
            <a:r>
              <a:rPr lang="en-US" sz="1700" dirty="0"/>
              <a:t> </a:t>
            </a:r>
            <a:r>
              <a:rPr lang="en-US" sz="1700" dirty="0" err="1"/>
              <a:t>như</a:t>
            </a:r>
            <a:r>
              <a:rPr lang="en-US" sz="1700" dirty="0"/>
              <a:t> </a:t>
            </a:r>
            <a:r>
              <a:rPr lang="en-US" sz="1700" dirty="0" err="1"/>
              <a:t>bên</a:t>
            </a:r>
            <a:r>
              <a:rPr lang="en-US" sz="1700" dirty="0"/>
              <a:t> </a:t>
            </a:r>
            <a:r>
              <a:rPr lang="en-US" sz="1700" dirty="0" err="1"/>
              <a:t>dưới</a:t>
            </a:r>
            <a:r>
              <a:rPr lang="en-US" sz="1700" dirty="0"/>
              <a:t>. </a:t>
            </a:r>
          </a:p>
          <a:p>
            <a:pPr marL="0" indent="0" rtl="0">
              <a:spcBef>
                <a:spcPts val="0"/>
              </a:spcBef>
              <a:spcAft>
                <a:spcPts val="0"/>
              </a:spcAft>
              <a:buNone/>
            </a:pPr>
            <a:r>
              <a:rPr lang="vi-VN" sz="1700" dirty="0">
                <a:latin typeface="Calibri" panose="020F0502020204030204" pitchFamily="34" charset="0"/>
                <a:ea typeface="Calibri" panose="020F0502020204030204" pitchFamily="34" charset="0"/>
                <a:cs typeface="Calibri" panose="020F0502020204030204" pitchFamily="34" charset="0"/>
              </a:rPr>
              <a:t>Điều kiện hợp lệ của các trường:</a:t>
            </a:r>
            <a:endParaRPr lang="en-US" sz="1700"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buFontTx/>
              <a:buChar char="-"/>
            </a:pPr>
            <a:r>
              <a:rPr lang="vi-VN" sz="1700" dirty="0">
                <a:latin typeface="Calibri" panose="020F0502020204030204" pitchFamily="34" charset="0"/>
                <a:ea typeface="Calibri" panose="020F0502020204030204" pitchFamily="34" charset="0"/>
                <a:cs typeface="Calibri" panose="020F0502020204030204" pitchFamily="34" charset="0"/>
              </a:rPr>
              <a:t>Tên đăng nhập: 8 đến 10 kí tự chữ thường, viết liền, không dấu</a:t>
            </a:r>
            <a:endParaRPr lang="en-US" sz="1700"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buFontTx/>
              <a:buChar char="-"/>
            </a:pPr>
            <a:r>
              <a:rPr lang="vi-VN" sz="1700" dirty="0">
                <a:latin typeface="Calibri" panose="020F0502020204030204" pitchFamily="34" charset="0"/>
                <a:ea typeface="Calibri" panose="020F0502020204030204" pitchFamily="34" charset="0"/>
                <a:cs typeface="Calibri" panose="020F0502020204030204" pitchFamily="34" charset="0"/>
              </a:rPr>
              <a:t>Mật khẩu: 8 kí tự gồm ít nhất 1 kí tự đặc biệt và phần còn lại là chữ thường</a:t>
            </a:r>
            <a:endParaRPr lang="en-US" sz="1700"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buFontTx/>
              <a:buChar char="-"/>
            </a:pPr>
            <a:r>
              <a:rPr lang="vi-VN" sz="1700" dirty="0">
                <a:latin typeface="Calibri" panose="020F0502020204030204" pitchFamily="34" charset="0"/>
                <a:ea typeface="Calibri" panose="020F0502020204030204" pitchFamily="34" charset="0"/>
                <a:cs typeface="Calibri" panose="020F0502020204030204" pitchFamily="34" charset="0"/>
              </a:rPr>
              <a:t>Khi Tên đăng nhập và mật khẩu được nhập hợp lệ thì nhấn nút Đăng nhập, hệ thống cho đăng nhập thành công. Ngược lại sẽ thông báo lỗi “Tên đăng nhập hoặc mật khẩu không hợp lệ.”</a:t>
            </a:r>
          </a:p>
          <a:p>
            <a:pPr marL="0" indent="0" rtl="0">
              <a:spcBef>
                <a:spcPts val="0"/>
              </a:spcBef>
              <a:spcAft>
                <a:spcPts val="0"/>
              </a:spcAft>
              <a:buNone/>
            </a:pPr>
            <a:r>
              <a:rPr lang="vi-VN" sz="1700" dirty="0">
                <a:latin typeface="Calibri" panose="020F0502020204030204" pitchFamily="34" charset="0"/>
                <a:ea typeface="Calibri" panose="020F0502020204030204" pitchFamily="34" charset="0"/>
                <a:cs typeface="Calibri" panose="020F0502020204030204" pitchFamily="34" charset="0"/>
              </a:rPr>
              <a:t>Dùng kĩ thuật kiểm thử bảng quyết định để thiết kế các ca kiểm thử.</a:t>
            </a:r>
          </a:p>
          <a:p>
            <a:pPr marL="0" indent="0">
              <a:buNone/>
            </a:pPr>
            <a:br>
              <a:rPr lang="vi-VN" sz="1400" dirty="0"/>
            </a:br>
            <a:endParaRPr lang="en-US" sz="2000" dirty="0"/>
          </a:p>
          <a:p>
            <a:pPr marL="0" indent="0">
              <a:buNone/>
            </a:pPr>
            <a:endParaRPr lang="en-US" sz="2000" dirty="0"/>
          </a:p>
        </p:txBody>
      </p:sp>
      <p:pic>
        <p:nvPicPr>
          <p:cNvPr id="2050" name="Picture 2">
            <a:extLst>
              <a:ext uri="{FF2B5EF4-FFF2-40B4-BE49-F238E27FC236}">
                <a16:creationId xmlns:a16="http://schemas.microsoft.com/office/drawing/2014/main" id="{7EF4492C-F2A2-68DD-4731-5C238A026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531" y="3018972"/>
            <a:ext cx="3155612" cy="229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7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eaLnBrk="1" hangingPunct="1"/>
            <a:r>
              <a:rPr lang="en-US" altLang="en-US" b="1" dirty="0" err="1"/>
              <a:t>Mục</a:t>
            </a:r>
            <a:r>
              <a:rPr lang="en-US" altLang="en-US" b="1" dirty="0"/>
              <a:t> </a:t>
            </a:r>
            <a:r>
              <a:rPr lang="en-US" altLang="en-US" b="1" dirty="0" err="1"/>
              <a:t>tiêu</a:t>
            </a:r>
            <a:r>
              <a:rPr lang="en-US" altLang="en-US" b="1" dirty="0"/>
              <a:t> </a:t>
            </a:r>
            <a:r>
              <a:rPr lang="en-US" altLang="en-US" b="1" dirty="0" err="1"/>
              <a:t>của</a:t>
            </a:r>
            <a:r>
              <a:rPr lang="en-US" altLang="en-US" b="1" dirty="0"/>
              <a:t> </a:t>
            </a:r>
            <a:r>
              <a:rPr lang="en-US" altLang="en-US" b="1" dirty="0" err="1"/>
              <a:t>bài</a:t>
            </a:r>
            <a:r>
              <a:rPr lang="en-US" altLang="en-US" b="1" dirty="0"/>
              <a:t> </a:t>
            </a:r>
            <a:r>
              <a:rPr lang="en-US" altLang="en-US" b="1" dirty="0" err="1"/>
              <a:t>học</a:t>
            </a:r>
            <a:endParaRPr lang="en-US" altLang="en-US" b="1" dirty="0"/>
          </a:p>
        </p:txBody>
      </p:sp>
      <p:sp>
        <p:nvSpPr>
          <p:cNvPr id="190467" name="Rectangle 3"/>
          <p:cNvSpPr>
            <a:spLocks noGrp="1" noChangeArrowheads="1"/>
          </p:cNvSpPr>
          <p:nvPr>
            <p:ph idx="1"/>
          </p:nvPr>
        </p:nvSpPr>
        <p:spPr>
          <a:xfrm>
            <a:off x="366713" y="1066800"/>
            <a:ext cx="11709173" cy="4608513"/>
          </a:xfrm>
        </p:spPr>
        <p:txBody>
          <a:bodyPr rtlCol="0">
            <a:normAutofit/>
          </a:bodyPr>
          <a:lstStyle/>
          <a:p>
            <a:pPr marL="0" indent="0" eaLnBrk="1" fontAlgn="auto" hangingPunct="1">
              <a:lnSpc>
                <a:spcPct val="150000"/>
              </a:lnSpc>
              <a:spcAft>
                <a:spcPts val="0"/>
              </a:spcAft>
              <a:buNone/>
              <a:defRPr/>
            </a:pPr>
            <a:r>
              <a:rPr lang="en-US" altLang="en-US" sz="2400" dirty="0"/>
              <a:t>4.1. </a:t>
            </a:r>
            <a:r>
              <a:rPr lang="en-US" altLang="en-US" sz="2400" dirty="0" err="1"/>
              <a:t>Tổng</a:t>
            </a:r>
            <a:r>
              <a:rPr lang="en-US" altLang="en-US" sz="2400" dirty="0"/>
              <a:t> </a:t>
            </a:r>
            <a:r>
              <a:rPr lang="en-US" altLang="en-US" sz="2400" dirty="0" err="1"/>
              <a:t>quan</a:t>
            </a:r>
            <a:r>
              <a:rPr lang="en-US" altLang="en-US" sz="2400" dirty="0"/>
              <a:t> </a:t>
            </a:r>
            <a:r>
              <a:rPr lang="en-US" altLang="en-US" sz="2400" dirty="0" err="1"/>
              <a:t>về</a:t>
            </a:r>
            <a:r>
              <a:rPr lang="en-US" altLang="en-US" sz="2400" dirty="0"/>
              <a:t> </a:t>
            </a:r>
            <a:r>
              <a:rPr lang="en-US" altLang="en-US" sz="2400" dirty="0" err="1"/>
              <a:t>các</a:t>
            </a:r>
            <a:r>
              <a:rPr lang="en-US" altLang="en-US" sz="2400" dirty="0"/>
              <a:t> </a:t>
            </a:r>
            <a:r>
              <a:rPr lang="en-US" altLang="en-US" sz="2400" dirty="0" err="1"/>
              <a:t>kỹ</a:t>
            </a:r>
            <a:r>
              <a:rPr lang="en-US" altLang="en-US" sz="2400" dirty="0"/>
              <a:t> </a:t>
            </a:r>
            <a:r>
              <a:rPr lang="en-US" altLang="en-US" sz="2400" dirty="0" err="1"/>
              <a:t>thuật</a:t>
            </a:r>
            <a:r>
              <a:rPr lang="en-US" altLang="en-US" sz="2400" dirty="0"/>
              <a:t> </a:t>
            </a:r>
            <a:r>
              <a:rPr lang="en-US" altLang="en-US" sz="2400" dirty="0" err="1"/>
              <a:t>kiểm</a:t>
            </a:r>
            <a:r>
              <a:rPr lang="en-US" altLang="en-US" sz="2400" dirty="0"/>
              <a:t> </a:t>
            </a:r>
            <a:r>
              <a:rPr lang="en-US" altLang="en-US" sz="2400" dirty="0" err="1"/>
              <a:t>thử</a:t>
            </a:r>
            <a:endParaRPr lang="en-US" altLang="en-US" sz="2400" dirty="0"/>
          </a:p>
          <a:p>
            <a:pPr marL="0" indent="0" eaLnBrk="1" fontAlgn="auto" hangingPunct="1">
              <a:lnSpc>
                <a:spcPct val="150000"/>
              </a:lnSpc>
              <a:spcAft>
                <a:spcPts val="0"/>
              </a:spcAft>
              <a:buNone/>
              <a:defRPr/>
            </a:pPr>
            <a:r>
              <a:rPr lang="en-US" altLang="en-US" sz="2400" dirty="0"/>
              <a:t>4.2. </a:t>
            </a:r>
            <a:r>
              <a:rPr lang="en-US" altLang="en-US" sz="2400" dirty="0" err="1"/>
              <a:t>Kỹ</a:t>
            </a:r>
            <a:r>
              <a:rPr lang="en-US" altLang="en-US" sz="2400" dirty="0"/>
              <a:t> </a:t>
            </a:r>
            <a:r>
              <a:rPr lang="en-US" altLang="en-US" sz="2400" dirty="0" err="1"/>
              <a:t>thuật</a:t>
            </a:r>
            <a:r>
              <a:rPr lang="en-US" altLang="en-US" sz="2400" dirty="0"/>
              <a:t> </a:t>
            </a:r>
            <a:r>
              <a:rPr lang="en-US" altLang="en-US" sz="2400" dirty="0" err="1"/>
              <a:t>kiểm</a:t>
            </a:r>
            <a:r>
              <a:rPr lang="en-US" altLang="en-US" sz="2400" dirty="0"/>
              <a:t> </a:t>
            </a:r>
            <a:r>
              <a:rPr lang="en-US" altLang="en-US" sz="2400" dirty="0" err="1"/>
              <a:t>thử</a:t>
            </a:r>
            <a:r>
              <a:rPr lang="en-US" altLang="en-US" sz="2400" dirty="0"/>
              <a:t> </a:t>
            </a:r>
            <a:r>
              <a:rPr lang="en-US" altLang="en-US" sz="2400" dirty="0" err="1"/>
              <a:t>hộp</a:t>
            </a:r>
            <a:r>
              <a:rPr lang="en-US" altLang="en-US" sz="2400" dirty="0"/>
              <a:t> </a:t>
            </a:r>
            <a:r>
              <a:rPr lang="en-US" altLang="en-US" sz="2400" dirty="0" err="1"/>
              <a:t>đen</a:t>
            </a:r>
            <a:endParaRPr lang="en-US" altLang="en-US" sz="2400" dirty="0"/>
          </a:p>
          <a:p>
            <a:pPr marL="0" indent="0" eaLnBrk="1" fontAlgn="auto" hangingPunct="1">
              <a:lnSpc>
                <a:spcPct val="150000"/>
              </a:lnSpc>
              <a:spcAft>
                <a:spcPts val="0"/>
              </a:spcAft>
              <a:buNone/>
              <a:defRPr/>
            </a:pPr>
            <a:r>
              <a:rPr lang="en-US" altLang="en-US" sz="2400" dirty="0"/>
              <a:t>4.3. </a:t>
            </a:r>
            <a:r>
              <a:rPr lang="en-US" altLang="en-US" sz="2400" dirty="0" err="1"/>
              <a:t>Kỹ</a:t>
            </a:r>
            <a:r>
              <a:rPr lang="en-US" altLang="en-US" sz="2400" dirty="0"/>
              <a:t> </a:t>
            </a:r>
            <a:r>
              <a:rPr lang="en-US" altLang="en-US" sz="2400" dirty="0" err="1"/>
              <a:t>thuật</a:t>
            </a:r>
            <a:r>
              <a:rPr lang="en-US" altLang="en-US" sz="2400" dirty="0"/>
              <a:t> </a:t>
            </a:r>
            <a:r>
              <a:rPr lang="en-US" altLang="en-US" sz="2400" dirty="0" err="1"/>
              <a:t>kiểm</a:t>
            </a:r>
            <a:r>
              <a:rPr lang="en-US" altLang="en-US" sz="2400" dirty="0"/>
              <a:t> </a:t>
            </a:r>
            <a:r>
              <a:rPr lang="en-US" altLang="en-US" sz="2400" dirty="0" err="1"/>
              <a:t>thử</a:t>
            </a:r>
            <a:r>
              <a:rPr lang="en-US" altLang="en-US" sz="2400" dirty="0"/>
              <a:t> </a:t>
            </a:r>
            <a:r>
              <a:rPr lang="en-US" altLang="en-US" sz="2400" dirty="0" err="1"/>
              <a:t>hộp</a:t>
            </a:r>
            <a:r>
              <a:rPr lang="en-US" altLang="en-US" sz="2400" dirty="0"/>
              <a:t> </a:t>
            </a:r>
            <a:r>
              <a:rPr lang="en-US" altLang="en-US" sz="2400" dirty="0" err="1"/>
              <a:t>trắng</a:t>
            </a:r>
            <a:endParaRPr lang="en-US" altLang="en-US" sz="2400" dirty="0"/>
          </a:p>
          <a:p>
            <a:pPr marL="0" indent="0" eaLnBrk="1" fontAlgn="auto" hangingPunct="1">
              <a:lnSpc>
                <a:spcPct val="150000"/>
              </a:lnSpc>
              <a:spcAft>
                <a:spcPts val="0"/>
              </a:spcAft>
              <a:buNone/>
              <a:defRPr/>
            </a:pPr>
            <a:r>
              <a:rPr lang="en-US" altLang="en-US" sz="2400" dirty="0"/>
              <a:t>4.4. </a:t>
            </a:r>
            <a:r>
              <a:rPr lang="en-US" altLang="en-US" sz="2400" dirty="0" err="1"/>
              <a:t>Kỹ</a:t>
            </a:r>
            <a:r>
              <a:rPr lang="en-US" altLang="en-US" sz="2400" dirty="0"/>
              <a:t> </a:t>
            </a:r>
            <a:r>
              <a:rPr lang="en-US" altLang="en-US" sz="2400" dirty="0" err="1"/>
              <a:t>thuật</a:t>
            </a:r>
            <a:r>
              <a:rPr lang="en-US" altLang="en-US" sz="2400" dirty="0"/>
              <a:t> </a:t>
            </a:r>
            <a:r>
              <a:rPr lang="en-US" altLang="en-US" sz="2400" dirty="0" err="1"/>
              <a:t>kiểm</a:t>
            </a:r>
            <a:r>
              <a:rPr lang="en-US" altLang="en-US" sz="2400" dirty="0"/>
              <a:t> </a:t>
            </a:r>
            <a:r>
              <a:rPr lang="en-US" altLang="en-US" sz="2400" dirty="0" err="1"/>
              <a:t>thử</a:t>
            </a:r>
            <a:r>
              <a:rPr lang="en-US" altLang="en-US" sz="2400" dirty="0"/>
              <a:t> </a:t>
            </a:r>
            <a:r>
              <a:rPr lang="en-US" altLang="en-US" sz="2400" dirty="0" err="1"/>
              <a:t>dựa</a:t>
            </a:r>
            <a:r>
              <a:rPr lang="en-US" altLang="en-US" sz="2400" dirty="0"/>
              <a:t> </a:t>
            </a:r>
            <a:r>
              <a:rPr lang="en-US" altLang="en-US" sz="2400" dirty="0" err="1"/>
              <a:t>vào</a:t>
            </a:r>
            <a:r>
              <a:rPr lang="en-US" altLang="en-US" sz="2400" dirty="0"/>
              <a:t> </a:t>
            </a:r>
            <a:r>
              <a:rPr lang="en-US" altLang="en-US" sz="2400" dirty="0" err="1"/>
              <a:t>kinh</a:t>
            </a:r>
            <a:r>
              <a:rPr lang="en-US" altLang="en-US" sz="2400" dirty="0"/>
              <a:t> </a:t>
            </a:r>
            <a:r>
              <a:rPr lang="en-US" altLang="en-US" sz="2400" dirty="0" err="1"/>
              <a:t>nghiệm</a:t>
            </a:r>
            <a:endParaRPr lang="en-US" altLang="en-US" sz="2400" dirty="0"/>
          </a:p>
          <a:p>
            <a:pPr marL="0" indent="0" eaLnBrk="1" fontAlgn="auto" hangingPunct="1">
              <a:lnSpc>
                <a:spcPct val="150000"/>
              </a:lnSpc>
              <a:spcAft>
                <a:spcPts val="0"/>
              </a:spcAft>
              <a:buNone/>
              <a:defRPr/>
            </a:pPr>
            <a:r>
              <a:rPr lang="en-US" altLang="en-US" sz="2400" dirty="0"/>
              <a:t>4.5. </a:t>
            </a:r>
            <a:r>
              <a:rPr lang="en-US" altLang="en-US" sz="2400" dirty="0" err="1"/>
              <a:t>Phương</a:t>
            </a:r>
            <a:r>
              <a:rPr lang="en-US" altLang="en-US" sz="2400" dirty="0"/>
              <a:t> </a:t>
            </a:r>
            <a:r>
              <a:rPr lang="en-US" altLang="en-US" sz="2400" dirty="0" err="1"/>
              <a:t>pháp</a:t>
            </a:r>
            <a:r>
              <a:rPr lang="en-US" altLang="en-US" sz="2400" dirty="0"/>
              <a:t> </a:t>
            </a:r>
            <a:r>
              <a:rPr lang="en-US" altLang="en-US" sz="2400" dirty="0" err="1"/>
              <a:t>kiểm</a:t>
            </a:r>
            <a:r>
              <a:rPr lang="en-US" altLang="en-US" sz="2400" dirty="0"/>
              <a:t> </a:t>
            </a:r>
            <a:r>
              <a:rPr lang="en-US" altLang="en-US" sz="2400" dirty="0" err="1"/>
              <a:t>thử</a:t>
            </a:r>
            <a:r>
              <a:rPr lang="en-US" altLang="en-US" sz="2400" dirty="0"/>
              <a:t> </a:t>
            </a:r>
            <a:r>
              <a:rPr lang="en-US" altLang="en-US" sz="2400" dirty="0" err="1"/>
              <a:t>dựa</a:t>
            </a:r>
            <a:r>
              <a:rPr lang="en-US" altLang="en-US" sz="2400" dirty="0"/>
              <a:t> </a:t>
            </a:r>
            <a:r>
              <a:rPr lang="en-US" altLang="en-US" sz="2400" dirty="0" err="1"/>
              <a:t>trên</a:t>
            </a:r>
            <a:r>
              <a:rPr lang="en-US" altLang="en-US" sz="2400" dirty="0"/>
              <a:t> </a:t>
            </a:r>
            <a:r>
              <a:rPr lang="en-US" altLang="en-US" sz="2400" dirty="0" err="1"/>
              <a:t>sự</a:t>
            </a:r>
            <a:r>
              <a:rPr lang="en-US" altLang="en-US" sz="2400" dirty="0"/>
              <a:t> </a:t>
            </a:r>
            <a:r>
              <a:rPr lang="en-US" altLang="en-US" sz="2400" dirty="0" err="1"/>
              <a:t>hợp</a:t>
            </a:r>
            <a:r>
              <a:rPr lang="en-US" altLang="en-US" sz="2400" dirty="0"/>
              <a:t> </a:t>
            </a:r>
            <a:r>
              <a:rPr lang="en-US" altLang="en-US" sz="2400" dirty="0" err="1"/>
              <a:t>tác</a:t>
            </a:r>
            <a:endParaRPr lang="en-US" altLang="en-US" sz="2400" dirty="0"/>
          </a:p>
          <a:p>
            <a:pPr marL="0" indent="0" eaLnBrk="1" fontAlgn="auto" hangingPunct="1">
              <a:lnSpc>
                <a:spcPct val="150000"/>
              </a:lnSpc>
              <a:spcAft>
                <a:spcPts val="0"/>
              </a:spcAft>
              <a:buNone/>
              <a:defRPr/>
            </a:pPr>
            <a:endParaRPr lang="en-US" altLang="en-US" sz="2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4.2.3.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dùng</a:t>
            </a:r>
            <a:r>
              <a:rPr lang="en-US" altLang="en-US" sz="4400" dirty="0"/>
              <a:t> </a:t>
            </a:r>
            <a:r>
              <a:rPr lang="en-US" altLang="en-US" sz="4400" dirty="0" err="1"/>
              <a:t>bảng</a:t>
            </a:r>
            <a:r>
              <a:rPr lang="en-US" altLang="en-US" sz="4400" dirty="0"/>
              <a:t> </a:t>
            </a:r>
            <a:r>
              <a:rPr lang="en-US" altLang="en-US" sz="4400" dirty="0" err="1"/>
              <a:t>quyết</a:t>
            </a:r>
            <a:r>
              <a:rPr lang="en-US" altLang="en-US" sz="4400" dirty="0"/>
              <a:t> </a:t>
            </a:r>
            <a:r>
              <a:rPr lang="en-US" altLang="en-US" sz="4400" dirty="0" err="1"/>
              <a:t>định</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20</a:t>
            </a:fld>
            <a:endParaRPr lang="en-US" altLang="en-US" sz="1400" dirty="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504483" y="1274079"/>
            <a:ext cx="11099688" cy="4945291"/>
          </a:xfrm>
        </p:spPr>
        <p:txBody>
          <a:bodyPr>
            <a:normAutofit/>
          </a:bodyPr>
          <a:lstStyle/>
          <a:p>
            <a:pPr rtl="0">
              <a:spcBef>
                <a:spcPts val="0"/>
              </a:spcBef>
              <a:spcAft>
                <a:spcPts val="0"/>
              </a:spcAft>
              <a:buFont typeface="Wingdings" panose="05000000000000000000" pitchFamily="2" charset="2"/>
              <a:buChar char="v"/>
            </a:pPr>
            <a:r>
              <a:rPr lang="en-US" sz="2000" b="1" dirty="0"/>
              <a:t> </a:t>
            </a:r>
            <a:r>
              <a:rPr lang="en-US" sz="2000" b="1" dirty="0" err="1"/>
              <a:t>Bài</a:t>
            </a:r>
            <a:r>
              <a:rPr lang="en-US" sz="2000" b="1" dirty="0"/>
              <a:t> </a:t>
            </a:r>
            <a:r>
              <a:rPr lang="en-US" sz="2000" b="1" dirty="0" err="1"/>
              <a:t>làm</a:t>
            </a:r>
            <a:r>
              <a:rPr lang="en-US" sz="2000" b="1" dirty="0"/>
              <a:t>:</a:t>
            </a:r>
          </a:p>
          <a:p>
            <a:pPr lvl="1">
              <a:lnSpc>
                <a:spcPct val="160000"/>
              </a:lnSpc>
              <a:spcBef>
                <a:spcPts val="0"/>
              </a:spcBef>
            </a:pPr>
            <a:r>
              <a:rPr lang="vi-VN" sz="1700" b="0" i="0" dirty="0">
                <a:solidFill>
                  <a:srgbClr val="C00000"/>
                </a:solidFill>
                <a:effectLst/>
                <a:latin typeface="Google Sans"/>
              </a:rPr>
              <a:t>Bước 1: Xác định </a:t>
            </a:r>
            <a:r>
              <a:rPr lang="en-US" sz="1700" b="0" i="0" dirty="0">
                <a:solidFill>
                  <a:srgbClr val="C00000"/>
                </a:solidFill>
                <a:effectLst/>
                <a:latin typeface="Google Sans"/>
              </a:rPr>
              <a:t>test condition</a:t>
            </a:r>
          </a:p>
          <a:p>
            <a:pPr lvl="2">
              <a:lnSpc>
                <a:spcPct val="160000"/>
              </a:lnSpc>
              <a:spcBef>
                <a:spcPts val="0"/>
              </a:spcBef>
              <a:buFontTx/>
              <a:buChar char="-"/>
            </a:pPr>
            <a:r>
              <a:rPr lang="en-US" sz="1700" dirty="0" err="1">
                <a:solidFill>
                  <a:srgbClr val="1F1F1F"/>
                </a:solidFill>
                <a:latin typeface="Google Sans"/>
              </a:rPr>
              <a:t>Kiểm</a:t>
            </a:r>
            <a:r>
              <a:rPr lang="en-US" sz="1700" dirty="0">
                <a:solidFill>
                  <a:srgbClr val="1F1F1F"/>
                </a:solidFill>
                <a:latin typeface="Google Sans"/>
              </a:rPr>
              <a:t> </a:t>
            </a:r>
            <a:r>
              <a:rPr lang="en-US" sz="1700" dirty="0" err="1">
                <a:solidFill>
                  <a:srgbClr val="1F1F1F"/>
                </a:solidFill>
                <a:latin typeface="Google Sans"/>
              </a:rPr>
              <a:t>tra</a:t>
            </a:r>
            <a:r>
              <a:rPr lang="en-US" sz="1700" dirty="0">
                <a:solidFill>
                  <a:srgbClr val="1F1F1F"/>
                </a:solidFill>
                <a:latin typeface="Google Sans"/>
              </a:rPr>
              <a:t> </a:t>
            </a:r>
            <a:r>
              <a:rPr lang="en-US" sz="1700" dirty="0" err="1">
                <a:solidFill>
                  <a:srgbClr val="1F1F1F"/>
                </a:solidFill>
                <a:latin typeface="Google Sans"/>
              </a:rPr>
              <a:t>giá</a:t>
            </a:r>
            <a:r>
              <a:rPr lang="en-US" sz="1700" dirty="0">
                <a:solidFill>
                  <a:srgbClr val="1F1F1F"/>
                </a:solidFill>
                <a:latin typeface="Google Sans"/>
              </a:rPr>
              <a:t> </a:t>
            </a:r>
            <a:r>
              <a:rPr lang="en-US" sz="1700" dirty="0" err="1">
                <a:solidFill>
                  <a:srgbClr val="1F1F1F"/>
                </a:solidFill>
                <a:latin typeface="Google Sans"/>
              </a:rPr>
              <a:t>trị</a:t>
            </a:r>
            <a:r>
              <a:rPr lang="en-US" sz="1700" dirty="0">
                <a:solidFill>
                  <a:srgbClr val="1F1F1F"/>
                </a:solidFill>
                <a:latin typeface="Google Sans"/>
              </a:rPr>
              <a:t> </a:t>
            </a:r>
            <a:r>
              <a:rPr lang="en-US" sz="1700" dirty="0" err="1">
                <a:solidFill>
                  <a:srgbClr val="1F1F1F"/>
                </a:solidFill>
                <a:latin typeface="Google Sans"/>
              </a:rPr>
              <a:t>đầu</a:t>
            </a:r>
            <a:r>
              <a:rPr lang="en-US" sz="1700" dirty="0">
                <a:solidFill>
                  <a:srgbClr val="1F1F1F"/>
                </a:solidFill>
                <a:latin typeface="Google Sans"/>
              </a:rPr>
              <a:t> </a:t>
            </a:r>
            <a:r>
              <a:rPr lang="en-US" sz="1700" dirty="0" err="1">
                <a:solidFill>
                  <a:srgbClr val="1F1F1F"/>
                </a:solidFill>
                <a:latin typeface="Google Sans"/>
              </a:rPr>
              <a:t>ra</a:t>
            </a:r>
            <a:r>
              <a:rPr lang="en-US" sz="1700" dirty="0">
                <a:solidFill>
                  <a:srgbClr val="1F1F1F"/>
                </a:solidFill>
                <a:latin typeface="Google Sans"/>
              </a:rPr>
              <a:t> </a:t>
            </a:r>
            <a:r>
              <a:rPr lang="en-US" sz="1700" dirty="0" err="1">
                <a:solidFill>
                  <a:srgbClr val="1F1F1F"/>
                </a:solidFill>
                <a:latin typeface="Google Sans"/>
              </a:rPr>
              <a:t>của</a:t>
            </a:r>
            <a:r>
              <a:rPr lang="en-US" sz="1700" dirty="0">
                <a:solidFill>
                  <a:srgbClr val="1F1F1F"/>
                </a:solidFill>
                <a:latin typeface="Google Sans"/>
              </a:rPr>
              <a:t> form </a:t>
            </a:r>
            <a:r>
              <a:rPr lang="en-US" sz="1700" dirty="0" err="1">
                <a:solidFill>
                  <a:srgbClr val="1F1F1F"/>
                </a:solidFill>
                <a:latin typeface="Google Sans"/>
              </a:rPr>
              <a:t>đăng</a:t>
            </a:r>
            <a:r>
              <a:rPr lang="en-US" sz="1700" dirty="0">
                <a:solidFill>
                  <a:srgbClr val="1F1F1F"/>
                </a:solidFill>
                <a:latin typeface="Google Sans"/>
              </a:rPr>
              <a:t> </a:t>
            </a:r>
            <a:r>
              <a:rPr lang="en-US" sz="1700" dirty="0" err="1">
                <a:solidFill>
                  <a:srgbClr val="1F1F1F"/>
                </a:solidFill>
                <a:latin typeface="Google Sans"/>
              </a:rPr>
              <a:t>nhập</a:t>
            </a:r>
            <a:r>
              <a:rPr lang="en-US" sz="1700" dirty="0">
                <a:solidFill>
                  <a:srgbClr val="1F1F1F"/>
                </a:solidFill>
                <a:latin typeface="Google Sans"/>
              </a:rPr>
              <a:t> </a:t>
            </a:r>
            <a:r>
              <a:rPr lang="en-US" sz="1700" dirty="0" err="1">
                <a:solidFill>
                  <a:srgbClr val="1F1F1F"/>
                </a:solidFill>
                <a:latin typeface="Google Sans"/>
              </a:rPr>
              <a:t>khi</a:t>
            </a:r>
            <a:r>
              <a:rPr lang="en-US" sz="1700" dirty="0">
                <a:solidFill>
                  <a:srgbClr val="1F1F1F"/>
                </a:solidFill>
                <a:latin typeface="Google Sans"/>
              </a:rPr>
              <a:t> </a:t>
            </a:r>
            <a:r>
              <a:rPr lang="en-US" sz="1700" dirty="0" err="1">
                <a:solidFill>
                  <a:srgbClr val="1F1F1F"/>
                </a:solidFill>
                <a:latin typeface="Google Sans"/>
              </a:rPr>
              <a:t>nhập</a:t>
            </a:r>
            <a:r>
              <a:rPr lang="en-US" sz="1700" dirty="0">
                <a:solidFill>
                  <a:srgbClr val="1F1F1F"/>
                </a:solidFill>
                <a:latin typeface="Google Sans"/>
              </a:rPr>
              <a:t> </a:t>
            </a:r>
            <a:r>
              <a:rPr lang="en-US" sz="1700" dirty="0" err="1">
                <a:solidFill>
                  <a:srgbClr val="1F1F1F"/>
                </a:solidFill>
                <a:latin typeface="Google Sans"/>
              </a:rPr>
              <a:t>đúng</a:t>
            </a:r>
            <a:r>
              <a:rPr lang="en-US" sz="1700" dirty="0">
                <a:solidFill>
                  <a:srgbClr val="1F1F1F"/>
                </a:solidFill>
                <a:latin typeface="Google Sans"/>
              </a:rPr>
              <a:t>/</a:t>
            </a:r>
            <a:r>
              <a:rPr lang="en-US" sz="1700" dirty="0" err="1">
                <a:solidFill>
                  <a:srgbClr val="1F1F1F"/>
                </a:solidFill>
                <a:latin typeface="Google Sans"/>
              </a:rPr>
              <a:t>sai</a:t>
            </a:r>
            <a:r>
              <a:rPr lang="en-US" sz="1700" dirty="0">
                <a:solidFill>
                  <a:srgbClr val="1F1F1F"/>
                </a:solidFill>
                <a:latin typeface="Google Sans"/>
              </a:rPr>
              <a:t> </a:t>
            </a:r>
            <a:r>
              <a:rPr lang="en-US" sz="1700" dirty="0" err="1">
                <a:solidFill>
                  <a:srgbClr val="1F1F1F"/>
                </a:solidFill>
                <a:latin typeface="Google Sans"/>
              </a:rPr>
              <a:t>tên</a:t>
            </a:r>
            <a:r>
              <a:rPr lang="en-US" sz="1700" dirty="0">
                <a:solidFill>
                  <a:srgbClr val="1F1F1F"/>
                </a:solidFill>
                <a:latin typeface="Google Sans"/>
              </a:rPr>
              <a:t> </a:t>
            </a:r>
            <a:r>
              <a:rPr lang="en-US" sz="1700" dirty="0" err="1">
                <a:solidFill>
                  <a:srgbClr val="1F1F1F"/>
                </a:solidFill>
                <a:latin typeface="Google Sans"/>
              </a:rPr>
              <a:t>đăng</a:t>
            </a:r>
            <a:r>
              <a:rPr lang="en-US" sz="1700" dirty="0">
                <a:solidFill>
                  <a:srgbClr val="1F1F1F"/>
                </a:solidFill>
                <a:latin typeface="Google Sans"/>
              </a:rPr>
              <a:t> </a:t>
            </a:r>
            <a:r>
              <a:rPr lang="en-US" sz="1700" dirty="0" err="1">
                <a:solidFill>
                  <a:srgbClr val="1F1F1F"/>
                </a:solidFill>
                <a:latin typeface="Google Sans"/>
              </a:rPr>
              <a:t>nhập</a:t>
            </a:r>
            <a:r>
              <a:rPr lang="en-US" sz="1700" dirty="0">
                <a:solidFill>
                  <a:srgbClr val="1F1F1F"/>
                </a:solidFill>
                <a:latin typeface="Google Sans"/>
              </a:rPr>
              <a:t> </a:t>
            </a:r>
            <a:r>
              <a:rPr lang="en-US" sz="1700" dirty="0" err="1">
                <a:solidFill>
                  <a:srgbClr val="1F1F1F"/>
                </a:solidFill>
                <a:latin typeface="Google Sans"/>
              </a:rPr>
              <a:t>và</a:t>
            </a:r>
            <a:r>
              <a:rPr lang="en-US" sz="1700" dirty="0">
                <a:solidFill>
                  <a:srgbClr val="1F1F1F"/>
                </a:solidFill>
                <a:latin typeface="Google Sans"/>
              </a:rPr>
              <a:t> </a:t>
            </a:r>
            <a:r>
              <a:rPr lang="en-US" sz="1700" dirty="0" err="1">
                <a:solidFill>
                  <a:srgbClr val="1F1F1F"/>
                </a:solidFill>
                <a:latin typeface="Google Sans"/>
              </a:rPr>
              <a:t>mật</a:t>
            </a:r>
            <a:r>
              <a:rPr lang="en-US" sz="1700" dirty="0">
                <a:solidFill>
                  <a:srgbClr val="1F1F1F"/>
                </a:solidFill>
                <a:latin typeface="Google Sans"/>
              </a:rPr>
              <a:t> </a:t>
            </a:r>
            <a:r>
              <a:rPr lang="en-US" sz="1700" dirty="0" err="1">
                <a:solidFill>
                  <a:srgbClr val="1F1F1F"/>
                </a:solidFill>
                <a:latin typeface="Google Sans"/>
              </a:rPr>
              <a:t>khẩu</a:t>
            </a:r>
            <a:endParaRPr lang="en-US" sz="1700" dirty="0">
              <a:solidFill>
                <a:srgbClr val="1F1F1F"/>
              </a:solidFill>
              <a:latin typeface="Google Sans"/>
            </a:endParaRPr>
          </a:p>
          <a:p>
            <a:pPr lvl="2">
              <a:lnSpc>
                <a:spcPct val="160000"/>
              </a:lnSpc>
              <a:spcBef>
                <a:spcPts val="0"/>
              </a:spcBef>
              <a:buFontTx/>
              <a:buChar char="-"/>
            </a:pPr>
            <a:r>
              <a:rPr lang="en-US" sz="1700" b="0" i="0" dirty="0" err="1">
                <a:solidFill>
                  <a:srgbClr val="1F1F1F"/>
                </a:solidFill>
                <a:effectLst/>
                <a:latin typeface="Google Sans"/>
              </a:rPr>
              <a:t>Đối</a:t>
            </a:r>
            <a:r>
              <a:rPr lang="en-US" sz="1700" b="0" i="0" dirty="0">
                <a:solidFill>
                  <a:srgbClr val="1F1F1F"/>
                </a:solidFill>
                <a:effectLst/>
                <a:latin typeface="Google Sans"/>
              </a:rPr>
              <a:t> </a:t>
            </a:r>
            <a:r>
              <a:rPr lang="en-US" sz="1700" b="0" i="0" dirty="0" err="1">
                <a:solidFill>
                  <a:srgbClr val="1F1F1F"/>
                </a:solidFill>
                <a:effectLst/>
                <a:latin typeface="Google Sans"/>
              </a:rPr>
              <a:t>với</a:t>
            </a:r>
            <a:r>
              <a:rPr lang="en-US" sz="1700" b="0" i="0" dirty="0">
                <a:solidFill>
                  <a:srgbClr val="1F1F1F"/>
                </a:solidFill>
                <a:effectLst/>
                <a:latin typeface="Google Sans"/>
              </a:rPr>
              <a:t> form </a:t>
            </a:r>
            <a:r>
              <a:rPr lang="en-US" sz="1700" b="0" i="0" dirty="0" err="1">
                <a:solidFill>
                  <a:srgbClr val="1F1F1F"/>
                </a:solidFill>
                <a:effectLst/>
                <a:latin typeface="Google Sans"/>
              </a:rPr>
              <a:t>này</a:t>
            </a:r>
            <a:r>
              <a:rPr lang="en-US" sz="1700" b="0" i="0" dirty="0">
                <a:solidFill>
                  <a:srgbClr val="1F1F1F"/>
                </a:solidFill>
                <a:effectLst/>
                <a:latin typeface="Google Sans"/>
              </a:rPr>
              <a:t>, form </a:t>
            </a:r>
            <a:r>
              <a:rPr lang="en-US" sz="1700" b="0" i="0" dirty="0" err="1">
                <a:solidFill>
                  <a:srgbClr val="1F1F1F"/>
                </a:solidFill>
                <a:effectLst/>
                <a:latin typeface="Google Sans"/>
              </a:rPr>
              <a:t>không</a:t>
            </a:r>
            <a:r>
              <a:rPr lang="en-US" sz="1700" b="0" i="0" dirty="0">
                <a:solidFill>
                  <a:srgbClr val="1F1F1F"/>
                </a:solidFill>
                <a:effectLst/>
                <a:latin typeface="Google Sans"/>
              </a:rPr>
              <a:t> </a:t>
            </a:r>
            <a:r>
              <a:rPr lang="en-US" sz="1700" b="0" i="0" dirty="0" err="1">
                <a:solidFill>
                  <a:srgbClr val="1F1F1F"/>
                </a:solidFill>
                <a:effectLst/>
                <a:latin typeface="Google Sans"/>
              </a:rPr>
              <a:t>làm</a:t>
            </a:r>
            <a:r>
              <a:rPr lang="en-US" sz="1700" b="0" i="0" dirty="0">
                <a:solidFill>
                  <a:srgbClr val="1F1F1F"/>
                </a:solidFill>
                <a:effectLst/>
                <a:latin typeface="Google Sans"/>
              </a:rPr>
              <a:t> </a:t>
            </a:r>
            <a:r>
              <a:rPr lang="en-US" sz="1700" b="0" i="0" dirty="0" err="1">
                <a:solidFill>
                  <a:srgbClr val="1F1F1F"/>
                </a:solidFill>
                <a:effectLst/>
                <a:latin typeface="Google Sans"/>
              </a:rPr>
              <a:t>thay</a:t>
            </a:r>
            <a:r>
              <a:rPr lang="en-US" sz="1700" b="0" i="0" dirty="0">
                <a:solidFill>
                  <a:srgbClr val="1F1F1F"/>
                </a:solidFill>
                <a:effectLst/>
                <a:latin typeface="Google Sans"/>
              </a:rPr>
              <a:t> </a:t>
            </a:r>
            <a:r>
              <a:rPr lang="en-US" sz="1700" b="0" i="0" dirty="0" err="1">
                <a:solidFill>
                  <a:srgbClr val="1F1F1F"/>
                </a:solidFill>
                <a:effectLst/>
                <a:latin typeface="Google Sans"/>
              </a:rPr>
              <a:t>đổi</a:t>
            </a:r>
            <a:r>
              <a:rPr lang="en-US" sz="1700" b="0" i="0" dirty="0">
                <a:solidFill>
                  <a:srgbClr val="1F1F1F"/>
                </a:solidFill>
                <a:effectLst/>
                <a:latin typeface="Google Sans"/>
              </a:rPr>
              <a:t> </a:t>
            </a:r>
            <a:r>
              <a:rPr lang="en-US" sz="1700" b="0" i="0" dirty="0" err="1">
                <a:solidFill>
                  <a:srgbClr val="1F1F1F"/>
                </a:solidFill>
                <a:effectLst/>
                <a:latin typeface="Google Sans"/>
              </a:rPr>
              <a:t>dữ</a:t>
            </a:r>
            <a:r>
              <a:rPr lang="en-US" sz="1700" b="0" i="0" dirty="0">
                <a:solidFill>
                  <a:srgbClr val="1F1F1F"/>
                </a:solidFill>
                <a:effectLst/>
                <a:latin typeface="Google Sans"/>
              </a:rPr>
              <a:t> </a:t>
            </a:r>
            <a:r>
              <a:rPr lang="en-US" sz="1700" b="0" i="0" dirty="0" err="1">
                <a:solidFill>
                  <a:srgbClr val="1F1F1F"/>
                </a:solidFill>
                <a:effectLst/>
                <a:latin typeface="Google Sans"/>
              </a:rPr>
              <a:t>liệu</a:t>
            </a:r>
            <a:r>
              <a:rPr lang="en-US" sz="1700" b="0" i="0" dirty="0">
                <a:solidFill>
                  <a:srgbClr val="1F1F1F"/>
                </a:solidFill>
                <a:effectLst/>
                <a:latin typeface="Google Sans"/>
              </a:rPr>
              <a:t> </a:t>
            </a:r>
            <a:r>
              <a:rPr lang="en-US" sz="1700" b="0" i="0" dirty="0" err="1">
                <a:solidFill>
                  <a:srgbClr val="1F1F1F"/>
                </a:solidFill>
                <a:effectLst/>
                <a:latin typeface="Google Sans"/>
              </a:rPr>
              <a:t>trong</a:t>
            </a:r>
            <a:r>
              <a:rPr lang="en-US" sz="1700" b="0" i="0" dirty="0">
                <a:solidFill>
                  <a:srgbClr val="1F1F1F"/>
                </a:solidFill>
                <a:effectLst/>
                <a:latin typeface="Google Sans"/>
              </a:rPr>
              <a:t> </a:t>
            </a:r>
            <a:r>
              <a:rPr lang="en-US" sz="1700" b="0" i="0" dirty="0" err="1">
                <a:solidFill>
                  <a:srgbClr val="1F1F1F"/>
                </a:solidFill>
                <a:effectLst/>
                <a:latin typeface="Google Sans"/>
              </a:rPr>
              <a:t>hệ</a:t>
            </a:r>
            <a:r>
              <a:rPr lang="en-US" sz="1700" b="0" i="0" dirty="0">
                <a:solidFill>
                  <a:srgbClr val="1F1F1F"/>
                </a:solidFill>
                <a:effectLst/>
                <a:latin typeface="Google Sans"/>
              </a:rPr>
              <a:t> </a:t>
            </a:r>
            <a:r>
              <a:rPr lang="en-US" sz="1700" b="0" i="0" dirty="0" err="1">
                <a:solidFill>
                  <a:srgbClr val="1F1F1F"/>
                </a:solidFill>
                <a:effectLst/>
                <a:latin typeface="Google Sans"/>
              </a:rPr>
              <a:t>thống</a:t>
            </a:r>
            <a:r>
              <a:rPr lang="en-US" sz="1700" b="0" i="0" dirty="0">
                <a:solidFill>
                  <a:srgbClr val="1F1F1F"/>
                </a:solidFill>
                <a:effectLst/>
                <a:latin typeface="Google Sans"/>
              </a:rPr>
              <a:t>, </a:t>
            </a:r>
            <a:r>
              <a:rPr lang="en-US" sz="1700" b="0" i="0" dirty="0" err="1">
                <a:solidFill>
                  <a:srgbClr val="1F1F1F"/>
                </a:solidFill>
                <a:effectLst/>
                <a:latin typeface="Google Sans"/>
              </a:rPr>
              <a:t>nên</a:t>
            </a:r>
            <a:r>
              <a:rPr lang="en-US" sz="1700" b="0" i="0" dirty="0">
                <a:solidFill>
                  <a:srgbClr val="1F1F1F"/>
                </a:solidFill>
                <a:effectLst/>
                <a:latin typeface="Google Sans"/>
              </a:rPr>
              <a:t> </a:t>
            </a:r>
            <a:r>
              <a:rPr lang="en-US" sz="1700" b="0" i="0" dirty="0" err="1">
                <a:solidFill>
                  <a:srgbClr val="1F1F1F"/>
                </a:solidFill>
                <a:effectLst/>
                <a:latin typeface="Google Sans"/>
              </a:rPr>
              <a:t>các</a:t>
            </a:r>
            <a:r>
              <a:rPr lang="en-US" sz="1700" b="0" i="0" dirty="0">
                <a:solidFill>
                  <a:srgbClr val="1F1F1F"/>
                </a:solidFill>
                <a:effectLst/>
                <a:latin typeface="Google Sans"/>
              </a:rPr>
              <a:t> </a:t>
            </a:r>
            <a:r>
              <a:rPr lang="en-US" sz="1700" b="0" i="0" dirty="0" err="1">
                <a:solidFill>
                  <a:srgbClr val="1F1F1F"/>
                </a:solidFill>
                <a:effectLst/>
                <a:latin typeface="Google Sans"/>
              </a:rPr>
              <a:t>yêu</a:t>
            </a:r>
            <a:r>
              <a:rPr lang="en-US" sz="1700" b="0" i="0" dirty="0">
                <a:solidFill>
                  <a:srgbClr val="1F1F1F"/>
                </a:solidFill>
                <a:effectLst/>
                <a:latin typeface="Google Sans"/>
              </a:rPr>
              <a:t> </a:t>
            </a:r>
            <a:r>
              <a:rPr lang="en-US" sz="1700" b="0" i="0" dirty="0" err="1">
                <a:solidFill>
                  <a:srgbClr val="1F1F1F"/>
                </a:solidFill>
                <a:effectLst/>
                <a:latin typeface="Google Sans"/>
              </a:rPr>
              <a:t>cầu</a:t>
            </a:r>
            <a:r>
              <a:rPr lang="en-US" sz="1700" b="0" i="0" dirty="0">
                <a:solidFill>
                  <a:srgbClr val="1F1F1F"/>
                </a:solidFill>
                <a:effectLst/>
                <a:latin typeface="Google Sans"/>
              </a:rPr>
              <a:t> “</a:t>
            </a:r>
            <a:r>
              <a:rPr lang="vi-VN" sz="1700" dirty="0">
                <a:latin typeface="Calibri" panose="020F0502020204030204" pitchFamily="34" charset="0"/>
                <a:ea typeface="Calibri" panose="020F0502020204030204" pitchFamily="34" charset="0"/>
                <a:cs typeface="Calibri" panose="020F0502020204030204" pitchFamily="34" charset="0"/>
              </a:rPr>
              <a:t>8 đến 10 kí tự chữ thường, viết liền, không dấu</a:t>
            </a:r>
            <a:r>
              <a:rPr lang="en-US" sz="1700" dirty="0">
                <a:latin typeface="Calibri" panose="020F0502020204030204" pitchFamily="34" charset="0"/>
                <a:ea typeface="Calibri" panose="020F0502020204030204" pitchFamily="34" charset="0"/>
                <a:cs typeface="Calibri" panose="020F0502020204030204" pitchFamily="34" charset="0"/>
              </a:rPr>
              <a:t>”, “</a:t>
            </a:r>
            <a:r>
              <a:rPr lang="vi-VN" sz="1700" dirty="0">
                <a:latin typeface="Calibri" panose="020F0502020204030204" pitchFamily="34" charset="0"/>
                <a:ea typeface="Calibri" panose="020F0502020204030204" pitchFamily="34" charset="0"/>
                <a:cs typeface="Calibri" panose="020F0502020204030204" pitchFamily="34" charset="0"/>
              </a:rPr>
              <a:t>8 kí tự gồm ít nhất 1 kí tự đặc biệt và phần còn lại là chữ thường</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không</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nằm</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trong</a:t>
            </a:r>
            <a:r>
              <a:rPr lang="en-US" sz="1700" dirty="0">
                <a:latin typeface="Calibri" panose="020F0502020204030204" pitchFamily="34" charset="0"/>
                <a:ea typeface="Calibri" panose="020F0502020204030204" pitchFamily="34" charset="0"/>
                <a:cs typeface="Calibri" panose="020F0502020204030204" pitchFamily="34" charset="0"/>
              </a:rPr>
              <a:t> test condition </a:t>
            </a:r>
            <a:r>
              <a:rPr lang="en-US" sz="1700" dirty="0" err="1">
                <a:latin typeface="Calibri" panose="020F0502020204030204" pitchFamily="34" charset="0"/>
                <a:ea typeface="Calibri" panose="020F0502020204030204" pitchFamily="34" charset="0"/>
                <a:cs typeface="Calibri" panose="020F0502020204030204" pitchFamily="34" charset="0"/>
              </a:rPr>
              <a:t>vì</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không</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cần</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phải</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kiểm</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err="1">
                <a:latin typeface="Calibri" panose="020F0502020204030204" pitchFamily="34" charset="0"/>
                <a:ea typeface="Calibri" panose="020F0502020204030204" pitchFamily="34" charset="0"/>
                <a:cs typeface="Calibri" panose="020F0502020204030204" pitchFamily="34" charset="0"/>
              </a:rPr>
              <a:t>thử</a:t>
            </a:r>
            <a:r>
              <a:rPr lang="en-US" sz="1700" dirty="0">
                <a:latin typeface="Calibri" panose="020F0502020204030204" pitchFamily="34" charset="0"/>
                <a:ea typeface="Calibri" panose="020F0502020204030204" pitchFamily="34" charset="0"/>
                <a:cs typeface="Calibri" panose="020F0502020204030204" pitchFamily="34" charset="0"/>
              </a:rPr>
              <a:t>.</a:t>
            </a:r>
          </a:p>
          <a:p>
            <a:pPr lvl="1">
              <a:lnSpc>
                <a:spcPct val="160000"/>
              </a:lnSpc>
              <a:spcBef>
                <a:spcPts val="0"/>
              </a:spcBef>
            </a:pPr>
            <a:r>
              <a:rPr lang="en-US" sz="1700" dirty="0" err="1">
                <a:solidFill>
                  <a:srgbClr val="C00000"/>
                </a:solidFill>
              </a:rPr>
              <a:t>Bước</a:t>
            </a:r>
            <a:r>
              <a:rPr lang="en-US" sz="1700" dirty="0">
                <a:solidFill>
                  <a:srgbClr val="C00000"/>
                </a:solidFill>
              </a:rPr>
              <a:t> 2: </a:t>
            </a:r>
            <a:r>
              <a:rPr lang="en-US" sz="1700" dirty="0" err="1">
                <a:solidFill>
                  <a:srgbClr val="C00000"/>
                </a:solidFill>
              </a:rPr>
              <a:t>Xác</a:t>
            </a:r>
            <a:r>
              <a:rPr lang="en-US" sz="1700" dirty="0">
                <a:solidFill>
                  <a:srgbClr val="C00000"/>
                </a:solidFill>
              </a:rPr>
              <a:t> </a:t>
            </a:r>
            <a:r>
              <a:rPr lang="en-US" sz="1700" dirty="0" err="1">
                <a:solidFill>
                  <a:srgbClr val="C00000"/>
                </a:solidFill>
              </a:rPr>
              <a:t>định</a:t>
            </a:r>
            <a:r>
              <a:rPr lang="en-US" sz="1700" dirty="0">
                <a:solidFill>
                  <a:srgbClr val="C00000"/>
                </a:solidFill>
              </a:rPr>
              <a:t> </a:t>
            </a:r>
            <a:r>
              <a:rPr lang="en-US" sz="1700" dirty="0" err="1">
                <a:solidFill>
                  <a:srgbClr val="C00000"/>
                </a:solidFill>
              </a:rPr>
              <a:t>các</a:t>
            </a:r>
            <a:r>
              <a:rPr lang="en-US" sz="1700" dirty="0">
                <a:solidFill>
                  <a:srgbClr val="C00000"/>
                </a:solidFill>
              </a:rPr>
              <a:t> </a:t>
            </a:r>
            <a:r>
              <a:rPr lang="en-US" sz="1700" dirty="0" err="1">
                <a:solidFill>
                  <a:srgbClr val="C00000"/>
                </a:solidFill>
              </a:rPr>
              <a:t>yếu</a:t>
            </a:r>
            <a:r>
              <a:rPr lang="en-US" sz="1700" dirty="0">
                <a:solidFill>
                  <a:srgbClr val="C00000"/>
                </a:solidFill>
              </a:rPr>
              <a:t> </a:t>
            </a:r>
            <a:r>
              <a:rPr lang="en-US" sz="1700" dirty="0" err="1">
                <a:solidFill>
                  <a:srgbClr val="C00000"/>
                </a:solidFill>
              </a:rPr>
              <a:t>tố</a:t>
            </a:r>
            <a:r>
              <a:rPr lang="en-US" sz="1700" dirty="0">
                <a:solidFill>
                  <a:srgbClr val="C00000"/>
                </a:solidFill>
              </a:rPr>
              <a:t> </a:t>
            </a:r>
            <a:r>
              <a:rPr lang="en-US" sz="1700" dirty="0" err="1">
                <a:solidFill>
                  <a:srgbClr val="C00000"/>
                </a:solidFill>
              </a:rPr>
              <a:t>của</a:t>
            </a:r>
            <a:r>
              <a:rPr lang="en-US" sz="1700" dirty="0">
                <a:solidFill>
                  <a:srgbClr val="C00000"/>
                </a:solidFill>
              </a:rPr>
              <a:t> </a:t>
            </a:r>
            <a:r>
              <a:rPr lang="en-US" sz="1700" dirty="0" err="1">
                <a:solidFill>
                  <a:srgbClr val="C00000"/>
                </a:solidFill>
              </a:rPr>
              <a:t>bảng</a:t>
            </a:r>
            <a:r>
              <a:rPr lang="en-US" sz="1700" dirty="0">
                <a:solidFill>
                  <a:srgbClr val="C00000"/>
                </a:solidFill>
              </a:rPr>
              <a:t> </a:t>
            </a:r>
            <a:r>
              <a:rPr lang="en-US" sz="1700" dirty="0" err="1">
                <a:solidFill>
                  <a:srgbClr val="C00000"/>
                </a:solidFill>
              </a:rPr>
              <a:t>quyết</a:t>
            </a:r>
            <a:r>
              <a:rPr lang="en-US" sz="1700" dirty="0">
                <a:solidFill>
                  <a:srgbClr val="C00000"/>
                </a:solidFill>
              </a:rPr>
              <a:t> </a:t>
            </a:r>
            <a:r>
              <a:rPr lang="en-US" sz="1700" dirty="0" err="1">
                <a:solidFill>
                  <a:srgbClr val="C00000"/>
                </a:solidFill>
              </a:rPr>
              <a:t>định</a:t>
            </a:r>
            <a:endParaRPr lang="en-US" sz="1700" dirty="0">
              <a:solidFill>
                <a:srgbClr val="C00000"/>
              </a:solidFill>
            </a:endParaRPr>
          </a:p>
          <a:p>
            <a:pPr lvl="2">
              <a:lnSpc>
                <a:spcPct val="160000"/>
              </a:lnSpc>
              <a:spcBef>
                <a:spcPts val="0"/>
              </a:spcBef>
              <a:buFontTx/>
              <a:buChar char="-"/>
            </a:pPr>
            <a:r>
              <a:rPr lang="en-US" sz="1700" dirty="0" err="1"/>
              <a:t>Điều</a:t>
            </a:r>
            <a:r>
              <a:rPr lang="en-US" sz="1700" dirty="0"/>
              <a:t> </a:t>
            </a:r>
            <a:r>
              <a:rPr lang="en-US" sz="1700" dirty="0" err="1"/>
              <a:t>kiện</a:t>
            </a:r>
            <a:r>
              <a:rPr lang="en-US" sz="1700" dirty="0"/>
              <a:t> (condition): </a:t>
            </a:r>
            <a:r>
              <a:rPr lang="en-US" sz="1700" dirty="0" err="1"/>
              <a:t>Tên</a:t>
            </a:r>
            <a:r>
              <a:rPr lang="en-US" sz="1700" dirty="0"/>
              <a:t> </a:t>
            </a:r>
            <a:r>
              <a:rPr lang="en-US" sz="1700" dirty="0" err="1"/>
              <a:t>đăng</a:t>
            </a:r>
            <a:r>
              <a:rPr lang="en-US" sz="1700" dirty="0"/>
              <a:t> </a:t>
            </a:r>
            <a:r>
              <a:rPr lang="en-US" sz="1700" dirty="0" err="1"/>
              <a:t>nhập</a:t>
            </a:r>
            <a:r>
              <a:rPr lang="en-US" sz="1700" dirty="0"/>
              <a:t> </a:t>
            </a:r>
            <a:r>
              <a:rPr lang="en-US" sz="1700" dirty="0" err="1"/>
              <a:t>nhận</a:t>
            </a:r>
            <a:r>
              <a:rPr lang="en-US" sz="1700" dirty="0"/>
              <a:t> </a:t>
            </a:r>
            <a:r>
              <a:rPr lang="en-US" sz="1700" dirty="0" err="1"/>
              <a:t>giá</a:t>
            </a:r>
            <a:r>
              <a:rPr lang="en-US" sz="1700" dirty="0"/>
              <a:t> </a:t>
            </a:r>
            <a:r>
              <a:rPr lang="en-US" sz="1700" dirty="0" err="1"/>
              <a:t>trị</a:t>
            </a:r>
            <a:r>
              <a:rPr lang="en-US" sz="1700" dirty="0"/>
              <a:t> </a:t>
            </a:r>
            <a:r>
              <a:rPr lang="en-US" sz="1700" dirty="0" err="1"/>
              <a:t>hợp</a:t>
            </a:r>
            <a:r>
              <a:rPr lang="en-US" sz="1700" dirty="0"/>
              <a:t> </a:t>
            </a:r>
            <a:r>
              <a:rPr lang="en-US" sz="1700" dirty="0" err="1"/>
              <a:t>lệ</a:t>
            </a:r>
            <a:r>
              <a:rPr lang="en-US" sz="1700" dirty="0"/>
              <a:t>/</a:t>
            </a:r>
            <a:r>
              <a:rPr lang="en-US" sz="1700" dirty="0" err="1"/>
              <a:t>không</a:t>
            </a:r>
            <a:r>
              <a:rPr lang="en-US" sz="1700" dirty="0"/>
              <a:t> </a:t>
            </a:r>
            <a:r>
              <a:rPr lang="en-US" sz="1700" dirty="0" err="1"/>
              <a:t>hợp</a:t>
            </a:r>
            <a:r>
              <a:rPr lang="en-US" sz="1700" dirty="0"/>
              <a:t> </a:t>
            </a:r>
            <a:r>
              <a:rPr lang="en-US" sz="1700" dirty="0" err="1"/>
              <a:t>lệ</a:t>
            </a:r>
            <a:r>
              <a:rPr lang="en-US" sz="1700" dirty="0"/>
              <a:t>; </a:t>
            </a:r>
            <a:r>
              <a:rPr lang="en-US" sz="1700" dirty="0" err="1"/>
              <a:t>Mật</a:t>
            </a:r>
            <a:r>
              <a:rPr lang="en-US" sz="1700" dirty="0"/>
              <a:t> </a:t>
            </a:r>
            <a:r>
              <a:rPr lang="en-US" sz="1700" dirty="0" err="1"/>
              <a:t>khẩu</a:t>
            </a:r>
            <a:r>
              <a:rPr lang="en-US" sz="1700" dirty="0"/>
              <a:t> </a:t>
            </a:r>
            <a:r>
              <a:rPr lang="en-US" sz="1700" dirty="0" err="1"/>
              <a:t>nhận</a:t>
            </a:r>
            <a:r>
              <a:rPr lang="en-US" sz="1700" dirty="0"/>
              <a:t> </a:t>
            </a:r>
            <a:r>
              <a:rPr lang="en-US" sz="1700" dirty="0" err="1"/>
              <a:t>giá</a:t>
            </a:r>
            <a:r>
              <a:rPr lang="en-US" sz="1700" dirty="0"/>
              <a:t> </a:t>
            </a:r>
            <a:r>
              <a:rPr lang="en-US" sz="1700" dirty="0" err="1"/>
              <a:t>trị</a:t>
            </a:r>
            <a:r>
              <a:rPr lang="en-US" sz="1700" dirty="0"/>
              <a:t> </a:t>
            </a:r>
            <a:r>
              <a:rPr lang="en-US" sz="1700" dirty="0" err="1"/>
              <a:t>hợp</a:t>
            </a:r>
            <a:r>
              <a:rPr lang="en-US" sz="1700" dirty="0"/>
              <a:t> </a:t>
            </a:r>
            <a:r>
              <a:rPr lang="en-US" sz="1700" dirty="0" err="1"/>
              <a:t>lệ</a:t>
            </a:r>
            <a:r>
              <a:rPr lang="en-US" sz="1700" dirty="0"/>
              <a:t>/</a:t>
            </a:r>
            <a:r>
              <a:rPr lang="en-US" sz="1700" dirty="0" err="1"/>
              <a:t>không</a:t>
            </a:r>
            <a:r>
              <a:rPr lang="en-US" sz="1700" dirty="0"/>
              <a:t> </a:t>
            </a:r>
            <a:r>
              <a:rPr lang="en-US" sz="1700" dirty="0" err="1"/>
              <a:t>hợp</a:t>
            </a:r>
            <a:r>
              <a:rPr lang="en-US" sz="1700" dirty="0"/>
              <a:t> </a:t>
            </a:r>
            <a:r>
              <a:rPr lang="en-US" sz="1700" dirty="0" err="1"/>
              <a:t>lệ</a:t>
            </a:r>
            <a:r>
              <a:rPr lang="en-US" sz="1700" dirty="0"/>
              <a:t> (</a:t>
            </a:r>
            <a:r>
              <a:rPr lang="en-US" sz="1700" dirty="0" err="1"/>
              <a:t>Hợp</a:t>
            </a:r>
            <a:r>
              <a:rPr lang="en-US" sz="1700" dirty="0"/>
              <a:t> </a:t>
            </a:r>
            <a:r>
              <a:rPr lang="en-US" sz="1700" dirty="0" err="1"/>
              <a:t>lệ</a:t>
            </a:r>
            <a:r>
              <a:rPr lang="en-US" sz="1700" dirty="0"/>
              <a:t>: </a:t>
            </a:r>
            <a:r>
              <a:rPr lang="en-US" sz="1700" dirty="0" err="1"/>
              <a:t>Tên</a:t>
            </a:r>
            <a:r>
              <a:rPr lang="en-US" sz="1700" dirty="0"/>
              <a:t> </a:t>
            </a:r>
            <a:r>
              <a:rPr lang="en-US" sz="1700" dirty="0" err="1"/>
              <a:t>đăng</a:t>
            </a:r>
            <a:r>
              <a:rPr lang="en-US" sz="1700" dirty="0"/>
              <a:t> </a:t>
            </a:r>
            <a:r>
              <a:rPr lang="en-US" sz="1700" dirty="0" err="1"/>
              <a:t>nhập</a:t>
            </a:r>
            <a:r>
              <a:rPr lang="en-US" sz="1700" dirty="0"/>
              <a:t>/</a:t>
            </a:r>
            <a:r>
              <a:rPr lang="en-US" sz="1700" dirty="0" err="1"/>
              <a:t>mật</a:t>
            </a:r>
            <a:r>
              <a:rPr lang="en-US" sz="1700" dirty="0"/>
              <a:t> </a:t>
            </a:r>
            <a:r>
              <a:rPr lang="en-US" sz="1700" dirty="0" err="1"/>
              <a:t>khẩu</a:t>
            </a:r>
            <a:r>
              <a:rPr lang="en-US" sz="1700" dirty="0"/>
              <a:t> </a:t>
            </a:r>
            <a:r>
              <a:rPr lang="en-US" sz="1700" dirty="0" err="1"/>
              <a:t>đã</a:t>
            </a:r>
            <a:r>
              <a:rPr lang="en-US" sz="1700" dirty="0"/>
              <a:t> </a:t>
            </a:r>
            <a:r>
              <a:rPr lang="en-US" sz="1700" dirty="0" err="1"/>
              <a:t>được</a:t>
            </a:r>
            <a:r>
              <a:rPr lang="en-US" sz="1700" dirty="0"/>
              <a:t> </a:t>
            </a:r>
            <a:r>
              <a:rPr lang="en-US" sz="1700" dirty="0" err="1"/>
              <a:t>đăng</a:t>
            </a:r>
            <a:r>
              <a:rPr lang="en-US" sz="1700" dirty="0"/>
              <a:t> </a:t>
            </a:r>
            <a:r>
              <a:rPr lang="en-US" sz="1700" dirty="0" err="1"/>
              <a:t>ký</a:t>
            </a:r>
            <a:r>
              <a:rPr lang="en-US" sz="1700" dirty="0"/>
              <a:t> </a:t>
            </a:r>
            <a:r>
              <a:rPr lang="en-US" sz="1700" dirty="0" err="1"/>
              <a:t>trước</a:t>
            </a:r>
            <a:r>
              <a:rPr lang="en-US" sz="1700" dirty="0"/>
              <a:t> </a:t>
            </a:r>
            <a:r>
              <a:rPr lang="en-US" sz="1700" dirty="0" err="1"/>
              <a:t>đó</a:t>
            </a:r>
            <a:r>
              <a:rPr lang="en-US" sz="1700" dirty="0"/>
              <a:t>, </a:t>
            </a:r>
            <a:r>
              <a:rPr lang="en-US" sz="1700" dirty="0" err="1"/>
              <a:t>tài</a:t>
            </a:r>
            <a:r>
              <a:rPr lang="en-US" sz="1700" dirty="0"/>
              <a:t> </a:t>
            </a:r>
            <a:r>
              <a:rPr lang="en-US" sz="1700" dirty="0" err="1"/>
              <a:t>khoản</a:t>
            </a:r>
            <a:r>
              <a:rPr lang="en-US" sz="1700" dirty="0"/>
              <a:t> </a:t>
            </a:r>
            <a:r>
              <a:rPr lang="en-US" sz="1700" dirty="0" err="1"/>
              <a:t>đang</a:t>
            </a:r>
            <a:r>
              <a:rPr lang="en-US" sz="1700" dirty="0"/>
              <a:t> </a:t>
            </a:r>
            <a:r>
              <a:rPr lang="en-US" sz="1700" dirty="0" err="1"/>
              <a:t>hoạt</a:t>
            </a:r>
            <a:r>
              <a:rPr lang="en-US" sz="1700" dirty="0"/>
              <a:t> </a:t>
            </a:r>
            <a:r>
              <a:rPr lang="en-US" sz="1700" dirty="0" err="1"/>
              <a:t>động</a:t>
            </a:r>
            <a:r>
              <a:rPr lang="en-US" sz="1700" dirty="0"/>
              <a:t>)</a:t>
            </a:r>
          </a:p>
          <a:p>
            <a:pPr lvl="2">
              <a:lnSpc>
                <a:spcPct val="160000"/>
              </a:lnSpc>
              <a:spcBef>
                <a:spcPts val="0"/>
              </a:spcBef>
              <a:buFontTx/>
              <a:buChar char="-"/>
            </a:pPr>
            <a:r>
              <a:rPr lang="en-US" sz="1700" dirty="0" err="1"/>
              <a:t>Hành</a:t>
            </a:r>
            <a:r>
              <a:rPr lang="en-US" sz="1700" dirty="0"/>
              <a:t> </a:t>
            </a:r>
            <a:r>
              <a:rPr lang="en-US" sz="1700" dirty="0" err="1"/>
              <a:t>động</a:t>
            </a:r>
            <a:r>
              <a:rPr lang="en-US" sz="1700" dirty="0"/>
              <a:t> (Action): Click </a:t>
            </a:r>
            <a:r>
              <a:rPr lang="en-US" sz="1700" dirty="0" err="1"/>
              <a:t>vào</a:t>
            </a:r>
            <a:r>
              <a:rPr lang="en-US" sz="1700" dirty="0"/>
              <a:t> </a:t>
            </a:r>
            <a:r>
              <a:rPr lang="en-US" sz="1700" dirty="0" err="1"/>
              <a:t>nút</a:t>
            </a:r>
            <a:r>
              <a:rPr lang="en-US" sz="1700" dirty="0"/>
              <a:t> </a:t>
            </a:r>
            <a:r>
              <a:rPr lang="en-US" sz="1700" dirty="0" err="1"/>
              <a:t>Đăng</a:t>
            </a:r>
            <a:r>
              <a:rPr lang="en-US" sz="1700" dirty="0"/>
              <a:t> </a:t>
            </a:r>
            <a:r>
              <a:rPr lang="en-US" sz="1700" dirty="0" err="1"/>
              <a:t>nhập</a:t>
            </a:r>
            <a:endParaRPr lang="en-US" sz="1700" dirty="0"/>
          </a:p>
          <a:p>
            <a:pPr lvl="2">
              <a:lnSpc>
                <a:spcPct val="160000"/>
              </a:lnSpc>
              <a:spcBef>
                <a:spcPts val="0"/>
              </a:spcBef>
              <a:buFontTx/>
              <a:buChar char="-"/>
            </a:pPr>
            <a:r>
              <a:rPr lang="en-US" sz="1700" dirty="0" err="1"/>
              <a:t>Kết</a:t>
            </a:r>
            <a:r>
              <a:rPr lang="en-US" sz="1700" dirty="0"/>
              <a:t> </a:t>
            </a:r>
            <a:r>
              <a:rPr lang="en-US" sz="1700" dirty="0" err="1"/>
              <a:t>quả</a:t>
            </a:r>
            <a:r>
              <a:rPr lang="en-US" sz="1700" dirty="0"/>
              <a:t> </a:t>
            </a:r>
            <a:r>
              <a:rPr lang="en-US" sz="1700" dirty="0" err="1"/>
              <a:t>đầu</a:t>
            </a:r>
            <a:r>
              <a:rPr lang="en-US" sz="1700" dirty="0"/>
              <a:t> </a:t>
            </a:r>
            <a:r>
              <a:rPr lang="en-US" sz="1700" dirty="0" err="1"/>
              <a:t>ra</a:t>
            </a:r>
            <a:r>
              <a:rPr lang="en-US" sz="1700" dirty="0"/>
              <a:t> (Outcome): </a:t>
            </a:r>
            <a:r>
              <a:rPr lang="en-US" sz="1700" dirty="0" err="1"/>
              <a:t>Đăng</a:t>
            </a:r>
            <a:r>
              <a:rPr lang="en-US" sz="1700" dirty="0"/>
              <a:t> </a:t>
            </a:r>
            <a:r>
              <a:rPr lang="en-US" sz="1700" dirty="0" err="1"/>
              <a:t>nhập</a:t>
            </a:r>
            <a:r>
              <a:rPr lang="en-US" sz="1700" dirty="0"/>
              <a:t> </a:t>
            </a:r>
            <a:r>
              <a:rPr lang="en-US" sz="1700" dirty="0" err="1"/>
              <a:t>thành</a:t>
            </a:r>
            <a:r>
              <a:rPr lang="en-US" sz="1700" dirty="0"/>
              <a:t> </a:t>
            </a:r>
            <a:r>
              <a:rPr lang="en-US" sz="1700" dirty="0" err="1"/>
              <a:t>công</a:t>
            </a:r>
            <a:r>
              <a:rPr lang="en-US" sz="1700" dirty="0"/>
              <a:t>, </a:t>
            </a:r>
            <a:r>
              <a:rPr lang="en-US" sz="1700" dirty="0" err="1"/>
              <a:t>đăng</a:t>
            </a:r>
            <a:r>
              <a:rPr lang="en-US" sz="1700" dirty="0"/>
              <a:t> </a:t>
            </a:r>
            <a:r>
              <a:rPr lang="en-US" sz="1700" dirty="0" err="1"/>
              <a:t>nhập</a:t>
            </a:r>
            <a:r>
              <a:rPr lang="en-US" sz="1700" dirty="0"/>
              <a:t> </a:t>
            </a:r>
            <a:r>
              <a:rPr lang="en-US" sz="1700" dirty="0" err="1"/>
              <a:t>không</a:t>
            </a:r>
            <a:r>
              <a:rPr lang="en-US" sz="1700" dirty="0"/>
              <a:t> </a:t>
            </a:r>
            <a:r>
              <a:rPr lang="en-US" sz="1700" dirty="0" err="1"/>
              <a:t>thành</a:t>
            </a:r>
            <a:r>
              <a:rPr lang="en-US" sz="1700" dirty="0"/>
              <a:t> </a:t>
            </a:r>
            <a:r>
              <a:rPr lang="en-US" sz="1700" dirty="0" err="1"/>
              <a:t>công</a:t>
            </a:r>
            <a:r>
              <a:rPr lang="en-US" sz="1700" dirty="0"/>
              <a:t>(</a:t>
            </a:r>
            <a:r>
              <a:rPr lang="en-US" sz="1700" dirty="0" err="1"/>
              <a:t>hiển</a:t>
            </a:r>
            <a:r>
              <a:rPr lang="en-US" sz="1700" dirty="0"/>
              <a:t> </a:t>
            </a:r>
            <a:r>
              <a:rPr lang="en-US" sz="1700" dirty="0" err="1"/>
              <a:t>thị</a:t>
            </a:r>
            <a:r>
              <a:rPr lang="en-US" sz="1700" dirty="0"/>
              <a:t> </a:t>
            </a:r>
            <a:r>
              <a:rPr lang="en-US" sz="1700" dirty="0" err="1"/>
              <a:t>thông</a:t>
            </a:r>
            <a:r>
              <a:rPr lang="en-US" sz="1700" dirty="0"/>
              <a:t> </a:t>
            </a:r>
            <a:r>
              <a:rPr lang="en-US" sz="1700" dirty="0" err="1"/>
              <a:t>báo</a:t>
            </a:r>
            <a:r>
              <a:rPr lang="en-US" sz="1700" dirty="0"/>
              <a:t> </a:t>
            </a:r>
            <a:r>
              <a:rPr lang="en-US" sz="1700" dirty="0" err="1"/>
              <a:t>lỗi</a:t>
            </a:r>
            <a:r>
              <a:rPr lang="en-US" sz="1700" dirty="0"/>
              <a:t>)</a:t>
            </a:r>
            <a:endParaRPr lang="en-US" sz="2000" dirty="0"/>
          </a:p>
          <a:p>
            <a:pPr marL="0" indent="0">
              <a:buNone/>
            </a:pPr>
            <a:endParaRPr lang="en-US" sz="2000" dirty="0"/>
          </a:p>
        </p:txBody>
      </p:sp>
    </p:spTree>
    <p:extLst>
      <p:ext uri="{BB962C8B-B14F-4D97-AF65-F5344CB8AC3E}">
        <p14:creationId xmlns:p14="http://schemas.microsoft.com/office/powerpoint/2010/main" val="85883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4.2.3.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dùng</a:t>
            </a:r>
            <a:r>
              <a:rPr lang="en-US" altLang="en-US" sz="4400" dirty="0"/>
              <a:t> </a:t>
            </a:r>
            <a:r>
              <a:rPr lang="en-US" altLang="en-US" sz="4400" dirty="0" err="1"/>
              <a:t>bảng</a:t>
            </a:r>
            <a:r>
              <a:rPr lang="en-US" altLang="en-US" sz="4400" dirty="0"/>
              <a:t> </a:t>
            </a:r>
            <a:r>
              <a:rPr lang="en-US" altLang="en-US" sz="4400" dirty="0" err="1"/>
              <a:t>quyết</a:t>
            </a:r>
            <a:r>
              <a:rPr lang="en-US" altLang="en-US" sz="4400" dirty="0"/>
              <a:t> </a:t>
            </a:r>
            <a:r>
              <a:rPr lang="en-US" altLang="en-US" sz="4400" dirty="0" err="1"/>
              <a:t>định</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504483" y="1274079"/>
            <a:ext cx="11099688" cy="4945291"/>
          </a:xfrm>
        </p:spPr>
        <p:txBody>
          <a:bodyPr>
            <a:normAutofit/>
          </a:bodyPr>
          <a:lstStyle/>
          <a:p>
            <a:pPr rtl="0">
              <a:spcBef>
                <a:spcPts val="0"/>
              </a:spcBef>
              <a:spcAft>
                <a:spcPts val="0"/>
              </a:spcAft>
              <a:buFont typeface="Wingdings" panose="05000000000000000000" pitchFamily="2" charset="2"/>
              <a:buChar char="v"/>
            </a:pPr>
            <a:r>
              <a:rPr lang="en-US" sz="2000" b="1" dirty="0"/>
              <a:t> </a:t>
            </a:r>
            <a:r>
              <a:rPr lang="en-US" sz="2000" b="1" dirty="0" err="1"/>
              <a:t>Bài</a:t>
            </a:r>
            <a:r>
              <a:rPr lang="en-US" sz="2000" b="1" dirty="0"/>
              <a:t> </a:t>
            </a:r>
            <a:r>
              <a:rPr lang="en-US" sz="2000" b="1" dirty="0" err="1"/>
              <a:t>làm</a:t>
            </a:r>
            <a:r>
              <a:rPr lang="en-US" sz="2000" b="1" dirty="0"/>
              <a:t>:</a:t>
            </a:r>
          </a:p>
          <a:p>
            <a:pPr lvl="1">
              <a:lnSpc>
                <a:spcPct val="160000"/>
              </a:lnSpc>
              <a:spcBef>
                <a:spcPts val="0"/>
              </a:spcBef>
            </a:pPr>
            <a:r>
              <a:rPr lang="en-US" sz="1700" dirty="0" err="1">
                <a:solidFill>
                  <a:srgbClr val="C00000"/>
                </a:solidFill>
              </a:rPr>
              <a:t>Bước</a:t>
            </a:r>
            <a:r>
              <a:rPr lang="en-US" sz="1700" dirty="0">
                <a:solidFill>
                  <a:srgbClr val="C00000"/>
                </a:solidFill>
              </a:rPr>
              <a:t> 3: </a:t>
            </a:r>
            <a:r>
              <a:rPr lang="en-US" sz="1700" dirty="0" err="1">
                <a:solidFill>
                  <a:srgbClr val="C00000"/>
                </a:solidFill>
              </a:rPr>
              <a:t>Tạo</a:t>
            </a:r>
            <a:r>
              <a:rPr lang="en-US" sz="1700" dirty="0">
                <a:solidFill>
                  <a:srgbClr val="C00000"/>
                </a:solidFill>
              </a:rPr>
              <a:t> </a:t>
            </a:r>
            <a:r>
              <a:rPr lang="en-US" sz="1700" dirty="0" err="1">
                <a:solidFill>
                  <a:srgbClr val="C00000"/>
                </a:solidFill>
              </a:rPr>
              <a:t>bảng</a:t>
            </a:r>
            <a:r>
              <a:rPr lang="en-US" sz="1700" dirty="0">
                <a:solidFill>
                  <a:srgbClr val="C00000"/>
                </a:solidFill>
              </a:rPr>
              <a:t> </a:t>
            </a:r>
            <a:r>
              <a:rPr lang="en-US" sz="1700" dirty="0" err="1">
                <a:solidFill>
                  <a:srgbClr val="C00000"/>
                </a:solidFill>
              </a:rPr>
              <a:t>quyết</a:t>
            </a:r>
            <a:r>
              <a:rPr lang="en-US" sz="1700" dirty="0">
                <a:solidFill>
                  <a:srgbClr val="C00000"/>
                </a:solidFill>
              </a:rPr>
              <a:t> </a:t>
            </a:r>
            <a:r>
              <a:rPr lang="en-US" sz="1700" dirty="0" err="1">
                <a:solidFill>
                  <a:srgbClr val="C00000"/>
                </a:solidFill>
              </a:rPr>
              <a:t>định</a:t>
            </a:r>
            <a:endParaRPr lang="en-US" sz="1700" dirty="0">
              <a:solidFill>
                <a:srgbClr val="C00000"/>
              </a:solidFill>
            </a:endParaRPr>
          </a:p>
          <a:p>
            <a:pPr marL="457200" lvl="1" indent="0">
              <a:lnSpc>
                <a:spcPct val="160000"/>
              </a:lnSpc>
              <a:spcBef>
                <a:spcPts val="0"/>
              </a:spcBef>
              <a:buNone/>
            </a:pPr>
            <a:endParaRPr lang="en-US" sz="1700" dirty="0">
              <a:solidFill>
                <a:srgbClr val="C00000"/>
              </a:solidFill>
            </a:endParaRPr>
          </a:p>
          <a:p>
            <a:pPr lvl="1">
              <a:lnSpc>
                <a:spcPct val="160000"/>
              </a:lnSpc>
              <a:spcBef>
                <a:spcPts val="0"/>
              </a:spcBef>
            </a:pPr>
            <a:endParaRPr lang="en-US" sz="1700" dirty="0">
              <a:solidFill>
                <a:srgbClr val="C00000"/>
              </a:solidFill>
            </a:endParaRPr>
          </a:p>
          <a:p>
            <a:pPr lvl="1">
              <a:lnSpc>
                <a:spcPct val="160000"/>
              </a:lnSpc>
              <a:spcBef>
                <a:spcPts val="0"/>
              </a:spcBef>
            </a:pPr>
            <a:endParaRPr lang="en-US" sz="1700" dirty="0">
              <a:solidFill>
                <a:srgbClr val="C00000"/>
              </a:solidFill>
            </a:endParaRPr>
          </a:p>
          <a:p>
            <a:pPr lvl="1">
              <a:lnSpc>
                <a:spcPct val="160000"/>
              </a:lnSpc>
              <a:spcBef>
                <a:spcPts val="0"/>
              </a:spcBef>
            </a:pPr>
            <a:endParaRPr lang="en-US" sz="1700" dirty="0">
              <a:solidFill>
                <a:srgbClr val="C00000"/>
              </a:solidFill>
            </a:endParaRPr>
          </a:p>
          <a:p>
            <a:pPr lvl="1">
              <a:lnSpc>
                <a:spcPct val="160000"/>
              </a:lnSpc>
              <a:spcBef>
                <a:spcPts val="0"/>
              </a:spcBef>
            </a:pPr>
            <a:endParaRPr lang="en-US" sz="1700" dirty="0">
              <a:solidFill>
                <a:srgbClr val="C00000"/>
              </a:solidFill>
            </a:endParaRPr>
          </a:p>
          <a:p>
            <a:pPr lvl="1">
              <a:lnSpc>
                <a:spcPct val="160000"/>
              </a:lnSpc>
              <a:spcBef>
                <a:spcPts val="0"/>
              </a:spcBef>
            </a:pPr>
            <a:endParaRPr lang="en-US" sz="1700" dirty="0">
              <a:solidFill>
                <a:srgbClr val="C00000"/>
              </a:solidFill>
            </a:endParaRPr>
          </a:p>
          <a:p>
            <a:pPr lvl="1">
              <a:lnSpc>
                <a:spcPct val="160000"/>
              </a:lnSpc>
              <a:spcBef>
                <a:spcPts val="0"/>
              </a:spcBef>
            </a:pPr>
            <a:r>
              <a:rPr lang="en-US" sz="1700" dirty="0" err="1">
                <a:solidFill>
                  <a:srgbClr val="C00000"/>
                </a:solidFill>
              </a:rPr>
              <a:t>Bước</a:t>
            </a:r>
            <a:r>
              <a:rPr lang="en-US" sz="1700" dirty="0">
                <a:solidFill>
                  <a:srgbClr val="C00000"/>
                </a:solidFill>
              </a:rPr>
              <a:t> 4: </a:t>
            </a:r>
            <a:r>
              <a:rPr lang="en-US" sz="1700" dirty="0" err="1">
                <a:solidFill>
                  <a:srgbClr val="C00000"/>
                </a:solidFill>
              </a:rPr>
              <a:t>Xác</a:t>
            </a:r>
            <a:r>
              <a:rPr lang="en-US" sz="1700" dirty="0">
                <a:solidFill>
                  <a:srgbClr val="C00000"/>
                </a:solidFill>
              </a:rPr>
              <a:t> </a:t>
            </a:r>
            <a:r>
              <a:rPr lang="en-US" sz="1700" dirty="0" err="1">
                <a:solidFill>
                  <a:srgbClr val="C00000"/>
                </a:solidFill>
              </a:rPr>
              <a:t>định</a:t>
            </a:r>
            <a:r>
              <a:rPr lang="en-US" sz="1700" dirty="0">
                <a:solidFill>
                  <a:srgbClr val="C00000"/>
                </a:solidFill>
              </a:rPr>
              <a:t> test case (</a:t>
            </a:r>
            <a:r>
              <a:rPr lang="en-US" sz="1700" dirty="0" err="1">
                <a:solidFill>
                  <a:srgbClr val="C00000"/>
                </a:solidFill>
              </a:rPr>
              <a:t>loại</a:t>
            </a:r>
            <a:r>
              <a:rPr lang="en-US" sz="1700" dirty="0">
                <a:solidFill>
                  <a:srgbClr val="C00000"/>
                </a:solidFill>
              </a:rPr>
              <a:t> </a:t>
            </a:r>
            <a:r>
              <a:rPr lang="en-US" sz="1700" dirty="0" err="1">
                <a:solidFill>
                  <a:srgbClr val="C00000"/>
                </a:solidFill>
              </a:rPr>
              <a:t>đi</a:t>
            </a:r>
            <a:r>
              <a:rPr lang="en-US" sz="1700" dirty="0">
                <a:solidFill>
                  <a:srgbClr val="C00000"/>
                </a:solidFill>
              </a:rPr>
              <a:t> </a:t>
            </a:r>
            <a:r>
              <a:rPr lang="en-US" sz="1700" dirty="0" err="1">
                <a:solidFill>
                  <a:srgbClr val="C00000"/>
                </a:solidFill>
              </a:rPr>
              <a:t>những</a:t>
            </a:r>
            <a:r>
              <a:rPr lang="en-US" sz="1700" dirty="0">
                <a:solidFill>
                  <a:srgbClr val="C00000"/>
                </a:solidFill>
              </a:rPr>
              <a:t> </a:t>
            </a:r>
            <a:r>
              <a:rPr lang="en-US" sz="1700" dirty="0" err="1">
                <a:solidFill>
                  <a:srgbClr val="C00000"/>
                </a:solidFill>
              </a:rPr>
              <a:t>tổ</a:t>
            </a:r>
            <a:r>
              <a:rPr lang="en-US" sz="1700" dirty="0">
                <a:solidFill>
                  <a:srgbClr val="C00000"/>
                </a:solidFill>
              </a:rPr>
              <a:t> </a:t>
            </a:r>
            <a:r>
              <a:rPr lang="en-US" sz="1700" dirty="0" err="1">
                <a:solidFill>
                  <a:srgbClr val="C00000"/>
                </a:solidFill>
              </a:rPr>
              <a:t>hợp</a:t>
            </a:r>
            <a:r>
              <a:rPr lang="en-US" sz="1700" dirty="0">
                <a:solidFill>
                  <a:srgbClr val="C00000"/>
                </a:solidFill>
              </a:rPr>
              <a:t> </a:t>
            </a:r>
            <a:r>
              <a:rPr lang="en-US" sz="1700" dirty="0" err="1">
                <a:solidFill>
                  <a:srgbClr val="C00000"/>
                </a:solidFill>
              </a:rPr>
              <a:t>không</a:t>
            </a:r>
            <a:r>
              <a:rPr lang="en-US" sz="1700" dirty="0">
                <a:solidFill>
                  <a:srgbClr val="C00000"/>
                </a:solidFill>
              </a:rPr>
              <a:t> </a:t>
            </a:r>
            <a:r>
              <a:rPr lang="en-US" sz="1700" dirty="0" err="1">
                <a:solidFill>
                  <a:srgbClr val="C00000"/>
                </a:solidFill>
              </a:rPr>
              <a:t>xảy</a:t>
            </a:r>
            <a:r>
              <a:rPr lang="en-US" sz="1700" dirty="0">
                <a:solidFill>
                  <a:srgbClr val="C00000"/>
                </a:solidFill>
              </a:rPr>
              <a:t> </a:t>
            </a:r>
            <a:r>
              <a:rPr lang="en-US" sz="1700" dirty="0" err="1">
                <a:solidFill>
                  <a:srgbClr val="C00000"/>
                </a:solidFill>
              </a:rPr>
              <a:t>ra</a:t>
            </a:r>
            <a:r>
              <a:rPr lang="en-US" sz="1700" dirty="0">
                <a:solidFill>
                  <a:srgbClr val="C00000"/>
                </a:solidFill>
              </a:rPr>
              <a:t> ở </a:t>
            </a:r>
            <a:r>
              <a:rPr lang="en-US" sz="1700" dirty="0" err="1">
                <a:solidFill>
                  <a:srgbClr val="C00000"/>
                </a:solidFill>
              </a:rPr>
              <a:t>đời</a:t>
            </a:r>
            <a:r>
              <a:rPr lang="en-US" sz="1700" dirty="0">
                <a:solidFill>
                  <a:srgbClr val="C00000"/>
                </a:solidFill>
              </a:rPr>
              <a:t> </a:t>
            </a:r>
            <a:r>
              <a:rPr lang="en-US" sz="1700" dirty="0" err="1">
                <a:solidFill>
                  <a:srgbClr val="C00000"/>
                </a:solidFill>
              </a:rPr>
              <a:t>sống</a:t>
            </a:r>
            <a:r>
              <a:rPr lang="en-US" sz="1700" dirty="0">
                <a:solidFill>
                  <a:srgbClr val="C00000"/>
                </a:solidFill>
              </a:rPr>
              <a:t> </a:t>
            </a:r>
            <a:r>
              <a:rPr lang="en-US" sz="1700" dirty="0" err="1">
                <a:solidFill>
                  <a:srgbClr val="C00000"/>
                </a:solidFill>
              </a:rPr>
              <a:t>thực</a:t>
            </a:r>
            <a:r>
              <a:rPr lang="en-US" sz="1700" dirty="0">
                <a:solidFill>
                  <a:srgbClr val="C00000"/>
                </a:solidFill>
              </a:rPr>
              <a:t>, </a:t>
            </a:r>
            <a:r>
              <a:rPr lang="en-US" sz="1700" dirty="0" err="1">
                <a:solidFill>
                  <a:srgbClr val="C00000"/>
                </a:solidFill>
              </a:rPr>
              <a:t>dư</a:t>
            </a:r>
            <a:r>
              <a:rPr lang="en-US" sz="1700" dirty="0">
                <a:solidFill>
                  <a:srgbClr val="C00000"/>
                </a:solidFill>
              </a:rPr>
              <a:t> </a:t>
            </a:r>
            <a:r>
              <a:rPr lang="en-US" sz="1700" dirty="0" err="1">
                <a:solidFill>
                  <a:srgbClr val="C00000"/>
                </a:solidFill>
              </a:rPr>
              <a:t>thừa</a:t>
            </a:r>
            <a:r>
              <a:rPr lang="en-US" sz="1700" dirty="0">
                <a:solidFill>
                  <a:srgbClr val="C00000"/>
                </a:solidFill>
              </a:rPr>
              <a:t>)</a:t>
            </a:r>
            <a:br>
              <a:rPr lang="en-US" sz="1700" dirty="0">
                <a:solidFill>
                  <a:srgbClr val="C00000"/>
                </a:solidFill>
              </a:rPr>
            </a:br>
            <a:r>
              <a:rPr lang="en-US" sz="1700" dirty="0"/>
              <a:t>- </a:t>
            </a:r>
            <a:r>
              <a:rPr lang="en-US" sz="1700" dirty="0" err="1"/>
              <a:t>Có</a:t>
            </a:r>
            <a:r>
              <a:rPr lang="en-US" sz="1700" dirty="0"/>
              <a:t> </a:t>
            </a:r>
            <a:r>
              <a:rPr lang="en-US" sz="1700" dirty="0" err="1"/>
              <a:t>thể</a:t>
            </a:r>
            <a:r>
              <a:rPr lang="en-US" sz="1700" dirty="0"/>
              <a:t> </a:t>
            </a:r>
            <a:r>
              <a:rPr lang="en-US" sz="1700" dirty="0" err="1"/>
              <a:t>bỏ</a:t>
            </a:r>
            <a:r>
              <a:rPr lang="en-US" sz="1700" dirty="0"/>
              <a:t> </a:t>
            </a:r>
            <a:r>
              <a:rPr lang="en-US" sz="1700" dirty="0" err="1"/>
              <a:t>đi</a:t>
            </a:r>
            <a:r>
              <a:rPr lang="en-US" sz="1700" dirty="0"/>
              <a:t> Rule4, </a:t>
            </a:r>
            <a:r>
              <a:rPr lang="en-US" sz="1700" dirty="0" err="1"/>
              <a:t>không</a:t>
            </a:r>
            <a:r>
              <a:rPr lang="en-US" sz="1700" dirty="0"/>
              <a:t> </a:t>
            </a:r>
            <a:r>
              <a:rPr lang="en-US" sz="1700" dirty="0" err="1"/>
              <a:t>cần</a:t>
            </a:r>
            <a:r>
              <a:rPr lang="en-US" sz="1700" dirty="0"/>
              <a:t> </a:t>
            </a:r>
            <a:r>
              <a:rPr lang="en-US" sz="1700" dirty="0" err="1"/>
              <a:t>thiết</a:t>
            </a:r>
            <a:r>
              <a:rPr lang="en-US" sz="1700" dirty="0"/>
              <a:t> </a:t>
            </a:r>
            <a:r>
              <a:rPr lang="en-US" sz="1700" dirty="0" err="1"/>
              <a:t>phải</a:t>
            </a:r>
            <a:r>
              <a:rPr lang="en-US" sz="1700" dirty="0"/>
              <a:t> </a:t>
            </a:r>
            <a:r>
              <a:rPr lang="en-US" sz="1700" dirty="0" err="1"/>
              <a:t>kiểm</a:t>
            </a:r>
            <a:r>
              <a:rPr lang="en-US" sz="1700" dirty="0"/>
              <a:t> </a:t>
            </a:r>
            <a:r>
              <a:rPr lang="en-US" sz="1700" dirty="0" err="1"/>
              <a:t>thử</a:t>
            </a:r>
            <a:r>
              <a:rPr lang="en-US" sz="1700" dirty="0"/>
              <a:t>, </a:t>
            </a:r>
            <a:r>
              <a:rPr lang="en-US" sz="1700" dirty="0" err="1"/>
              <a:t>vì</a:t>
            </a:r>
            <a:r>
              <a:rPr lang="en-US" sz="1700" dirty="0"/>
              <a:t> </a:t>
            </a:r>
            <a:r>
              <a:rPr lang="en-US" sz="1700" dirty="0" err="1"/>
              <a:t>trên</a:t>
            </a:r>
            <a:r>
              <a:rPr lang="en-US" sz="1700" dirty="0"/>
              <a:t> </a:t>
            </a:r>
            <a:r>
              <a:rPr lang="en-US" sz="1700" dirty="0" err="1"/>
              <a:t>thực</a:t>
            </a:r>
            <a:r>
              <a:rPr lang="en-US" sz="1700" dirty="0"/>
              <a:t> </a:t>
            </a:r>
            <a:r>
              <a:rPr lang="en-US" sz="1700" dirty="0" err="1"/>
              <a:t>tế</a:t>
            </a:r>
            <a:r>
              <a:rPr lang="en-US" sz="1700" dirty="0"/>
              <a:t>, </a:t>
            </a:r>
            <a:r>
              <a:rPr lang="en-US" sz="1700" dirty="0" err="1"/>
              <a:t>chỉ</a:t>
            </a:r>
            <a:r>
              <a:rPr lang="en-US" sz="1700" dirty="0"/>
              <a:t> </a:t>
            </a:r>
            <a:r>
              <a:rPr lang="en-US" sz="1700" dirty="0" err="1"/>
              <a:t>cần</a:t>
            </a:r>
            <a:r>
              <a:rPr lang="en-US" sz="1700" dirty="0"/>
              <a:t> </a:t>
            </a:r>
            <a:r>
              <a:rPr lang="en-US" sz="1700" dirty="0" err="1"/>
              <a:t>Tên</a:t>
            </a:r>
            <a:r>
              <a:rPr lang="en-US" sz="1700" dirty="0"/>
              <a:t> </a:t>
            </a:r>
            <a:r>
              <a:rPr lang="en-US" sz="1700" dirty="0" err="1"/>
              <a:t>đăng</a:t>
            </a:r>
            <a:r>
              <a:rPr lang="en-US" sz="1700" dirty="0"/>
              <a:t> </a:t>
            </a:r>
            <a:r>
              <a:rPr lang="en-US" sz="1700" dirty="0" err="1"/>
              <a:t>nhập</a:t>
            </a:r>
            <a:r>
              <a:rPr lang="en-US" sz="1700" dirty="0"/>
              <a:t> </a:t>
            </a:r>
            <a:r>
              <a:rPr lang="en-US" sz="1700" dirty="0" err="1"/>
              <a:t>sai</a:t>
            </a:r>
            <a:r>
              <a:rPr lang="en-US" sz="1700" dirty="0"/>
              <a:t>, </a:t>
            </a:r>
            <a:r>
              <a:rPr lang="en-US" sz="1700" dirty="0" err="1"/>
              <a:t>hệ</a:t>
            </a:r>
            <a:r>
              <a:rPr lang="en-US" sz="1700" dirty="0"/>
              <a:t> </a:t>
            </a:r>
            <a:r>
              <a:rPr lang="en-US" sz="1700" dirty="0" err="1"/>
              <a:t>thống</a:t>
            </a:r>
            <a:r>
              <a:rPr lang="en-US" sz="1700" dirty="0"/>
              <a:t> </a:t>
            </a:r>
            <a:r>
              <a:rPr lang="en-US" sz="1700" dirty="0" err="1"/>
              <a:t>sẽ</a:t>
            </a:r>
            <a:r>
              <a:rPr lang="en-US" sz="1700" dirty="0"/>
              <a:t> </a:t>
            </a:r>
            <a:r>
              <a:rPr lang="en-US" sz="1700" dirty="0" err="1"/>
              <a:t>không</a:t>
            </a:r>
            <a:r>
              <a:rPr lang="en-US" sz="1700" dirty="0"/>
              <a:t> </a:t>
            </a:r>
            <a:r>
              <a:rPr lang="en-US" sz="1700" dirty="0" err="1"/>
              <a:t>kiểm</a:t>
            </a:r>
            <a:r>
              <a:rPr lang="en-US" sz="1700" dirty="0"/>
              <a:t> </a:t>
            </a:r>
            <a:r>
              <a:rPr lang="en-US" sz="1700" dirty="0" err="1"/>
              <a:t>tra</a:t>
            </a:r>
            <a:r>
              <a:rPr lang="en-US" sz="1700" dirty="0"/>
              <a:t> </a:t>
            </a:r>
            <a:r>
              <a:rPr lang="en-US" sz="1700" dirty="0" err="1"/>
              <a:t>được</a:t>
            </a:r>
            <a:r>
              <a:rPr lang="en-US" sz="1700" dirty="0"/>
              <a:t> </a:t>
            </a:r>
            <a:r>
              <a:rPr lang="en-US" sz="1700" dirty="0" err="1"/>
              <a:t>mật</a:t>
            </a:r>
            <a:r>
              <a:rPr lang="en-US" sz="1700" dirty="0"/>
              <a:t> </a:t>
            </a:r>
            <a:r>
              <a:rPr lang="en-US" sz="1700" dirty="0" err="1"/>
              <a:t>khẩu</a:t>
            </a:r>
            <a:r>
              <a:rPr lang="en-US" sz="1700" dirty="0"/>
              <a:t> </a:t>
            </a:r>
            <a:r>
              <a:rPr lang="en-US" sz="1700" dirty="0" err="1"/>
              <a:t>đúng</a:t>
            </a:r>
            <a:r>
              <a:rPr lang="en-US" sz="1700" dirty="0"/>
              <a:t> hay </a:t>
            </a:r>
            <a:r>
              <a:rPr lang="en-US" sz="1700" dirty="0" err="1"/>
              <a:t>sai</a:t>
            </a:r>
            <a:r>
              <a:rPr lang="en-US" sz="1700" dirty="0"/>
              <a:t>. </a:t>
            </a:r>
            <a:r>
              <a:rPr lang="en-US" sz="1700" dirty="0" err="1"/>
              <a:t>Nên</a:t>
            </a:r>
            <a:r>
              <a:rPr lang="en-US" sz="1700" dirty="0"/>
              <a:t> </a:t>
            </a:r>
            <a:r>
              <a:rPr lang="en-US" sz="1700" dirty="0" err="1"/>
              <a:t>chỉ</a:t>
            </a:r>
            <a:r>
              <a:rPr lang="en-US" sz="1700" dirty="0"/>
              <a:t> </a:t>
            </a:r>
            <a:r>
              <a:rPr lang="en-US" sz="1700" dirty="0" err="1"/>
              <a:t>còn</a:t>
            </a:r>
            <a:r>
              <a:rPr lang="en-US" sz="1700" dirty="0"/>
              <a:t> 3 rule, </a:t>
            </a:r>
            <a:r>
              <a:rPr lang="en-US" sz="1700" dirty="0" err="1"/>
              <a:t>tương</a:t>
            </a:r>
            <a:r>
              <a:rPr lang="en-US" sz="1700" dirty="0"/>
              <a:t> </a:t>
            </a:r>
            <a:r>
              <a:rPr lang="en-US" sz="1700" dirty="0" err="1"/>
              <a:t>ứng</a:t>
            </a:r>
            <a:r>
              <a:rPr lang="en-US" sz="1700" dirty="0"/>
              <a:t> </a:t>
            </a:r>
            <a:r>
              <a:rPr lang="en-US" sz="1700" dirty="0" err="1"/>
              <a:t>với</a:t>
            </a:r>
            <a:r>
              <a:rPr lang="en-US" sz="1700" dirty="0"/>
              <a:t> 3 test case</a:t>
            </a:r>
          </a:p>
          <a:p>
            <a:pPr lvl="1">
              <a:spcBef>
                <a:spcPts val="0"/>
              </a:spcBef>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76BABC06-EC4E-F5E3-DF0B-F9FC495487E2}"/>
              </a:ext>
            </a:extLst>
          </p:cNvPr>
          <p:cNvPicPr>
            <a:picLocks noChangeAspect="1"/>
          </p:cNvPicPr>
          <p:nvPr/>
        </p:nvPicPr>
        <p:blipFill>
          <a:blip r:embed="rId3"/>
          <a:stretch>
            <a:fillRect/>
          </a:stretch>
        </p:blipFill>
        <p:spPr>
          <a:xfrm>
            <a:off x="2209800" y="1963909"/>
            <a:ext cx="5916054" cy="2397633"/>
          </a:xfrm>
          <a:prstGeom prst="rect">
            <a:avLst/>
          </a:prstGeom>
        </p:spPr>
      </p:pic>
    </p:spTree>
    <p:extLst>
      <p:ext uri="{BB962C8B-B14F-4D97-AF65-F5344CB8AC3E}">
        <p14:creationId xmlns:p14="http://schemas.microsoft.com/office/powerpoint/2010/main" val="163665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4.2.3.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dùng</a:t>
            </a:r>
            <a:r>
              <a:rPr lang="en-US" altLang="en-US" sz="4400" dirty="0"/>
              <a:t> </a:t>
            </a:r>
            <a:r>
              <a:rPr lang="en-US" altLang="en-US" sz="4400" dirty="0" err="1"/>
              <a:t>bảng</a:t>
            </a:r>
            <a:r>
              <a:rPr lang="en-US" altLang="en-US" sz="4400" dirty="0"/>
              <a:t> </a:t>
            </a:r>
            <a:r>
              <a:rPr lang="en-US" altLang="en-US" sz="4400" dirty="0" err="1"/>
              <a:t>quyết</a:t>
            </a:r>
            <a:r>
              <a:rPr lang="en-US" altLang="en-US" sz="4400" dirty="0"/>
              <a:t> </a:t>
            </a:r>
            <a:r>
              <a:rPr lang="en-US" altLang="en-US" sz="4400" dirty="0" err="1"/>
              <a:t>định</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504483" y="1274079"/>
            <a:ext cx="11099688" cy="4945291"/>
          </a:xfrm>
        </p:spPr>
        <p:txBody>
          <a:bodyPr>
            <a:normAutofit/>
          </a:bodyPr>
          <a:lstStyle/>
          <a:p>
            <a:pPr rtl="0">
              <a:spcBef>
                <a:spcPts val="0"/>
              </a:spcBef>
              <a:spcAft>
                <a:spcPts val="0"/>
              </a:spcAft>
              <a:buFont typeface="Wingdings" panose="05000000000000000000" pitchFamily="2" charset="2"/>
              <a:buChar char="v"/>
            </a:pPr>
            <a:r>
              <a:rPr lang="en-US" sz="2000" b="1" dirty="0"/>
              <a:t> </a:t>
            </a:r>
            <a:r>
              <a:rPr lang="en-US" sz="2000" b="1" dirty="0" err="1"/>
              <a:t>Bài</a:t>
            </a:r>
            <a:r>
              <a:rPr lang="en-US" sz="2000" b="1" dirty="0"/>
              <a:t> </a:t>
            </a:r>
            <a:r>
              <a:rPr lang="en-US" sz="2000" b="1" dirty="0" err="1"/>
              <a:t>làm</a:t>
            </a:r>
            <a:r>
              <a:rPr lang="en-US" sz="2000" b="1" dirty="0"/>
              <a:t>:</a:t>
            </a:r>
            <a:endParaRPr lang="en-US" sz="1700" dirty="0">
              <a:solidFill>
                <a:srgbClr val="C00000"/>
              </a:solidFill>
            </a:endParaRPr>
          </a:p>
          <a:p>
            <a:pPr lvl="1">
              <a:lnSpc>
                <a:spcPct val="160000"/>
              </a:lnSpc>
              <a:spcBef>
                <a:spcPts val="0"/>
              </a:spcBef>
            </a:pPr>
            <a:r>
              <a:rPr lang="en-US" sz="1700" dirty="0" err="1">
                <a:solidFill>
                  <a:srgbClr val="C00000"/>
                </a:solidFill>
              </a:rPr>
              <a:t>Bước</a:t>
            </a:r>
            <a:r>
              <a:rPr lang="en-US" sz="1700" dirty="0">
                <a:solidFill>
                  <a:srgbClr val="C00000"/>
                </a:solidFill>
              </a:rPr>
              <a:t> 4: </a:t>
            </a:r>
            <a:r>
              <a:rPr lang="en-US" sz="1700" dirty="0" err="1">
                <a:solidFill>
                  <a:srgbClr val="C00000"/>
                </a:solidFill>
              </a:rPr>
              <a:t>Xác</a:t>
            </a:r>
            <a:r>
              <a:rPr lang="en-US" sz="1700" dirty="0">
                <a:solidFill>
                  <a:srgbClr val="C00000"/>
                </a:solidFill>
              </a:rPr>
              <a:t> </a:t>
            </a:r>
            <a:r>
              <a:rPr lang="en-US" sz="1700" dirty="0" err="1">
                <a:solidFill>
                  <a:srgbClr val="C00000"/>
                </a:solidFill>
              </a:rPr>
              <a:t>định</a:t>
            </a:r>
            <a:r>
              <a:rPr lang="en-US" sz="1700" dirty="0">
                <a:solidFill>
                  <a:srgbClr val="C00000"/>
                </a:solidFill>
              </a:rPr>
              <a:t> test case (</a:t>
            </a:r>
            <a:r>
              <a:rPr lang="en-US" sz="1700" dirty="0" err="1">
                <a:solidFill>
                  <a:srgbClr val="C00000"/>
                </a:solidFill>
              </a:rPr>
              <a:t>loại</a:t>
            </a:r>
            <a:r>
              <a:rPr lang="en-US" sz="1700" dirty="0">
                <a:solidFill>
                  <a:srgbClr val="C00000"/>
                </a:solidFill>
              </a:rPr>
              <a:t> </a:t>
            </a:r>
            <a:r>
              <a:rPr lang="en-US" sz="1700" dirty="0" err="1">
                <a:solidFill>
                  <a:srgbClr val="C00000"/>
                </a:solidFill>
              </a:rPr>
              <a:t>đi</a:t>
            </a:r>
            <a:r>
              <a:rPr lang="en-US" sz="1700" dirty="0">
                <a:solidFill>
                  <a:srgbClr val="C00000"/>
                </a:solidFill>
              </a:rPr>
              <a:t> </a:t>
            </a:r>
            <a:r>
              <a:rPr lang="en-US" sz="1700" dirty="0" err="1">
                <a:solidFill>
                  <a:srgbClr val="C00000"/>
                </a:solidFill>
              </a:rPr>
              <a:t>những</a:t>
            </a:r>
            <a:r>
              <a:rPr lang="en-US" sz="1700" dirty="0">
                <a:solidFill>
                  <a:srgbClr val="C00000"/>
                </a:solidFill>
              </a:rPr>
              <a:t> </a:t>
            </a:r>
            <a:r>
              <a:rPr lang="en-US" sz="1700" dirty="0" err="1">
                <a:solidFill>
                  <a:srgbClr val="C00000"/>
                </a:solidFill>
              </a:rPr>
              <a:t>tổ</a:t>
            </a:r>
            <a:r>
              <a:rPr lang="en-US" sz="1700" dirty="0">
                <a:solidFill>
                  <a:srgbClr val="C00000"/>
                </a:solidFill>
              </a:rPr>
              <a:t> </a:t>
            </a:r>
            <a:r>
              <a:rPr lang="en-US" sz="1700" dirty="0" err="1">
                <a:solidFill>
                  <a:srgbClr val="C00000"/>
                </a:solidFill>
              </a:rPr>
              <a:t>hợp</a:t>
            </a:r>
            <a:r>
              <a:rPr lang="en-US" sz="1700" dirty="0">
                <a:solidFill>
                  <a:srgbClr val="C00000"/>
                </a:solidFill>
              </a:rPr>
              <a:t> </a:t>
            </a:r>
            <a:r>
              <a:rPr lang="en-US" sz="1700" dirty="0" err="1">
                <a:solidFill>
                  <a:srgbClr val="C00000"/>
                </a:solidFill>
              </a:rPr>
              <a:t>không</a:t>
            </a:r>
            <a:r>
              <a:rPr lang="en-US" sz="1700" dirty="0">
                <a:solidFill>
                  <a:srgbClr val="C00000"/>
                </a:solidFill>
              </a:rPr>
              <a:t> </a:t>
            </a:r>
            <a:r>
              <a:rPr lang="en-US" sz="1700" dirty="0" err="1">
                <a:solidFill>
                  <a:srgbClr val="C00000"/>
                </a:solidFill>
              </a:rPr>
              <a:t>xảy</a:t>
            </a:r>
            <a:r>
              <a:rPr lang="en-US" sz="1700" dirty="0">
                <a:solidFill>
                  <a:srgbClr val="C00000"/>
                </a:solidFill>
              </a:rPr>
              <a:t> </a:t>
            </a:r>
            <a:r>
              <a:rPr lang="en-US" sz="1700" dirty="0" err="1">
                <a:solidFill>
                  <a:srgbClr val="C00000"/>
                </a:solidFill>
              </a:rPr>
              <a:t>ra</a:t>
            </a:r>
            <a:r>
              <a:rPr lang="en-US" sz="1700" dirty="0">
                <a:solidFill>
                  <a:srgbClr val="C00000"/>
                </a:solidFill>
              </a:rPr>
              <a:t> ở </a:t>
            </a:r>
            <a:r>
              <a:rPr lang="en-US" sz="1700" dirty="0" err="1">
                <a:solidFill>
                  <a:srgbClr val="C00000"/>
                </a:solidFill>
              </a:rPr>
              <a:t>đời</a:t>
            </a:r>
            <a:r>
              <a:rPr lang="en-US" sz="1700" dirty="0">
                <a:solidFill>
                  <a:srgbClr val="C00000"/>
                </a:solidFill>
              </a:rPr>
              <a:t> </a:t>
            </a:r>
            <a:r>
              <a:rPr lang="en-US" sz="1700" dirty="0" err="1">
                <a:solidFill>
                  <a:srgbClr val="C00000"/>
                </a:solidFill>
              </a:rPr>
              <a:t>sống</a:t>
            </a:r>
            <a:r>
              <a:rPr lang="en-US" sz="1700" dirty="0">
                <a:solidFill>
                  <a:srgbClr val="C00000"/>
                </a:solidFill>
              </a:rPr>
              <a:t> </a:t>
            </a:r>
            <a:r>
              <a:rPr lang="en-US" sz="1700" dirty="0" err="1">
                <a:solidFill>
                  <a:srgbClr val="C00000"/>
                </a:solidFill>
              </a:rPr>
              <a:t>thực</a:t>
            </a:r>
            <a:r>
              <a:rPr lang="en-US" sz="1700" dirty="0">
                <a:solidFill>
                  <a:srgbClr val="C00000"/>
                </a:solidFill>
              </a:rPr>
              <a:t>, </a:t>
            </a:r>
            <a:r>
              <a:rPr lang="en-US" sz="1700" dirty="0" err="1">
                <a:solidFill>
                  <a:srgbClr val="C00000"/>
                </a:solidFill>
              </a:rPr>
              <a:t>dư</a:t>
            </a:r>
            <a:r>
              <a:rPr lang="en-US" sz="1700" dirty="0">
                <a:solidFill>
                  <a:srgbClr val="C00000"/>
                </a:solidFill>
              </a:rPr>
              <a:t> </a:t>
            </a:r>
            <a:r>
              <a:rPr lang="en-US" sz="1700" dirty="0" err="1">
                <a:solidFill>
                  <a:srgbClr val="C00000"/>
                </a:solidFill>
              </a:rPr>
              <a:t>thừa</a:t>
            </a:r>
            <a:r>
              <a:rPr lang="en-US" sz="1700" dirty="0">
                <a:solidFill>
                  <a:srgbClr val="C00000"/>
                </a:solidFill>
              </a:rPr>
              <a:t>)</a:t>
            </a:r>
            <a:br>
              <a:rPr lang="en-US" sz="1700" dirty="0">
                <a:solidFill>
                  <a:srgbClr val="C00000"/>
                </a:solidFill>
              </a:rPr>
            </a:br>
            <a:r>
              <a:rPr lang="en-US" sz="1700" dirty="0"/>
              <a:t>- </a:t>
            </a:r>
            <a:r>
              <a:rPr lang="en-US" sz="1700" dirty="0" err="1"/>
              <a:t>Bảng</a:t>
            </a:r>
            <a:r>
              <a:rPr lang="en-US" sz="1700" dirty="0"/>
              <a:t> test case </a:t>
            </a:r>
            <a:r>
              <a:rPr lang="en-US" sz="1700" dirty="0" err="1"/>
              <a:t>cuối</a:t>
            </a:r>
            <a:r>
              <a:rPr lang="en-US" sz="1700" dirty="0"/>
              <a:t> </a:t>
            </a:r>
            <a:r>
              <a:rPr lang="en-US" sz="1700" dirty="0" err="1"/>
              <a:t>cùng</a:t>
            </a:r>
            <a:r>
              <a:rPr lang="en-US" sz="1700" dirty="0"/>
              <a:t>:</a:t>
            </a:r>
            <a:endParaRPr lang="en-US" sz="2000" dirty="0"/>
          </a:p>
          <a:p>
            <a:pPr marL="0" indent="0">
              <a:buNone/>
            </a:pPr>
            <a:endParaRPr lang="en-US" sz="2000" dirty="0"/>
          </a:p>
        </p:txBody>
      </p:sp>
      <p:graphicFrame>
        <p:nvGraphicFramePr>
          <p:cNvPr id="6" name="Table 6">
            <a:extLst>
              <a:ext uri="{FF2B5EF4-FFF2-40B4-BE49-F238E27FC236}">
                <a16:creationId xmlns:a16="http://schemas.microsoft.com/office/drawing/2014/main" id="{A0CA6B62-30CF-95F6-FC3C-4DB2AC07BFD1}"/>
              </a:ext>
            </a:extLst>
          </p:cNvPr>
          <p:cNvGraphicFramePr>
            <a:graphicFrameLocks noGrp="1"/>
          </p:cNvGraphicFramePr>
          <p:nvPr>
            <p:extLst>
              <p:ext uri="{D42A27DB-BD31-4B8C-83A1-F6EECF244321}">
                <p14:modId xmlns:p14="http://schemas.microsoft.com/office/powerpoint/2010/main" val="151739957"/>
              </p:ext>
            </p:extLst>
          </p:nvPr>
        </p:nvGraphicFramePr>
        <p:xfrm>
          <a:off x="838200" y="2647258"/>
          <a:ext cx="10976430" cy="2834640"/>
        </p:xfrm>
        <a:graphic>
          <a:graphicData uri="http://schemas.openxmlformats.org/drawingml/2006/table">
            <a:tbl>
              <a:tblPr firstRow="1" bandRow="1">
                <a:tableStyleId>{5C22544A-7EE6-4342-B048-85BDC9FD1C3A}</a:tableStyleId>
              </a:tblPr>
              <a:tblGrid>
                <a:gridCol w="2478134">
                  <a:extLst>
                    <a:ext uri="{9D8B030D-6E8A-4147-A177-3AD203B41FA5}">
                      <a16:colId xmlns:a16="http://schemas.microsoft.com/office/drawing/2014/main" val="1373660965"/>
                    </a:ext>
                  </a:extLst>
                </a:gridCol>
                <a:gridCol w="3336872">
                  <a:extLst>
                    <a:ext uri="{9D8B030D-6E8A-4147-A177-3AD203B41FA5}">
                      <a16:colId xmlns:a16="http://schemas.microsoft.com/office/drawing/2014/main" val="949272250"/>
                    </a:ext>
                  </a:extLst>
                </a:gridCol>
                <a:gridCol w="2635937">
                  <a:extLst>
                    <a:ext uri="{9D8B030D-6E8A-4147-A177-3AD203B41FA5}">
                      <a16:colId xmlns:a16="http://schemas.microsoft.com/office/drawing/2014/main" val="808352899"/>
                    </a:ext>
                  </a:extLst>
                </a:gridCol>
                <a:gridCol w="2525487">
                  <a:extLst>
                    <a:ext uri="{9D8B030D-6E8A-4147-A177-3AD203B41FA5}">
                      <a16:colId xmlns:a16="http://schemas.microsoft.com/office/drawing/2014/main" val="1486184935"/>
                    </a:ext>
                  </a:extLst>
                </a:gridCol>
              </a:tblGrid>
              <a:tr h="283389">
                <a:tc>
                  <a:txBody>
                    <a:bodyPr/>
                    <a:lstStyle/>
                    <a:p>
                      <a:r>
                        <a:rPr lang="en-US" dirty="0" err="1"/>
                        <a:t>Mã</a:t>
                      </a:r>
                      <a:r>
                        <a:rPr lang="en-US" dirty="0"/>
                        <a:t> test case (TCID)</a:t>
                      </a:r>
                    </a:p>
                  </a:txBody>
                  <a:tcPr/>
                </a:tc>
                <a:tc>
                  <a:txBody>
                    <a:bodyPr/>
                    <a:lstStyle/>
                    <a:p>
                      <a:r>
                        <a:rPr lang="en-US" dirty="0" err="1"/>
                        <a:t>Tên</a:t>
                      </a:r>
                      <a:r>
                        <a:rPr lang="en-US" dirty="0"/>
                        <a:t> test case (Name)</a:t>
                      </a:r>
                    </a:p>
                  </a:txBody>
                  <a:tcPr/>
                </a:tc>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2713339723"/>
                  </a:ext>
                </a:extLst>
              </a:tr>
              <a:tr h="283389">
                <a:tc>
                  <a:txBody>
                    <a:bodyPr/>
                    <a:lstStyle/>
                    <a:p>
                      <a:r>
                        <a:rPr lang="en-US" dirty="0"/>
                        <a:t>TC01</a:t>
                      </a:r>
                    </a:p>
                  </a:txBody>
                  <a:tcPr>
                    <a:solidFill>
                      <a:schemeClr val="accent1">
                        <a:lumMod val="20000"/>
                        <a:lumOff val="80000"/>
                      </a:schemeClr>
                    </a:solidFill>
                  </a:tcPr>
                </a:tc>
                <a:tc>
                  <a:txBody>
                    <a:bodyPr/>
                    <a:lstStyle/>
                    <a:p>
                      <a:r>
                        <a:rPr lang="en-US" dirty="0" err="1"/>
                        <a:t>Kiểm</a:t>
                      </a:r>
                      <a:r>
                        <a:rPr lang="en-US" dirty="0"/>
                        <a:t>  </a:t>
                      </a:r>
                      <a:r>
                        <a:rPr lang="en-US" dirty="0" err="1"/>
                        <a:t>tra</a:t>
                      </a:r>
                      <a:r>
                        <a:rPr lang="en-US" dirty="0"/>
                        <a:t> </a:t>
                      </a:r>
                      <a:r>
                        <a:rPr lang="en-US" dirty="0" err="1"/>
                        <a:t>đăng</a:t>
                      </a:r>
                      <a:r>
                        <a:rPr lang="en-US" dirty="0"/>
                        <a:t> </a:t>
                      </a:r>
                      <a:r>
                        <a:rPr lang="en-US" dirty="0" err="1"/>
                        <a:t>nhập</a:t>
                      </a:r>
                      <a:r>
                        <a:rPr lang="en-US" dirty="0"/>
                        <a:t> </a:t>
                      </a:r>
                      <a:r>
                        <a:rPr lang="en-US" dirty="0" err="1"/>
                        <a:t>thành</a:t>
                      </a:r>
                      <a:r>
                        <a:rPr lang="en-US" dirty="0"/>
                        <a:t> </a:t>
                      </a:r>
                      <a:r>
                        <a:rPr lang="en-US" dirty="0" err="1"/>
                        <a:t>công</a:t>
                      </a:r>
                      <a:endParaRPr lang="en-US"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đúng</a:t>
                      </a:r>
                      <a:r>
                        <a:rPr lang="en-US" dirty="0"/>
                        <a:t> </a:t>
                      </a:r>
                      <a:r>
                        <a:rPr lang="en-US" dirty="0" err="1"/>
                        <a:t>tên</a:t>
                      </a:r>
                      <a:r>
                        <a:rPr lang="en-US" dirty="0"/>
                        <a:t> </a:t>
                      </a:r>
                      <a:r>
                        <a:rPr lang="en-US" dirty="0" err="1"/>
                        <a:t>đăng</a:t>
                      </a:r>
                      <a:r>
                        <a:rPr lang="en-US" dirty="0"/>
                        <a:t> </a:t>
                      </a:r>
                      <a:r>
                        <a:rPr lang="en-US" dirty="0" err="1"/>
                        <a:t>nhập</a:t>
                      </a:r>
                      <a:r>
                        <a:rPr lang="en-US" dirty="0"/>
                        <a:t>, </a:t>
                      </a:r>
                      <a:r>
                        <a:rPr lang="en-US" dirty="0" err="1"/>
                        <a:t>mật</a:t>
                      </a:r>
                      <a:r>
                        <a:rPr lang="en-US" dirty="0"/>
                        <a:t> </a:t>
                      </a:r>
                      <a:r>
                        <a:rPr lang="en-US" dirty="0" err="1"/>
                        <a:t>khẩu</a:t>
                      </a:r>
                      <a:endParaRPr lang="en-US" dirty="0"/>
                    </a:p>
                  </a:txBody>
                  <a:tcPr>
                    <a:solidFill>
                      <a:schemeClr val="accent1">
                        <a:lumMod val="20000"/>
                        <a:lumOff val="80000"/>
                      </a:schemeClr>
                    </a:solidFill>
                  </a:tcPr>
                </a:tc>
                <a:tc>
                  <a:txBody>
                    <a:bodyPr/>
                    <a:lstStyle/>
                    <a:p>
                      <a:r>
                        <a:rPr lang="en-US" dirty="0" err="1"/>
                        <a:t>Đăng</a:t>
                      </a:r>
                      <a:r>
                        <a:rPr lang="en-US" dirty="0"/>
                        <a:t> </a:t>
                      </a:r>
                      <a:r>
                        <a:rPr lang="en-US" dirty="0" err="1"/>
                        <a:t>nhập</a:t>
                      </a:r>
                      <a:r>
                        <a:rPr lang="en-US" dirty="0"/>
                        <a:t> </a:t>
                      </a:r>
                      <a:r>
                        <a:rPr lang="en-US" dirty="0" err="1"/>
                        <a:t>thành</a:t>
                      </a:r>
                      <a:r>
                        <a:rPr lang="en-US" dirty="0"/>
                        <a:t> </a:t>
                      </a:r>
                      <a:r>
                        <a:rPr lang="en-US" dirty="0" err="1"/>
                        <a:t>công</a:t>
                      </a:r>
                      <a:endParaRPr lang="en-US" dirty="0"/>
                    </a:p>
                  </a:txBody>
                  <a:tcPr>
                    <a:solidFill>
                      <a:schemeClr val="accent1">
                        <a:lumMod val="20000"/>
                        <a:lumOff val="80000"/>
                      </a:schemeClr>
                    </a:solidFill>
                  </a:tcPr>
                </a:tc>
                <a:extLst>
                  <a:ext uri="{0D108BD9-81ED-4DB2-BD59-A6C34878D82A}">
                    <a16:rowId xmlns:a16="http://schemas.microsoft.com/office/drawing/2014/main" val="2851207856"/>
                  </a:ext>
                </a:extLst>
              </a:tr>
              <a:tr h="489137">
                <a:tc>
                  <a:txBody>
                    <a:bodyPr/>
                    <a:lstStyle/>
                    <a:p>
                      <a:pPr marL="0" algn="l" defTabSz="914400" rtl="0" eaLnBrk="1" latinLnBrk="0" hangingPunct="1"/>
                      <a:r>
                        <a:rPr lang="en-US" sz="1800" kern="1200" dirty="0">
                          <a:solidFill>
                            <a:schemeClr val="dk1"/>
                          </a:solidFill>
                          <a:latin typeface="+mn-lt"/>
                          <a:ea typeface="+mn-ea"/>
                          <a:cs typeface="+mn-cs"/>
                        </a:rPr>
                        <a:t>TC02</a:t>
                      </a:r>
                    </a:p>
                  </a:txBody>
                  <a:tcPr>
                    <a:solidFill>
                      <a:schemeClr val="accent1">
                        <a:lumMod val="20000"/>
                        <a:lumOff val="80000"/>
                      </a:schemeClr>
                    </a:solidFill>
                  </a:tcPr>
                </a:tc>
                <a:tc>
                  <a:txBody>
                    <a:bodyPr/>
                    <a:lstStyle/>
                    <a:p>
                      <a:r>
                        <a:rPr lang="en-US" dirty="0" err="1"/>
                        <a:t>Kiểm</a:t>
                      </a:r>
                      <a:r>
                        <a:rPr lang="en-US" dirty="0"/>
                        <a:t>  </a:t>
                      </a:r>
                      <a:r>
                        <a:rPr lang="en-US" dirty="0" err="1"/>
                        <a:t>tra</a:t>
                      </a:r>
                      <a:r>
                        <a:rPr lang="en-US" dirty="0"/>
                        <a:t> </a:t>
                      </a:r>
                      <a:r>
                        <a:rPr lang="en-US" dirty="0" err="1"/>
                        <a:t>đăng</a:t>
                      </a:r>
                      <a:r>
                        <a:rPr lang="en-US" dirty="0"/>
                        <a:t> </a:t>
                      </a:r>
                      <a:r>
                        <a:rPr lang="en-US" dirty="0" err="1"/>
                        <a:t>nhập</a:t>
                      </a:r>
                      <a:r>
                        <a:rPr lang="en-US" dirty="0"/>
                        <a:t> </a:t>
                      </a:r>
                      <a:r>
                        <a:rPr lang="en-US" dirty="0" err="1"/>
                        <a:t>lỗi</a:t>
                      </a:r>
                      <a:r>
                        <a:rPr lang="en-US" dirty="0"/>
                        <a:t> </a:t>
                      </a:r>
                      <a:r>
                        <a:rPr lang="en-US" dirty="0" err="1"/>
                        <a:t>khi</a:t>
                      </a:r>
                      <a:r>
                        <a:rPr lang="en-US" dirty="0"/>
                        <a:t> </a:t>
                      </a:r>
                      <a:r>
                        <a:rPr lang="en-US" dirty="0" err="1"/>
                        <a:t>nhập</a:t>
                      </a:r>
                      <a:r>
                        <a:rPr lang="en-US" dirty="0"/>
                        <a:t> </a:t>
                      </a:r>
                      <a:r>
                        <a:rPr lang="en-US" dirty="0" err="1"/>
                        <a:t>sai</a:t>
                      </a:r>
                      <a:r>
                        <a:rPr lang="en-US" dirty="0"/>
                        <a:t> </a:t>
                      </a:r>
                      <a:r>
                        <a:rPr lang="en-US" dirty="0" err="1"/>
                        <a:t>tên</a:t>
                      </a:r>
                      <a:r>
                        <a:rPr lang="en-US" dirty="0"/>
                        <a:t> </a:t>
                      </a:r>
                      <a:r>
                        <a:rPr lang="en-US" dirty="0" err="1"/>
                        <a:t>đăng</a:t>
                      </a:r>
                      <a:r>
                        <a:rPr lang="en-US" dirty="0"/>
                        <a:t> </a:t>
                      </a:r>
                      <a:r>
                        <a:rPr lang="en-US" dirty="0" err="1"/>
                        <a:t>nhập</a:t>
                      </a:r>
                      <a:endParaRPr lang="en-US"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đúng</a:t>
                      </a:r>
                      <a:r>
                        <a:rPr lang="en-US" dirty="0"/>
                        <a:t> </a:t>
                      </a:r>
                      <a:r>
                        <a:rPr lang="en-US" dirty="0" err="1"/>
                        <a:t>tên</a:t>
                      </a:r>
                      <a:r>
                        <a:rPr lang="en-US" dirty="0"/>
                        <a:t> </a:t>
                      </a:r>
                      <a:r>
                        <a:rPr lang="en-US" dirty="0" err="1"/>
                        <a:t>đăng</a:t>
                      </a:r>
                      <a:r>
                        <a:rPr lang="en-US" dirty="0"/>
                        <a:t> </a:t>
                      </a:r>
                      <a:r>
                        <a:rPr lang="en-US" dirty="0" err="1"/>
                        <a:t>nhập</a:t>
                      </a:r>
                      <a:r>
                        <a:rPr lang="en-US" dirty="0"/>
                        <a:t>, </a:t>
                      </a:r>
                      <a:r>
                        <a:rPr lang="en-US" dirty="0" err="1"/>
                        <a:t>sai</a:t>
                      </a:r>
                      <a:r>
                        <a:rPr lang="en-US" dirty="0"/>
                        <a:t> </a:t>
                      </a:r>
                      <a:r>
                        <a:rPr lang="en-US" dirty="0" err="1"/>
                        <a:t>mật</a:t>
                      </a:r>
                      <a:r>
                        <a:rPr lang="en-US" dirty="0"/>
                        <a:t> </a:t>
                      </a:r>
                      <a:r>
                        <a:rPr lang="en-US" dirty="0" err="1"/>
                        <a:t>khẩu</a:t>
                      </a:r>
                      <a:endParaRPr lang="en-US" dirty="0"/>
                    </a:p>
                  </a:txBody>
                  <a:tcPr>
                    <a:solidFill>
                      <a:schemeClr val="accent1">
                        <a:lumMod val="20000"/>
                        <a:lumOff val="80000"/>
                      </a:schemeClr>
                    </a:solidFill>
                  </a:tcPr>
                </a:tc>
                <a:tc>
                  <a:txBody>
                    <a:bodyPr/>
                    <a:lstStyle/>
                    <a:p>
                      <a:pPr marL="0" algn="l" defTabSz="914400" rtl="0" eaLnBrk="1" latinLnBrk="0" hangingPunct="1"/>
                      <a:r>
                        <a:rPr lang="en-US" sz="1800" kern="1200" dirty="0" err="1">
                          <a:solidFill>
                            <a:schemeClr val="dk1"/>
                          </a:solidFill>
                          <a:latin typeface="+mn-lt"/>
                          <a:ea typeface="+mn-ea"/>
                          <a:cs typeface="+mn-cs"/>
                        </a:rPr>
                        <a:t>Hiển</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thị</a:t>
                      </a:r>
                      <a:r>
                        <a:rPr lang="en-US" sz="1800" kern="1200" dirty="0">
                          <a:solidFill>
                            <a:schemeClr val="dk1"/>
                          </a:solidFill>
                          <a:latin typeface="+mn-lt"/>
                          <a:ea typeface="+mn-ea"/>
                          <a:cs typeface="+mn-cs"/>
                        </a:rPr>
                        <a:t> </a:t>
                      </a:r>
                      <a:r>
                        <a:rPr lang="vi-VN" sz="1800" dirty="0">
                          <a:latin typeface="Calibri" panose="020F0502020204030204" pitchFamily="34" charset="0"/>
                          <a:ea typeface="Calibri" panose="020F0502020204030204" pitchFamily="34" charset="0"/>
                          <a:cs typeface="Calibri" panose="020F0502020204030204" pitchFamily="34" charset="0"/>
                        </a:rPr>
                        <a:t>thông báo lỗi “Tên đăng nhập hoặc mật khẩu không hợp lệ.”</a:t>
                      </a:r>
                      <a:endParaRPr lang="en-US" sz="1800" kern="1200" dirty="0">
                        <a:solidFill>
                          <a:schemeClr val="dk1"/>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247118927"/>
                  </a:ext>
                </a:extLst>
              </a:tr>
              <a:tr h="489137">
                <a:tc>
                  <a:txBody>
                    <a:bodyPr/>
                    <a:lstStyle/>
                    <a:p>
                      <a:r>
                        <a:rPr lang="en-US" dirty="0">
                          <a:solidFill>
                            <a:schemeClr val="tx1"/>
                          </a:solidFill>
                        </a:rPr>
                        <a:t>TC03</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Kiểm</a:t>
                      </a:r>
                      <a:r>
                        <a:rPr lang="en-US" dirty="0"/>
                        <a:t>  </a:t>
                      </a:r>
                      <a:r>
                        <a:rPr lang="en-US" dirty="0" err="1"/>
                        <a:t>tra</a:t>
                      </a:r>
                      <a:r>
                        <a:rPr lang="en-US" dirty="0"/>
                        <a:t> </a:t>
                      </a:r>
                      <a:r>
                        <a:rPr lang="en-US" dirty="0" err="1"/>
                        <a:t>đăng</a:t>
                      </a:r>
                      <a:r>
                        <a:rPr lang="en-US" dirty="0"/>
                        <a:t> </a:t>
                      </a:r>
                      <a:r>
                        <a:rPr lang="en-US" dirty="0" err="1"/>
                        <a:t>nhập</a:t>
                      </a:r>
                      <a:r>
                        <a:rPr lang="en-US" dirty="0"/>
                        <a:t> </a:t>
                      </a:r>
                      <a:r>
                        <a:rPr lang="en-US" dirty="0" err="1"/>
                        <a:t>lỗi</a:t>
                      </a:r>
                      <a:r>
                        <a:rPr lang="en-US" dirty="0"/>
                        <a:t> </a:t>
                      </a:r>
                      <a:r>
                        <a:rPr lang="en-US" dirty="0" err="1"/>
                        <a:t>khi</a:t>
                      </a:r>
                      <a:r>
                        <a:rPr lang="en-US" dirty="0"/>
                        <a:t> </a:t>
                      </a:r>
                      <a:r>
                        <a:rPr lang="en-US" dirty="0" err="1"/>
                        <a:t>nhập</a:t>
                      </a:r>
                      <a:r>
                        <a:rPr lang="en-US" dirty="0"/>
                        <a:t> </a:t>
                      </a:r>
                      <a:r>
                        <a:rPr lang="en-US" dirty="0" err="1"/>
                        <a:t>sai</a:t>
                      </a:r>
                      <a:r>
                        <a:rPr lang="en-US" dirty="0"/>
                        <a:t> </a:t>
                      </a:r>
                      <a:r>
                        <a:rPr lang="en-US" dirty="0" err="1"/>
                        <a:t>mật</a:t>
                      </a:r>
                      <a:r>
                        <a:rPr lang="en-US" dirty="0"/>
                        <a:t> </a:t>
                      </a:r>
                      <a:r>
                        <a:rPr lang="en-US" dirty="0" err="1"/>
                        <a:t>khẩu</a:t>
                      </a:r>
                      <a:endParaRPr lang="en-US"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Nhập</a:t>
                      </a:r>
                      <a:r>
                        <a:rPr lang="en-US" dirty="0"/>
                        <a:t> </a:t>
                      </a:r>
                      <a:r>
                        <a:rPr lang="en-US" dirty="0" err="1"/>
                        <a:t>đúng</a:t>
                      </a:r>
                      <a:r>
                        <a:rPr lang="en-US" dirty="0"/>
                        <a:t> </a:t>
                      </a:r>
                      <a:r>
                        <a:rPr lang="en-US" dirty="0" err="1"/>
                        <a:t>sai</a:t>
                      </a:r>
                      <a:r>
                        <a:rPr lang="en-US" dirty="0"/>
                        <a:t> </a:t>
                      </a:r>
                      <a:r>
                        <a:rPr lang="en-US" dirty="0" err="1"/>
                        <a:t>đăng</a:t>
                      </a:r>
                      <a:r>
                        <a:rPr lang="en-US" dirty="0"/>
                        <a:t> </a:t>
                      </a:r>
                      <a:r>
                        <a:rPr lang="en-US" dirty="0" err="1"/>
                        <a:t>nhập</a:t>
                      </a:r>
                      <a:r>
                        <a:rPr lang="en-US" dirty="0"/>
                        <a:t>, </a:t>
                      </a:r>
                      <a:r>
                        <a:rPr lang="en-US" dirty="0" err="1"/>
                        <a:t>đúng</a:t>
                      </a:r>
                      <a:r>
                        <a:rPr lang="en-US" dirty="0"/>
                        <a:t> </a:t>
                      </a:r>
                      <a:r>
                        <a:rPr lang="en-US" dirty="0" err="1"/>
                        <a:t>mật</a:t>
                      </a:r>
                      <a:r>
                        <a:rPr lang="en-US" dirty="0"/>
                        <a:t> </a:t>
                      </a:r>
                      <a:r>
                        <a:rPr lang="en-US" dirty="0" err="1"/>
                        <a:t>khẩu</a:t>
                      </a:r>
                      <a:endParaRPr lang="en-US" dirty="0"/>
                    </a:p>
                  </a:txBody>
                  <a:tcPr>
                    <a:solidFill>
                      <a:schemeClr val="accent1">
                        <a:lumMod val="20000"/>
                        <a:lumOff val="80000"/>
                      </a:schemeClr>
                    </a:solidFill>
                  </a:tcPr>
                </a:tc>
                <a:tc>
                  <a:txBody>
                    <a:bodyPr/>
                    <a:lstStyle/>
                    <a:p>
                      <a:pPr marL="0" algn="l" defTabSz="914400" rtl="0" eaLnBrk="1" latinLnBrk="0" hangingPunct="1"/>
                      <a:r>
                        <a:rPr lang="en-US" sz="1800" kern="1200" dirty="0" err="1">
                          <a:solidFill>
                            <a:schemeClr val="dk1"/>
                          </a:solidFill>
                          <a:latin typeface="+mn-lt"/>
                          <a:ea typeface="+mn-ea"/>
                          <a:cs typeface="+mn-cs"/>
                        </a:rPr>
                        <a:t>Hiển</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thị</a:t>
                      </a:r>
                      <a:r>
                        <a:rPr lang="en-US" sz="1800" kern="1200" dirty="0">
                          <a:solidFill>
                            <a:schemeClr val="dk1"/>
                          </a:solidFill>
                          <a:latin typeface="+mn-lt"/>
                          <a:ea typeface="+mn-ea"/>
                          <a:cs typeface="+mn-cs"/>
                        </a:rPr>
                        <a:t> </a:t>
                      </a:r>
                      <a:r>
                        <a:rPr lang="vi-VN" sz="1800" dirty="0">
                          <a:latin typeface="Calibri" panose="020F0502020204030204" pitchFamily="34" charset="0"/>
                          <a:ea typeface="Calibri" panose="020F0502020204030204" pitchFamily="34" charset="0"/>
                          <a:cs typeface="Calibri" panose="020F0502020204030204" pitchFamily="34" charset="0"/>
                        </a:rPr>
                        <a:t>thông báo lỗi “Tên đăng nhập hoặc mật khẩu không hợp lệ.”</a:t>
                      </a:r>
                      <a:endParaRPr lang="en-US" sz="1800" kern="1200" dirty="0">
                        <a:solidFill>
                          <a:schemeClr val="dk1"/>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2809700026"/>
                  </a:ext>
                </a:extLst>
              </a:tr>
            </a:tbl>
          </a:graphicData>
        </a:graphic>
      </p:graphicFrame>
    </p:spTree>
    <p:extLst>
      <p:ext uri="{BB962C8B-B14F-4D97-AF65-F5344CB8AC3E}">
        <p14:creationId xmlns:p14="http://schemas.microsoft.com/office/powerpoint/2010/main" val="1593164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4.2.4.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dùng</a:t>
            </a:r>
            <a:r>
              <a:rPr lang="en-US" altLang="en-US" sz="3600" dirty="0"/>
              <a:t> </a:t>
            </a:r>
            <a:r>
              <a:rPr lang="en-US" altLang="en-US" sz="3600" dirty="0" err="1"/>
              <a:t>chuyển</a:t>
            </a:r>
            <a:r>
              <a:rPr lang="en-US" altLang="en-US" sz="3600" dirty="0"/>
              <a:t> </a:t>
            </a:r>
            <a:r>
              <a:rPr lang="en-US" altLang="en-US" sz="3600" dirty="0" err="1"/>
              <a:t>trạng</a:t>
            </a:r>
            <a:r>
              <a:rPr lang="en-US" altLang="en-US" sz="3600" dirty="0"/>
              <a:t> </a:t>
            </a:r>
            <a:r>
              <a:rPr lang="en-US" altLang="en-US" sz="3600" dirty="0" err="1"/>
              <a:t>thái</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1027113" y="1368425"/>
            <a:ext cx="9865858" cy="4351338"/>
          </a:xfrm>
        </p:spPr>
        <p:txBody>
          <a:bodyPr>
            <a:normAutofit/>
          </a:bodyPr>
          <a:lstStyle/>
          <a:p>
            <a:pPr>
              <a:buFont typeface="Wingdings" panose="05000000000000000000" pitchFamily="2" charset="2"/>
              <a:buChar char="v"/>
            </a:pPr>
            <a:r>
              <a:rPr lang="en-US" sz="2000" b="1" dirty="0"/>
              <a:t> </a:t>
            </a:r>
            <a:r>
              <a:rPr lang="en-US" sz="2000" b="1" dirty="0" err="1"/>
              <a:t>Định</a:t>
            </a:r>
            <a:r>
              <a:rPr lang="en-US" sz="2000" b="1" dirty="0"/>
              <a:t> </a:t>
            </a:r>
            <a:r>
              <a:rPr lang="en-US" sz="2000" b="1" dirty="0" err="1"/>
              <a:t>nghĩa</a:t>
            </a:r>
            <a:r>
              <a:rPr lang="en-US" sz="2000" b="1" dirty="0"/>
              <a:t>: </a:t>
            </a:r>
          </a:p>
          <a:p>
            <a:pPr lvl="1">
              <a:lnSpc>
                <a:spcPct val="150000"/>
              </a:lnSpc>
            </a:pPr>
            <a:r>
              <a:rPr lang="en-US" sz="1700" dirty="0" err="1">
                <a:solidFill>
                  <a:srgbClr val="000000"/>
                </a:solidFill>
                <a:latin typeface="docs-Calibri"/>
              </a:rPr>
              <a:t>Kỹ</a:t>
            </a:r>
            <a:r>
              <a:rPr lang="en-US" sz="1700" dirty="0">
                <a:solidFill>
                  <a:srgbClr val="000000"/>
                </a:solidFill>
                <a:latin typeface="docs-Calibri"/>
              </a:rPr>
              <a:t> </a:t>
            </a:r>
            <a:r>
              <a:rPr lang="en-US" sz="1700" dirty="0" err="1">
                <a:solidFill>
                  <a:srgbClr val="000000"/>
                </a:solidFill>
                <a:latin typeface="docs-Calibri"/>
              </a:rPr>
              <a:t>thuật</a:t>
            </a:r>
            <a:r>
              <a:rPr lang="en-US" sz="1700" dirty="0">
                <a:solidFill>
                  <a:srgbClr val="000000"/>
                </a:solidFill>
                <a:latin typeface="docs-Calibri"/>
              </a:rPr>
              <a:t> </a:t>
            </a:r>
            <a:r>
              <a:rPr lang="en-US" sz="1700" dirty="0" err="1">
                <a:solidFill>
                  <a:srgbClr val="000000"/>
                </a:solidFill>
                <a:latin typeface="docs-Calibri"/>
              </a:rPr>
              <a:t>kiểm</a:t>
            </a:r>
            <a:r>
              <a:rPr lang="en-US" sz="1700" dirty="0">
                <a:solidFill>
                  <a:srgbClr val="000000"/>
                </a:solidFill>
                <a:latin typeface="docs-Calibri"/>
              </a:rPr>
              <a:t> </a:t>
            </a:r>
            <a:r>
              <a:rPr lang="en-US" sz="1700" dirty="0" err="1">
                <a:solidFill>
                  <a:srgbClr val="000000"/>
                </a:solidFill>
                <a:latin typeface="docs-Calibri"/>
              </a:rPr>
              <a:t>thử</a:t>
            </a:r>
            <a:r>
              <a:rPr lang="en-US" sz="1700" dirty="0">
                <a:solidFill>
                  <a:srgbClr val="000000"/>
                </a:solidFill>
                <a:latin typeface="docs-Calibri"/>
              </a:rPr>
              <a:t> </a:t>
            </a:r>
            <a:r>
              <a:rPr lang="en-US" sz="1700" dirty="0" err="1">
                <a:solidFill>
                  <a:srgbClr val="000000"/>
                </a:solidFill>
                <a:latin typeface="docs-Calibri"/>
              </a:rPr>
              <a:t>chuyển</a:t>
            </a:r>
            <a:r>
              <a:rPr lang="en-US" sz="1700" dirty="0">
                <a:solidFill>
                  <a:srgbClr val="000000"/>
                </a:solidFill>
                <a:latin typeface="docs-Calibri"/>
              </a:rPr>
              <a:t> </a:t>
            </a:r>
            <a:r>
              <a:rPr lang="en-US" sz="1700" dirty="0" err="1">
                <a:solidFill>
                  <a:srgbClr val="000000"/>
                </a:solidFill>
                <a:latin typeface="docs-Calibri"/>
              </a:rPr>
              <a:t>trạng</a:t>
            </a:r>
            <a:r>
              <a:rPr lang="en-US" sz="1700" dirty="0">
                <a:solidFill>
                  <a:srgbClr val="000000"/>
                </a:solidFill>
                <a:latin typeface="docs-Calibri"/>
              </a:rPr>
              <a:t> </a:t>
            </a:r>
            <a:r>
              <a:rPr lang="en-US" sz="1700" dirty="0" err="1">
                <a:solidFill>
                  <a:srgbClr val="000000"/>
                </a:solidFill>
                <a:latin typeface="docs-Calibri"/>
              </a:rPr>
              <a:t>thái</a:t>
            </a:r>
            <a:r>
              <a:rPr lang="en-US" sz="1700" dirty="0">
                <a:solidFill>
                  <a:srgbClr val="000000"/>
                </a:solidFill>
                <a:latin typeface="docs-Calibri"/>
              </a:rPr>
              <a:t> (State Transition) </a:t>
            </a:r>
            <a:r>
              <a:rPr lang="en-US" sz="1700" dirty="0" err="1">
                <a:solidFill>
                  <a:srgbClr val="000000"/>
                </a:solidFill>
                <a:latin typeface="docs-Calibri"/>
              </a:rPr>
              <a:t>s</a:t>
            </a:r>
            <a:r>
              <a:rPr lang="en-US" sz="1700" b="0" i="0" dirty="0" err="1">
                <a:solidFill>
                  <a:srgbClr val="000000"/>
                </a:solidFill>
                <a:effectLst/>
                <a:latin typeface="docs-Calibri"/>
              </a:rPr>
              <a:t>ử</a:t>
            </a:r>
            <a:r>
              <a:rPr lang="en-US" sz="1700" b="0" i="0" dirty="0">
                <a:solidFill>
                  <a:srgbClr val="000000"/>
                </a:solidFill>
                <a:effectLst/>
                <a:latin typeface="docs-Calibri"/>
              </a:rPr>
              <a:t> </a:t>
            </a:r>
            <a:r>
              <a:rPr lang="en-US" sz="1700" b="0" i="0" dirty="0" err="1">
                <a:solidFill>
                  <a:srgbClr val="000000"/>
                </a:solidFill>
                <a:effectLst/>
                <a:latin typeface="docs-Calibri"/>
              </a:rPr>
              <a:t>dụng</a:t>
            </a:r>
            <a:r>
              <a:rPr lang="en-US" sz="1700" b="0" i="0" dirty="0">
                <a:solidFill>
                  <a:srgbClr val="000000"/>
                </a:solidFill>
                <a:effectLst/>
                <a:latin typeface="docs-Calibri"/>
              </a:rPr>
              <a:t> </a:t>
            </a:r>
            <a:r>
              <a:rPr lang="en-US" sz="1700" b="0" i="0" dirty="0" err="1">
                <a:solidFill>
                  <a:srgbClr val="000000"/>
                </a:solidFill>
                <a:effectLst/>
                <a:latin typeface="docs-Calibri"/>
              </a:rPr>
              <a:t>sự</a:t>
            </a:r>
            <a:r>
              <a:rPr lang="en-US" sz="1700" b="0" i="0" dirty="0">
                <a:solidFill>
                  <a:srgbClr val="000000"/>
                </a:solidFill>
                <a:effectLst/>
                <a:latin typeface="docs-Calibri"/>
              </a:rPr>
              <a:t> </a:t>
            </a:r>
            <a:r>
              <a:rPr lang="en-US" sz="1700" b="0" i="0" dirty="0" err="1">
                <a:solidFill>
                  <a:srgbClr val="000000"/>
                </a:solidFill>
                <a:effectLst/>
                <a:latin typeface="docs-Calibri"/>
              </a:rPr>
              <a:t>chuyển</a:t>
            </a:r>
            <a:r>
              <a:rPr lang="en-US" sz="1700" b="0" i="0" dirty="0">
                <a:solidFill>
                  <a:srgbClr val="000000"/>
                </a:solidFill>
                <a:effectLst/>
                <a:latin typeface="docs-Calibri"/>
              </a:rPr>
              <a:t> </a:t>
            </a:r>
            <a:r>
              <a:rPr lang="en-US" sz="1700" b="0" i="0" dirty="0" err="1">
                <a:solidFill>
                  <a:srgbClr val="000000"/>
                </a:solidFill>
                <a:effectLst/>
                <a:latin typeface="docs-Calibri"/>
              </a:rPr>
              <a:t>trạng</a:t>
            </a:r>
            <a:r>
              <a:rPr lang="en-US" sz="1700" b="0" i="0" dirty="0">
                <a:solidFill>
                  <a:srgbClr val="000000"/>
                </a:solidFill>
                <a:effectLst/>
                <a:latin typeface="docs-Calibri"/>
              </a:rPr>
              <a:t> </a:t>
            </a:r>
            <a:r>
              <a:rPr lang="en-US" sz="1700" b="0" i="0" dirty="0" err="1">
                <a:solidFill>
                  <a:srgbClr val="000000"/>
                </a:solidFill>
                <a:effectLst/>
                <a:latin typeface="docs-Calibri"/>
              </a:rPr>
              <a:t>thái</a:t>
            </a:r>
            <a:r>
              <a:rPr lang="en-US" sz="1700" b="0" i="0" dirty="0">
                <a:solidFill>
                  <a:srgbClr val="000000"/>
                </a:solidFill>
                <a:effectLst/>
                <a:latin typeface="docs-Calibri"/>
              </a:rPr>
              <a:t> </a:t>
            </a:r>
            <a:r>
              <a:rPr lang="en-US" sz="1700" b="0" i="0" dirty="0" err="1">
                <a:solidFill>
                  <a:srgbClr val="000000"/>
                </a:solidFill>
                <a:effectLst/>
                <a:latin typeface="docs-Calibri"/>
              </a:rPr>
              <a:t>để</a:t>
            </a:r>
            <a:r>
              <a:rPr lang="en-US" sz="1700" b="0" i="0" dirty="0">
                <a:solidFill>
                  <a:srgbClr val="000000"/>
                </a:solidFill>
                <a:effectLst/>
                <a:latin typeface="docs-Calibri"/>
              </a:rPr>
              <a:t> </a:t>
            </a:r>
            <a:r>
              <a:rPr lang="en-US" sz="1700" b="0" i="0" dirty="0" err="1">
                <a:solidFill>
                  <a:srgbClr val="000000"/>
                </a:solidFill>
                <a:effectLst/>
                <a:latin typeface="docs-Calibri"/>
              </a:rPr>
              <a:t>thiết</a:t>
            </a:r>
            <a:r>
              <a:rPr lang="en-US" sz="1700" b="0" i="0" dirty="0">
                <a:solidFill>
                  <a:srgbClr val="000000"/>
                </a:solidFill>
                <a:effectLst/>
                <a:latin typeface="docs-Calibri"/>
              </a:rPr>
              <a:t> </a:t>
            </a:r>
            <a:r>
              <a:rPr lang="en-US" sz="1700" b="0" i="0" dirty="0" err="1">
                <a:solidFill>
                  <a:srgbClr val="000000"/>
                </a:solidFill>
                <a:effectLst/>
                <a:latin typeface="docs-Calibri"/>
              </a:rPr>
              <a:t>kế</a:t>
            </a:r>
            <a:r>
              <a:rPr lang="en-US" sz="1700" b="0" i="0" dirty="0">
                <a:solidFill>
                  <a:srgbClr val="000000"/>
                </a:solidFill>
                <a:effectLst/>
                <a:latin typeface="docs-Calibri"/>
              </a:rPr>
              <a:t> test case</a:t>
            </a:r>
            <a:r>
              <a:rPr lang="en-US" sz="2000" dirty="0"/>
              <a:t>.</a:t>
            </a:r>
          </a:p>
          <a:p>
            <a:pPr lvl="1">
              <a:lnSpc>
                <a:spcPct val="150000"/>
              </a:lnSpc>
            </a:pPr>
            <a:r>
              <a:rPr lang="en-US" sz="2000" dirty="0" err="1"/>
              <a:t>Sự</a:t>
            </a:r>
            <a:r>
              <a:rPr lang="en-US" sz="2000" dirty="0"/>
              <a:t> </a:t>
            </a:r>
            <a:r>
              <a:rPr lang="en-US" sz="2000" dirty="0" err="1"/>
              <a:t>dịch</a:t>
            </a:r>
            <a:r>
              <a:rPr lang="en-US" sz="2000" dirty="0"/>
              <a:t> </a:t>
            </a:r>
            <a:r>
              <a:rPr lang="en-US" sz="2000" dirty="0" err="1"/>
              <a:t>chuyển</a:t>
            </a:r>
            <a:r>
              <a:rPr lang="en-US" sz="2000" dirty="0"/>
              <a:t> </a:t>
            </a:r>
            <a:r>
              <a:rPr lang="en-US" sz="2000" dirty="0" err="1"/>
              <a:t>trạng</a:t>
            </a:r>
            <a:r>
              <a:rPr lang="en-US" sz="2000" dirty="0"/>
              <a:t> </a:t>
            </a:r>
            <a:r>
              <a:rPr lang="en-US" sz="2000" dirty="0" err="1"/>
              <a:t>thái</a:t>
            </a:r>
            <a:r>
              <a:rPr lang="en-US" sz="2000" dirty="0"/>
              <a:t> </a:t>
            </a:r>
            <a:r>
              <a:rPr lang="en-US" sz="2000" dirty="0" err="1"/>
              <a:t>được</a:t>
            </a:r>
            <a:r>
              <a:rPr lang="en-US" sz="2000" dirty="0"/>
              <a:t> </a:t>
            </a:r>
            <a:r>
              <a:rPr lang="en-US" sz="2000" dirty="0" err="1"/>
              <a:t>mô</a:t>
            </a:r>
            <a:r>
              <a:rPr lang="en-US" sz="2000" dirty="0"/>
              <a:t> </a:t>
            </a:r>
            <a:r>
              <a:rPr lang="en-US" sz="2000" dirty="0" err="1"/>
              <a:t>tả</a:t>
            </a:r>
            <a:r>
              <a:rPr lang="en-US" sz="2000" dirty="0"/>
              <a:t> </a:t>
            </a:r>
            <a:r>
              <a:rPr lang="en-US" sz="2000" dirty="0" err="1"/>
              <a:t>dưới</a:t>
            </a:r>
            <a:r>
              <a:rPr lang="en-US" sz="2000" dirty="0"/>
              <a:t> 2 </a:t>
            </a:r>
            <a:r>
              <a:rPr lang="en-US" sz="2000" dirty="0" err="1"/>
              <a:t>dạng</a:t>
            </a:r>
            <a:r>
              <a:rPr lang="en-US" sz="2000" dirty="0"/>
              <a:t>: </a:t>
            </a:r>
            <a:r>
              <a:rPr lang="en-US" sz="2000" dirty="0" err="1"/>
              <a:t>dạng</a:t>
            </a:r>
            <a:r>
              <a:rPr lang="en-US" sz="2000" dirty="0"/>
              <a:t> </a:t>
            </a:r>
            <a:r>
              <a:rPr lang="en-US" sz="2000" dirty="0" err="1"/>
              <a:t>bảng</a:t>
            </a:r>
            <a:r>
              <a:rPr lang="en-US" sz="2000" dirty="0"/>
              <a:t> </a:t>
            </a:r>
            <a:r>
              <a:rPr lang="en-US" sz="2000" dirty="0" err="1"/>
              <a:t>hoặc</a:t>
            </a:r>
            <a:r>
              <a:rPr lang="en-US" sz="2000" dirty="0"/>
              <a:t> </a:t>
            </a:r>
            <a:r>
              <a:rPr lang="en-US" sz="2000" dirty="0" err="1"/>
              <a:t>dạng</a:t>
            </a:r>
            <a:r>
              <a:rPr lang="en-US" sz="2000" dirty="0"/>
              <a:t> </a:t>
            </a:r>
            <a:r>
              <a:rPr lang="en-US" sz="2000" dirty="0" err="1"/>
              <a:t>đồ</a:t>
            </a:r>
            <a:r>
              <a:rPr lang="en-US" sz="2000" dirty="0"/>
              <a:t> </a:t>
            </a:r>
            <a:r>
              <a:rPr lang="en-US" sz="2000" dirty="0" err="1"/>
              <a:t>thị</a:t>
            </a:r>
            <a:endParaRPr lang="en-US" sz="2000" dirty="0"/>
          </a:p>
          <a:p>
            <a:pPr lvl="1">
              <a:lnSpc>
                <a:spcPct val="150000"/>
              </a:lnSpc>
            </a:pPr>
            <a:r>
              <a:rPr lang="en-US" sz="2000" dirty="0" err="1"/>
              <a:t>Dạng</a:t>
            </a:r>
            <a:r>
              <a:rPr lang="en-US" sz="2000" dirty="0"/>
              <a:t> </a:t>
            </a:r>
            <a:r>
              <a:rPr lang="en-US" sz="2000" dirty="0" err="1"/>
              <a:t>đồ</a:t>
            </a:r>
            <a:r>
              <a:rPr lang="en-US" sz="2000" dirty="0"/>
              <a:t> </a:t>
            </a:r>
            <a:r>
              <a:rPr lang="en-US" sz="2000" dirty="0" err="1"/>
              <a:t>thị</a:t>
            </a:r>
            <a:r>
              <a:rPr lang="en-US" sz="2000" dirty="0"/>
              <a:t>:</a:t>
            </a:r>
          </a:p>
          <a:p>
            <a:pPr lvl="2">
              <a:lnSpc>
                <a:spcPct val="150000"/>
              </a:lnSpc>
              <a:buFontTx/>
              <a:buChar char="-"/>
            </a:pPr>
            <a:r>
              <a:rPr lang="en-US" sz="1700" dirty="0" err="1"/>
              <a:t>Trạng</a:t>
            </a:r>
            <a:r>
              <a:rPr lang="en-US" sz="1700" dirty="0"/>
              <a:t> </a:t>
            </a:r>
            <a:r>
              <a:rPr lang="en-US" sz="1700" dirty="0" err="1"/>
              <a:t>thái</a:t>
            </a:r>
            <a:r>
              <a:rPr lang="en-US" sz="1700" dirty="0"/>
              <a:t> (State): </a:t>
            </a:r>
            <a:r>
              <a:rPr lang="en-US" sz="1700" dirty="0" err="1"/>
              <a:t>biểu</a:t>
            </a:r>
            <a:r>
              <a:rPr lang="en-US" sz="1700" dirty="0"/>
              <a:t> </a:t>
            </a:r>
            <a:r>
              <a:rPr lang="en-US" sz="1700" dirty="0" err="1"/>
              <a:t>diễn</a:t>
            </a:r>
            <a:r>
              <a:rPr lang="en-US" sz="1700" dirty="0"/>
              <a:t> </a:t>
            </a:r>
            <a:r>
              <a:rPr lang="en-US" sz="1700" dirty="0" err="1"/>
              <a:t>bởi</a:t>
            </a:r>
            <a:r>
              <a:rPr lang="en-US" sz="1700" dirty="0"/>
              <a:t> </a:t>
            </a:r>
            <a:r>
              <a:rPr lang="en-US" sz="1700" dirty="0" err="1"/>
              <a:t>hình</a:t>
            </a:r>
            <a:r>
              <a:rPr lang="en-US" sz="1700" dirty="0"/>
              <a:t> </a:t>
            </a:r>
            <a:r>
              <a:rPr lang="en-US" sz="1700" dirty="0" err="1"/>
              <a:t>elipse</a:t>
            </a:r>
            <a:r>
              <a:rPr lang="en-US" sz="1700" dirty="0"/>
              <a:t> </a:t>
            </a:r>
            <a:r>
              <a:rPr lang="en-US" sz="1700" dirty="0" err="1"/>
              <a:t>hoặc</a:t>
            </a:r>
            <a:r>
              <a:rPr lang="en-US" sz="1700" dirty="0"/>
              <a:t> </a:t>
            </a:r>
            <a:r>
              <a:rPr lang="en-US" sz="1700" dirty="0" err="1"/>
              <a:t>chữ</a:t>
            </a:r>
            <a:r>
              <a:rPr lang="en-US" sz="1700" dirty="0"/>
              <a:t> </a:t>
            </a:r>
            <a:r>
              <a:rPr lang="en-US" sz="1700" dirty="0" err="1"/>
              <a:t>nhật</a:t>
            </a:r>
            <a:endParaRPr lang="en-US" sz="1700" dirty="0"/>
          </a:p>
          <a:p>
            <a:pPr lvl="2">
              <a:lnSpc>
                <a:spcPct val="150000"/>
              </a:lnSpc>
              <a:buFontTx/>
              <a:buChar char="-"/>
            </a:pPr>
            <a:r>
              <a:rPr lang="en-US" sz="1700" dirty="0" err="1"/>
              <a:t>Dịch</a:t>
            </a:r>
            <a:r>
              <a:rPr lang="en-US" sz="1700" dirty="0"/>
              <a:t> </a:t>
            </a:r>
            <a:r>
              <a:rPr lang="en-US" sz="1700" dirty="0" err="1"/>
              <a:t>chuyển</a:t>
            </a:r>
            <a:r>
              <a:rPr lang="en-US" sz="1700" dirty="0"/>
              <a:t> (Transition): </a:t>
            </a:r>
            <a:r>
              <a:rPr lang="en-US" sz="1700" dirty="0" err="1"/>
              <a:t>Hành</a:t>
            </a:r>
            <a:r>
              <a:rPr lang="en-US" sz="1700" dirty="0"/>
              <a:t> </a:t>
            </a:r>
            <a:r>
              <a:rPr lang="en-US" sz="1700" dirty="0" err="1"/>
              <a:t>động</a:t>
            </a:r>
            <a:r>
              <a:rPr lang="en-US" sz="1700" dirty="0"/>
              <a:t> </a:t>
            </a:r>
            <a:r>
              <a:rPr lang="en-US" sz="1700" dirty="0" err="1"/>
              <a:t>để</a:t>
            </a:r>
            <a:r>
              <a:rPr lang="en-US" sz="1700" dirty="0"/>
              <a:t> </a:t>
            </a:r>
            <a:r>
              <a:rPr lang="en-US" sz="1700" dirty="0" err="1"/>
              <a:t>chuyển</a:t>
            </a:r>
            <a:r>
              <a:rPr lang="en-US" sz="1700" dirty="0"/>
              <a:t> </a:t>
            </a:r>
            <a:r>
              <a:rPr lang="en-US" sz="1700" dirty="0" err="1"/>
              <a:t>trạng</a:t>
            </a:r>
            <a:r>
              <a:rPr lang="en-US" sz="1700" dirty="0"/>
              <a:t> </a:t>
            </a:r>
            <a:r>
              <a:rPr lang="en-US" sz="1700" dirty="0" err="1"/>
              <a:t>thái</a:t>
            </a:r>
            <a:r>
              <a:rPr lang="en-US" sz="1700" dirty="0"/>
              <a:t> A sang </a:t>
            </a:r>
            <a:r>
              <a:rPr lang="en-US" sz="1700" dirty="0" err="1"/>
              <a:t>trạng</a:t>
            </a:r>
            <a:r>
              <a:rPr lang="en-US" sz="1700" dirty="0"/>
              <a:t> </a:t>
            </a:r>
            <a:r>
              <a:rPr lang="en-US" sz="1700" dirty="0" err="1"/>
              <a:t>thái</a:t>
            </a:r>
            <a:r>
              <a:rPr lang="en-US" sz="1700" dirty="0"/>
              <a:t> B</a:t>
            </a:r>
          </a:p>
          <a:p>
            <a:pPr lvl="2">
              <a:lnSpc>
                <a:spcPct val="150000"/>
              </a:lnSpc>
              <a:buFontTx/>
              <a:buChar char="-"/>
            </a:pPr>
            <a:r>
              <a:rPr lang="en-US" sz="1700" dirty="0" err="1"/>
              <a:t>Trạng</a:t>
            </a:r>
            <a:r>
              <a:rPr lang="en-US" sz="1700" dirty="0"/>
              <a:t> </a:t>
            </a:r>
            <a:r>
              <a:rPr lang="en-US" sz="1700" dirty="0" err="1"/>
              <a:t>thái</a:t>
            </a:r>
            <a:r>
              <a:rPr lang="en-US" sz="1700" dirty="0"/>
              <a:t> </a:t>
            </a:r>
            <a:r>
              <a:rPr lang="en-US" sz="1700" dirty="0" err="1"/>
              <a:t>bắt</a:t>
            </a:r>
            <a:r>
              <a:rPr lang="en-US" sz="1700" dirty="0"/>
              <a:t> </a:t>
            </a:r>
            <a:r>
              <a:rPr lang="en-US" sz="1700" dirty="0" err="1"/>
              <a:t>đầu</a:t>
            </a:r>
            <a:r>
              <a:rPr lang="en-US" sz="1700" dirty="0"/>
              <a:t>: </a:t>
            </a:r>
            <a:r>
              <a:rPr lang="en-US" sz="1700" dirty="0" err="1"/>
              <a:t>Không</a:t>
            </a:r>
            <a:r>
              <a:rPr lang="en-US" sz="1700" dirty="0"/>
              <a:t> </a:t>
            </a:r>
            <a:r>
              <a:rPr lang="en-US" sz="1700" dirty="0" err="1"/>
              <a:t>có</a:t>
            </a:r>
            <a:r>
              <a:rPr lang="en-US" sz="1700" dirty="0"/>
              <a:t> </a:t>
            </a:r>
            <a:r>
              <a:rPr lang="en-US" sz="1700" dirty="0" err="1"/>
              <a:t>dịch</a:t>
            </a:r>
            <a:r>
              <a:rPr lang="en-US" sz="1700" dirty="0"/>
              <a:t> </a:t>
            </a:r>
            <a:r>
              <a:rPr lang="en-US" sz="1700" dirty="0" err="1"/>
              <a:t>chuyển</a:t>
            </a:r>
            <a:r>
              <a:rPr lang="en-US" sz="1700" dirty="0"/>
              <a:t> </a:t>
            </a:r>
            <a:r>
              <a:rPr lang="en-US" sz="1700" dirty="0" err="1"/>
              <a:t>vào</a:t>
            </a:r>
            <a:endParaRPr lang="en-US" sz="1700" dirty="0"/>
          </a:p>
          <a:p>
            <a:pPr lvl="2">
              <a:lnSpc>
                <a:spcPct val="150000"/>
              </a:lnSpc>
              <a:buFontTx/>
              <a:buChar char="-"/>
            </a:pPr>
            <a:r>
              <a:rPr lang="en-US" sz="1700" dirty="0" err="1"/>
              <a:t>Trạng</a:t>
            </a:r>
            <a:r>
              <a:rPr lang="en-US" sz="1700" dirty="0"/>
              <a:t> </a:t>
            </a:r>
            <a:r>
              <a:rPr lang="en-US" sz="1700" dirty="0" err="1"/>
              <a:t>thái</a:t>
            </a:r>
            <a:r>
              <a:rPr lang="en-US" sz="1700" dirty="0"/>
              <a:t> </a:t>
            </a:r>
            <a:r>
              <a:rPr lang="en-US" sz="1700" dirty="0" err="1"/>
              <a:t>kết</a:t>
            </a:r>
            <a:r>
              <a:rPr lang="en-US" sz="1700" dirty="0"/>
              <a:t> </a:t>
            </a:r>
            <a:r>
              <a:rPr lang="en-US" sz="1700" dirty="0" err="1"/>
              <a:t>thúc</a:t>
            </a:r>
            <a:r>
              <a:rPr lang="en-US" sz="1700" dirty="0"/>
              <a:t>: </a:t>
            </a:r>
            <a:r>
              <a:rPr lang="en-US" sz="1700" dirty="0" err="1"/>
              <a:t>Không</a:t>
            </a:r>
            <a:r>
              <a:rPr lang="en-US" sz="1700" dirty="0"/>
              <a:t> </a:t>
            </a:r>
            <a:r>
              <a:rPr lang="en-US" sz="1700" dirty="0" err="1"/>
              <a:t>có</a:t>
            </a:r>
            <a:r>
              <a:rPr lang="en-US" sz="1700" dirty="0"/>
              <a:t> </a:t>
            </a:r>
            <a:r>
              <a:rPr lang="en-US" sz="1700" dirty="0" err="1"/>
              <a:t>dịch</a:t>
            </a:r>
            <a:r>
              <a:rPr lang="en-US" sz="1700" dirty="0"/>
              <a:t> </a:t>
            </a:r>
            <a:r>
              <a:rPr lang="en-US" sz="1700" dirty="0" err="1"/>
              <a:t>chuyển</a:t>
            </a:r>
            <a:r>
              <a:rPr lang="en-US" sz="1700" dirty="0"/>
              <a:t> </a:t>
            </a:r>
            <a:r>
              <a:rPr lang="en-US" sz="1700" dirty="0" err="1"/>
              <a:t>ra</a:t>
            </a:r>
            <a:endParaRPr lang="en-US" sz="1700" dirty="0"/>
          </a:p>
          <a:p>
            <a:pPr marL="457200" lvl="1" indent="0">
              <a:lnSpc>
                <a:spcPct val="150000"/>
              </a:lnSpc>
              <a:buNone/>
            </a:pPr>
            <a:endParaRPr lang="en-US" sz="2000" dirty="0"/>
          </a:p>
          <a:p>
            <a:pPr marL="457200" lvl="1" indent="0">
              <a:lnSpc>
                <a:spcPct val="150000"/>
              </a:lnSpc>
              <a:buNone/>
            </a:pPr>
            <a:endParaRPr lang="en-US" sz="2000" dirty="0"/>
          </a:p>
          <a:p>
            <a:pPr marL="0" indent="0">
              <a:lnSpc>
                <a:spcPct val="150000"/>
              </a:lnSpc>
              <a:buNone/>
            </a:pPr>
            <a:endParaRPr lang="en-US" sz="2400" dirty="0"/>
          </a:p>
        </p:txBody>
      </p:sp>
      <p:pic>
        <p:nvPicPr>
          <p:cNvPr id="4" name="Picture 3">
            <a:extLst>
              <a:ext uri="{FF2B5EF4-FFF2-40B4-BE49-F238E27FC236}">
                <a16:creationId xmlns:a16="http://schemas.microsoft.com/office/drawing/2014/main" id="{83AC2F4D-9835-EFAB-4623-5E51FF544E9B}"/>
              </a:ext>
            </a:extLst>
          </p:cNvPr>
          <p:cNvPicPr>
            <a:picLocks noChangeAspect="1"/>
          </p:cNvPicPr>
          <p:nvPr/>
        </p:nvPicPr>
        <p:blipFill>
          <a:blip r:embed="rId3"/>
          <a:stretch>
            <a:fillRect/>
          </a:stretch>
        </p:blipFill>
        <p:spPr>
          <a:xfrm>
            <a:off x="6389419" y="4530306"/>
            <a:ext cx="4492893" cy="1253636"/>
          </a:xfrm>
          <a:prstGeom prst="rect">
            <a:avLst/>
          </a:prstGeom>
        </p:spPr>
      </p:pic>
    </p:spTree>
    <p:extLst>
      <p:ext uri="{BB962C8B-B14F-4D97-AF65-F5344CB8AC3E}">
        <p14:creationId xmlns:p14="http://schemas.microsoft.com/office/powerpoint/2010/main" val="409560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4.2.4.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dùng</a:t>
            </a:r>
            <a:r>
              <a:rPr lang="en-US" altLang="en-US" sz="3600" dirty="0"/>
              <a:t> </a:t>
            </a:r>
            <a:r>
              <a:rPr lang="en-US" altLang="en-US" sz="3600" dirty="0" err="1"/>
              <a:t>chuyển</a:t>
            </a:r>
            <a:r>
              <a:rPr lang="en-US" altLang="en-US" sz="3600" dirty="0"/>
              <a:t> </a:t>
            </a:r>
            <a:r>
              <a:rPr lang="en-US" altLang="en-US" sz="3600" dirty="0" err="1"/>
              <a:t>trạng</a:t>
            </a:r>
            <a:r>
              <a:rPr lang="en-US" altLang="en-US" sz="3600" dirty="0"/>
              <a:t> </a:t>
            </a:r>
            <a:r>
              <a:rPr lang="en-US" altLang="en-US" sz="3600" dirty="0" err="1"/>
              <a:t>thái</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1027113" y="1368425"/>
            <a:ext cx="9865858" cy="4351338"/>
          </a:xfrm>
        </p:spPr>
        <p:txBody>
          <a:bodyPr>
            <a:normAutofit lnSpcReduction="10000"/>
          </a:bodyPr>
          <a:lstStyle/>
          <a:p>
            <a:pPr>
              <a:buFont typeface="Wingdings" panose="05000000000000000000" pitchFamily="2" charset="2"/>
              <a:buChar char="v"/>
            </a:pPr>
            <a:r>
              <a:rPr lang="en-US" sz="2000" b="1" dirty="0"/>
              <a:t> </a:t>
            </a:r>
            <a:r>
              <a:rPr lang="en-US" sz="2000" b="1" dirty="0" err="1"/>
              <a:t>Định</a:t>
            </a:r>
            <a:r>
              <a:rPr lang="en-US" sz="2000" b="1" dirty="0"/>
              <a:t> </a:t>
            </a:r>
            <a:r>
              <a:rPr lang="en-US" sz="2000" b="1" dirty="0" err="1"/>
              <a:t>nghĩa</a:t>
            </a:r>
            <a:r>
              <a:rPr lang="en-US" sz="2000" b="1" dirty="0"/>
              <a:t>: </a:t>
            </a:r>
          </a:p>
          <a:p>
            <a:pPr lvl="1">
              <a:lnSpc>
                <a:spcPct val="150000"/>
              </a:lnSpc>
            </a:pPr>
            <a:r>
              <a:rPr lang="en-US" sz="2000" dirty="0" err="1"/>
              <a:t>Dạng</a:t>
            </a:r>
            <a:r>
              <a:rPr lang="en-US" sz="2000" dirty="0"/>
              <a:t> </a:t>
            </a:r>
            <a:r>
              <a:rPr lang="en-US" sz="2000" dirty="0" err="1"/>
              <a:t>bảng</a:t>
            </a:r>
            <a:r>
              <a:rPr lang="en-US" sz="2000" dirty="0"/>
              <a:t>:</a:t>
            </a:r>
          </a:p>
          <a:p>
            <a:pPr lvl="1">
              <a:lnSpc>
                <a:spcPct val="150000"/>
              </a:lnSpc>
              <a:buFontTx/>
              <a:buChar char="-"/>
            </a:pPr>
            <a:r>
              <a:rPr lang="en-US" sz="2000" dirty="0" err="1"/>
              <a:t>Cột</a:t>
            </a:r>
            <a:r>
              <a:rPr lang="en-US" sz="2000" dirty="0"/>
              <a:t> 1: </a:t>
            </a:r>
            <a:r>
              <a:rPr lang="en-US" sz="2000" dirty="0" err="1"/>
              <a:t>biểu</a:t>
            </a:r>
            <a:r>
              <a:rPr lang="en-US" sz="2000" dirty="0"/>
              <a:t> </a:t>
            </a:r>
            <a:r>
              <a:rPr lang="en-US" sz="2000" dirty="0" err="1"/>
              <a:t>thị</a:t>
            </a:r>
            <a:r>
              <a:rPr lang="en-US" sz="2000" dirty="0"/>
              <a:t> </a:t>
            </a:r>
            <a:r>
              <a:rPr lang="en-US" sz="2000" dirty="0" err="1"/>
              <a:t>trạng</a:t>
            </a:r>
            <a:r>
              <a:rPr lang="en-US" sz="2000" dirty="0"/>
              <a:t> </a:t>
            </a:r>
            <a:r>
              <a:rPr lang="en-US" sz="2000" dirty="0" err="1"/>
              <a:t>thái</a:t>
            </a:r>
            <a:r>
              <a:rPr lang="en-US" sz="2000" dirty="0"/>
              <a:t>, </a:t>
            </a:r>
            <a:r>
              <a:rPr lang="en-US" sz="2000" dirty="0" err="1"/>
              <a:t>dòng</a:t>
            </a:r>
            <a:r>
              <a:rPr lang="en-US" sz="2000" dirty="0"/>
              <a:t> 1 </a:t>
            </a:r>
            <a:r>
              <a:rPr lang="en-US" sz="2000" dirty="0" err="1"/>
              <a:t>hiển</a:t>
            </a:r>
            <a:r>
              <a:rPr lang="en-US" sz="2000" dirty="0"/>
              <a:t> </a:t>
            </a:r>
            <a:r>
              <a:rPr lang="en-US" sz="2000" dirty="0" err="1"/>
              <a:t>thị</a:t>
            </a:r>
            <a:r>
              <a:rPr lang="en-US" sz="2000" dirty="0"/>
              <a:t> </a:t>
            </a:r>
            <a:r>
              <a:rPr lang="en-US" sz="2000" dirty="0" err="1"/>
              <a:t>các</a:t>
            </a:r>
            <a:r>
              <a:rPr lang="en-US" sz="2000" dirty="0"/>
              <a:t> transition</a:t>
            </a:r>
          </a:p>
          <a:p>
            <a:pPr lvl="1">
              <a:lnSpc>
                <a:spcPct val="150000"/>
              </a:lnSpc>
              <a:buFontTx/>
              <a:buChar char="-"/>
            </a:pPr>
            <a:r>
              <a:rPr lang="en-US" sz="2000" dirty="0"/>
              <a:t>Giao </a:t>
            </a:r>
            <a:r>
              <a:rPr lang="en-US" sz="2000" dirty="0" err="1"/>
              <a:t>giữa</a:t>
            </a:r>
            <a:r>
              <a:rPr lang="en-US" sz="2000" dirty="0"/>
              <a:t> </a:t>
            </a:r>
            <a:r>
              <a:rPr lang="en-US" sz="2000" dirty="0" err="1"/>
              <a:t>cột</a:t>
            </a:r>
            <a:r>
              <a:rPr lang="en-US" sz="2000" dirty="0"/>
              <a:t> </a:t>
            </a:r>
            <a:r>
              <a:rPr lang="en-US" sz="2000" dirty="0" err="1"/>
              <a:t>và</a:t>
            </a:r>
            <a:r>
              <a:rPr lang="en-US" sz="2000" dirty="0"/>
              <a:t> </a:t>
            </a:r>
            <a:r>
              <a:rPr lang="en-US" sz="2000" dirty="0" err="1"/>
              <a:t>dòng</a:t>
            </a:r>
            <a:r>
              <a:rPr lang="en-US" sz="2000" dirty="0"/>
              <a:t> </a:t>
            </a:r>
            <a:r>
              <a:rPr lang="en-US" sz="2000" dirty="0" err="1"/>
              <a:t>là</a:t>
            </a:r>
            <a:r>
              <a:rPr lang="en-US" sz="2000" dirty="0"/>
              <a:t> </a:t>
            </a:r>
            <a:r>
              <a:rPr lang="en-US" sz="2000" dirty="0" err="1"/>
              <a:t>trạng</a:t>
            </a:r>
            <a:r>
              <a:rPr lang="en-US" sz="2000" dirty="0"/>
              <a:t> </a:t>
            </a:r>
            <a:r>
              <a:rPr lang="en-US" sz="2000" dirty="0" err="1"/>
              <a:t>thái</a:t>
            </a:r>
            <a:r>
              <a:rPr lang="en-US" sz="2000" dirty="0"/>
              <a:t> </a:t>
            </a:r>
            <a:r>
              <a:rPr lang="en-US" sz="2000" dirty="0" err="1"/>
              <a:t>mới</a:t>
            </a:r>
            <a:r>
              <a:rPr lang="en-US" sz="2000" dirty="0"/>
              <a:t> (</a:t>
            </a:r>
            <a:r>
              <a:rPr lang="en-US" sz="2000" dirty="0" err="1"/>
              <a:t>nếu</a:t>
            </a:r>
            <a:r>
              <a:rPr lang="en-US" sz="2000" dirty="0"/>
              <a:t> </a:t>
            </a:r>
            <a:r>
              <a:rPr lang="en-US" sz="2000" dirty="0" err="1"/>
              <a:t>có</a:t>
            </a:r>
            <a:r>
              <a:rPr lang="en-US" sz="2000" dirty="0"/>
              <a:t>), </a:t>
            </a:r>
            <a:r>
              <a:rPr lang="en-US" sz="2000" dirty="0" err="1"/>
              <a:t>không</a:t>
            </a:r>
            <a:r>
              <a:rPr lang="en-US" sz="2000" dirty="0"/>
              <a:t> </a:t>
            </a:r>
            <a:r>
              <a:rPr lang="en-US" sz="2000" dirty="0" err="1"/>
              <a:t>có</a:t>
            </a:r>
            <a:r>
              <a:rPr lang="en-US" sz="2000" dirty="0"/>
              <a:t> </a:t>
            </a:r>
            <a:r>
              <a:rPr lang="en-US" sz="2000" dirty="0" err="1"/>
              <a:t>sẽ</a:t>
            </a:r>
            <a:r>
              <a:rPr lang="en-US" sz="2000" dirty="0"/>
              <a:t> </a:t>
            </a:r>
            <a:r>
              <a:rPr lang="en-US" sz="2000" dirty="0" err="1"/>
              <a:t>biểu</a:t>
            </a:r>
            <a:r>
              <a:rPr lang="en-US" sz="2000" dirty="0"/>
              <a:t> </a:t>
            </a:r>
            <a:r>
              <a:rPr lang="en-US" sz="2000" dirty="0" err="1"/>
              <a:t>diễn</a:t>
            </a:r>
            <a:r>
              <a:rPr lang="en-US" sz="2000" dirty="0"/>
              <a:t> </a:t>
            </a:r>
            <a:r>
              <a:rPr lang="en-US" sz="2000" dirty="0" err="1"/>
              <a:t>dấu</a:t>
            </a:r>
            <a:r>
              <a:rPr lang="en-US" sz="2000" dirty="0"/>
              <a:t> “–”</a:t>
            </a:r>
          </a:p>
          <a:p>
            <a:pPr marL="457200" lvl="1" indent="0">
              <a:lnSpc>
                <a:spcPct val="150000"/>
              </a:lnSpc>
              <a:buNone/>
            </a:pPr>
            <a:endParaRPr lang="en-US" sz="2000" dirty="0"/>
          </a:p>
          <a:p>
            <a:pPr marL="457200" lvl="1" indent="0">
              <a:lnSpc>
                <a:spcPct val="150000"/>
              </a:lnSpc>
              <a:buNone/>
            </a:pPr>
            <a:endParaRPr lang="en-US" sz="2000" dirty="0"/>
          </a:p>
          <a:p>
            <a:pPr lvl="1">
              <a:lnSpc>
                <a:spcPct val="150000"/>
              </a:lnSpc>
            </a:pPr>
            <a:r>
              <a:rPr lang="en-US" sz="2000" dirty="0" err="1"/>
              <a:t>Số</a:t>
            </a:r>
            <a:r>
              <a:rPr lang="en-US" sz="2000" dirty="0"/>
              <a:t> test case = </a:t>
            </a:r>
            <a:r>
              <a:rPr lang="en-US" sz="2000" dirty="0" err="1"/>
              <a:t>số</a:t>
            </a:r>
            <a:r>
              <a:rPr lang="en-US" sz="2000" dirty="0"/>
              <a:t> </a:t>
            </a:r>
            <a:r>
              <a:rPr lang="en-US" sz="2000" dirty="0" err="1"/>
              <a:t>đường</a:t>
            </a:r>
            <a:r>
              <a:rPr lang="en-US" sz="2000" dirty="0"/>
              <a:t> </a:t>
            </a:r>
            <a:r>
              <a:rPr lang="en-US" sz="2000" dirty="0" err="1"/>
              <a:t>đi</a:t>
            </a:r>
            <a:r>
              <a:rPr lang="en-US" sz="2000" dirty="0"/>
              <a:t> </a:t>
            </a:r>
            <a:r>
              <a:rPr lang="en-US" sz="2000" dirty="0" err="1"/>
              <a:t>từ</a:t>
            </a:r>
            <a:r>
              <a:rPr lang="en-US" sz="2000" dirty="0"/>
              <a:t> </a:t>
            </a:r>
            <a:r>
              <a:rPr lang="en-US" sz="2000" dirty="0" err="1"/>
              <a:t>điểm</a:t>
            </a:r>
            <a:r>
              <a:rPr lang="en-US" sz="2000" dirty="0"/>
              <a:t> </a:t>
            </a:r>
            <a:r>
              <a:rPr lang="en-US" sz="2000" dirty="0" err="1"/>
              <a:t>đầu</a:t>
            </a:r>
            <a:r>
              <a:rPr lang="en-US" sz="2000" dirty="0"/>
              <a:t> </a:t>
            </a:r>
            <a:r>
              <a:rPr lang="en-US" sz="2000" dirty="0" err="1"/>
              <a:t>đến</a:t>
            </a:r>
            <a:r>
              <a:rPr lang="en-US" sz="2000" dirty="0"/>
              <a:t> </a:t>
            </a:r>
            <a:r>
              <a:rPr lang="en-US" sz="2000" dirty="0" err="1"/>
              <a:t>điểm</a:t>
            </a:r>
            <a:r>
              <a:rPr lang="en-US" sz="2000" dirty="0"/>
              <a:t> </a:t>
            </a:r>
            <a:r>
              <a:rPr lang="en-US" sz="2000" dirty="0" err="1"/>
              <a:t>cần</a:t>
            </a:r>
            <a:r>
              <a:rPr lang="en-US" sz="2000" dirty="0"/>
              <a:t> </a:t>
            </a:r>
            <a:r>
              <a:rPr lang="en-US" sz="2000" dirty="0" err="1"/>
              <a:t>kiểm</a:t>
            </a:r>
            <a:r>
              <a:rPr lang="en-US" sz="2000" dirty="0"/>
              <a:t> </a:t>
            </a:r>
            <a:r>
              <a:rPr lang="en-US" sz="2000" dirty="0" err="1"/>
              <a:t>thử</a:t>
            </a:r>
            <a:r>
              <a:rPr lang="en-US" sz="2000" dirty="0"/>
              <a:t>.</a:t>
            </a:r>
          </a:p>
          <a:p>
            <a:pPr>
              <a:buFont typeface="Wingdings" panose="05000000000000000000" pitchFamily="2" charset="2"/>
              <a:buChar char="v"/>
            </a:pPr>
            <a:r>
              <a:rPr lang="en-US" sz="2000" b="1" dirty="0"/>
              <a:t> </a:t>
            </a:r>
            <a:r>
              <a:rPr lang="en-US" sz="2000" b="1" dirty="0" err="1"/>
              <a:t>Điều</a:t>
            </a:r>
            <a:r>
              <a:rPr lang="en-US" sz="2000" b="1" dirty="0"/>
              <a:t> </a:t>
            </a:r>
            <a:r>
              <a:rPr lang="en-US" sz="2000" b="1" dirty="0" err="1"/>
              <a:t>kiện</a:t>
            </a:r>
            <a:r>
              <a:rPr lang="en-US" sz="2000" b="1" dirty="0"/>
              <a:t> </a:t>
            </a:r>
            <a:r>
              <a:rPr lang="en-US" sz="2000" b="1" dirty="0" err="1"/>
              <a:t>áp</a:t>
            </a:r>
            <a:r>
              <a:rPr lang="en-US" sz="2000" b="1" dirty="0"/>
              <a:t> </a:t>
            </a:r>
            <a:r>
              <a:rPr lang="en-US" sz="2000" b="1" dirty="0" err="1"/>
              <a:t>dụng</a:t>
            </a:r>
            <a:r>
              <a:rPr lang="en-US" sz="2000" b="1" dirty="0"/>
              <a:t>: </a:t>
            </a:r>
          </a:p>
          <a:p>
            <a:pPr marL="457200" lvl="1" indent="0">
              <a:buNone/>
            </a:pPr>
            <a:r>
              <a:rPr lang="en-US" sz="1700" dirty="0" err="1"/>
              <a:t>Áp</a:t>
            </a:r>
            <a:r>
              <a:rPr lang="en-US" sz="1700" dirty="0"/>
              <a:t> </a:t>
            </a:r>
            <a:r>
              <a:rPr lang="en-US" sz="1700" dirty="0" err="1"/>
              <a:t>dụng</a:t>
            </a:r>
            <a:r>
              <a:rPr lang="en-US" sz="1700" dirty="0"/>
              <a:t> </a:t>
            </a:r>
            <a:r>
              <a:rPr lang="en-US" sz="1700" dirty="0" err="1"/>
              <a:t>cho</a:t>
            </a:r>
            <a:r>
              <a:rPr lang="en-US" sz="1700" dirty="0"/>
              <a:t> </a:t>
            </a:r>
            <a:r>
              <a:rPr lang="en-US" sz="1700" dirty="0" err="1"/>
              <a:t>các</a:t>
            </a:r>
            <a:r>
              <a:rPr lang="en-US" sz="1700" dirty="0"/>
              <a:t> </a:t>
            </a:r>
            <a:r>
              <a:rPr lang="en-US" sz="1700" dirty="0" err="1"/>
              <a:t>bài</a:t>
            </a:r>
            <a:r>
              <a:rPr lang="en-US" sz="1700" dirty="0"/>
              <a:t> </a:t>
            </a:r>
            <a:r>
              <a:rPr lang="en-US" sz="1700" dirty="0" err="1"/>
              <a:t>toán</a:t>
            </a:r>
            <a:r>
              <a:rPr lang="en-US" sz="1700" dirty="0"/>
              <a:t> </a:t>
            </a:r>
            <a:r>
              <a:rPr lang="en-US" sz="1700" dirty="0" err="1"/>
              <a:t>cần</a:t>
            </a:r>
            <a:r>
              <a:rPr lang="en-US" sz="1700" dirty="0"/>
              <a:t> </a:t>
            </a:r>
            <a:r>
              <a:rPr lang="en-US" sz="1700" dirty="0" err="1"/>
              <a:t>tập</a:t>
            </a:r>
            <a:r>
              <a:rPr lang="en-US" sz="1700" dirty="0"/>
              <a:t> </a:t>
            </a:r>
            <a:r>
              <a:rPr lang="en-US" sz="1700" dirty="0" err="1"/>
              <a:t>trung</a:t>
            </a:r>
            <a:r>
              <a:rPr lang="en-US" sz="1700" dirty="0"/>
              <a:t> </a:t>
            </a:r>
            <a:r>
              <a:rPr lang="en-US" sz="1700" dirty="0" err="1"/>
              <a:t>vào</a:t>
            </a:r>
            <a:r>
              <a:rPr lang="en-US" sz="1700" dirty="0"/>
              <a:t> </a:t>
            </a:r>
            <a:r>
              <a:rPr lang="en-US" sz="1700" dirty="0" err="1"/>
              <a:t>sự</a:t>
            </a:r>
            <a:r>
              <a:rPr lang="en-US" sz="1700" dirty="0"/>
              <a:t> </a:t>
            </a:r>
            <a:r>
              <a:rPr lang="en-US" sz="1700" dirty="0" err="1"/>
              <a:t>chuyển</a:t>
            </a:r>
            <a:r>
              <a:rPr lang="en-US" sz="1700" dirty="0"/>
              <a:t> </a:t>
            </a:r>
            <a:r>
              <a:rPr lang="en-US" sz="1700" dirty="0" err="1"/>
              <a:t>trạng</a:t>
            </a:r>
            <a:r>
              <a:rPr lang="en-US" sz="1700" dirty="0"/>
              <a:t> </a:t>
            </a:r>
            <a:r>
              <a:rPr lang="en-US" sz="1700" dirty="0" err="1"/>
              <a:t>thái</a:t>
            </a:r>
            <a:r>
              <a:rPr lang="en-US" sz="1700" dirty="0"/>
              <a:t> </a:t>
            </a:r>
            <a:r>
              <a:rPr lang="en-US" sz="1700" dirty="0" err="1"/>
              <a:t>của</a:t>
            </a:r>
            <a:r>
              <a:rPr lang="en-US" sz="1700" dirty="0"/>
              <a:t> </a:t>
            </a:r>
            <a:r>
              <a:rPr lang="en-US" sz="1700" dirty="0" err="1"/>
              <a:t>đối</a:t>
            </a:r>
            <a:r>
              <a:rPr lang="en-US" sz="1700" dirty="0"/>
              <a:t> </a:t>
            </a:r>
            <a:r>
              <a:rPr lang="en-US" sz="1700" dirty="0" err="1"/>
              <a:t>tượng</a:t>
            </a:r>
            <a:r>
              <a:rPr lang="en-US" sz="1700" dirty="0"/>
              <a:t>. VD: </a:t>
            </a:r>
            <a:r>
              <a:rPr lang="en-US" sz="1700" dirty="0" err="1"/>
              <a:t>Trạng</a:t>
            </a:r>
            <a:r>
              <a:rPr lang="en-US" sz="1700" dirty="0"/>
              <a:t> </a:t>
            </a:r>
            <a:r>
              <a:rPr lang="en-US" sz="1700" dirty="0" err="1"/>
              <a:t>thái</a:t>
            </a:r>
            <a:r>
              <a:rPr lang="en-US" sz="1700" dirty="0"/>
              <a:t> </a:t>
            </a:r>
            <a:r>
              <a:rPr lang="en-US" sz="1700" dirty="0" err="1"/>
              <a:t>của</a:t>
            </a:r>
            <a:r>
              <a:rPr lang="en-US" sz="1700" dirty="0"/>
              <a:t> </a:t>
            </a:r>
            <a:r>
              <a:rPr lang="en-US" sz="1700" dirty="0" err="1"/>
              <a:t>đơn</a:t>
            </a:r>
            <a:r>
              <a:rPr lang="en-US" sz="1700" dirty="0"/>
              <a:t> </a:t>
            </a:r>
            <a:r>
              <a:rPr lang="en-US" sz="1700" dirty="0" err="1"/>
              <a:t>hàng</a:t>
            </a:r>
            <a:r>
              <a:rPr lang="en-US" sz="1700" dirty="0"/>
              <a:t>, …</a:t>
            </a:r>
            <a:endParaRPr lang="en-US" sz="2400" dirty="0"/>
          </a:p>
        </p:txBody>
      </p:sp>
      <p:graphicFrame>
        <p:nvGraphicFramePr>
          <p:cNvPr id="3" name="Table 5">
            <a:extLst>
              <a:ext uri="{FF2B5EF4-FFF2-40B4-BE49-F238E27FC236}">
                <a16:creationId xmlns:a16="http://schemas.microsoft.com/office/drawing/2014/main" id="{7C112657-EB66-557E-6D4F-FCF427AEDD8E}"/>
              </a:ext>
            </a:extLst>
          </p:cNvPr>
          <p:cNvGraphicFramePr>
            <a:graphicFrameLocks noGrp="1"/>
          </p:cNvGraphicFramePr>
          <p:nvPr>
            <p:extLst>
              <p:ext uri="{D42A27DB-BD31-4B8C-83A1-F6EECF244321}">
                <p14:modId xmlns:p14="http://schemas.microsoft.com/office/powerpoint/2010/main" val="3873293745"/>
              </p:ext>
            </p:extLst>
          </p:nvPr>
        </p:nvGraphicFramePr>
        <p:xfrm>
          <a:off x="1896042" y="3308078"/>
          <a:ext cx="2313101" cy="741680"/>
        </p:xfrm>
        <a:graphic>
          <a:graphicData uri="http://schemas.openxmlformats.org/drawingml/2006/table">
            <a:tbl>
              <a:tblPr firstRow="1" bandRow="1">
                <a:tableStyleId>{5C22544A-7EE6-4342-B048-85BDC9FD1C3A}</a:tableStyleId>
              </a:tblPr>
              <a:tblGrid>
                <a:gridCol w="789101">
                  <a:extLst>
                    <a:ext uri="{9D8B030D-6E8A-4147-A177-3AD203B41FA5}">
                      <a16:colId xmlns:a16="http://schemas.microsoft.com/office/drawing/2014/main" val="2056818264"/>
                    </a:ext>
                  </a:extLst>
                </a:gridCol>
                <a:gridCol w="1524000">
                  <a:extLst>
                    <a:ext uri="{9D8B030D-6E8A-4147-A177-3AD203B41FA5}">
                      <a16:colId xmlns:a16="http://schemas.microsoft.com/office/drawing/2014/main" val="706193380"/>
                    </a:ext>
                  </a:extLst>
                </a:gridCol>
              </a:tblGrid>
              <a:tr h="370840">
                <a:tc>
                  <a:txBody>
                    <a:bodyPr/>
                    <a:lstStyle/>
                    <a:p>
                      <a:r>
                        <a:rPr lang="en-US" dirty="0"/>
                        <a:t>State</a:t>
                      </a:r>
                    </a:p>
                  </a:txBody>
                  <a:tcPr/>
                </a:tc>
                <a:tc>
                  <a:txBody>
                    <a:bodyPr/>
                    <a:lstStyle/>
                    <a:p>
                      <a:r>
                        <a:rPr lang="en-US" dirty="0"/>
                        <a:t>Transition x</a:t>
                      </a:r>
                    </a:p>
                  </a:txBody>
                  <a:tcPr/>
                </a:tc>
                <a:extLst>
                  <a:ext uri="{0D108BD9-81ED-4DB2-BD59-A6C34878D82A}">
                    <a16:rowId xmlns:a16="http://schemas.microsoft.com/office/drawing/2014/main" val="3547282321"/>
                  </a:ext>
                </a:extLst>
              </a:tr>
              <a:tr h="370840">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3288697720"/>
                  </a:ext>
                </a:extLst>
              </a:tr>
            </a:tbl>
          </a:graphicData>
        </a:graphic>
      </p:graphicFrame>
    </p:spTree>
    <p:extLst>
      <p:ext uri="{BB962C8B-B14F-4D97-AF65-F5344CB8AC3E}">
        <p14:creationId xmlns:p14="http://schemas.microsoft.com/office/powerpoint/2010/main" val="3662812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4.2.4.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dùng</a:t>
            </a:r>
            <a:r>
              <a:rPr lang="en-US" altLang="en-US" sz="3600" dirty="0"/>
              <a:t> </a:t>
            </a:r>
            <a:r>
              <a:rPr lang="en-US" altLang="en-US" sz="3600" dirty="0" err="1"/>
              <a:t>chuyển</a:t>
            </a:r>
            <a:r>
              <a:rPr lang="en-US" altLang="en-US" sz="3600" dirty="0"/>
              <a:t> </a:t>
            </a:r>
            <a:r>
              <a:rPr lang="en-US" altLang="en-US" sz="3600" dirty="0" err="1"/>
              <a:t>trạng</a:t>
            </a:r>
            <a:r>
              <a:rPr lang="en-US" altLang="en-US" sz="3600" dirty="0"/>
              <a:t> </a:t>
            </a:r>
            <a:r>
              <a:rPr lang="en-US" altLang="en-US" sz="3600" dirty="0" err="1"/>
              <a:t>thái</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1027113" y="1368425"/>
            <a:ext cx="9865858" cy="4836432"/>
          </a:xfrm>
        </p:spPr>
        <p:txBody>
          <a:bodyPr>
            <a:normAutofit/>
          </a:bodyPr>
          <a:lstStyle/>
          <a:p>
            <a:pPr>
              <a:buFont typeface="Wingdings" panose="05000000000000000000" pitchFamily="2" charset="2"/>
              <a:buChar char="v"/>
            </a:pPr>
            <a:r>
              <a:rPr lang="en-US" sz="2000" b="1" dirty="0"/>
              <a:t> </a:t>
            </a:r>
            <a:r>
              <a:rPr lang="en-US" sz="2000" b="1" dirty="0" err="1"/>
              <a:t>Ví</a:t>
            </a:r>
            <a:r>
              <a:rPr lang="en-US" sz="2000" b="1" dirty="0"/>
              <a:t> </a:t>
            </a:r>
            <a:r>
              <a:rPr lang="en-US" sz="2000" b="1" dirty="0" err="1"/>
              <a:t>dụ</a:t>
            </a:r>
            <a:r>
              <a:rPr lang="en-US" sz="2000" b="1" dirty="0"/>
              <a:t>: </a:t>
            </a:r>
            <a:r>
              <a:rPr lang="en-US" sz="2000" dirty="0" err="1"/>
              <a:t>Tình</a:t>
            </a:r>
            <a:r>
              <a:rPr lang="en-US" sz="2000" dirty="0"/>
              <a:t> </a:t>
            </a:r>
            <a:r>
              <a:rPr lang="en-US" sz="2000" dirty="0" err="1"/>
              <a:t>huống</a:t>
            </a:r>
            <a:r>
              <a:rPr lang="en-US" sz="2000" dirty="0"/>
              <a:t> </a:t>
            </a:r>
            <a:r>
              <a:rPr lang="en-US" sz="2000" dirty="0" err="1"/>
              <a:t>nhập</a:t>
            </a:r>
            <a:r>
              <a:rPr lang="en-US" sz="2000" dirty="0"/>
              <a:t> </a:t>
            </a:r>
            <a:r>
              <a:rPr lang="en-US" sz="2000" dirty="0" err="1"/>
              <a:t>mã</a:t>
            </a:r>
            <a:r>
              <a:rPr lang="en-US" sz="2000" dirty="0"/>
              <a:t> pin </a:t>
            </a:r>
            <a:r>
              <a:rPr lang="en-US" sz="2000" dirty="0" err="1"/>
              <a:t>để</a:t>
            </a:r>
            <a:r>
              <a:rPr lang="en-US" sz="2000" dirty="0"/>
              <a:t> </a:t>
            </a:r>
            <a:r>
              <a:rPr lang="en-US" sz="2000" dirty="0" err="1"/>
              <a:t>đăng</a:t>
            </a:r>
            <a:r>
              <a:rPr lang="en-US" sz="2000" dirty="0"/>
              <a:t> </a:t>
            </a:r>
            <a:r>
              <a:rPr lang="en-US" sz="2000" dirty="0" err="1"/>
              <a:t>nhập</a:t>
            </a:r>
            <a:r>
              <a:rPr lang="en-US" sz="2000" dirty="0"/>
              <a:t> </a:t>
            </a:r>
            <a:r>
              <a:rPr lang="en-US" sz="2000" dirty="0" err="1"/>
              <a:t>vào</a:t>
            </a:r>
            <a:r>
              <a:rPr lang="en-US" sz="2000" dirty="0"/>
              <a:t> ATM </a:t>
            </a:r>
            <a:r>
              <a:rPr lang="en-US" sz="2000" dirty="0" err="1"/>
              <a:t>được</a:t>
            </a:r>
            <a:r>
              <a:rPr lang="en-US" sz="2000" dirty="0"/>
              <a:t> </a:t>
            </a:r>
            <a:r>
              <a:rPr lang="en-US" sz="2000" dirty="0" err="1"/>
              <a:t>mô</a:t>
            </a:r>
            <a:r>
              <a:rPr lang="en-US" sz="2000" dirty="0"/>
              <a:t> </a:t>
            </a:r>
            <a:r>
              <a:rPr lang="en-US" sz="2000" dirty="0" err="1"/>
              <a:t>tả</a:t>
            </a:r>
            <a:r>
              <a:rPr lang="en-US" sz="2000" dirty="0"/>
              <a:t> </a:t>
            </a:r>
            <a:r>
              <a:rPr lang="en-US" sz="2000" dirty="0" err="1"/>
              <a:t>như</a:t>
            </a:r>
            <a:r>
              <a:rPr lang="en-US" sz="2000" dirty="0"/>
              <a:t> </a:t>
            </a:r>
            <a:r>
              <a:rPr lang="en-US" sz="2000" dirty="0" err="1"/>
              <a:t>sau</a:t>
            </a:r>
            <a:r>
              <a:rPr lang="en-US" sz="2000" dirty="0"/>
              <a:t>, </a:t>
            </a:r>
            <a:r>
              <a:rPr lang="en-US" sz="2000" dirty="0" err="1"/>
              <a:t>thiết</a:t>
            </a:r>
            <a:r>
              <a:rPr lang="en-US" sz="2000" dirty="0"/>
              <a:t> </a:t>
            </a:r>
            <a:r>
              <a:rPr lang="en-US" sz="2000" dirty="0" err="1"/>
              <a:t>kế</a:t>
            </a:r>
            <a:r>
              <a:rPr lang="en-US" sz="2000" dirty="0"/>
              <a:t> </a:t>
            </a:r>
            <a:r>
              <a:rPr lang="en-US" sz="2000" dirty="0" err="1"/>
              <a:t>các</a:t>
            </a:r>
            <a:r>
              <a:rPr lang="en-US" sz="2000" dirty="0"/>
              <a:t> test case </a:t>
            </a:r>
            <a:r>
              <a:rPr lang="en-US" sz="2000" dirty="0" err="1"/>
              <a:t>dựa</a:t>
            </a:r>
            <a:r>
              <a:rPr lang="en-US" sz="2000" dirty="0"/>
              <a:t> </a:t>
            </a:r>
            <a:r>
              <a:rPr lang="en-US" sz="2000" dirty="0" err="1"/>
              <a:t>vào</a:t>
            </a:r>
            <a:r>
              <a:rPr lang="en-US" sz="2000" dirty="0"/>
              <a:t> </a:t>
            </a:r>
            <a:r>
              <a:rPr lang="en-US" sz="2000" dirty="0" err="1"/>
              <a:t>sự</a:t>
            </a:r>
            <a:r>
              <a:rPr lang="en-US" sz="2000" dirty="0"/>
              <a:t> </a:t>
            </a:r>
            <a:r>
              <a:rPr lang="en-US" sz="2000" dirty="0" err="1"/>
              <a:t>dịch</a:t>
            </a:r>
            <a:r>
              <a:rPr lang="en-US" sz="2000" dirty="0"/>
              <a:t> </a:t>
            </a:r>
            <a:r>
              <a:rPr lang="en-US" sz="2000" dirty="0" err="1"/>
              <a:t>chuyển</a:t>
            </a:r>
            <a:r>
              <a:rPr lang="en-US" sz="2000" dirty="0"/>
              <a:t> </a:t>
            </a:r>
            <a:r>
              <a:rPr lang="en-US" sz="2000" dirty="0" err="1"/>
              <a:t>trạng</a:t>
            </a:r>
            <a:r>
              <a:rPr lang="en-US" sz="2000" dirty="0"/>
              <a:t> </a:t>
            </a:r>
            <a:r>
              <a:rPr lang="en-US" sz="2000" dirty="0" err="1"/>
              <a:t>thái</a:t>
            </a: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lvl="1"/>
            <a:r>
              <a:rPr lang="en-US" sz="2000" dirty="0" err="1"/>
              <a:t>Có</a:t>
            </a:r>
            <a:r>
              <a:rPr lang="en-US" sz="2000" dirty="0"/>
              <a:t> 4 test case </a:t>
            </a:r>
            <a:r>
              <a:rPr lang="en-US" sz="2000" dirty="0" err="1"/>
              <a:t>vì</a:t>
            </a:r>
            <a:r>
              <a:rPr lang="en-US" sz="2000" dirty="0"/>
              <a:t> </a:t>
            </a:r>
            <a:r>
              <a:rPr lang="en-US" sz="2000" dirty="0" err="1"/>
              <a:t>có</a:t>
            </a:r>
            <a:r>
              <a:rPr lang="en-US" sz="2000" dirty="0"/>
              <a:t> 4 </a:t>
            </a:r>
            <a:r>
              <a:rPr lang="en-US" sz="2000" dirty="0" err="1"/>
              <a:t>đường</a:t>
            </a:r>
            <a:r>
              <a:rPr lang="en-US" sz="2000" dirty="0"/>
              <a:t> </a:t>
            </a:r>
            <a:r>
              <a:rPr lang="en-US" sz="2000" dirty="0" err="1"/>
              <a:t>đi</a:t>
            </a:r>
            <a:r>
              <a:rPr lang="en-US" sz="2000" dirty="0"/>
              <a:t> </a:t>
            </a:r>
            <a:r>
              <a:rPr lang="en-US" sz="2000" dirty="0" err="1"/>
              <a:t>từ</a:t>
            </a:r>
            <a:r>
              <a:rPr lang="en-US" sz="2000" dirty="0"/>
              <a:t> </a:t>
            </a:r>
            <a:r>
              <a:rPr lang="en-US" sz="2000" dirty="0" err="1"/>
              <a:t>điểm</a:t>
            </a:r>
            <a:r>
              <a:rPr lang="en-US" sz="2000" dirty="0"/>
              <a:t> start </a:t>
            </a:r>
            <a:r>
              <a:rPr lang="en-US" sz="2000" dirty="0" err="1"/>
              <a:t>đến</a:t>
            </a:r>
            <a:r>
              <a:rPr lang="en-US" sz="2000" dirty="0"/>
              <a:t> “eat card” </a:t>
            </a:r>
            <a:r>
              <a:rPr lang="en-US" sz="2000" dirty="0" err="1"/>
              <a:t>hoặc</a:t>
            </a:r>
            <a:r>
              <a:rPr lang="en-US" sz="2000" dirty="0"/>
              <a:t> “access to account”</a:t>
            </a:r>
          </a:p>
        </p:txBody>
      </p:sp>
      <p:pic>
        <p:nvPicPr>
          <p:cNvPr id="4098" name="Picture 2">
            <a:extLst>
              <a:ext uri="{FF2B5EF4-FFF2-40B4-BE49-F238E27FC236}">
                <a16:creationId xmlns:a16="http://schemas.microsoft.com/office/drawing/2014/main" id="{9FD17875-079C-72B2-A957-643AE86FE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806" y="2084039"/>
            <a:ext cx="6292737" cy="280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884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4.2.5.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dùng</a:t>
            </a:r>
            <a:r>
              <a:rPr lang="en-US" altLang="en-US" sz="3600" dirty="0"/>
              <a:t> use case (ca </a:t>
            </a:r>
            <a:r>
              <a:rPr lang="en-US" altLang="en-US" sz="3600" dirty="0" err="1"/>
              <a:t>sử</a:t>
            </a:r>
            <a:r>
              <a:rPr lang="en-US" altLang="en-US" sz="3600" dirty="0"/>
              <a:t> </a:t>
            </a:r>
            <a:r>
              <a:rPr lang="en-US" altLang="en-US" sz="3600" dirty="0" err="1"/>
              <a:t>dụng</a:t>
            </a:r>
            <a:r>
              <a:rPr lang="en-US" altLang="en-US" sz="3600" dirty="0"/>
              <a: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1027113" y="1368425"/>
            <a:ext cx="9865858" cy="4836432"/>
          </a:xfrm>
        </p:spPr>
        <p:txBody>
          <a:bodyPr>
            <a:normAutofit/>
          </a:bodyPr>
          <a:lstStyle/>
          <a:p>
            <a:pPr>
              <a:buFont typeface="Wingdings" panose="05000000000000000000" pitchFamily="2" charset="2"/>
              <a:buChar char="v"/>
            </a:pPr>
            <a:r>
              <a:rPr lang="en-US" sz="2000" b="1" dirty="0" err="1"/>
              <a:t>Định</a:t>
            </a:r>
            <a:r>
              <a:rPr lang="en-US" sz="2000" b="1" dirty="0"/>
              <a:t> </a:t>
            </a:r>
            <a:r>
              <a:rPr lang="en-US" sz="2000" b="1" dirty="0" err="1"/>
              <a:t>nghĩa</a:t>
            </a:r>
            <a:r>
              <a:rPr lang="en-US" sz="2000" b="1" dirty="0"/>
              <a:t>:</a:t>
            </a:r>
          </a:p>
          <a:p>
            <a:pPr lvl="1"/>
            <a:r>
              <a:rPr lang="en-US" sz="1700" dirty="0" err="1"/>
              <a:t>Là</a:t>
            </a:r>
            <a:r>
              <a:rPr lang="en-US" sz="1700" dirty="0"/>
              <a:t> </a:t>
            </a:r>
            <a:r>
              <a:rPr lang="en-US" sz="1700" dirty="0" err="1"/>
              <a:t>kỹ</a:t>
            </a:r>
            <a:r>
              <a:rPr lang="en-US" sz="1700" dirty="0"/>
              <a:t> </a:t>
            </a:r>
            <a:r>
              <a:rPr lang="en-US" sz="1700" dirty="0" err="1"/>
              <a:t>thuật</a:t>
            </a:r>
            <a:r>
              <a:rPr lang="en-US" sz="1700" dirty="0"/>
              <a:t> </a:t>
            </a:r>
            <a:r>
              <a:rPr lang="en-US" sz="1700" dirty="0" err="1"/>
              <a:t>sử</a:t>
            </a:r>
            <a:r>
              <a:rPr lang="en-US" sz="1700" dirty="0"/>
              <a:t> </a:t>
            </a:r>
            <a:r>
              <a:rPr lang="en-US" sz="1700" dirty="0" err="1"/>
              <a:t>dụng</a:t>
            </a:r>
            <a:r>
              <a:rPr lang="en-US" sz="1700" dirty="0"/>
              <a:t> </a:t>
            </a:r>
            <a:r>
              <a:rPr lang="en-US" sz="1700" dirty="0" err="1"/>
              <a:t>mô</a:t>
            </a:r>
            <a:r>
              <a:rPr lang="en-US" sz="1700" dirty="0"/>
              <a:t> </a:t>
            </a:r>
            <a:r>
              <a:rPr lang="en-US" sz="1700" dirty="0" err="1"/>
              <a:t>tả</a:t>
            </a:r>
            <a:r>
              <a:rPr lang="en-US" sz="1700" dirty="0"/>
              <a:t> </a:t>
            </a:r>
            <a:r>
              <a:rPr lang="en-US" sz="1700" dirty="0" err="1"/>
              <a:t>luồng</a:t>
            </a:r>
            <a:r>
              <a:rPr lang="en-US" sz="1700" dirty="0"/>
              <a:t> </a:t>
            </a:r>
            <a:r>
              <a:rPr lang="en-US" sz="1700" dirty="0" err="1"/>
              <a:t>trong</a:t>
            </a:r>
            <a:r>
              <a:rPr lang="en-US" sz="1700" dirty="0"/>
              <a:t> use case </a:t>
            </a:r>
            <a:r>
              <a:rPr lang="en-US" sz="1700" dirty="0" err="1"/>
              <a:t>để</a:t>
            </a:r>
            <a:r>
              <a:rPr lang="en-US" sz="1700" dirty="0"/>
              <a:t> </a:t>
            </a:r>
            <a:r>
              <a:rPr lang="en-US" sz="1700" dirty="0" err="1"/>
              <a:t>thiết</a:t>
            </a:r>
            <a:r>
              <a:rPr lang="en-US" sz="1700" dirty="0"/>
              <a:t> </a:t>
            </a:r>
            <a:r>
              <a:rPr lang="en-US" sz="1700" dirty="0" err="1"/>
              <a:t>kế</a:t>
            </a:r>
            <a:r>
              <a:rPr lang="en-US" sz="1700" dirty="0"/>
              <a:t> test case. </a:t>
            </a:r>
            <a:r>
              <a:rPr lang="en-US" sz="1700" dirty="0" err="1"/>
              <a:t>Mỗi</a:t>
            </a:r>
            <a:r>
              <a:rPr lang="en-US" sz="1700" dirty="0"/>
              <a:t> </a:t>
            </a:r>
            <a:r>
              <a:rPr lang="en-US" sz="1700" dirty="0" err="1"/>
              <a:t>luồng</a:t>
            </a:r>
            <a:r>
              <a:rPr lang="en-US" sz="1700" dirty="0"/>
              <a:t> </a:t>
            </a:r>
            <a:r>
              <a:rPr lang="en-US" sz="1700" dirty="0" err="1"/>
              <a:t>tương</a:t>
            </a:r>
            <a:r>
              <a:rPr lang="en-US" sz="1700" dirty="0"/>
              <a:t> </a:t>
            </a:r>
            <a:r>
              <a:rPr lang="en-US" sz="1700" dirty="0" err="1"/>
              <a:t>ứng</a:t>
            </a:r>
            <a:r>
              <a:rPr lang="en-US" sz="1700" dirty="0"/>
              <a:t> </a:t>
            </a:r>
            <a:r>
              <a:rPr lang="en-US" sz="1700" dirty="0" err="1"/>
              <a:t>với</a:t>
            </a:r>
            <a:r>
              <a:rPr lang="en-US" sz="1700" dirty="0"/>
              <a:t> 1 test case. </a:t>
            </a:r>
            <a:r>
              <a:rPr lang="en-US" sz="1700" dirty="0" err="1"/>
              <a:t>Một</a:t>
            </a:r>
            <a:r>
              <a:rPr lang="en-US" sz="1700" dirty="0"/>
              <a:t> use case </a:t>
            </a:r>
            <a:r>
              <a:rPr lang="en-US" sz="1700" dirty="0" err="1"/>
              <a:t>gồm</a:t>
            </a:r>
            <a:r>
              <a:rPr lang="en-US" sz="1700" dirty="0"/>
              <a:t> </a:t>
            </a:r>
            <a:r>
              <a:rPr lang="en-US" sz="1700" dirty="0" err="1"/>
              <a:t>luồng</a:t>
            </a:r>
            <a:r>
              <a:rPr lang="en-US" sz="1700" dirty="0"/>
              <a:t> </a:t>
            </a:r>
            <a:r>
              <a:rPr lang="en-US" sz="1700" dirty="0" err="1"/>
              <a:t>chính</a:t>
            </a:r>
            <a:r>
              <a:rPr lang="en-US" sz="1700" dirty="0"/>
              <a:t> (main scenario) </a:t>
            </a:r>
            <a:r>
              <a:rPr lang="en-US" sz="1700" dirty="0" err="1"/>
              <a:t>và</a:t>
            </a:r>
            <a:r>
              <a:rPr lang="en-US" sz="1700" dirty="0"/>
              <a:t> </a:t>
            </a:r>
            <a:r>
              <a:rPr lang="en-US" sz="1700" dirty="0" err="1"/>
              <a:t>các</a:t>
            </a:r>
            <a:r>
              <a:rPr lang="en-US" sz="1700" dirty="0"/>
              <a:t> </a:t>
            </a:r>
            <a:r>
              <a:rPr lang="en-US" sz="1700" dirty="0" err="1"/>
              <a:t>luồng</a:t>
            </a:r>
            <a:r>
              <a:rPr lang="en-US" sz="1700" dirty="0"/>
              <a:t> </a:t>
            </a:r>
            <a:r>
              <a:rPr lang="en-US" sz="1700" dirty="0" err="1"/>
              <a:t>thay</a:t>
            </a:r>
            <a:r>
              <a:rPr lang="en-US" sz="1700" dirty="0"/>
              <a:t> </a:t>
            </a:r>
            <a:r>
              <a:rPr lang="en-US" sz="1700" dirty="0" err="1"/>
              <a:t>thế</a:t>
            </a:r>
            <a:r>
              <a:rPr lang="en-US" sz="1700" dirty="0"/>
              <a:t> (</a:t>
            </a:r>
            <a:r>
              <a:rPr lang="en-US" sz="1700" dirty="0" err="1"/>
              <a:t>ngoại</a:t>
            </a:r>
            <a:r>
              <a:rPr lang="en-US" sz="1700" dirty="0"/>
              <a:t> </a:t>
            </a:r>
            <a:r>
              <a:rPr lang="en-US" sz="1700" dirty="0" err="1"/>
              <a:t>lệ</a:t>
            </a:r>
            <a:r>
              <a:rPr lang="en-US" sz="1700" dirty="0"/>
              <a:t>)</a:t>
            </a:r>
          </a:p>
          <a:p>
            <a:pPr lvl="1"/>
            <a:r>
              <a:rPr lang="en-US" sz="1700" dirty="0"/>
              <a:t>Use case (ca </a:t>
            </a:r>
            <a:r>
              <a:rPr lang="en-US" sz="1700" dirty="0" err="1"/>
              <a:t>sử</a:t>
            </a:r>
            <a:r>
              <a:rPr lang="en-US" sz="1700" dirty="0"/>
              <a:t> </a:t>
            </a:r>
            <a:r>
              <a:rPr lang="en-US" sz="1700" dirty="0" err="1"/>
              <a:t>dụng</a:t>
            </a:r>
            <a:r>
              <a:rPr lang="en-US" sz="1700" dirty="0"/>
              <a:t>): </a:t>
            </a:r>
            <a:r>
              <a:rPr lang="en-US" sz="1700" dirty="0" err="1"/>
              <a:t>là</a:t>
            </a:r>
            <a:r>
              <a:rPr lang="en-US" sz="1700" dirty="0"/>
              <a:t> </a:t>
            </a:r>
            <a:r>
              <a:rPr lang="en-US" sz="1700" dirty="0" err="1"/>
              <a:t>một</a:t>
            </a:r>
            <a:r>
              <a:rPr lang="en-US" sz="1700" dirty="0"/>
              <a:t> </a:t>
            </a:r>
            <a:r>
              <a:rPr lang="en-US" sz="1700" dirty="0" err="1"/>
              <a:t>trường</a:t>
            </a:r>
            <a:r>
              <a:rPr lang="en-US" sz="1700" dirty="0"/>
              <a:t> </a:t>
            </a:r>
            <a:r>
              <a:rPr lang="en-US" sz="1700" dirty="0" err="1"/>
              <a:t>hợp</a:t>
            </a:r>
            <a:r>
              <a:rPr lang="en-US" sz="1700" dirty="0"/>
              <a:t> </a:t>
            </a:r>
            <a:r>
              <a:rPr lang="en-US" sz="1700" dirty="0" err="1"/>
              <a:t>sử</a:t>
            </a:r>
            <a:r>
              <a:rPr lang="en-US" sz="1700" dirty="0"/>
              <a:t> </a:t>
            </a:r>
            <a:r>
              <a:rPr lang="en-US" sz="1700" dirty="0" err="1"/>
              <a:t>dụng</a:t>
            </a:r>
            <a:r>
              <a:rPr lang="en-US" sz="1700" dirty="0"/>
              <a:t> </a:t>
            </a:r>
            <a:r>
              <a:rPr lang="en-US" sz="1700" dirty="0" err="1"/>
              <a:t>của</a:t>
            </a:r>
            <a:r>
              <a:rPr lang="en-US" sz="1700" dirty="0"/>
              <a:t> </a:t>
            </a:r>
            <a:r>
              <a:rPr lang="en-US" sz="1700" dirty="0" err="1"/>
              <a:t>hệ</a:t>
            </a:r>
            <a:r>
              <a:rPr lang="en-US" sz="1700" dirty="0"/>
              <a:t> </a:t>
            </a:r>
            <a:r>
              <a:rPr lang="en-US" sz="1700" dirty="0" err="1"/>
              <a:t>thống</a:t>
            </a:r>
            <a:r>
              <a:rPr lang="en-US" sz="1700" dirty="0"/>
              <a:t>.</a:t>
            </a:r>
          </a:p>
          <a:p>
            <a:pPr lvl="1"/>
            <a:r>
              <a:rPr lang="en-US" sz="1700" dirty="0" err="1"/>
              <a:t>Để</a:t>
            </a:r>
            <a:r>
              <a:rPr lang="en-US" sz="1700" dirty="0"/>
              <a:t> </a:t>
            </a:r>
            <a:r>
              <a:rPr lang="en-US" sz="1700" dirty="0" err="1"/>
              <a:t>mô</a:t>
            </a:r>
            <a:r>
              <a:rPr lang="en-US" sz="1700" dirty="0"/>
              <a:t> </a:t>
            </a:r>
            <a:r>
              <a:rPr lang="en-US" sz="1700" dirty="0" err="1"/>
              <a:t>tả</a:t>
            </a:r>
            <a:r>
              <a:rPr lang="en-US" sz="1700" dirty="0"/>
              <a:t> use case, </a:t>
            </a:r>
            <a:r>
              <a:rPr lang="en-US" sz="1700" dirty="0" err="1"/>
              <a:t>có</a:t>
            </a:r>
            <a:r>
              <a:rPr lang="en-US" sz="1700" dirty="0"/>
              <a:t> 2 </a:t>
            </a:r>
            <a:r>
              <a:rPr lang="en-US" sz="1700" dirty="0" err="1"/>
              <a:t>thành</a:t>
            </a:r>
            <a:r>
              <a:rPr lang="en-US" sz="1700" dirty="0"/>
              <a:t> </a:t>
            </a:r>
            <a:r>
              <a:rPr lang="en-US" sz="1700" dirty="0" err="1"/>
              <a:t>phần</a:t>
            </a:r>
            <a:r>
              <a:rPr lang="en-US" sz="1700" dirty="0"/>
              <a:t>: </a:t>
            </a:r>
            <a:r>
              <a:rPr lang="en-US" sz="1700" dirty="0" err="1"/>
              <a:t>Biểu</a:t>
            </a:r>
            <a:r>
              <a:rPr lang="en-US" sz="1700" dirty="0"/>
              <a:t> </a:t>
            </a:r>
            <a:r>
              <a:rPr lang="en-US" sz="1700" dirty="0" err="1"/>
              <a:t>đồ</a:t>
            </a:r>
            <a:r>
              <a:rPr lang="en-US" sz="1700" dirty="0"/>
              <a:t> use case, </a:t>
            </a:r>
            <a:r>
              <a:rPr lang="en-US" sz="1700" dirty="0" err="1"/>
              <a:t>đặc</a:t>
            </a:r>
            <a:r>
              <a:rPr lang="en-US" sz="1700" dirty="0"/>
              <a:t> </a:t>
            </a:r>
            <a:r>
              <a:rPr lang="en-US" sz="1700" dirty="0" err="1"/>
              <a:t>tả</a:t>
            </a:r>
            <a:r>
              <a:rPr lang="en-US" sz="1700" dirty="0"/>
              <a:t> use case</a:t>
            </a:r>
          </a:p>
          <a:p>
            <a:pPr>
              <a:buFont typeface="Wingdings" panose="05000000000000000000" pitchFamily="2" charset="2"/>
              <a:buChar char="v"/>
            </a:pPr>
            <a:r>
              <a:rPr lang="en-US" sz="2100" b="1" dirty="0" err="1"/>
              <a:t>Ví</a:t>
            </a:r>
            <a:r>
              <a:rPr lang="en-US" sz="2100" b="1" dirty="0"/>
              <a:t> </a:t>
            </a:r>
            <a:r>
              <a:rPr lang="en-US" sz="2100" b="1" dirty="0" err="1"/>
              <a:t>dụ</a:t>
            </a:r>
            <a:r>
              <a:rPr lang="en-US" sz="2100" b="1" dirty="0"/>
              <a:t> </a:t>
            </a:r>
            <a:r>
              <a:rPr lang="en-US" sz="2100" b="1" dirty="0" err="1"/>
              <a:t>về</a:t>
            </a:r>
            <a:r>
              <a:rPr lang="en-US" sz="2100" b="1" dirty="0"/>
              <a:t> </a:t>
            </a:r>
            <a:r>
              <a:rPr lang="en-US" sz="2100" b="1" dirty="0" err="1"/>
              <a:t>một</a:t>
            </a:r>
            <a:r>
              <a:rPr lang="en-US" sz="2100" b="1" dirty="0"/>
              <a:t> use case:</a:t>
            </a:r>
          </a:p>
          <a:p>
            <a:pPr marL="457200" lvl="1" indent="0">
              <a:buNone/>
            </a:pPr>
            <a:r>
              <a:rPr lang="en-US" sz="1700" dirty="0"/>
              <a:t>Use case </a:t>
            </a:r>
            <a:r>
              <a:rPr lang="en-US" sz="1700" dirty="0" err="1"/>
              <a:t>đăng</a:t>
            </a:r>
            <a:r>
              <a:rPr lang="en-US" sz="1700" dirty="0"/>
              <a:t> </a:t>
            </a:r>
            <a:r>
              <a:rPr lang="en-US" sz="1700" dirty="0" err="1"/>
              <a:t>nhập</a:t>
            </a:r>
            <a:r>
              <a:rPr lang="en-US" sz="1700" dirty="0"/>
              <a:t> </a:t>
            </a:r>
            <a:r>
              <a:rPr lang="en-US" sz="1700" dirty="0" err="1"/>
              <a:t>vào</a:t>
            </a:r>
            <a:r>
              <a:rPr lang="en-US" sz="1700" dirty="0"/>
              <a:t> </a:t>
            </a:r>
            <a:r>
              <a:rPr lang="en-US" sz="1700" dirty="0" err="1"/>
              <a:t>tài</a:t>
            </a:r>
            <a:r>
              <a:rPr lang="en-US" sz="1700" dirty="0"/>
              <a:t> </a:t>
            </a:r>
            <a:r>
              <a:rPr lang="en-US" sz="1700" dirty="0" err="1"/>
              <a:t>khoản</a:t>
            </a:r>
            <a:r>
              <a:rPr lang="en-US" sz="1700" dirty="0"/>
              <a:t> ATM:</a:t>
            </a:r>
          </a:p>
          <a:p>
            <a:pPr lvl="1">
              <a:buFontTx/>
              <a:buChar char="-"/>
            </a:pPr>
            <a:r>
              <a:rPr lang="en-US" sz="1700" dirty="0" err="1"/>
              <a:t>Biểu</a:t>
            </a:r>
            <a:r>
              <a:rPr lang="en-US" sz="1700" dirty="0"/>
              <a:t> </a:t>
            </a:r>
            <a:r>
              <a:rPr lang="en-US" sz="1700" dirty="0" err="1"/>
              <a:t>đồ</a:t>
            </a:r>
            <a:r>
              <a:rPr lang="en-US" sz="1700" dirty="0"/>
              <a:t> use case:</a:t>
            </a:r>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lvl="1">
              <a:buFontTx/>
              <a:buChar char="-"/>
            </a:pPr>
            <a:r>
              <a:rPr lang="en-US" sz="1700" dirty="0" err="1"/>
              <a:t>Đặc</a:t>
            </a:r>
            <a:r>
              <a:rPr lang="en-US" sz="1700" dirty="0"/>
              <a:t> </a:t>
            </a:r>
            <a:r>
              <a:rPr lang="en-US" sz="1700" dirty="0" err="1"/>
              <a:t>tả</a:t>
            </a:r>
            <a:r>
              <a:rPr lang="en-US" sz="1700" dirty="0"/>
              <a:t> use case:</a:t>
            </a:r>
          </a:p>
          <a:p>
            <a:pPr marL="457200" lvl="1" indent="0">
              <a:buNone/>
            </a:pPr>
            <a:endParaRPr lang="en-US" sz="1700" dirty="0"/>
          </a:p>
        </p:txBody>
      </p:sp>
      <p:pic>
        <p:nvPicPr>
          <p:cNvPr id="4" name="Picture 3">
            <a:extLst>
              <a:ext uri="{FF2B5EF4-FFF2-40B4-BE49-F238E27FC236}">
                <a16:creationId xmlns:a16="http://schemas.microsoft.com/office/drawing/2014/main" id="{36B37CF3-FFF4-0517-DB6F-4C55A93BBFF2}"/>
              </a:ext>
            </a:extLst>
          </p:cNvPr>
          <p:cNvPicPr>
            <a:picLocks noChangeAspect="1"/>
          </p:cNvPicPr>
          <p:nvPr/>
        </p:nvPicPr>
        <p:blipFill>
          <a:blip r:embed="rId3"/>
          <a:stretch>
            <a:fillRect/>
          </a:stretch>
        </p:blipFill>
        <p:spPr>
          <a:xfrm>
            <a:off x="4169075" y="3786641"/>
            <a:ext cx="4280120" cy="1263715"/>
          </a:xfrm>
          <a:prstGeom prst="rect">
            <a:avLst/>
          </a:prstGeom>
        </p:spPr>
      </p:pic>
    </p:spTree>
    <p:extLst>
      <p:ext uri="{BB962C8B-B14F-4D97-AF65-F5344CB8AC3E}">
        <p14:creationId xmlns:p14="http://schemas.microsoft.com/office/powerpoint/2010/main" val="184710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4.2.5.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dùng</a:t>
            </a:r>
            <a:r>
              <a:rPr lang="en-US" altLang="en-US" sz="3600" dirty="0"/>
              <a:t> use case (ca </a:t>
            </a:r>
            <a:r>
              <a:rPr lang="en-US" altLang="en-US" sz="3600" dirty="0" err="1"/>
              <a:t>sử</a:t>
            </a:r>
            <a:r>
              <a:rPr lang="en-US" altLang="en-US" sz="3600" dirty="0"/>
              <a:t> </a:t>
            </a:r>
            <a:r>
              <a:rPr lang="en-US" altLang="en-US" sz="3600" dirty="0" err="1"/>
              <a:t>dụng</a:t>
            </a:r>
            <a:r>
              <a:rPr lang="en-US" altLang="en-US" sz="3600" dirty="0"/>
              <a: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1027113" y="1368425"/>
            <a:ext cx="5068887" cy="4836432"/>
          </a:xfrm>
        </p:spPr>
        <p:txBody>
          <a:bodyPr>
            <a:normAutofit/>
          </a:bodyPr>
          <a:lstStyle/>
          <a:p>
            <a:pPr>
              <a:buFont typeface="Wingdings" panose="05000000000000000000" pitchFamily="2" charset="2"/>
              <a:buChar char="v"/>
            </a:pPr>
            <a:r>
              <a:rPr lang="en-US" sz="2100" b="1" dirty="0" err="1"/>
              <a:t>Ví</a:t>
            </a:r>
            <a:r>
              <a:rPr lang="en-US" sz="2100" b="1" dirty="0"/>
              <a:t> </a:t>
            </a:r>
            <a:r>
              <a:rPr lang="en-US" sz="2100" b="1" dirty="0" err="1"/>
              <a:t>dụ</a:t>
            </a:r>
            <a:r>
              <a:rPr lang="en-US" sz="2100" b="1" dirty="0"/>
              <a:t> </a:t>
            </a:r>
            <a:r>
              <a:rPr lang="en-US" sz="2100" b="1" dirty="0" err="1"/>
              <a:t>về</a:t>
            </a:r>
            <a:r>
              <a:rPr lang="en-US" sz="2100" b="1" dirty="0"/>
              <a:t> </a:t>
            </a:r>
            <a:r>
              <a:rPr lang="en-US" sz="2100" b="1" dirty="0" err="1"/>
              <a:t>một</a:t>
            </a:r>
            <a:r>
              <a:rPr lang="en-US" sz="2100" b="1" dirty="0"/>
              <a:t> use case:</a:t>
            </a:r>
          </a:p>
          <a:p>
            <a:pPr lvl="1">
              <a:buFontTx/>
              <a:buChar char="-"/>
            </a:pPr>
            <a:r>
              <a:rPr lang="en-US" sz="1700" dirty="0" err="1"/>
              <a:t>Đặc</a:t>
            </a:r>
            <a:r>
              <a:rPr lang="en-US" sz="1700" dirty="0"/>
              <a:t> </a:t>
            </a:r>
            <a:r>
              <a:rPr lang="en-US" sz="1700" dirty="0" err="1"/>
              <a:t>tả</a:t>
            </a:r>
            <a:r>
              <a:rPr lang="en-US" sz="1700" dirty="0"/>
              <a:t> use case – </a:t>
            </a:r>
            <a:r>
              <a:rPr lang="en-US" sz="1700" dirty="0" err="1"/>
              <a:t>mô</a:t>
            </a:r>
            <a:r>
              <a:rPr lang="en-US" sz="1700" dirty="0"/>
              <a:t> </a:t>
            </a:r>
            <a:r>
              <a:rPr lang="en-US" sz="1700" dirty="0" err="1"/>
              <a:t>tả</a:t>
            </a:r>
            <a:r>
              <a:rPr lang="en-US" sz="1700" dirty="0"/>
              <a:t> </a:t>
            </a:r>
            <a:r>
              <a:rPr lang="en-US" sz="1700" dirty="0" err="1"/>
              <a:t>luồng</a:t>
            </a:r>
            <a:r>
              <a:rPr lang="en-US" sz="1700" dirty="0"/>
              <a:t>:</a:t>
            </a:r>
          </a:p>
          <a:p>
            <a:pPr lvl="1">
              <a:buFont typeface="Wingdings" panose="05000000000000000000" pitchFamily="2" charset="2"/>
              <a:buChar char="è"/>
            </a:pPr>
            <a:r>
              <a:rPr lang="en-US" sz="1700" dirty="0" err="1">
                <a:sym typeface="Wingdings" panose="05000000000000000000" pitchFamily="2" charset="2"/>
              </a:rPr>
              <a:t>Dựa</a:t>
            </a:r>
            <a:r>
              <a:rPr lang="en-US" sz="1700" dirty="0">
                <a:sym typeface="Wingdings" panose="05000000000000000000" pitchFamily="2" charset="2"/>
              </a:rPr>
              <a:t> </a:t>
            </a:r>
            <a:r>
              <a:rPr lang="en-US" sz="1700" dirty="0" err="1">
                <a:sym typeface="Wingdings" panose="05000000000000000000" pitchFamily="2" charset="2"/>
              </a:rPr>
              <a:t>vào</a:t>
            </a:r>
            <a:r>
              <a:rPr lang="en-US" sz="1700" dirty="0">
                <a:sym typeface="Wingdings" panose="05000000000000000000" pitchFamily="2" charset="2"/>
              </a:rPr>
              <a:t> </a:t>
            </a:r>
            <a:r>
              <a:rPr lang="en-US" sz="1700" dirty="0" err="1">
                <a:sym typeface="Wingdings" panose="05000000000000000000" pitchFamily="2" charset="2"/>
              </a:rPr>
              <a:t>mô</a:t>
            </a:r>
            <a:r>
              <a:rPr lang="en-US" sz="1700" dirty="0">
                <a:sym typeface="Wingdings" panose="05000000000000000000" pitchFamily="2" charset="2"/>
              </a:rPr>
              <a:t> </a:t>
            </a:r>
            <a:r>
              <a:rPr lang="en-US" sz="1700" dirty="0" err="1">
                <a:sym typeface="Wingdings" panose="05000000000000000000" pitchFamily="2" charset="2"/>
              </a:rPr>
              <a:t>tả</a:t>
            </a:r>
            <a:r>
              <a:rPr lang="en-US" sz="1700" dirty="0">
                <a:sym typeface="Wingdings" panose="05000000000000000000" pitchFamily="2" charset="2"/>
              </a:rPr>
              <a:t> </a:t>
            </a:r>
            <a:r>
              <a:rPr lang="en-US" sz="1700" dirty="0" err="1">
                <a:sym typeface="Wingdings" panose="05000000000000000000" pitchFamily="2" charset="2"/>
              </a:rPr>
              <a:t>luồng</a:t>
            </a:r>
            <a:r>
              <a:rPr lang="en-US" sz="1700" dirty="0">
                <a:sym typeface="Wingdings" panose="05000000000000000000" pitchFamily="2" charset="2"/>
              </a:rPr>
              <a:t> </a:t>
            </a:r>
            <a:r>
              <a:rPr lang="en-US" sz="1700" dirty="0" err="1">
                <a:sym typeface="Wingdings" panose="05000000000000000000" pitchFamily="2" charset="2"/>
              </a:rPr>
              <a:t>bên</a:t>
            </a:r>
            <a:r>
              <a:rPr lang="en-US" sz="1700" dirty="0">
                <a:sym typeface="Wingdings" panose="05000000000000000000" pitchFamily="2" charset="2"/>
              </a:rPr>
              <a:t> </a:t>
            </a:r>
            <a:r>
              <a:rPr lang="en-US" sz="1700" dirty="0" err="1">
                <a:sym typeface="Wingdings" panose="05000000000000000000" pitchFamily="2" charset="2"/>
              </a:rPr>
              <a:t>cạnh</a:t>
            </a:r>
            <a:r>
              <a:rPr lang="en-US" sz="1700" dirty="0">
                <a:sym typeface="Wingdings" panose="05000000000000000000" pitchFamily="2" charset="2"/>
              </a:rPr>
              <a:t>, </a:t>
            </a:r>
            <a:r>
              <a:rPr lang="en-US" sz="1700" dirty="0" err="1">
                <a:sym typeface="Wingdings" panose="05000000000000000000" pitchFamily="2" charset="2"/>
              </a:rPr>
              <a:t>các</a:t>
            </a:r>
            <a:r>
              <a:rPr lang="en-US" sz="1700" dirty="0">
                <a:sym typeface="Wingdings" panose="05000000000000000000" pitchFamily="2" charset="2"/>
              </a:rPr>
              <a:t> test case </a:t>
            </a:r>
            <a:r>
              <a:rPr lang="en-US" sz="1700" dirty="0" err="1">
                <a:sym typeface="Wingdings" panose="05000000000000000000" pitchFamily="2" charset="2"/>
              </a:rPr>
              <a:t>có</a:t>
            </a:r>
            <a:r>
              <a:rPr lang="en-US" sz="1700" dirty="0">
                <a:sym typeface="Wingdings" panose="05000000000000000000" pitchFamily="2" charset="2"/>
              </a:rPr>
              <a:t> </a:t>
            </a:r>
          </a:p>
          <a:p>
            <a:pPr marL="457200" lvl="1" indent="0">
              <a:buNone/>
            </a:pPr>
            <a:r>
              <a:rPr lang="en-US" sz="1700" dirty="0" err="1">
                <a:sym typeface="Wingdings" panose="05000000000000000000" pitchFamily="2" charset="2"/>
              </a:rPr>
              <a:t>thể</a:t>
            </a:r>
            <a:r>
              <a:rPr lang="en-US" sz="1700" dirty="0">
                <a:sym typeface="Wingdings" panose="05000000000000000000" pitchFamily="2" charset="2"/>
              </a:rPr>
              <a:t> </a:t>
            </a:r>
            <a:r>
              <a:rPr lang="en-US" sz="1700" dirty="0" err="1">
                <a:sym typeface="Wingdings" panose="05000000000000000000" pitchFamily="2" charset="2"/>
              </a:rPr>
              <a:t>có</a:t>
            </a:r>
            <a:r>
              <a:rPr lang="en-US" sz="1700" dirty="0">
                <a:sym typeface="Wingdings" panose="05000000000000000000" pitchFamily="2" charset="2"/>
              </a:rPr>
              <a:t>:</a:t>
            </a:r>
          </a:p>
          <a:p>
            <a:pPr marL="457200" lvl="1" indent="0">
              <a:buNone/>
            </a:pPr>
            <a:r>
              <a:rPr lang="en-US" sz="1700" dirty="0">
                <a:sym typeface="Wingdings" panose="05000000000000000000" pitchFamily="2" charset="2"/>
              </a:rPr>
              <a:t>TC1: </a:t>
            </a:r>
            <a:r>
              <a:rPr lang="en-US" sz="1700" dirty="0" err="1">
                <a:sym typeface="Wingdings" panose="05000000000000000000" pitchFamily="2" charset="2"/>
              </a:rPr>
              <a:t>đi</a:t>
            </a:r>
            <a:r>
              <a:rPr lang="en-US" sz="1700" dirty="0">
                <a:sym typeface="Wingdings" panose="05000000000000000000" pitchFamily="2" charset="2"/>
              </a:rPr>
              <a:t> qua </a:t>
            </a:r>
            <a:r>
              <a:rPr lang="en-US" sz="1700" dirty="0" err="1">
                <a:sym typeface="Wingdings" panose="05000000000000000000" pitchFamily="2" charset="2"/>
              </a:rPr>
              <a:t>các</a:t>
            </a:r>
            <a:r>
              <a:rPr lang="en-US" sz="1700" dirty="0">
                <a:sym typeface="Wingdings" panose="05000000000000000000" pitchFamily="2" charset="2"/>
              </a:rPr>
              <a:t> step 1-2-3-4-5</a:t>
            </a:r>
          </a:p>
          <a:p>
            <a:pPr marL="457200" lvl="1" indent="0">
              <a:buNone/>
            </a:pPr>
            <a:r>
              <a:rPr lang="en-US" sz="1700" dirty="0">
                <a:sym typeface="Wingdings" panose="05000000000000000000" pitchFamily="2" charset="2"/>
              </a:rPr>
              <a:t>TC2: </a:t>
            </a:r>
            <a:r>
              <a:rPr lang="en-US" sz="1700" dirty="0" err="1">
                <a:sym typeface="Wingdings" panose="05000000000000000000" pitchFamily="2" charset="2"/>
              </a:rPr>
              <a:t>đi</a:t>
            </a:r>
            <a:r>
              <a:rPr lang="en-US" sz="1700" dirty="0">
                <a:sym typeface="Wingdings" panose="05000000000000000000" pitchFamily="2" charset="2"/>
              </a:rPr>
              <a:t> qua </a:t>
            </a:r>
            <a:r>
              <a:rPr lang="en-US" sz="1700" dirty="0" err="1">
                <a:sym typeface="Wingdings" panose="05000000000000000000" pitchFamily="2" charset="2"/>
              </a:rPr>
              <a:t>các</a:t>
            </a:r>
            <a:r>
              <a:rPr lang="en-US" sz="1700" dirty="0">
                <a:sym typeface="Wingdings" panose="05000000000000000000" pitchFamily="2" charset="2"/>
              </a:rPr>
              <a:t> step 1-2-2a</a:t>
            </a:r>
          </a:p>
          <a:p>
            <a:pPr marL="457200" lvl="1" indent="0">
              <a:buNone/>
            </a:pPr>
            <a:r>
              <a:rPr lang="en-US" sz="1700" dirty="0">
                <a:sym typeface="Wingdings" panose="05000000000000000000" pitchFamily="2" charset="2"/>
              </a:rPr>
              <a:t>TC3: </a:t>
            </a:r>
            <a:r>
              <a:rPr lang="en-US" sz="1700" dirty="0" err="1">
                <a:sym typeface="Wingdings" panose="05000000000000000000" pitchFamily="2" charset="2"/>
              </a:rPr>
              <a:t>đi</a:t>
            </a:r>
            <a:r>
              <a:rPr lang="en-US" sz="1700" dirty="0">
                <a:sym typeface="Wingdings" panose="05000000000000000000" pitchFamily="2" charset="2"/>
              </a:rPr>
              <a:t> qua </a:t>
            </a:r>
            <a:r>
              <a:rPr lang="en-US" sz="1700" dirty="0" err="1">
                <a:sym typeface="Wingdings" panose="05000000000000000000" pitchFamily="2" charset="2"/>
              </a:rPr>
              <a:t>các</a:t>
            </a:r>
            <a:r>
              <a:rPr lang="en-US" sz="1700" dirty="0">
                <a:sym typeface="Wingdings" panose="05000000000000000000" pitchFamily="2" charset="2"/>
              </a:rPr>
              <a:t> step 1-2-3-4-4a</a:t>
            </a:r>
          </a:p>
          <a:p>
            <a:pPr marL="457200" lvl="1" indent="0">
              <a:buNone/>
            </a:pPr>
            <a:r>
              <a:rPr lang="en-US" sz="1700" dirty="0">
                <a:sym typeface="Wingdings" panose="05000000000000000000" pitchFamily="2" charset="2"/>
              </a:rPr>
              <a:t>TC4: </a:t>
            </a:r>
            <a:r>
              <a:rPr lang="en-US" sz="1700" dirty="0" err="1">
                <a:sym typeface="Wingdings" panose="05000000000000000000" pitchFamily="2" charset="2"/>
              </a:rPr>
              <a:t>đi</a:t>
            </a:r>
            <a:r>
              <a:rPr lang="en-US" sz="1700" dirty="0">
                <a:sym typeface="Wingdings" panose="05000000000000000000" pitchFamily="2" charset="2"/>
              </a:rPr>
              <a:t> qua </a:t>
            </a:r>
            <a:r>
              <a:rPr lang="en-US" sz="1700" dirty="0" err="1">
                <a:sym typeface="Wingdings" panose="05000000000000000000" pitchFamily="2" charset="2"/>
              </a:rPr>
              <a:t>các</a:t>
            </a:r>
            <a:r>
              <a:rPr lang="en-US" sz="1700" dirty="0">
                <a:sym typeface="Wingdings" panose="05000000000000000000" pitchFamily="2" charset="2"/>
              </a:rPr>
              <a:t> step 1-2-3-4-4b</a:t>
            </a:r>
            <a:endParaRPr lang="en-US" sz="1700" dirty="0"/>
          </a:p>
          <a:p>
            <a:pPr marL="457200" lvl="1" indent="0">
              <a:buNone/>
            </a:pPr>
            <a:endParaRPr lang="en-US" sz="1700" dirty="0"/>
          </a:p>
        </p:txBody>
      </p:sp>
      <p:pic>
        <p:nvPicPr>
          <p:cNvPr id="6" name="Picture 2">
            <a:extLst>
              <a:ext uri="{FF2B5EF4-FFF2-40B4-BE49-F238E27FC236}">
                <a16:creationId xmlns:a16="http://schemas.microsoft.com/office/drawing/2014/main" id="{BE271A8E-8746-DCCA-1679-4FDD9A515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41760"/>
            <a:ext cx="5543163" cy="418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30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4.3. </a:t>
            </a:r>
            <a:r>
              <a:rPr lang="en-US" altLang="en-US" sz="3600" dirty="0" err="1"/>
              <a:t>Các</a:t>
            </a:r>
            <a:r>
              <a:rPr lang="en-US" altLang="en-US" sz="3600" dirty="0"/>
              <a:t>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kiểm</a:t>
            </a:r>
            <a:r>
              <a:rPr lang="en-US" altLang="en-US" sz="3600" dirty="0"/>
              <a:t> </a:t>
            </a:r>
            <a:r>
              <a:rPr lang="en-US" altLang="en-US" sz="3600" dirty="0" err="1"/>
              <a:t>thử</a:t>
            </a:r>
            <a:r>
              <a:rPr lang="en-US" altLang="en-US" sz="3600" dirty="0"/>
              <a:t> </a:t>
            </a:r>
            <a:r>
              <a:rPr lang="en-US" altLang="en-US" sz="3600" dirty="0" err="1"/>
              <a:t>hộp</a:t>
            </a:r>
            <a:r>
              <a:rPr lang="en-US" altLang="en-US" sz="3600" dirty="0"/>
              <a:t> </a:t>
            </a:r>
            <a:r>
              <a:rPr lang="en-US" altLang="en-US" sz="3600" dirty="0" err="1"/>
              <a:t>trắng</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1027113" y="1368425"/>
            <a:ext cx="9865858" cy="4836432"/>
          </a:xfrm>
        </p:spPr>
        <p:txBody>
          <a:bodyPr>
            <a:normAutofit/>
          </a:bodyPr>
          <a:lstStyle/>
          <a:p>
            <a:pPr>
              <a:buFont typeface="Wingdings" panose="05000000000000000000" pitchFamily="2" charset="2"/>
              <a:buChar char="v"/>
            </a:pPr>
            <a:r>
              <a:rPr lang="en-US" sz="2000" b="1" dirty="0" err="1"/>
              <a:t>Định</a:t>
            </a:r>
            <a:r>
              <a:rPr lang="en-US" sz="2000" b="1" dirty="0"/>
              <a:t> </a:t>
            </a:r>
            <a:r>
              <a:rPr lang="en-US" sz="2000" b="1" dirty="0" err="1"/>
              <a:t>nghĩa</a:t>
            </a:r>
            <a:r>
              <a:rPr lang="en-US" sz="2000" b="1" dirty="0"/>
              <a:t>:</a:t>
            </a:r>
          </a:p>
          <a:p>
            <a:pPr marL="457200" lvl="1" indent="0">
              <a:buNone/>
            </a:pPr>
            <a:endParaRPr lang="en-US" sz="1700" dirty="0"/>
          </a:p>
          <a:p>
            <a:pPr lvl="1"/>
            <a:r>
              <a:rPr lang="en-US" sz="1700" dirty="0" err="1"/>
              <a:t>Kỹ</a:t>
            </a:r>
            <a:r>
              <a:rPr lang="en-US" sz="1700" dirty="0"/>
              <a:t> </a:t>
            </a:r>
            <a:r>
              <a:rPr lang="en-US" sz="1700" dirty="0" err="1"/>
              <a:t>thuật</a:t>
            </a:r>
            <a:r>
              <a:rPr lang="en-US" sz="1700" dirty="0"/>
              <a:t> </a:t>
            </a:r>
            <a:r>
              <a:rPr lang="en-US" sz="1700" dirty="0" err="1"/>
              <a:t>kiểm</a:t>
            </a:r>
            <a:r>
              <a:rPr lang="en-US" sz="1700" dirty="0"/>
              <a:t> </a:t>
            </a:r>
            <a:r>
              <a:rPr lang="en-US" sz="1700" dirty="0" err="1"/>
              <a:t>thử</a:t>
            </a:r>
            <a:r>
              <a:rPr lang="en-US" sz="1700" dirty="0"/>
              <a:t> </a:t>
            </a:r>
            <a:r>
              <a:rPr lang="en-US" sz="1700" dirty="0" err="1"/>
              <a:t>hộp</a:t>
            </a:r>
            <a:r>
              <a:rPr lang="en-US" sz="1700" dirty="0"/>
              <a:t> </a:t>
            </a:r>
            <a:r>
              <a:rPr lang="en-US" sz="1700" dirty="0" err="1"/>
              <a:t>trắng</a:t>
            </a:r>
            <a:r>
              <a:rPr lang="en-US" sz="1700" dirty="0"/>
              <a:t> (White box testing) hay </a:t>
            </a:r>
            <a:r>
              <a:rPr lang="en-US" sz="1700" dirty="0" err="1"/>
              <a:t>còn</a:t>
            </a:r>
            <a:r>
              <a:rPr lang="en-US" sz="1700" dirty="0"/>
              <a:t> </a:t>
            </a:r>
            <a:r>
              <a:rPr lang="en-US" sz="1700" dirty="0" err="1"/>
              <a:t>gọi</a:t>
            </a:r>
            <a:r>
              <a:rPr lang="en-US" sz="1700" dirty="0"/>
              <a:t> </a:t>
            </a:r>
            <a:r>
              <a:rPr lang="en-US" sz="1700" dirty="0" err="1"/>
              <a:t>là</a:t>
            </a:r>
            <a:r>
              <a:rPr lang="en-US" sz="1700" dirty="0"/>
              <a:t> </a:t>
            </a:r>
            <a:r>
              <a:rPr lang="en-US" sz="1700" dirty="0" err="1"/>
              <a:t>kỹ</a:t>
            </a:r>
            <a:r>
              <a:rPr lang="en-US" sz="1700" dirty="0"/>
              <a:t> </a:t>
            </a:r>
            <a:r>
              <a:rPr lang="en-US" sz="1700" dirty="0" err="1"/>
              <a:t>thuật</a:t>
            </a:r>
            <a:r>
              <a:rPr lang="en-US" sz="1700" dirty="0"/>
              <a:t> </a:t>
            </a:r>
            <a:r>
              <a:rPr lang="en-US" sz="1700" dirty="0" err="1"/>
              <a:t>kiểm</a:t>
            </a:r>
            <a:r>
              <a:rPr lang="en-US" sz="1700" dirty="0"/>
              <a:t> </a:t>
            </a:r>
            <a:r>
              <a:rPr lang="en-US" sz="1700" dirty="0" err="1"/>
              <a:t>thử</a:t>
            </a:r>
            <a:r>
              <a:rPr lang="en-US" sz="1700" dirty="0"/>
              <a:t> </a:t>
            </a:r>
            <a:r>
              <a:rPr lang="en-US" sz="1700" dirty="0" err="1"/>
              <a:t>dựa</a:t>
            </a:r>
            <a:r>
              <a:rPr lang="en-US" sz="1700" dirty="0"/>
              <a:t> </a:t>
            </a:r>
            <a:r>
              <a:rPr lang="en-US" sz="1700" dirty="0" err="1"/>
              <a:t>vào</a:t>
            </a:r>
            <a:r>
              <a:rPr lang="en-US" sz="1700" dirty="0"/>
              <a:t> </a:t>
            </a:r>
            <a:r>
              <a:rPr lang="en-US" sz="1700" dirty="0" err="1"/>
              <a:t>cấu</a:t>
            </a:r>
            <a:r>
              <a:rPr lang="en-US" sz="1700" dirty="0"/>
              <a:t> </a:t>
            </a:r>
            <a:r>
              <a:rPr lang="en-US" sz="1700" dirty="0" err="1"/>
              <a:t>trúc</a:t>
            </a:r>
            <a:r>
              <a:rPr lang="en-US" sz="1700" dirty="0"/>
              <a:t> source code (</a:t>
            </a:r>
            <a:r>
              <a:rPr lang="en-US" sz="1700" dirty="0" err="1"/>
              <a:t>thiết</a:t>
            </a:r>
            <a:r>
              <a:rPr lang="en-US" sz="1700" dirty="0"/>
              <a:t> </a:t>
            </a:r>
            <a:r>
              <a:rPr lang="en-US" sz="1700" dirty="0" err="1"/>
              <a:t>kế</a:t>
            </a:r>
            <a:r>
              <a:rPr lang="en-US" sz="1700" dirty="0"/>
              <a:t> </a:t>
            </a:r>
            <a:r>
              <a:rPr lang="en-US" sz="1700" dirty="0" err="1"/>
              <a:t>bên</a:t>
            </a:r>
            <a:r>
              <a:rPr lang="en-US" sz="1700" dirty="0"/>
              <a:t> </a:t>
            </a:r>
            <a:r>
              <a:rPr lang="en-US" sz="1700" dirty="0" err="1"/>
              <a:t>trong</a:t>
            </a:r>
            <a:r>
              <a:rPr lang="en-US" sz="1700" dirty="0"/>
              <a:t>) </a:t>
            </a:r>
            <a:r>
              <a:rPr lang="en-US" sz="1700" dirty="0" err="1"/>
              <a:t>của</a:t>
            </a:r>
            <a:r>
              <a:rPr lang="en-US" sz="1700" dirty="0"/>
              <a:t> </a:t>
            </a:r>
            <a:r>
              <a:rPr lang="en-US" sz="1700" dirty="0" err="1"/>
              <a:t>phần</a:t>
            </a:r>
            <a:r>
              <a:rPr lang="en-US" sz="1700" dirty="0"/>
              <a:t> </a:t>
            </a:r>
            <a:r>
              <a:rPr lang="en-US" sz="1700" dirty="0" err="1"/>
              <a:t>mềm</a:t>
            </a:r>
            <a:r>
              <a:rPr lang="en-US" sz="1700" dirty="0"/>
              <a:t>, </a:t>
            </a:r>
            <a:r>
              <a:rPr lang="en-US" sz="1700" dirty="0" err="1"/>
              <a:t>coi</a:t>
            </a:r>
            <a:r>
              <a:rPr lang="en-US" sz="1700" dirty="0"/>
              <a:t> </a:t>
            </a:r>
            <a:r>
              <a:rPr lang="en-US" sz="1700" dirty="0" err="1"/>
              <a:t>phần</a:t>
            </a:r>
            <a:r>
              <a:rPr lang="en-US" sz="1700" dirty="0"/>
              <a:t> </a:t>
            </a:r>
            <a:r>
              <a:rPr lang="en-US" sz="1700" dirty="0" err="1"/>
              <a:t>mềm</a:t>
            </a:r>
            <a:r>
              <a:rPr lang="en-US" sz="1700" dirty="0"/>
              <a:t> </a:t>
            </a:r>
            <a:r>
              <a:rPr lang="en-US" sz="1700" dirty="0" err="1"/>
              <a:t>là</a:t>
            </a:r>
            <a:r>
              <a:rPr lang="en-US" sz="1700" dirty="0"/>
              <a:t> </a:t>
            </a:r>
            <a:r>
              <a:rPr lang="en-US" sz="1700" dirty="0" err="1"/>
              <a:t>một</a:t>
            </a:r>
            <a:r>
              <a:rPr lang="en-US" sz="1700" dirty="0"/>
              <a:t> </a:t>
            </a:r>
            <a:r>
              <a:rPr lang="en-US" sz="1700" dirty="0" err="1"/>
              <a:t>hộp</a:t>
            </a:r>
            <a:r>
              <a:rPr lang="en-US" sz="1700" dirty="0"/>
              <a:t> </a:t>
            </a:r>
            <a:r>
              <a:rPr lang="en-US" sz="1700" dirty="0" err="1"/>
              <a:t>trắng</a:t>
            </a:r>
            <a:r>
              <a:rPr lang="en-US" sz="1700" dirty="0"/>
              <a:t>.</a:t>
            </a:r>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lvl="1"/>
            <a:r>
              <a:rPr lang="en-US" sz="1700" dirty="0" err="1"/>
              <a:t>Để</a:t>
            </a:r>
            <a:r>
              <a:rPr lang="en-US" sz="1700" dirty="0"/>
              <a:t> </a:t>
            </a:r>
            <a:r>
              <a:rPr lang="en-US" sz="1700" dirty="0" err="1"/>
              <a:t>thực</a:t>
            </a:r>
            <a:r>
              <a:rPr lang="en-US" sz="1700" dirty="0"/>
              <a:t> </a:t>
            </a:r>
            <a:r>
              <a:rPr lang="en-US" sz="1700" dirty="0" err="1"/>
              <a:t>hiện</a:t>
            </a:r>
            <a:r>
              <a:rPr lang="en-US" sz="1700" dirty="0"/>
              <a:t> </a:t>
            </a:r>
            <a:r>
              <a:rPr lang="en-US" sz="1700" dirty="0" err="1"/>
              <a:t>được</a:t>
            </a:r>
            <a:r>
              <a:rPr lang="en-US" sz="1700" dirty="0"/>
              <a:t> </a:t>
            </a:r>
            <a:r>
              <a:rPr lang="en-US" sz="1700" dirty="0" err="1"/>
              <a:t>nhóm</a:t>
            </a:r>
            <a:r>
              <a:rPr lang="en-US" sz="1700" dirty="0"/>
              <a:t> </a:t>
            </a:r>
            <a:r>
              <a:rPr lang="en-US" sz="1700" dirty="0" err="1"/>
              <a:t>kỹ</a:t>
            </a:r>
            <a:r>
              <a:rPr lang="en-US" sz="1700" dirty="0"/>
              <a:t> </a:t>
            </a:r>
            <a:r>
              <a:rPr lang="en-US" sz="1700" dirty="0" err="1"/>
              <a:t>thuật</a:t>
            </a:r>
            <a:r>
              <a:rPr lang="en-US" sz="1700" dirty="0"/>
              <a:t> </a:t>
            </a:r>
            <a:r>
              <a:rPr lang="en-US" sz="1700" dirty="0" err="1"/>
              <a:t>này</a:t>
            </a:r>
            <a:r>
              <a:rPr lang="en-US" sz="1700" dirty="0"/>
              <a:t>, </a:t>
            </a:r>
            <a:r>
              <a:rPr lang="en-US" sz="1700" dirty="0" err="1"/>
              <a:t>kiểm</a:t>
            </a:r>
            <a:r>
              <a:rPr lang="en-US" sz="1700" dirty="0"/>
              <a:t> </a:t>
            </a:r>
            <a:r>
              <a:rPr lang="en-US" sz="1700" dirty="0" err="1"/>
              <a:t>thử</a:t>
            </a:r>
            <a:r>
              <a:rPr lang="en-US" sz="1700" dirty="0"/>
              <a:t> </a:t>
            </a:r>
            <a:r>
              <a:rPr lang="en-US" sz="1700" dirty="0" err="1"/>
              <a:t>viên</a:t>
            </a:r>
            <a:r>
              <a:rPr lang="en-US" sz="1700" dirty="0"/>
              <a:t> </a:t>
            </a:r>
            <a:r>
              <a:rPr lang="en-US" sz="1700" dirty="0" err="1"/>
              <a:t>cần</a:t>
            </a:r>
            <a:r>
              <a:rPr lang="en-US" sz="1700" dirty="0"/>
              <a:t> </a:t>
            </a:r>
            <a:r>
              <a:rPr lang="en-US" sz="1700" dirty="0" err="1"/>
              <a:t>có</a:t>
            </a:r>
            <a:r>
              <a:rPr lang="en-US" sz="1700" dirty="0"/>
              <a:t> </a:t>
            </a:r>
            <a:r>
              <a:rPr lang="en-US" sz="1700" dirty="0" err="1"/>
              <a:t>kỹ</a:t>
            </a:r>
            <a:r>
              <a:rPr lang="en-US" sz="1700" dirty="0"/>
              <a:t> </a:t>
            </a:r>
            <a:r>
              <a:rPr lang="en-US" sz="1700" dirty="0" err="1"/>
              <a:t>năng</a:t>
            </a:r>
            <a:r>
              <a:rPr lang="en-US" sz="1700" dirty="0"/>
              <a:t> </a:t>
            </a:r>
            <a:r>
              <a:rPr lang="en-US" sz="1700" dirty="0" err="1"/>
              <a:t>đọc</a:t>
            </a:r>
            <a:r>
              <a:rPr lang="en-US" sz="1700" dirty="0"/>
              <a:t> </a:t>
            </a:r>
            <a:r>
              <a:rPr lang="en-US" sz="1700" dirty="0" err="1"/>
              <a:t>hiểu</a:t>
            </a:r>
            <a:r>
              <a:rPr lang="en-US" sz="1700" dirty="0"/>
              <a:t> </a:t>
            </a:r>
            <a:r>
              <a:rPr lang="en-US" sz="1700" dirty="0" err="1"/>
              <a:t>mã</a:t>
            </a:r>
            <a:r>
              <a:rPr lang="en-US" sz="1700" dirty="0"/>
              <a:t> </a:t>
            </a:r>
            <a:r>
              <a:rPr lang="en-US" sz="1700" dirty="0" err="1"/>
              <a:t>nguồn</a:t>
            </a:r>
            <a:r>
              <a:rPr lang="en-US" sz="1700" dirty="0"/>
              <a:t> (source code) </a:t>
            </a:r>
            <a:r>
              <a:rPr lang="en-US" sz="1700" dirty="0" err="1"/>
              <a:t>hoặc</a:t>
            </a:r>
            <a:r>
              <a:rPr lang="en-US" sz="1700" dirty="0"/>
              <a:t> </a:t>
            </a:r>
            <a:r>
              <a:rPr lang="en-US" sz="1700" dirty="0" err="1"/>
              <a:t>các</a:t>
            </a:r>
            <a:r>
              <a:rPr lang="en-US" sz="1700" dirty="0"/>
              <a:t> </a:t>
            </a:r>
            <a:r>
              <a:rPr lang="en-US" sz="1700" dirty="0" err="1"/>
              <a:t>tài</a:t>
            </a:r>
            <a:r>
              <a:rPr lang="en-US" sz="1700" dirty="0"/>
              <a:t> </a:t>
            </a:r>
            <a:r>
              <a:rPr lang="en-US" sz="1700" dirty="0" err="1"/>
              <a:t>liệu</a:t>
            </a:r>
            <a:r>
              <a:rPr lang="en-US" sz="1700" dirty="0"/>
              <a:t> </a:t>
            </a:r>
            <a:r>
              <a:rPr lang="en-US" sz="1700" dirty="0" err="1"/>
              <a:t>thiết</a:t>
            </a:r>
            <a:r>
              <a:rPr lang="en-US" sz="1700" dirty="0"/>
              <a:t> </a:t>
            </a:r>
            <a:r>
              <a:rPr lang="en-US" sz="1700" dirty="0" err="1"/>
              <a:t>kế</a:t>
            </a:r>
            <a:r>
              <a:rPr lang="en-US" sz="1700" dirty="0"/>
              <a:t> chi </a:t>
            </a:r>
            <a:r>
              <a:rPr lang="en-US" sz="1700" dirty="0" err="1"/>
              <a:t>tiết</a:t>
            </a:r>
            <a:r>
              <a:rPr lang="en-US" sz="1700" dirty="0"/>
              <a:t>.</a:t>
            </a:r>
          </a:p>
          <a:p>
            <a:pPr lvl="1"/>
            <a:r>
              <a:rPr lang="en-US" sz="1700" dirty="0" err="1"/>
              <a:t>Nhóm</a:t>
            </a:r>
            <a:r>
              <a:rPr lang="en-US" sz="1700" dirty="0"/>
              <a:t> </a:t>
            </a:r>
            <a:r>
              <a:rPr lang="en-US" sz="1700" dirty="0" err="1"/>
              <a:t>kỹ</a:t>
            </a:r>
            <a:r>
              <a:rPr lang="en-US" sz="1700" dirty="0"/>
              <a:t> </a:t>
            </a:r>
            <a:r>
              <a:rPr lang="en-US" sz="1700" dirty="0" err="1"/>
              <a:t>thuật</a:t>
            </a:r>
            <a:r>
              <a:rPr lang="en-US" sz="1700" dirty="0"/>
              <a:t> </a:t>
            </a:r>
            <a:r>
              <a:rPr lang="en-US" sz="1700" dirty="0" err="1"/>
              <a:t>này</a:t>
            </a:r>
            <a:r>
              <a:rPr lang="en-US" sz="1700" dirty="0"/>
              <a:t> </a:t>
            </a:r>
            <a:r>
              <a:rPr lang="en-US" sz="1700" dirty="0" err="1"/>
              <a:t>thường</a:t>
            </a:r>
            <a:r>
              <a:rPr lang="en-US" sz="1700" dirty="0"/>
              <a:t> </a:t>
            </a:r>
            <a:r>
              <a:rPr lang="en-US" sz="1700" dirty="0" err="1"/>
              <a:t>áp</a:t>
            </a:r>
            <a:r>
              <a:rPr lang="en-US" sz="1700" dirty="0"/>
              <a:t> </a:t>
            </a:r>
            <a:r>
              <a:rPr lang="en-US" sz="1700" dirty="0" err="1"/>
              <a:t>dụng</a:t>
            </a:r>
            <a:r>
              <a:rPr lang="en-US" sz="1700" dirty="0"/>
              <a:t> </a:t>
            </a:r>
            <a:r>
              <a:rPr lang="en-US" sz="1700" dirty="0" err="1"/>
              <a:t>cho</a:t>
            </a:r>
            <a:r>
              <a:rPr lang="en-US" sz="1700" dirty="0"/>
              <a:t> </a:t>
            </a:r>
            <a:r>
              <a:rPr lang="en-US" sz="1700" dirty="0" err="1"/>
              <a:t>mức</a:t>
            </a:r>
            <a:r>
              <a:rPr lang="en-US" sz="1700" dirty="0"/>
              <a:t> </a:t>
            </a:r>
            <a:r>
              <a:rPr lang="en-US" sz="1700" dirty="0" err="1"/>
              <a:t>độ</a:t>
            </a:r>
            <a:r>
              <a:rPr lang="en-US" sz="1700" dirty="0"/>
              <a:t> </a:t>
            </a:r>
            <a:r>
              <a:rPr lang="en-US" sz="1700" dirty="0" err="1"/>
              <a:t>kiểm</a:t>
            </a:r>
            <a:r>
              <a:rPr lang="en-US" sz="1700" dirty="0"/>
              <a:t> </a:t>
            </a:r>
            <a:r>
              <a:rPr lang="en-US" sz="1700" dirty="0" err="1"/>
              <a:t>thử</a:t>
            </a:r>
            <a:r>
              <a:rPr lang="en-US" sz="1700" dirty="0"/>
              <a:t> </a:t>
            </a:r>
            <a:r>
              <a:rPr lang="en-US" sz="1700" dirty="0" err="1"/>
              <a:t>đơn</a:t>
            </a:r>
            <a:r>
              <a:rPr lang="en-US" sz="1700" dirty="0"/>
              <a:t> </a:t>
            </a:r>
            <a:r>
              <a:rPr lang="en-US" sz="1700" dirty="0" err="1"/>
              <a:t>vị</a:t>
            </a:r>
            <a:r>
              <a:rPr lang="en-US" sz="1700" dirty="0"/>
              <a:t>, </a:t>
            </a:r>
            <a:r>
              <a:rPr lang="en-US" sz="1700" dirty="0" err="1"/>
              <a:t>kiểm</a:t>
            </a:r>
            <a:r>
              <a:rPr lang="en-US" sz="1700" dirty="0"/>
              <a:t> </a:t>
            </a:r>
            <a:r>
              <a:rPr lang="en-US" sz="1700" dirty="0" err="1"/>
              <a:t>thử</a:t>
            </a:r>
            <a:r>
              <a:rPr lang="en-US" sz="1700" dirty="0"/>
              <a:t> </a:t>
            </a:r>
            <a:r>
              <a:rPr lang="en-US" sz="1700" dirty="0" err="1"/>
              <a:t>tích</a:t>
            </a:r>
            <a:r>
              <a:rPr lang="en-US" sz="1700" dirty="0"/>
              <a:t> </a:t>
            </a:r>
            <a:r>
              <a:rPr lang="en-US" sz="1700" dirty="0" err="1"/>
              <a:t>hợp</a:t>
            </a:r>
            <a:r>
              <a:rPr lang="en-US" sz="1700" dirty="0"/>
              <a:t> </a:t>
            </a:r>
            <a:r>
              <a:rPr lang="en-US" sz="1700" dirty="0" err="1"/>
              <a:t>các</a:t>
            </a:r>
            <a:r>
              <a:rPr lang="en-US" sz="1700" dirty="0"/>
              <a:t> </a:t>
            </a:r>
            <a:r>
              <a:rPr lang="en-US" sz="1700" dirty="0" err="1"/>
              <a:t>đơn</a:t>
            </a:r>
            <a:r>
              <a:rPr lang="en-US" sz="1700" dirty="0"/>
              <a:t> </a:t>
            </a:r>
            <a:r>
              <a:rPr lang="en-US" sz="1700" dirty="0" err="1"/>
              <a:t>vị</a:t>
            </a:r>
            <a:r>
              <a:rPr lang="en-US" sz="1700" dirty="0"/>
              <a:t> </a:t>
            </a:r>
            <a:r>
              <a:rPr lang="en-US" sz="1700" dirty="0" err="1"/>
              <a:t>và</a:t>
            </a:r>
            <a:r>
              <a:rPr lang="en-US" sz="1700" dirty="0"/>
              <a:t> </a:t>
            </a:r>
            <a:r>
              <a:rPr lang="en-US" sz="1700" dirty="0" err="1"/>
              <a:t>cũng</a:t>
            </a:r>
            <a:r>
              <a:rPr lang="en-US" sz="1700" dirty="0"/>
              <a:t> </a:t>
            </a:r>
            <a:r>
              <a:rPr lang="en-US" sz="1700" dirty="0" err="1"/>
              <a:t>có</a:t>
            </a:r>
            <a:r>
              <a:rPr lang="en-US" sz="1700" dirty="0"/>
              <a:t> </a:t>
            </a:r>
            <a:r>
              <a:rPr lang="en-US" sz="1700" dirty="0" err="1"/>
              <a:t>thể</a:t>
            </a:r>
            <a:r>
              <a:rPr lang="en-US" sz="1700" dirty="0"/>
              <a:t> </a:t>
            </a:r>
            <a:r>
              <a:rPr lang="en-US" sz="1700" dirty="0" err="1"/>
              <a:t>áp</a:t>
            </a:r>
            <a:r>
              <a:rPr lang="en-US" sz="1700" dirty="0"/>
              <a:t> </a:t>
            </a:r>
            <a:r>
              <a:rPr lang="en-US" sz="1700" dirty="0" err="1"/>
              <a:t>dụng</a:t>
            </a:r>
            <a:r>
              <a:rPr lang="en-US" sz="1700" dirty="0"/>
              <a:t> </a:t>
            </a:r>
            <a:r>
              <a:rPr lang="en-US" sz="1700" dirty="0" err="1"/>
              <a:t>cho</a:t>
            </a:r>
            <a:r>
              <a:rPr lang="en-US" sz="1700" dirty="0"/>
              <a:t>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loại</a:t>
            </a:r>
            <a:r>
              <a:rPr lang="en-US" sz="1700" dirty="0"/>
              <a:t> </a:t>
            </a:r>
            <a:r>
              <a:rPr lang="en-US" sz="1700" dirty="0" err="1"/>
              <a:t>kiểm</a:t>
            </a:r>
            <a:r>
              <a:rPr lang="en-US" sz="1700" dirty="0"/>
              <a:t> </a:t>
            </a:r>
            <a:r>
              <a:rPr lang="en-US" sz="1700" dirty="0" err="1"/>
              <a:t>thử</a:t>
            </a:r>
            <a:r>
              <a:rPr lang="en-US" sz="1700" dirty="0"/>
              <a:t> </a:t>
            </a:r>
            <a:r>
              <a:rPr lang="en-US" sz="1700" dirty="0" err="1"/>
              <a:t>chức</a:t>
            </a:r>
            <a:r>
              <a:rPr lang="en-US" sz="1700" dirty="0"/>
              <a:t> </a:t>
            </a:r>
            <a:r>
              <a:rPr lang="en-US" sz="1700" dirty="0" err="1"/>
              <a:t>năng</a:t>
            </a:r>
            <a:r>
              <a:rPr lang="en-US" sz="1700" dirty="0"/>
              <a:t>/phi </a:t>
            </a:r>
            <a:r>
              <a:rPr lang="en-US" sz="1700" dirty="0" err="1"/>
              <a:t>chức</a:t>
            </a:r>
            <a:r>
              <a:rPr lang="en-US" sz="1700" dirty="0"/>
              <a:t> </a:t>
            </a:r>
            <a:r>
              <a:rPr lang="en-US" sz="1700" dirty="0" err="1"/>
              <a:t>năng</a:t>
            </a:r>
            <a:r>
              <a:rPr lang="en-US" sz="1700" dirty="0"/>
              <a:t>, </a:t>
            </a:r>
            <a:r>
              <a:rPr lang="en-US" sz="1700" dirty="0" err="1"/>
              <a:t>nhưng</a:t>
            </a:r>
            <a:r>
              <a:rPr lang="en-US" sz="1700" dirty="0"/>
              <a:t> </a:t>
            </a:r>
            <a:r>
              <a:rPr lang="en-US" sz="1700" dirty="0" err="1"/>
              <a:t>ít</a:t>
            </a:r>
            <a:r>
              <a:rPr lang="en-US" sz="1700" dirty="0"/>
              <a:t> </a:t>
            </a:r>
            <a:r>
              <a:rPr lang="en-US" sz="1700" dirty="0" err="1"/>
              <a:t>dùng</a:t>
            </a:r>
            <a:r>
              <a:rPr lang="en-US" sz="1700" dirty="0"/>
              <a:t> </a:t>
            </a:r>
            <a:r>
              <a:rPr lang="en-US" sz="1700" dirty="0" err="1"/>
              <a:t>cho</a:t>
            </a:r>
            <a:r>
              <a:rPr lang="en-US" sz="1700" dirty="0"/>
              <a:t> </a:t>
            </a:r>
            <a:r>
              <a:rPr lang="en-US" sz="1700" dirty="0" err="1"/>
              <a:t>loại</a:t>
            </a:r>
            <a:r>
              <a:rPr lang="en-US" sz="1700" dirty="0"/>
              <a:t> </a:t>
            </a:r>
            <a:r>
              <a:rPr lang="en-US" sz="1700" dirty="0" err="1"/>
              <a:t>kiểm</a:t>
            </a:r>
            <a:r>
              <a:rPr lang="en-US" sz="1700" dirty="0"/>
              <a:t> </a:t>
            </a:r>
            <a:r>
              <a:rPr lang="en-US" sz="1700" dirty="0" err="1"/>
              <a:t>thử</a:t>
            </a:r>
            <a:r>
              <a:rPr lang="en-US" sz="1700" dirty="0"/>
              <a:t> phi </a:t>
            </a:r>
            <a:r>
              <a:rPr lang="en-US" sz="1700" dirty="0" err="1"/>
              <a:t>chức</a:t>
            </a:r>
            <a:r>
              <a:rPr lang="en-US" sz="1700" dirty="0"/>
              <a:t> </a:t>
            </a:r>
            <a:r>
              <a:rPr lang="en-US" sz="1700" dirty="0" err="1"/>
              <a:t>năng</a:t>
            </a:r>
            <a:r>
              <a:rPr lang="en-US" sz="1700" dirty="0"/>
              <a:t>.</a:t>
            </a:r>
          </a:p>
          <a:p>
            <a:pPr lvl="1"/>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p:txBody>
      </p:sp>
      <p:sp>
        <p:nvSpPr>
          <p:cNvPr id="3" name="Rectangle 2">
            <a:extLst>
              <a:ext uri="{FF2B5EF4-FFF2-40B4-BE49-F238E27FC236}">
                <a16:creationId xmlns:a16="http://schemas.microsoft.com/office/drawing/2014/main" id="{3C3A4FA1-EF11-976E-8712-A307DB6B3D17}"/>
              </a:ext>
            </a:extLst>
          </p:cNvPr>
          <p:cNvSpPr/>
          <p:nvPr/>
        </p:nvSpPr>
        <p:spPr>
          <a:xfrm>
            <a:off x="5370286" y="2663259"/>
            <a:ext cx="2801257" cy="921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Phần</a:t>
            </a:r>
            <a:r>
              <a:rPr lang="en-US" dirty="0">
                <a:solidFill>
                  <a:schemeClr val="tx1"/>
                </a:solidFill>
              </a:rPr>
              <a:t> </a:t>
            </a:r>
            <a:r>
              <a:rPr lang="en-US" dirty="0" err="1">
                <a:solidFill>
                  <a:schemeClr val="tx1"/>
                </a:solidFill>
              </a:rPr>
              <a:t>mềm</a:t>
            </a:r>
            <a:endParaRPr lang="en-US" dirty="0">
              <a:solidFill>
                <a:schemeClr val="tx1"/>
              </a:solidFill>
            </a:endParaRPr>
          </a:p>
        </p:txBody>
      </p:sp>
      <p:sp>
        <p:nvSpPr>
          <p:cNvPr id="7" name="Arrow: Right 6">
            <a:extLst>
              <a:ext uri="{FF2B5EF4-FFF2-40B4-BE49-F238E27FC236}">
                <a16:creationId xmlns:a16="http://schemas.microsoft.com/office/drawing/2014/main" id="{10AC2628-4882-E387-FB8D-64816BD5147B}"/>
              </a:ext>
            </a:extLst>
          </p:cNvPr>
          <p:cNvSpPr/>
          <p:nvPr/>
        </p:nvSpPr>
        <p:spPr>
          <a:xfrm>
            <a:off x="8171543" y="2724944"/>
            <a:ext cx="1204686" cy="76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A659622-C919-6A7A-35BC-1F56082059A3}"/>
              </a:ext>
            </a:extLst>
          </p:cNvPr>
          <p:cNvSpPr txBox="1"/>
          <p:nvPr/>
        </p:nvSpPr>
        <p:spPr>
          <a:xfrm>
            <a:off x="9376229" y="2860451"/>
            <a:ext cx="933910" cy="430887"/>
          </a:xfrm>
          <a:prstGeom prst="rect">
            <a:avLst/>
          </a:prstGeom>
          <a:noFill/>
        </p:spPr>
        <p:txBody>
          <a:bodyPr wrap="none" rtlCol="0">
            <a:spAutoFit/>
          </a:bodyPr>
          <a:lstStyle/>
          <a:p>
            <a:r>
              <a:rPr lang="en-US" sz="2200" dirty="0" err="1"/>
              <a:t>Đầu</a:t>
            </a:r>
            <a:r>
              <a:rPr lang="en-US" sz="2200" dirty="0"/>
              <a:t> </a:t>
            </a:r>
            <a:r>
              <a:rPr lang="en-US" sz="2200" dirty="0" err="1"/>
              <a:t>ra</a:t>
            </a:r>
            <a:endParaRPr lang="en-US" sz="2200" dirty="0"/>
          </a:p>
        </p:txBody>
      </p:sp>
      <p:sp>
        <p:nvSpPr>
          <p:cNvPr id="11" name="Arrow: Right 10">
            <a:extLst>
              <a:ext uri="{FF2B5EF4-FFF2-40B4-BE49-F238E27FC236}">
                <a16:creationId xmlns:a16="http://schemas.microsoft.com/office/drawing/2014/main" id="{7D21964B-AAE9-5B99-1306-9318053984AF}"/>
              </a:ext>
            </a:extLst>
          </p:cNvPr>
          <p:cNvSpPr/>
          <p:nvPr/>
        </p:nvSpPr>
        <p:spPr>
          <a:xfrm>
            <a:off x="4154941" y="2732202"/>
            <a:ext cx="1204686" cy="76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EA67F5E-EEE0-4085-7883-E4EC0A33E60F}"/>
              </a:ext>
            </a:extLst>
          </p:cNvPr>
          <p:cNvSpPr txBox="1"/>
          <p:nvPr/>
        </p:nvSpPr>
        <p:spPr>
          <a:xfrm>
            <a:off x="2950255" y="2896849"/>
            <a:ext cx="1113510" cy="430887"/>
          </a:xfrm>
          <a:prstGeom prst="rect">
            <a:avLst/>
          </a:prstGeom>
          <a:noFill/>
        </p:spPr>
        <p:txBody>
          <a:bodyPr wrap="none" rtlCol="0">
            <a:spAutoFit/>
          </a:bodyPr>
          <a:lstStyle/>
          <a:p>
            <a:r>
              <a:rPr lang="en-US" sz="2200" dirty="0" err="1"/>
              <a:t>Đầu</a:t>
            </a:r>
            <a:r>
              <a:rPr lang="en-US" sz="2200" dirty="0"/>
              <a:t> </a:t>
            </a:r>
            <a:r>
              <a:rPr lang="en-US" sz="2200" dirty="0" err="1"/>
              <a:t>vào</a:t>
            </a:r>
            <a:endParaRPr lang="en-US" sz="2200" dirty="0"/>
          </a:p>
        </p:txBody>
      </p:sp>
    </p:spTree>
    <p:extLst>
      <p:ext uri="{BB962C8B-B14F-4D97-AF65-F5344CB8AC3E}">
        <p14:creationId xmlns:p14="http://schemas.microsoft.com/office/powerpoint/2010/main" val="429126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4.3. </a:t>
            </a:r>
            <a:r>
              <a:rPr lang="en-US" altLang="en-US" sz="3600" dirty="0" err="1"/>
              <a:t>Các</a:t>
            </a:r>
            <a:r>
              <a:rPr lang="en-US" altLang="en-US" sz="3600" dirty="0"/>
              <a:t>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kiểm</a:t>
            </a:r>
            <a:r>
              <a:rPr lang="en-US" altLang="en-US" sz="3600" dirty="0"/>
              <a:t> </a:t>
            </a:r>
            <a:r>
              <a:rPr lang="en-US" altLang="en-US" sz="3600" dirty="0" err="1"/>
              <a:t>thử</a:t>
            </a:r>
            <a:r>
              <a:rPr lang="en-US" altLang="en-US" sz="3600" dirty="0"/>
              <a:t> </a:t>
            </a:r>
            <a:r>
              <a:rPr lang="en-US" altLang="en-US" sz="3600" dirty="0" err="1"/>
              <a:t>hộp</a:t>
            </a:r>
            <a:r>
              <a:rPr lang="en-US" altLang="en-US" sz="3600" dirty="0"/>
              <a:t> </a:t>
            </a:r>
            <a:r>
              <a:rPr lang="en-US" altLang="en-US" sz="3600" dirty="0" err="1"/>
              <a:t>trắng</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001487"/>
            <a:ext cx="6499307" cy="5203370"/>
          </a:xfrm>
        </p:spPr>
        <p:txBody>
          <a:bodyPr>
            <a:normAutofit/>
          </a:bodyPr>
          <a:lstStyle/>
          <a:p>
            <a:pPr>
              <a:buFont typeface="Wingdings" panose="05000000000000000000" pitchFamily="2" charset="2"/>
              <a:buChar char="v"/>
            </a:pPr>
            <a:r>
              <a:rPr lang="en-US" sz="2000" b="1" dirty="0" err="1"/>
              <a:t>Định</a:t>
            </a:r>
            <a:r>
              <a:rPr lang="en-US" sz="2000" b="1" dirty="0"/>
              <a:t> </a:t>
            </a:r>
            <a:r>
              <a:rPr lang="en-US" sz="2000" b="1" dirty="0" err="1"/>
              <a:t>nghĩa</a:t>
            </a:r>
            <a:r>
              <a:rPr lang="en-US" sz="2000" b="1" dirty="0"/>
              <a:t>:</a:t>
            </a:r>
          </a:p>
          <a:p>
            <a:pPr marL="457200" lvl="1" indent="0">
              <a:buNone/>
            </a:pPr>
            <a:endParaRPr lang="en-US" sz="1700" dirty="0"/>
          </a:p>
          <a:p>
            <a:pPr lvl="1"/>
            <a:r>
              <a:rPr lang="en-US" sz="1700" dirty="0"/>
              <a:t>Test case </a:t>
            </a:r>
            <a:r>
              <a:rPr lang="en-US" sz="1700" dirty="0" err="1"/>
              <a:t>được</a:t>
            </a:r>
            <a:r>
              <a:rPr lang="en-US" sz="1700" dirty="0"/>
              <a:t> </a:t>
            </a:r>
            <a:r>
              <a:rPr lang="en-US" sz="1700" dirty="0" err="1"/>
              <a:t>lấy</a:t>
            </a:r>
            <a:r>
              <a:rPr lang="en-US" sz="1700" dirty="0"/>
              <a:t> </a:t>
            </a:r>
            <a:r>
              <a:rPr lang="en-US" sz="1700" dirty="0" err="1"/>
              <a:t>từ</a:t>
            </a:r>
            <a:r>
              <a:rPr lang="en-US" sz="1700" dirty="0"/>
              <a:t> </a:t>
            </a:r>
            <a:r>
              <a:rPr lang="en-US" sz="1700" dirty="0" err="1"/>
              <a:t>cấu</a:t>
            </a:r>
            <a:r>
              <a:rPr lang="en-US" sz="1700" dirty="0"/>
              <a:t> </a:t>
            </a:r>
            <a:r>
              <a:rPr lang="en-US" sz="1700" dirty="0" err="1"/>
              <a:t>trúc</a:t>
            </a:r>
            <a:r>
              <a:rPr lang="en-US" sz="1700" dirty="0"/>
              <a:t> source code, </a:t>
            </a:r>
            <a:r>
              <a:rPr lang="en-US" sz="1700" dirty="0" err="1"/>
              <a:t>nên</a:t>
            </a:r>
            <a:r>
              <a:rPr lang="en-US" sz="1700" dirty="0"/>
              <a:t> </a:t>
            </a:r>
            <a:r>
              <a:rPr lang="en-US" sz="1700" dirty="0" err="1"/>
              <a:t>có</a:t>
            </a:r>
            <a:r>
              <a:rPr lang="en-US" sz="1700" dirty="0"/>
              <a:t> 4 </a:t>
            </a:r>
            <a:r>
              <a:rPr lang="en-US" sz="1700" dirty="0" err="1"/>
              <a:t>cách</a:t>
            </a:r>
            <a:r>
              <a:rPr lang="en-US" sz="1700" dirty="0"/>
              <a:t> </a:t>
            </a:r>
            <a:r>
              <a:rPr lang="en-US" sz="1700" dirty="0" err="1"/>
              <a:t>lấy</a:t>
            </a:r>
            <a:r>
              <a:rPr lang="en-US" sz="1700" dirty="0"/>
              <a:t>: </a:t>
            </a:r>
          </a:p>
          <a:p>
            <a:pPr lvl="1">
              <a:buFontTx/>
              <a:buChar char="-"/>
            </a:pPr>
            <a:r>
              <a:rPr lang="en-US" sz="1700" dirty="0" err="1"/>
              <a:t>Từ</a:t>
            </a:r>
            <a:r>
              <a:rPr lang="en-US" sz="1700" dirty="0"/>
              <a:t> </a:t>
            </a:r>
            <a:r>
              <a:rPr lang="en-US" sz="1700" dirty="0" err="1"/>
              <a:t>các</a:t>
            </a:r>
            <a:r>
              <a:rPr lang="en-US" sz="1700" dirty="0"/>
              <a:t> </a:t>
            </a:r>
            <a:r>
              <a:rPr lang="en-US" sz="1700" dirty="0" err="1"/>
              <a:t>câu</a:t>
            </a:r>
            <a:r>
              <a:rPr lang="en-US" sz="1700" dirty="0"/>
              <a:t> </a:t>
            </a:r>
            <a:r>
              <a:rPr lang="en-US" sz="1700" dirty="0" err="1"/>
              <a:t>lệnh</a:t>
            </a:r>
            <a:r>
              <a:rPr lang="en-US" sz="1700" dirty="0"/>
              <a:t>: Statement testing</a:t>
            </a:r>
          </a:p>
          <a:p>
            <a:pPr lvl="1">
              <a:buFontTx/>
              <a:buChar char="-"/>
            </a:pPr>
            <a:r>
              <a:rPr lang="en-US" sz="1700" dirty="0" err="1"/>
              <a:t>Từ</a:t>
            </a:r>
            <a:r>
              <a:rPr lang="en-US" sz="1700" dirty="0"/>
              <a:t> </a:t>
            </a:r>
            <a:r>
              <a:rPr lang="en-US" sz="1700" dirty="0" err="1"/>
              <a:t>các</a:t>
            </a:r>
            <a:r>
              <a:rPr lang="en-US" sz="1700" dirty="0"/>
              <a:t> </a:t>
            </a:r>
            <a:r>
              <a:rPr lang="en-US" sz="1700" dirty="0" err="1"/>
              <a:t>điều</a:t>
            </a:r>
            <a:r>
              <a:rPr lang="en-US" sz="1700" dirty="0"/>
              <a:t> </a:t>
            </a:r>
            <a:r>
              <a:rPr lang="en-US" sz="1700" dirty="0" err="1"/>
              <a:t>kiện</a:t>
            </a:r>
            <a:r>
              <a:rPr lang="en-US" sz="1700" dirty="0"/>
              <a:t> </a:t>
            </a:r>
            <a:r>
              <a:rPr lang="en-US" sz="1700" dirty="0" err="1"/>
              <a:t>rẽ</a:t>
            </a:r>
            <a:r>
              <a:rPr lang="en-US" sz="1700" dirty="0"/>
              <a:t> </a:t>
            </a:r>
            <a:r>
              <a:rPr lang="en-US" sz="1700" dirty="0" err="1"/>
              <a:t>nhánh</a:t>
            </a:r>
            <a:r>
              <a:rPr lang="en-US" sz="1700" dirty="0"/>
              <a:t>: Branch testing </a:t>
            </a:r>
            <a:r>
              <a:rPr lang="en-US" sz="1700" dirty="0" err="1"/>
              <a:t>hoặc</a:t>
            </a:r>
            <a:r>
              <a:rPr lang="en-US" sz="1700" dirty="0"/>
              <a:t> Decision testing</a:t>
            </a:r>
          </a:p>
          <a:p>
            <a:pPr lvl="1">
              <a:buFontTx/>
              <a:buChar char="-"/>
            </a:pPr>
            <a:r>
              <a:rPr lang="en-US" sz="1700" dirty="0" err="1"/>
              <a:t>Từ</a:t>
            </a:r>
            <a:r>
              <a:rPr lang="en-US" sz="1700" dirty="0"/>
              <a:t> </a:t>
            </a:r>
            <a:r>
              <a:rPr lang="en-US" sz="1700" dirty="0" err="1"/>
              <a:t>các</a:t>
            </a:r>
            <a:r>
              <a:rPr lang="en-US" sz="1700" dirty="0"/>
              <a:t> </a:t>
            </a:r>
            <a:r>
              <a:rPr lang="en-US" sz="1700" dirty="0" err="1"/>
              <a:t>điều</a:t>
            </a:r>
            <a:r>
              <a:rPr lang="en-US" sz="1700" dirty="0"/>
              <a:t> </a:t>
            </a:r>
            <a:r>
              <a:rPr lang="en-US" sz="1700" dirty="0" err="1"/>
              <a:t>kiện</a:t>
            </a:r>
            <a:r>
              <a:rPr lang="en-US" sz="1700" dirty="0"/>
              <a:t> </a:t>
            </a:r>
            <a:r>
              <a:rPr lang="en-US" sz="1700" dirty="0" err="1"/>
              <a:t>trong</a:t>
            </a:r>
            <a:r>
              <a:rPr lang="en-US" sz="1700" dirty="0"/>
              <a:t> </a:t>
            </a:r>
            <a:r>
              <a:rPr lang="en-US" sz="1700" dirty="0" err="1"/>
              <a:t>lệnh</a:t>
            </a:r>
            <a:r>
              <a:rPr lang="en-US" sz="1700" dirty="0"/>
              <a:t> </a:t>
            </a:r>
            <a:r>
              <a:rPr lang="en-US" sz="1700" dirty="0" err="1"/>
              <a:t>rẽ</a:t>
            </a:r>
            <a:r>
              <a:rPr lang="en-US" sz="1700" dirty="0"/>
              <a:t> </a:t>
            </a:r>
            <a:r>
              <a:rPr lang="en-US" sz="1700" dirty="0" err="1"/>
              <a:t>nhánh</a:t>
            </a:r>
            <a:r>
              <a:rPr lang="en-US" sz="1700" dirty="0"/>
              <a:t>: Condition testing; Multiple Conditions</a:t>
            </a:r>
          </a:p>
          <a:p>
            <a:pPr lvl="1">
              <a:buFontTx/>
              <a:buChar char="-"/>
            </a:pPr>
            <a:r>
              <a:rPr lang="en-US" sz="1700" dirty="0" err="1"/>
              <a:t>Từ</a:t>
            </a:r>
            <a:r>
              <a:rPr lang="en-US" sz="1700" dirty="0"/>
              <a:t> </a:t>
            </a:r>
            <a:r>
              <a:rPr lang="en-US" sz="1700" dirty="0" err="1"/>
              <a:t>các</a:t>
            </a:r>
            <a:r>
              <a:rPr lang="en-US" sz="1700" dirty="0"/>
              <a:t> </a:t>
            </a:r>
            <a:r>
              <a:rPr lang="en-US" sz="1700" dirty="0" err="1"/>
              <a:t>đường</a:t>
            </a:r>
            <a:r>
              <a:rPr lang="en-US" sz="1700" dirty="0"/>
              <a:t> </a:t>
            </a:r>
            <a:r>
              <a:rPr lang="en-US" sz="1700" dirty="0" err="1"/>
              <a:t>đi</a:t>
            </a:r>
            <a:r>
              <a:rPr lang="en-US" sz="1700" dirty="0"/>
              <a:t> </a:t>
            </a:r>
            <a:r>
              <a:rPr lang="en-US" sz="1700" dirty="0" err="1"/>
              <a:t>có</a:t>
            </a:r>
            <a:r>
              <a:rPr lang="en-US" sz="1700" dirty="0"/>
              <a:t> </a:t>
            </a:r>
            <a:r>
              <a:rPr lang="en-US" sz="1700" dirty="0" err="1"/>
              <a:t>thể</a:t>
            </a:r>
            <a:r>
              <a:rPr lang="en-US" sz="1700" dirty="0"/>
              <a:t> </a:t>
            </a:r>
            <a:r>
              <a:rPr lang="en-US" sz="1700" dirty="0" err="1"/>
              <a:t>có</a:t>
            </a:r>
            <a:r>
              <a:rPr lang="en-US" sz="1700" dirty="0"/>
              <a:t> </a:t>
            </a:r>
            <a:r>
              <a:rPr lang="en-US" sz="1700" dirty="0" err="1"/>
              <a:t>trong</a:t>
            </a:r>
            <a:r>
              <a:rPr lang="en-US" sz="1700" dirty="0"/>
              <a:t> source code: Path testing</a:t>
            </a:r>
          </a:p>
          <a:p>
            <a:pPr marL="457200" lvl="1" indent="0">
              <a:buNone/>
            </a:pPr>
            <a:r>
              <a:rPr lang="en-US" sz="1700" dirty="0">
                <a:highlight>
                  <a:srgbClr val="FFFF00"/>
                </a:highlight>
              </a:rPr>
              <a:t>Ở </a:t>
            </a:r>
            <a:r>
              <a:rPr lang="en-US" sz="1700" dirty="0" err="1">
                <a:highlight>
                  <a:srgbClr val="FFFF00"/>
                </a:highlight>
              </a:rPr>
              <a:t>mức</a:t>
            </a:r>
            <a:r>
              <a:rPr lang="en-US" sz="1700" dirty="0">
                <a:highlight>
                  <a:srgbClr val="FFFF00"/>
                </a:highlight>
              </a:rPr>
              <a:t> </a:t>
            </a:r>
            <a:r>
              <a:rPr lang="en-US" sz="1700" dirty="0" err="1">
                <a:highlight>
                  <a:srgbClr val="FFFF00"/>
                </a:highlight>
              </a:rPr>
              <a:t>độ</a:t>
            </a:r>
            <a:r>
              <a:rPr lang="en-US" sz="1700" dirty="0">
                <a:highlight>
                  <a:srgbClr val="FFFF00"/>
                </a:highlight>
              </a:rPr>
              <a:t> </a:t>
            </a:r>
            <a:r>
              <a:rPr lang="en-US" sz="1700" dirty="0" err="1">
                <a:highlight>
                  <a:srgbClr val="FFFF00"/>
                </a:highlight>
              </a:rPr>
              <a:t>cơ</a:t>
            </a:r>
            <a:r>
              <a:rPr lang="en-US" sz="1700" dirty="0">
                <a:highlight>
                  <a:srgbClr val="FFFF00"/>
                </a:highlight>
              </a:rPr>
              <a:t> </a:t>
            </a:r>
            <a:r>
              <a:rPr lang="en-US" sz="1700" dirty="0" err="1">
                <a:highlight>
                  <a:srgbClr val="FFFF00"/>
                </a:highlight>
              </a:rPr>
              <a:t>bản</a:t>
            </a:r>
            <a:r>
              <a:rPr lang="en-US" sz="1700" dirty="0">
                <a:highlight>
                  <a:srgbClr val="FFFF00"/>
                </a:highlight>
              </a:rPr>
              <a:t>, </a:t>
            </a:r>
            <a:r>
              <a:rPr lang="en-US" sz="1700" dirty="0" err="1">
                <a:highlight>
                  <a:srgbClr val="FFFF00"/>
                </a:highlight>
              </a:rPr>
              <a:t>chúng</a:t>
            </a:r>
            <a:r>
              <a:rPr lang="en-US" sz="1700" dirty="0">
                <a:highlight>
                  <a:srgbClr val="FFFF00"/>
                </a:highlight>
              </a:rPr>
              <a:t> ta </a:t>
            </a:r>
            <a:r>
              <a:rPr lang="en-US" sz="1700" dirty="0" err="1">
                <a:highlight>
                  <a:srgbClr val="FFFF00"/>
                </a:highlight>
              </a:rPr>
              <a:t>chỉ</a:t>
            </a:r>
            <a:r>
              <a:rPr lang="en-US" sz="1700" dirty="0">
                <a:highlight>
                  <a:srgbClr val="FFFF00"/>
                </a:highlight>
              </a:rPr>
              <a:t> </a:t>
            </a:r>
            <a:r>
              <a:rPr lang="en-US" sz="1700" dirty="0" err="1">
                <a:highlight>
                  <a:srgbClr val="FFFF00"/>
                </a:highlight>
              </a:rPr>
              <a:t>cần</a:t>
            </a:r>
            <a:r>
              <a:rPr lang="en-US" sz="1700" dirty="0">
                <a:highlight>
                  <a:srgbClr val="FFFF00"/>
                </a:highlight>
              </a:rPr>
              <a:t> </a:t>
            </a:r>
            <a:r>
              <a:rPr lang="en-US" sz="1700" dirty="0" err="1">
                <a:highlight>
                  <a:srgbClr val="FFFF00"/>
                </a:highlight>
              </a:rPr>
              <a:t>hiểu</a:t>
            </a:r>
            <a:r>
              <a:rPr lang="en-US" sz="1700" dirty="0">
                <a:highlight>
                  <a:srgbClr val="FFFF00"/>
                </a:highlight>
              </a:rPr>
              <a:t> 3 </a:t>
            </a:r>
            <a:r>
              <a:rPr lang="en-US" sz="1700" dirty="0" err="1">
                <a:highlight>
                  <a:srgbClr val="FFFF00"/>
                </a:highlight>
              </a:rPr>
              <a:t>kỹ</a:t>
            </a:r>
            <a:r>
              <a:rPr lang="en-US" sz="1700" dirty="0">
                <a:highlight>
                  <a:srgbClr val="FFFF00"/>
                </a:highlight>
              </a:rPr>
              <a:t> </a:t>
            </a:r>
            <a:r>
              <a:rPr lang="en-US" sz="1700" dirty="0" err="1">
                <a:highlight>
                  <a:srgbClr val="FFFF00"/>
                </a:highlight>
              </a:rPr>
              <a:t>thuật</a:t>
            </a:r>
            <a:r>
              <a:rPr lang="en-US" sz="1700" dirty="0">
                <a:highlight>
                  <a:srgbClr val="FFFF00"/>
                </a:highlight>
              </a:rPr>
              <a:t> Statement Testing, Branch testing </a:t>
            </a:r>
            <a:r>
              <a:rPr lang="en-US" sz="1700" dirty="0" err="1">
                <a:highlight>
                  <a:srgbClr val="FFFF00"/>
                </a:highlight>
              </a:rPr>
              <a:t>và</a:t>
            </a:r>
            <a:r>
              <a:rPr lang="en-US" sz="1700" dirty="0">
                <a:highlight>
                  <a:srgbClr val="FFFF00"/>
                </a:highlight>
              </a:rPr>
              <a:t> Path testing</a:t>
            </a:r>
          </a:p>
          <a:p>
            <a:pPr lvl="1"/>
            <a:r>
              <a:rPr lang="en-US" sz="1700" dirty="0" err="1"/>
              <a:t>Việc</a:t>
            </a:r>
            <a:r>
              <a:rPr lang="en-US" sz="1700" dirty="0"/>
              <a:t> </a:t>
            </a:r>
            <a:r>
              <a:rPr lang="en-US" sz="1700" dirty="0" err="1"/>
              <a:t>áp</a:t>
            </a:r>
            <a:r>
              <a:rPr lang="en-US" sz="1700" dirty="0"/>
              <a:t> </a:t>
            </a:r>
            <a:r>
              <a:rPr lang="en-US" sz="1700" dirty="0" err="1"/>
              <a:t>dụng</a:t>
            </a:r>
            <a:r>
              <a:rPr lang="en-US" sz="1700" dirty="0"/>
              <a:t> </a:t>
            </a:r>
            <a:r>
              <a:rPr lang="en-US" sz="1700" dirty="0" err="1"/>
              <a:t>các</a:t>
            </a:r>
            <a:r>
              <a:rPr lang="en-US" sz="1700" dirty="0"/>
              <a:t> </a:t>
            </a:r>
            <a:r>
              <a:rPr lang="en-US" sz="1700" dirty="0" err="1"/>
              <a:t>kỹ</a:t>
            </a:r>
            <a:r>
              <a:rPr lang="en-US" sz="1700" dirty="0"/>
              <a:t> </a:t>
            </a:r>
            <a:r>
              <a:rPr lang="en-US" sz="1700" dirty="0" err="1"/>
              <a:t>thuật</a:t>
            </a:r>
            <a:r>
              <a:rPr lang="en-US" sz="1700" dirty="0"/>
              <a:t> </a:t>
            </a:r>
            <a:r>
              <a:rPr lang="en-US" sz="1700" dirty="0" err="1"/>
              <a:t>này</a:t>
            </a:r>
            <a:r>
              <a:rPr lang="en-US" sz="1700" dirty="0"/>
              <a:t> </a:t>
            </a:r>
            <a:r>
              <a:rPr lang="en-US" sz="1700" dirty="0" err="1"/>
              <a:t>nhằm</a:t>
            </a:r>
            <a:r>
              <a:rPr lang="en-US" sz="1700" dirty="0"/>
              <a:t> </a:t>
            </a:r>
            <a:r>
              <a:rPr lang="en-US" sz="1700" dirty="0" err="1"/>
              <a:t>kiểm</a:t>
            </a:r>
            <a:r>
              <a:rPr lang="en-US" sz="1700" dirty="0"/>
              <a:t> </a:t>
            </a:r>
            <a:r>
              <a:rPr lang="en-US" sz="1700" dirty="0" err="1"/>
              <a:t>tra</a:t>
            </a:r>
            <a:r>
              <a:rPr lang="en-US" sz="1700" dirty="0"/>
              <a:t> </a:t>
            </a:r>
            <a:r>
              <a:rPr lang="en-US" sz="1700" dirty="0" err="1"/>
              <a:t>mã</a:t>
            </a:r>
            <a:r>
              <a:rPr lang="en-US" sz="1700" dirty="0"/>
              <a:t> </a:t>
            </a:r>
            <a:r>
              <a:rPr lang="en-US" sz="1700" dirty="0" err="1"/>
              <a:t>nguồn</a:t>
            </a:r>
            <a:r>
              <a:rPr lang="en-US" sz="1700" dirty="0"/>
              <a:t> </a:t>
            </a:r>
            <a:r>
              <a:rPr lang="en-US" sz="1700" dirty="0" err="1"/>
              <a:t>có</a:t>
            </a:r>
            <a:r>
              <a:rPr lang="en-US" sz="1700" dirty="0"/>
              <a:t> </a:t>
            </a:r>
            <a:r>
              <a:rPr lang="en-US" sz="1700" dirty="0" err="1"/>
              <a:t>hoạt</a:t>
            </a:r>
            <a:r>
              <a:rPr lang="en-US" sz="1700" dirty="0"/>
              <a:t> </a:t>
            </a:r>
            <a:r>
              <a:rPr lang="en-US" sz="1700" dirty="0" err="1"/>
              <a:t>động</a:t>
            </a:r>
            <a:r>
              <a:rPr lang="en-US" sz="1700" dirty="0"/>
              <a:t> </a:t>
            </a:r>
            <a:r>
              <a:rPr lang="en-US" sz="1700" dirty="0" err="1"/>
              <a:t>đúng</a:t>
            </a:r>
            <a:r>
              <a:rPr lang="en-US" sz="1700" dirty="0"/>
              <a:t> </a:t>
            </a:r>
            <a:r>
              <a:rPr lang="en-US" sz="1700" dirty="0" err="1"/>
              <a:t>với</a:t>
            </a:r>
            <a:r>
              <a:rPr lang="en-US" sz="1700" dirty="0"/>
              <a:t> </a:t>
            </a:r>
            <a:r>
              <a:rPr lang="en-US" sz="1700" dirty="0" err="1"/>
              <a:t>thiết</a:t>
            </a:r>
            <a:r>
              <a:rPr lang="en-US" sz="1700" dirty="0"/>
              <a:t> </a:t>
            </a:r>
            <a:r>
              <a:rPr lang="en-US" sz="1700" dirty="0" err="1"/>
              <a:t>kế</a:t>
            </a:r>
            <a:r>
              <a:rPr lang="en-US" sz="1700" dirty="0"/>
              <a:t> hay </a:t>
            </a:r>
            <a:r>
              <a:rPr lang="en-US" sz="1700" dirty="0" err="1"/>
              <a:t>không</a:t>
            </a:r>
            <a:r>
              <a:rPr lang="en-US" sz="1700" dirty="0"/>
              <a:t>, </a:t>
            </a:r>
            <a:r>
              <a:rPr lang="en-US" sz="1700" dirty="0" err="1"/>
              <a:t>đồng</a:t>
            </a:r>
            <a:r>
              <a:rPr lang="en-US" sz="1700" dirty="0"/>
              <a:t> </a:t>
            </a:r>
            <a:r>
              <a:rPr lang="en-US" sz="1700" dirty="0" err="1"/>
              <a:t>thời</a:t>
            </a:r>
            <a:r>
              <a:rPr lang="en-US" sz="1700" dirty="0"/>
              <a:t> </a:t>
            </a:r>
            <a:r>
              <a:rPr lang="en-US" sz="1700" dirty="0" err="1"/>
              <a:t>phát</a:t>
            </a:r>
            <a:r>
              <a:rPr lang="en-US" sz="1700" dirty="0"/>
              <a:t> </a:t>
            </a:r>
            <a:r>
              <a:rPr lang="en-US" sz="1700" dirty="0" err="1"/>
              <a:t>hiện</a:t>
            </a:r>
            <a:r>
              <a:rPr lang="en-US" sz="1700" dirty="0"/>
              <a:t> </a:t>
            </a:r>
            <a:r>
              <a:rPr lang="en-US" sz="1700" dirty="0" err="1"/>
              <a:t>các</a:t>
            </a:r>
            <a:r>
              <a:rPr lang="en-US" sz="1700" dirty="0"/>
              <a:t> </a:t>
            </a:r>
            <a:r>
              <a:rPr lang="en-US" sz="1700" dirty="0" err="1"/>
              <a:t>đoạn</a:t>
            </a:r>
            <a:r>
              <a:rPr lang="en-US" sz="1700" dirty="0"/>
              <a:t> </a:t>
            </a:r>
            <a:r>
              <a:rPr lang="en-US" sz="1700" dirty="0" err="1"/>
              <a:t>mã</a:t>
            </a:r>
            <a:r>
              <a:rPr lang="en-US" sz="1700" dirty="0"/>
              <a:t> </a:t>
            </a:r>
            <a:r>
              <a:rPr lang="en-US" sz="1700" dirty="0" err="1"/>
              <a:t>thừa</a:t>
            </a:r>
            <a:r>
              <a:rPr lang="en-US" sz="1700" dirty="0"/>
              <a:t>.</a:t>
            </a:r>
          </a:p>
          <a:p>
            <a:pPr lvl="1"/>
            <a:r>
              <a:rPr lang="en-US" sz="1700" dirty="0" err="1"/>
              <a:t>Thường</a:t>
            </a:r>
            <a:r>
              <a:rPr lang="en-US" sz="1700" dirty="0"/>
              <a:t> </a:t>
            </a:r>
            <a:r>
              <a:rPr lang="en-US" sz="1700" dirty="0" err="1"/>
              <a:t>lập</a:t>
            </a:r>
            <a:r>
              <a:rPr lang="en-US" sz="1700" dirty="0"/>
              <a:t> </a:t>
            </a:r>
            <a:r>
              <a:rPr lang="en-US" sz="1700" dirty="0" err="1"/>
              <a:t>trình</a:t>
            </a:r>
            <a:r>
              <a:rPr lang="en-US" sz="1700" dirty="0"/>
              <a:t> </a:t>
            </a:r>
            <a:r>
              <a:rPr lang="en-US" sz="1700" dirty="0" err="1"/>
              <a:t>viên</a:t>
            </a:r>
            <a:r>
              <a:rPr lang="en-US" sz="1700" dirty="0"/>
              <a:t> </a:t>
            </a:r>
            <a:r>
              <a:rPr lang="en-US" sz="1700" dirty="0" err="1"/>
              <a:t>sẽ</a:t>
            </a:r>
            <a:r>
              <a:rPr lang="en-US" sz="1700" dirty="0"/>
              <a:t> </a:t>
            </a:r>
            <a:r>
              <a:rPr lang="en-US" sz="1700" dirty="0" err="1"/>
              <a:t>thực</a:t>
            </a:r>
            <a:r>
              <a:rPr lang="en-US" sz="1700" dirty="0"/>
              <a:t> </a:t>
            </a:r>
            <a:r>
              <a:rPr lang="en-US" sz="1700" dirty="0" err="1"/>
              <a:t>hiện</a:t>
            </a:r>
            <a:r>
              <a:rPr lang="en-US" sz="1700" dirty="0"/>
              <a:t>, </a:t>
            </a:r>
            <a:r>
              <a:rPr lang="en-US" sz="1700" dirty="0" err="1"/>
              <a:t>ngay</a:t>
            </a:r>
            <a:r>
              <a:rPr lang="en-US" sz="1700" dirty="0"/>
              <a:t> </a:t>
            </a:r>
            <a:r>
              <a:rPr lang="en-US" sz="1700" dirty="0" err="1"/>
              <a:t>sau</a:t>
            </a:r>
            <a:r>
              <a:rPr lang="en-US" sz="1700" dirty="0"/>
              <a:t> </a:t>
            </a:r>
            <a:r>
              <a:rPr lang="en-US" sz="1700" dirty="0" err="1"/>
              <a:t>khi</a:t>
            </a:r>
            <a:r>
              <a:rPr lang="en-US" sz="1700" dirty="0"/>
              <a:t> </a:t>
            </a:r>
            <a:r>
              <a:rPr lang="en-US" sz="1700" dirty="0" err="1"/>
              <a:t>họ</a:t>
            </a:r>
            <a:r>
              <a:rPr lang="en-US" sz="1700" dirty="0"/>
              <a:t> </a:t>
            </a:r>
            <a:r>
              <a:rPr lang="en-US" sz="1700" dirty="0" err="1"/>
              <a:t>viết</a:t>
            </a:r>
            <a:r>
              <a:rPr lang="en-US" sz="1700" dirty="0"/>
              <a:t> code </a:t>
            </a:r>
            <a:r>
              <a:rPr lang="en-US" sz="1700" dirty="0" err="1"/>
              <a:t>xong</a:t>
            </a:r>
            <a:r>
              <a:rPr lang="en-US" sz="1700" dirty="0"/>
              <a:t>.</a:t>
            </a:r>
          </a:p>
          <a:p>
            <a:pPr lvl="1"/>
            <a:r>
              <a:rPr lang="en-US" sz="1700" dirty="0" err="1"/>
              <a:t>Để</a:t>
            </a:r>
            <a:r>
              <a:rPr lang="en-US" sz="1700" dirty="0"/>
              <a:t> </a:t>
            </a:r>
            <a:r>
              <a:rPr lang="en-US" sz="1700" dirty="0" err="1"/>
              <a:t>kiểm</a:t>
            </a:r>
            <a:r>
              <a:rPr lang="en-US" sz="1700" dirty="0"/>
              <a:t> </a:t>
            </a:r>
            <a:r>
              <a:rPr lang="en-US" sz="1700" dirty="0" err="1"/>
              <a:t>thử</a:t>
            </a:r>
            <a:r>
              <a:rPr lang="en-US" sz="1700" dirty="0"/>
              <a:t> </a:t>
            </a:r>
            <a:r>
              <a:rPr lang="en-US" sz="1700" dirty="0" err="1"/>
              <a:t>đầy</a:t>
            </a:r>
            <a:r>
              <a:rPr lang="en-US" sz="1700" dirty="0"/>
              <a:t> </a:t>
            </a:r>
            <a:r>
              <a:rPr lang="en-US" sz="1700" dirty="0" err="1"/>
              <a:t>đủ</a:t>
            </a:r>
            <a:r>
              <a:rPr lang="en-US" sz="1700" dirty="0"/>
              <a:t>, chi </a:t>
            </a:r>
            <a:r>
              <a:rPr lang="en-US" sz="1700" dirty="0" err="1"/>
              <a:t>phí</a:t>
            </a:r>
            <a:r>
              <a:rPr lang="en-US" sz="1700" dirty="0"/>
              <a:t> </a:t>
            </a:r>
            <a:r>
              <a:rPr lang="en-US" sz="1700" dirty="0" err="1"/>
              <a:t>thường</a:t>
            </a:r>
            <a:r>
              <a:rPr lang="en-US" sz="1700" dirty="0"/>
              <a:t> </a:t>
            </a:r>
            <a:r>
              <a:rPr lang="en-US" sz="1700" dirty="0" err="1"/>
              <a:t>tốn</a:t>
            </a:r>
            <a:r>
              <a:rPr lang="en-US" sz="1700" dirty="0"/>
              <a:t> </a:t>
            </a:r>
            <a:r>
              <a:rPr lang="en-US" sz="1700" dirty="0" err="1"/>
              <a:t>kém</a:t>
            </a:r>
            <a:r>
              <a:rPr lang="en-US" sz="1700" dirty="0"/>
              <a:t>, do </a:t>
            </a:r>
            <a:r>
              <a:rPr lang="en-US" sz="1700" dirty="0" err="1"/>
              <a:t>số</a:t>
            </a:r>
            <a:r>
              <a:rPr lang="en-US" sz="1700" dirty="0"/>
              <a:t> </a:t>
            </a:r>
            <a:r>
              <a:rPr lang="en-US" sz="1700" dirty="0" err="1"/>
              <a:t>lượng</a:t>
            </a:r>
            <a:r>
              <a:rPr lang="en-US" sz="1700" dirty="0"/>
              <a:t> </a:t>
            </a:r>
            <a:r>
              <a:rPr lang="en-US" sz="1700" dirty="0" err="1"/>
              <a:t>mã</a:t>
            </a:r>
            <a:r>
              <a:rPr lang="en-US" sz="1700" dirty="0"/>
              <a:t> </a:t>
            </a:r>
            <a:r>
              <a:rPr lang="en-US" sz="1700" dirty="0" err="1"/>
              <a:t>nguồn</a:t>
            </a:r>
            <a:r>
              <a:rPr lang="en-US" sz="1700" dirty="0"/>
              <a:t> </a:t>
            </a:r>
            <a:r>
              <a:rPr lang="en-US" sz="1700" dirty="0" err="1"/>
              <a:t>lớn</a:t>
            </a:r>
            <a:r>
              <a:rPr lang="en-US" sz="1700" dirty="0"/>
              <a:t>.</a:t>
            </a:r>
          </a:p>
          <a:p>
            <a:pPr lvl="1"/>
            <a:r>
              <a:rPr lang="en-US" sz="1700" dirty="0" err="1"/>
              <a:t>Yêu</a:t>
            </a:r>
            <a:r>
              <a:rPr lang="en-US" sz="1700" dirty="0"/>
              <a:t> </a:t>
            </a:r>
            <a:r>
              <a:rPr lang="en-US" sz="1700" dirty="0" err="1"/>
              <a:t>cầu</a:t>
            </a:r>
            <a:r>
              <a:rPr lang="en-US" sz="1700" dirty="0"/>
              <a:t> </a:t>
            </a:r>
            <a:r>
              <a:rPr lang="en-US" sz="1700" dirty="0" err="1"/>
              <a:t>thường</a:t>
            </a:r>
            <a:r>
              <a:rPr lang="en-US" sz="1700" dirty="0"/>
              <a:t> </a:t>
            </a:r>
            <a:r>
              <a:rPr lang="en-US" sz="1700" dirty="0" err="1"/>
              <a:t>xuất</a:t>
            </a:r>
            <a:r>
              <a:rPr lang="en-US" sz="1700" dirty="0"/>
              <a:t> </a:t>
            </a:r>
            <a:r>
              <a:rPr lang="en-US" sz="1700" dirty="0" err="1"/>
              <a:t>phát</a:t>
            </a:r>
            <a:r>
              <a:rPr lang="en-US" sz="1700" dirty="0"/>
              <a:t> </a:t>
            </a:r>
            <a:r>
              <a:rPr lang="en-US" sz="1700" dirty="0" err="1"/>
              <a:t>từ</a:t>
            </a:r>
            <a:r>
              <a:rPr lang="en-US" sz="1700" dirty="0"/>
              <a:t> </a:t>
            </a:r>
            <a:r>
              <a:rPr lang="en-US" sz="1700" dirty="0" err="1"/>
              <a:t>tỉ</a:t>
            </a:r>
            <a:r>
              <a:rPr lang="en-US" sz="1700" dirty="0"/>
              <a:t> </a:t>
            </a:r>
            <a:r>
              <a:rPr lang="en-US" sz="1700" dirty="0" err="1"/>
              <a:t>lệ</a:t>
            </a:r>
            <a:r>
              <a:rPr lang="en-US" sz="1700" dirty="0"/>
              <a:t> bao </a:t>
            </a:r>
            <a:r>
              <a:rPr lang="en-US" sz="1700" dirty="0" err="1"/>
              <a:t>phủ</a:t>
            </a:r>
            <a:r>
              <a:rPr lang="en-US" sz="1700" dirty="0"/>
              <a:t> (test coverage)</a:t>
            </a:r>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p:txBody>
      </p:sp>
      <p:graphicFrame>
        <p:nvGraphicFramePr>
          <p:cNvPr id="4" name="Diagram 3">
            <a:extLst>
              <a:ext uri="{FF2B5EF4-FFF2-40B4-BE49-F238E27FC236}">
                <a16:creationId xmlns:a16="http://schemas.microsoft.com/office/drawing/2014/main" id="{F19948F9-EC10-583A-07AD-A28543230EF4}"/>
              </a:ext>
            </a:extLst>
          </p:cNvPr>
          <p:cNvGraphicFramePr/>
          <p:nvPr>
            <p:extLst>
              <p:ext uri="{D42A27DB-BD31-4B8C-83A1-F6EECF244321}">
                <p14:modId xmlns:p14="http://schemas.microsoft.com/office/powerpoint/2010/main" val="1589881971"/>
              </p:ext>
            </p:extLst>
          </p:nvPr>
        </p:nvGraphicFramePr>
        <p:xfrm>
          <a:off x="5471886" y="2104722"/>
          <a:ext cx="7286171" cy="3736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91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4.1. </a:t>
            </a:r>
            <a:r>
              <a:rPr lang="en-US" altLang="en-US" sz="4400" dirty="0" err="1"/>
              <a:t>Tổng</a:t>
            </a:r>
            <a:r>
              <a:rPr lang="en-US" altLang="en-US" sz="4400" dirty="0"/>
              <a:t> </a:t>
            </a:r>
            <a:r>
              <a:rPr lang="en-US" altLang="en-US" sz="4400" dirty="0" err="1"/>
              <a:t>quan</a:t>
            </a:r>
            <a:r>
              <a:rPr lang="en-US" altLang="en-US" sz="4400" dirty="0"/>
              <a:t> </a:t>
            </a:r>
            <a:r>
              <a:rPr lang="en-US" altLang="en-US" sz="4400" dirty="0" err="1"/>
              <a:t>về</a:t>
            </a:r>
            <a:r>
              <a:rPr lang="en-US" altLang="en-US" sz="4400" dirty="0"/>
              <a:t> </a:t>
            </a:r>
            <a:r>
              <a:rPr lang="en-US" altLang="en-US" sz="4400" dirty="0" err="1"/>
              <a:t>các</a:t>
            </a:r>
            <a:r>
              <a:rPr lang="en-US" altLang="en-US" sz="4400" dirty="0"/>
              <a:t>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kiểm</a:t>
            </a:r>
            <a:r>
              <a:rPr lang="en-US" altLang="en-US" sz="4400" dirty="0"/>
              <a:t> </a:t>
            </a:r>
            <a:r>
              <a:rPr lang="en-US" altLang="en-US" sz="4400" dirty="0" err="1"/>
              <a:t>thử</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pic>
        <p:nvPicPr>
          <p:cNvPr id="1026" name="Picture 2" descr="Trois façons de poser une question – Ba cách để đặt một câu hỏi - Tiếng  Pháp Thú Vị">
            <a:extLst>
              <a:ext uri="{FF2B5EF4-FFF2-40B4-BE49-F238E27FC236}">
                <a16:creationId xmlns:a16="http://schemas.microsoft.com/office/drawing/2014/main" id="{804FA153-AEE1-78AC-5E33-3D3726FF7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 y="1284560"/>
            <a:ext cx="5297940" cy="3942266"/>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Oval 10">
            <a:extLst>
              <a:ext uri="{FF2B5EF4-FFF2-40B4-BE49-F238E27FC236}">
                <a16:creationId xmlns:a16="http://schemas.microsoft.com/office/drawing/2014/main" id="{2C2DB780-E952-68D5-3C6F-1DA3C13C67DD}"/>
              </a:ext>
            </a:extLst>
          </p:cNvPr>
          <p:cNvSpPr/>
          <p:nvPr/>
        </p:nvSpPr>
        <p:spPr>
          <a:xfrm>
            <a:off x="6095999" y="1645051"/>
            <a:ext cx="3775023" cy="1375467"/>
          </a:xfrm>
          <a:prstGeom prst="wedgeEllipseCallout">
            <a:avLst>
              <a:gd name="adj1" fmla="val -97566"/>
              <a:gd name="adj2" fmla="val 5323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C00000"/>
                </a:solidFill>
              </a:rPr>
              <a:t>Vì</a:t>
            </a:r>
            <a:r>
              <a:rPr lang="en-US" sz="2400" dirty="0">
                <a:solidFill>
                  <a:srgbClr val="C00000"/>
                </a:solidFill>
              </a:rPr>
              <a:t> </a:t>
            </a:r>
            <a:r>
              <a:rPr lang="en-US" sz="2400" dirty="0" err="1">
                <a:solidFill>
                  <a:srgbClr val="C00000"/>
                </a:solidFill>
              </a:rPr>
              <a:t>sao</a:t>
            </a:r>
            <a:r>
              <a:rPr lang="en-US" sz="2400" dirty="0">
                <a:solidFill>
                  <a:srgbClr val="C00000"/>
                </a:solidFill>
              </a:rPr>
              <a:t> </a:t>
            </a:r>
            <a:r>
              <a:rPr lang="en-US" sz="2400" dirty="0" err="1">
                <a:solidFill>
                  <a:srgbClr val="C00000"/>
                </a:solidFill>
              </a:rPr>
              <a:t>cần</a:t>
            </a:r>
            <a:r>
              <a:rPr lang="en-US" sz="2400" dirty="0">
                <a:solidFill>
                  <a:srgbClr val="C00000"/>
                </a:solidFill>
              </a:rPr>
              <a:t> </a:t>
            </a:r>
            <a:r>
              <a:rPr lang="en-US" sz="2400" dirty="0" err="1">
                <a:solidFill>
                  <a:srgbClr val="C00000"/>
                </a:solidFill>
              </a:rPr>
              <a:t>học</a:t>
            </a:r>
            <a:r>
              <a:rPr lang="en-US" sz="2400" dirty="0">
                <a:solidFill>
                  <a:srgbClr val="C00000"/>
                </a:solidFill>
              </a:rPr>
              <a:t> </a:t>
            </a:r>
            <a:r>
              <a:rPr lang="en-US" sz="2400" dirty="0" err="1">
                <a:solidFill>
                  <a:srgbClr val="C00000"/>
                </a:solidFill>
              </a:rPr>
              <a:t>các</a:t>
            </a:r>
            <a:r>
              <a:rPr lang="en-US" sz="2400" dirty="0">
                <a:solidFill>
                  <a:srgbClr val="C00000"/>
                </a:solidFill>
              </a:rPr>
              <a:t> </a:t>
            </a:r>
            <a:r>
              <a:rPr lang="en-US" sz="2400" dirty="0" err="1">
                <a:solidFill>
                  <a:srgbClr val="C00000"/>
                </a:solidFill>
              </a:rPr>
              <a:t>kỹ</a:t>
            </a:r>
            <a:r>
              <a:rPr lang="en-US" sz="2400" dirty="0">
                <a:solidFill>
                  <a:srgbClr val="C00000"/>
                </a:solidFill>
              </a:rPr>
              <a:t> </a:t>
            </a:r>
            <a:r>
              <a:rPr lang="en-US" sz="2400" dirty="0" err="1">
                <a:solidFill>
                  <a:srgbClr val="C00000"/>
                </a:solidFill>
              </a:rPr>
              <a:t>thuật</a:t>
            </a:r>
            <a:r>
              <a:rPr lang="en-US" sz="2400" dirty="0">
                <a:solidFill>
                  <a:srgbClr val="C00000"/>
                </a:solidFill>
              </a:rPr>
              <a:t> </a:t>
            </a:r>
            <a:r>
              <a:rPr lang="en-US" sz="2400" dirty="0" err="1">
                <a:solidFill>
                  <a:srgbClr val="C00000"/>
                </a:solidFill>
              </a:rPr>
              <a:t>kiểm</a:t>
            </a:r>
            <a:r>
              <a:rPr lang="en-US" sz="2400" dirty="0">
                <a:solidFill>
                  <a:srgbClr val="C00000"/>
                </a:solidFill>
              </a:rPr>
              <a:t> </a:t>
            </a:r>
            <a:r>
              <a:rPr lang="en-US" sz="2400" dirty="0" err="1">
                <a:solidFill>
                  <a:srgbClr val="C00000"/>
                </a:solidFill>
              </a:rPr>
              <a:t>thử</a:t>
            </a:r>
            <a:r>
              <a:rPr lang="en-US" sz="2400" dirty="0">
                <a:solidFill>
                  <a:srgbClr val="C00000"/>
                </a:solidFill>
              </a:rPr>
              <a:t>?</a:t>
            </a:r>
          </a:p>
          <a:p>
            <a:pPr algn="ctr"/>
            <a:endParaRPr lang="en-US" sz="2400" dirty="0"/>
          </a:p>
        </p:txBody>
      </p:sp>
    </p:spTree>
    <p:extLst>
      <p:ext uri="{BB962C8B-B14F-4D97-AF65-F5344CB8AC3E}">
        <p14:creationId xmlns:p14="http://schemas.microsoft.com/office/powerpoint/2010/main" val="4043837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4.3.1. Statement Testing</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10133351" cy="4836432"/>
          </a:xfrm>
        </p:spPr>
        <p:txBody>
          <a:bodyPr>
            <a:normAutofit/>
          </a:bodyPr>
          <a:lstStyle/>
          <a:p>
            <a:pPr>
              <a:buFont typeface="Wingdings" panose="05000000000000000000" pitchFamily="2" charset="2"/>
              <a:buChar char="v"/>
            </a:pPr>
            <a:r>
              <a:rPr lang="en-US" sz="2000" b="1" dirty="0" err="1"/>
              <a:t>Định</a:t>
            </a:r>
            <a:r>
              <a:rPr lang="en-US" sz="2000" b="1" dirty="0"/>
              <a:t> </a:t>
            </a:r>
            <a:r>
              <a:rPr lang="en-US" sz="2000" b="1" dirty="0" err="1"/>
              <a:t>nghĩa</a:t>
            </a:r>
            <a:r>
              <a:rPr lang="en-US" sz="2000" b="1" dirty="0"/>
              <a:t>:</a:t>
            </a:r>
          </a:p>
          <a:p>
            <a:pPr lvl="1"/>
            <a:r>
              <a:rPr lang="en-US" sz="1700" dirty="0"/>
              <a:t>Statement testing (</a:t>
            </a:r>
            <a:r>
              <a:rPr lang="en-US" sz="1700" dirty="0" err="1"/>
              <a:t>kiểm</a:t>
            </a:r>
            <a:r>
              <a:rPr lang="en-US" sz="1700" dirty="0"/>
              <a:t> </a:t>
            </a:r>
            <a:r>
              <a:rPr lang="en-US" sz="1700" dirty="0" err="1"/>
              <a:t>thử</a:t>
            </a:r>
            <a:r>
              <a:rPr lang="en-US" sz="1700" dirty="0"/>
              <a:t> </a:t>
            </a:r>
            <a:r>
              <a:rPr lang="en-US" sz="1700" dirty="0" err="1"/>
              <a:t>dòng</a:t>
            </a:r>
            <a:r>
              <a:rPr lang="en-US" sz="1700" dirty="0"/>
              <a:t> </a:t>
            </a:r>
            <a:r>
              <a:rPr lang="en-US" sz="1700" dirty="0" err="1"/>
              <a:t>lệnh</a:t>
            </a:r>
            <a:r>
              <a:rPr lang="en-US" sz="1700" dirty="0"/>
              <a:t>): </a:t>
            </a:r>
            <a:r>
              <a:rPr lang="en-US" sz="1700" dirty="0" err="1"/>
              <a:t>là</a:t>
            </a:r>
            <a:r>
              <a:rPr lang="en-US" sz="1700" dirty="0"/>
              <a:t> </a:t>
            </a:r>
            <a:r>
              <a:rPr lang="en-US" sz="1700" dirty="0" err="1"/>
              <a:t>kỹ</a:t>
            </a:r>
            <a:r>
              <a:rPr lang="en-US" sz="1700" dirty="0"/>
              <a:t> </a:t>
            </a:r>
            <a:r>
              <a:rPr lang="en-US" sz="1700" dirty="0" err="1"/>
              <a:t>thuật</a:t>
            </a:r>
            <a:r>
              <a:rPr lang="en-US" sz="1700" dirty="0"/>
              <a:t> </a:t>
            </a:r>
            <a:r>
              <a:rPr lang="en-US" sz="1700" dirty="0" err="1"/>
              <a:t>thiết</a:t>
            </a:r>
            <a:r>
              <a:rPr lang="en-US" sz="1700" dirty="0"/>
              <a:t> </a:t>
            </a:r>
            <a:r>
              <a:rPr lang="en-US" sz="1700" dirty="0" err="1"/>
              <a:t>kế</a:t>
            </a:r>
            <a:r>
              <a:rPr lang="en-US" sz="1700" dirty="0"/>
              <a:t> </a:t>
            </a:r>
            <a:r>
              <a:rPr lang="en-US" sz="1700" dirty="0" err="1"/>
              <a:t>các</a:t>
            </a:r>
            <a:r>
              <a:rPr lang="en-US" sz="1700" dirty="0"/>
              <a:t> test case </a:t>
            </a:r>
            <a:r>
              <a:rPr lang="en-US" sz="1700" dirty="0" err="1"/>
              <a:t>để</a:t>
            </a:r>
            <a:r>
              <a:rPr lang="en-US" sz="1700" dirty="0"/>
              <a:t> </a:t>
            </a:r>
            <a:r>
              <a:rPr lang="en-US" sz="1700" dirty="0" err="1"/>
              <a:t>đi</a:t>
            </a:r>
            <a:r>
              <a:rPr lang="en-US" sz="1700" dirty="0"/>
              <a:t> qua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dòng</a:t>
            </a:r>
            <a:r>
              <a:rPr lang="en-US" sz="1700" dirty="0"/>
              <a:t> </a:t>
            </a:r>
            <a:r>
              <a:rPr lang="en-US" sz="1700" dirty="0" err="1"/>
              <a:t>lệnh</a:t>
            </a:r>
            <a:r>
              <a:rPr lang="en-US" sz="1700" dirty="0"/>
              <a:t> </a:t>
            </a:r>
            <a:r>
              <a:rPr lang="en-US" sz="1700" dirty="0" err="1"/>
              <a:t>ít</a:t>
            </a:r>
            <a:r>
              <a:rPr lang="en-US" sz="1700" dirty="0"/>
              <a:t> </a:t>
            </a:r>
            <a:r>
              <a:rPr lang="en-US" sz="1700" dirty="0" err="1"/>
              <a:t>nhất</a:t>
            </a:r>
            <a:r>
              <a:rPr lang="en-US" sz="1700" dirty="0"/>
              <a:t> </a:t>
            </a:r>
            <a:r>
              <a:rPr lang="en-US" sz="1700" dirty="0" err="1"/>
              <a:t>một</a:t>
            </a:r>
            <a:r>
              <a:rPr lang="en-US" sz="1700" dirty="0"/>
              <a:t> </a:t>
            </a:r>
            <a:r>
              <a:rPr lang="en-US" sz="1700" dirty="0" err="1"/>
              <a:t>lần</a:t>
            </a:r>
            <a:r>
              <a:rPr lang="en-US" sz="1700" dirty="0"/>
              <a:t>.</a:t>
            </a:r>
          </a:p>
          <a:p>
            <a:pPr lvl="1"/>
            <a:r>
              <a:rPr lang="en-US" sz="1700" dirty="0"/>
              <a:t> Statement coverage (</a:t>
            </a:r>
            <a:r>
              <a:rPr lang="en-US" sz="1700" dirty="0" err="1"/>
              <a:t>độ</a:t>
            </a:r>
            <a:r>
              <a:rPr lang="en-US" sz="1700" dirty="0"/>
              <a:t> bao </a:t>
            </a:r>
            <a:r>
              <a:rPr lang="en-US" sz="1700" dirty="0" err="1"/>
              <a:t>phủ</a:t>
            </a:r>
            <a:r>
              <a:rPr lang="en-US" sz="1700" dirty="0"/>
              <a:t> </a:t>
            </a:r>
            <a:r>
              <a:rPr lang="en-US" sz="1700" dirty="0" err="1"/>
              <a:t>dòng</a:t>
            </a:r>
            <a:r>
              <a:rPr lang="en-US" sz="1700" dirty="0"/>
              <a:t> </a:t>
            </a:r>
            <a:r>
              <a:rPr lang="en-US" sz="1700" dirty="0" err="1"/>
              <a:t>lệnh</a:t>
            </a:r>
            <a:r>
              <a:rPr lang="en-US" sz="1700" dirty="0"/>
              <a:t>) = (</a:t>
            </a:r>
            <a:r>
              <a:rPr lang="en-US" sz="1700" dirty="0" err="1"/>
              <a:t>Số</a:t>
            </a:r>
            <a:r>
              <a:rPr lang="en-US" sz="1700" dirty="0"/>
              <a:t> </a:t>
            </a:r>
            <a:r>
              <a:rPr lang="en-US" sz="1700" dirty="0" err="1"/>
              <a:t>dòng</a:t>
            </a:r>
            <a:r>
              <a:rPr lang="en-US" sz="1700" dirty="0"/>
              <a:t> </a:t>
            </a:r>
            <a:r>
              <a:rPr lang="en-US" sz="1700" dirty="0" err="1"/>
              <a:t>lệnh</a:t>
            </a:r>
            <a:r>
              <a:rPr lang="en-US" sz="1700" dirty="0"/>
              <a:t> </a:t>
            </a:r>
            <a:r>
              <a:rPr lang="en-US" sz="1700" dirty="0" err="1"/>
              <a:t>được</a:t>
            </a:r>
            <a:r>
              <a:rPr lang="en-US" sz="1700" dirty="0"/>
              <a:t> </a:t>
            </a:r>
            <a:r>
              <a:rPr lang="en-US" sz="1700" dirty="0" err="1"/>
              <a:t>thực</a:t>
            </a:r>
            <a:r>
              <a:rPr lang="en-US" sz="1700" dirty="0"/>
              <a:t> </a:t>
            </a:r>
            <a:r>
              <a:rPr lang="en-US" sz="1700" dirty="0" err="1"/>
              <a:t>thi</a:t>
            </a:r>
            <a:r>
              <a:rPr lang="en-US" sz="1700" dirty="0"/>
              <a:t>/</a:t>
            </a:r>
            <a:r>
              <a:rPr lang="en-US" sz="1700" dirty="0" err="1"/>
              <a:t>tổng</a:t>
            </a:r>
            <a:r>
              <a:rPr lang="en-US" sz="1700" dirty="0"/>
              <a:t> </a:t>
            </a:r>
            <a:r>
              <a:rPr lang="en-US" sz="1700" dirty="0" err="1"/>
              <a:t>số</a:t>
            </a:r>
            <a:r>
              <a:rPr lang="en-US" sz="1700" dirty="0"/>
              <a:t> </a:t>
            </a:r>
            <a:r>
              <a:rPr lang="en-US" sz="1700" dirty="0" err="1"/>
              <a:t>dòng</a:t>
            </a:r>
            <a:r>
              <a:rPr lang="en-US" sz="1700" dirty="0"/>
              <a:t> </a:t>
            </a:r>
            <a:r>
              <a:rPr lang="en-US" sz="1700" dirty="0" err="1"/>
              <a:t>lệnh</a:t>
            </a:r>
            <a:r>
              <a:rPr lang="en-US" sz="1700" dirty="0"/>
              <a:t>) * 100%</a:t>
            </a:r>
          </a:p>
          <a:p>
            <a:pPr marL="457200" lvl="1" indent="0">
              <a:buNone/>
            </a:pPr>
            <a:endParaRPr lang="en-US" sz="1700" dirty="0"/>
          </a:p>
          <a:p>
            <a:pPr>
              <a:buFont typeface="Wingdings" panose="05000000000000000000" pitchFamily="2" charset="2"/>
              <a:buChar char="v"/>
            </a:pPr>
            <a:r>
              <a:rPr lang="en-US" sz="2200" b="1" dirty="0" err="1"/>
              <a:t>Ví</a:t>
            </a:r>
            <a:r>
              <a:rPr lang="en-US" sz="2200" b="1" dirty="0"/>
              <a:t> </a:t>
            </a:r>
            <a:r>
              <a:rPr lang="en-US" sz="2200" b="1" dirty="0" err="1"/>
              <a:t>dụ</a:t>
            </a:r>
            <a:r>
              <a:rPr lang="en-US" sz="2200" b="1" dirty="0"/>
              <a:t>: </a:t>
            </a:r>
            <a:r>
              <a:rPr lang="en-US" sz="2200" dirty="0" err="1"/>
              <a:t>cho</a:t>
            </a:r>
            <a:r>
              <a:rPr lang="en-US" sz="2200" dirty="0"/>
              <a:t> </a:t>
            </a:r>
            <a:r>
              <a:rPr lang="en-US" sz="2200" dirty="0" err="1"/>
              <a:t>đoạn</a:t>
            </a:r>
            <a:r>
              <a:rPr lang="en-US" sz="2200" dirty="0"/>
              <a:t> </a:t>
            </a:r>
            <a:r>
              <a:rPr lang="en-US" sz="2200" dirty="0" err="1"/>
              <a:t>mã</a:t>
            </a:r>
            <a:r>
              <a:rPr lang="en-US" sz="2200" dirty="0"/>
              <a:t> </a:t>
            </a:r>
            <a:r>
              <a:rPr lang="en-US" sz="2200" dirty="0" err="1"/>
              <a:t>sau</a:t>
            </a:r>
            <a:r>
              <a:rPr lang="en-US" sz="2200" dirty="0"/>
              <a:t>, </a:t>
            </a:r>
            <a:r>
              <a:rPr lang="en-US" sz="2200" dirty="0" err="1"/>
              <a:t>thiết</a:t>
            </a:r>
            <a:r>
              <a:rPr lang="en-US" sz="2200" dirty="0"/>
              <a:t> </a:t>
            </a:r>
            <a:r>
              <a:rPr lang="en-US" sz="2200" dirty="0" err="1"/>
              <a:t>kế</a:t>
            </a:r>
            <a:r>
              <a:rPr lang="en-US" sz="2200" dirty="0"/>
              <a:t> test case </a:t>
            </a:r>
            <a:r>
              <a:rPr lang="en-US" sz="2200" dirty="0" err="1"/>
              <a:t>để</a:t>
            </a:r>
            <a:r>
              <a:rPr lang="en-US" sz="2200" dirty="0"/>
              <a:t> </a:t>
            </a:r>
            <a:r>
              <a:rPr lang="en-US" sz="2200" dirty="0" err="1"/>
              <a:t>đạt</a:t>
            </a:r>
            <a:r>
              <a:rPr lang="en-US" sz="2200" dirty="0"/>
              <a:t> </a:t>
            </a:r>
            <a:r>
              <a:rPr lang="en-US" sz="2200" dirty="0" err="1"/>
              <a:t>được</a:t>
            </a:r>
            <a:r>
              <a:rPr lang="en-US" sz="2200" dirty="0"/>
              <a:t> 100% statement coverage</a:t>
            </a:r>
            <a:endParaRPr lang="en-US" sz="2200" b="1" dirty="0"/>
          </a:p>
          <a:p>
            <a:pPr marL="457200" lvl="1" indent="0">
              <a:buNone/>
            </a:pPr>
            <a:endParaRPr lang="en-US" sz="1700" dirty="0"/>
          </a:p>
          <a:p>
            <a:pPr marL="1371600" lvl="3" indent="0">
              <a:spcBef>
                <a:spcPts val="0"/>
              </a:spcBef>
              <a:buNone/>
            </a:pPr>
            <a:r>
              <a:rPr lang="en-US" sz="1600" b="0" i="0" u="none" strike="noStrike" dirty="0">
                <a:solidFill>
                  <a:srgbClr val="000000"/>
                </a:solidFill>
                <a:effectLst/>
                <a:latin typeface="Arial" panose="020B0604020202020204" pitchFamily="34" charset="0"/>
              </a:rPr>
              <a:t>READ A</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READ B</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C  = A  +  2 * B</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IF C&gt; 50 THEN</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PRINT “large C”</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ENDIF</a:t>
            </a:r>
            <a:endParaRPr lang="en-US" sz="1600" b="0" dirty="0">
              <a:effectLst/>
            </a:endParaRPr>
          </a:p>
          <a:p>
            <a:pPr marL="0" indent="0">
              <a:buNone/>
            </a:pPr>
            <a:br>
              <a:rPr lang="en-US" sz="1400" dirty="0"/>
            </a:br>
            <a:endParaRPr lang="en-US" sz="1700" dirty="0"/>
          </a:p>
          <a:p>
            <a:pPr marL="457200" lvl="1" indent="0">
              <a:buNone/>
            </a:pPr>
            <a:endParaRPr lang="en-US" sz="1700" dirty="0"/>
          </a:p>
        </p:txBody>
      </p:sp>
    </p:spTree>
    <p:extLst>
      <p:ext uri="{BB962C8B-B14F-4D97-AF65-F5344CB8AC3E}">
        <p14:creationId xmlns:p14="http://schemas.microsoft.com/office/powerpoint/2010/main" val="1265113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4.3.1. Statement Testing</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7856393" cy="4836432"/>
          </a:xfrm>
        </p:spPr>
        <p:txBody>
          <a:bodyPr>
            <a:normAutofit/>
          </a:bodyPr>
          <a:lstStyle/>
          <a:p>
            <a:pPr>
              <a:buFont typeface="Wingdings" panose="05000000000000000000" pitchFamily="2" charset="2"/>
              <a:buChar char="v"/>
            </a:pPr>
            <a:r>
              <a:rPr lang="en-US" sz="1700" b="1" dirty="0" err="1"/>
              <a:t>Bài</a:t>
            </a:r>
            <a:r>
              <a:rPr lang="en-US" sz="1700" b="1" dirty="0"/>
              <a:t> </a:t>
            </a:r>
            <a:r>
              <a:rPr lang="en-US" sz="1700" b="1" dirty="0" err="1"/>
              <a:t>làm</a:t>
            </a:r>
            <a:r>
              <a:rPr lang="en-US" sz="1700" b="1" dirty="0"/>
              <a:t>: </a:t>
            </a:r>
          </a:p>
          <a:p>
            <a:r>
              <a:rPr lang="en-US" sz="1700" dirty="0" err="1"/>
              <a:t>Bước</a:t>
            </a:r>
            <a:r>
              <a:rPr lang="en-US" sz="1700" dirty="0"/>
              <a:t> 1: </a:t>
            </a:r>
            <a:r>
              <a:rPr lang="en-US" sz="1700" dirty="0" err="1"/>
              <a:t>Tạo</a:t>
            </a:r>
            <a:r>
              <a:rPr lang="en-US" sz="1700" dirty="0"/>
              <a:t> </a:t>
            </a:r>
            <a:r>
              <a:rPr lang="en-US" sz="1700" dirty="0" err="1"/>
              <a:t>sơ</a:t>
            </a:r>
            <a:r>
              <a:rPr lang="en-US" sz="1700" dirty="0"/>
              <a:t> </a:t>
            </a:r>
            <a:r>
              <a:rPr lang="en-US" sz="1700" dirty="0" err="1"/>
              <a:t>đồ</a:t>
            </a:r>
            <a:r>
              <a:rPr lang="en-US" sz="1700" dirty="0"/>
              <a:t> code</a:t>
            </a:r>
          </a:p>
          <a:p>
            <a:pPr marL="0" indent="0">
              <a:buNone/>
            </a:pPr>
            <a:r>
              <a:rPr lang="en-US" sz="1700" dirty="0"/>
              <a:t>	</a:t>
            </a:r>
            <a:r>
              <a:rPr lang="en-US" sz="1700" dirty="0" err="1"/>
              <a:t>Từ</a:t>
            </a:r>
            <a:r>
              <a:rPr lang="en-US" sz="1700" dirty="0"/>
              <a:t> </a:t>
            </a:r>
            <a:r>
              <a:rPr lang="en-US" sz="1700" dirty="0" err="1"/>
              <a:t>đoạn</a:t>
            </a:r>
            <a:r>
              <a:rPr lang="en-US" sz="1700" dirty="0"/>
              <a:t> </a:t>
            </a:r>
            <a:r>
              <a:rPr lang="en-US" sz="1700" dirty="0" err="1"/>
              <a:t>mã</a:t>
            </a:r>
            <a:r>
              <a:rPr lang="en-US" sz="1700" dirty="0"/>
              <a:t> </a:t>
            </a:r>
            <a:r>
              <a:rPr lang="en-US" sz="1700" dirty="0" err="1"/>
              <a:t>trên</a:t>
            </a:r>
            <a:r>
              <a:rPr lang="en-US" sz="1700" dirty="0"/>
              <a:t> ta </a:t>
            </a:r>
            <a:r>
              <a:rPr lang="en-US" sz="1700" dirty="0" err="1"/>
              <a:t>dựng</a:t>
            </a:r>
            <a:r>
              <a:rPr lang="en-US" sz="1700" dirty="0"/>
              <a:t> </a:t>
            </a:r>
            <a:r>
              <a:rPr lang="en-US" sz="1700" dirty="0" err="1"/>
              <a:t>sơ</a:t>
            </a:r>
            <a:r>
              <a:rPr lang="en-US" sz="1700" dirty="0"/>
              <a:t> </a:t>
            </a:r>
            <a:r>
              <a:rPr lang="en-US" sz="1700" dirty="0" err="1"/>
              <a:t>đồ</a:t>
            </a:r>
            <a:r>
              <a:rPr lang="en-US" sz="1700" dirty="0"/>
              <a:t> code (code flow) </a:t>
            </a:r>
            <a:r>
              <a:rPr lang="en-US" sz="1700" dirty="0" err="1"/>
              <a:t>như</a:t>
            </a:r>
            <a:r>
              <a:rPr lang="en-US" sz="1700" dirty="0"/>
              <a:t> </a:t>
            </a:r>
            <a:r>
              <a:rPr lang="en-US" sz="1700" dirty="0" err="1"/>
              <a:t>sau</a:t>
            </a:r>
            <a:r>
              <a:rPr lang="en-US" sz="1700" dirty="0"/>
              <a:t>:</a:t>
            </a:r>
          </a:p>
          <a:p>
            <a:pPr marL="0" indent="0">
              <a:buNone/>
            </a:pPr>
            <a:r>
              <a:rPr lang="en-US" sz="1700" dirty="0"/>
              <a:t>	</a:t>
            </a:r>
            <a:r>
              <a:rPr lang="en-US" sz="1700" dirty="0" err="1"/>
              <a:t>Dòng</a:t>
            </a:r>
            <a:r>
              <a:rPr lang="en-US" sz="1700" dirty="0"/>
              <a:t> </a:t>
            </a:r>
            <a:r>
              <a:rPr lang="en-US" sz="1700" dirty="0" err="1"/>
              <a:t>lệnh</a:t>
            </a:r>
            <a:r>
              <a:rPr lang="en-US" sz="1700" dirty="0"/>
              <a:t> </a:t>
            </a:r>
            <a:r>
              <a:rPr lang="en-US" sz="1700" dirty="0" err="1"/>
              <a:t>biểu</a:t>
            </a:r>
            <a:r>
              <a:rPr lang="en-US" sz="1700" dirty="0"/>
              <a:t> </a:t>
            </a:r>
            <a:r>
              <a:rPr lang="en-US" sz="1700" dirty="0" err="1"/>
              <a:t>diễn</a:t>
            </a:r>
            <a:r>
              <a:rPr lang="en-US" sz="1700" dirty="0"/>
              <a:t> </a:t>
            </a:r>
            <a:r>
              <a:rPr lang="en-US" sz="1700" dirty="0" err="1"/>
              <a:t>bởi</a:t>
            </a:r>
            <a:r>
              <a:rPr lang="en-US" sz="1700" dirty="0"/>
              <a:t> </a:t>
            </a:r>
            <a:r>
              <a:rPr lang="en-US" sz="1700" dirty="0" err="1"/>
              <a:t>hình</a:t>
            </a:r>
            <a:r>
              <a:rPr lang="en-US" sz="1700" dirty="0"/>
              <a:t> </a:t>
            </a:r>
            <a:r>
              <a:rPr lang="en-US" sz="1700" dirty="0" err="1"/>
              <a:t>chữ</a:t>
            </a:r>
            <a:r>
              <a:rPr lang="en-US" sz="1700" dirty="0"/>
              <a:t> </a:t>
            </a:r>
            <a:r>
              <a:rPr lang="en-US" sz="1700" dirty="0" err="1"/>
              <a:t>nhật</a:t>
            </a:r>
            <a:r>
              <a:rPr lang="en-US" sz="1700" dirty="0"/>
              <a:t>, </a:t>
            </a:r>
            <a:r>
              <a:rPr lang="en-US" sz="1700" dirty="0" err="1"/>
              <a:t>lệnh</a:t>
            </a:r>
            <a:r>
              <a:rPr lang="en-US" sz="1700" dirty="0"/>
              <a:t> if </a:t>
            </a:r>
            <a:r>
              <a:rPr lang="en-US" sz="1700" dirty="0" err="1"/>
              <a:t>biểu</a:t>
            </a:r>
            <a:r>
              <a:rPr lang="en-US" sz="1700" dirty="0"/>
              <a:t> </a:t>
            </a:r>
            <a:r>
              <a:rPr lang="en-US" sz="1700" dirty="0" err="1"/>
              <a:t>diễn</a:t>
            </a:r>
            <a:r>
              <a:rPr lang="en-US" sz="1700" dirty="0"/>
              <a:t> </a:t>
            </a:r>
            <a:r>
              <a:rPr lang="en-US" sz="1700" dirty="0" err="1"/>
              <a:t>bởi</a:t>
            </a:r>
            <a:r>
              <a:rPr lang="en-US" sz="1700" dirty="0"/>
              <a:t> </a:t>
            </a:r>
            <a:r>
              <a:rPr lang="en-US" sz="1700" dirty="0" err="1"/>
              <a:t>hình</a:t>
            </a:r>
            <a:r>
              <a:rPr lang="en-US" sz="1700" dirty="0"/>
              <a:t> </a:t>
            </a:r>
            <a:r>
              <a:rPr lang="en-US" sz="1700" dirty="0" err="1"/>
              <a:t>thoi</a:t>
            </a:r>
            <a:r>
              <a:rPr lang="en-US" sz="1700" dirty="0"/>
              <a:t>,</a:t>
            </a:r>
          </a:p>
          <a:p>
            <a:pPr marL="0" indent="0">
              <a:buNone/>
            </a:pPr>
            <a:r>
              <a:rPr lang="en-US" sz="1700" dirty="0"/>
              <a:t>	</a:t>
            </a:r>
            <a:r>
              <a:rPr lang="en-US" sz="1700" dirty="0" err="1"/>
              <a:t>đường</a:t>
            </a:r>
            <a:r>
              <a:rPr lang="en-US" sz="1700" dirty="0"/>
              <a:t> </a:t>
            </a:r>
            <a:r>
              <a:rPr lang="en-US" sz="1700" dirty="0" err="1"/>
              <a:t>mũi</a:t>
            </a:r>
            <a:r>
              <a:rPr lang="en-US" sz="1700" dirty="0"/>
              <a:t> </a:t>
            </a:r>
            <a:r>
              <a:rPr lang="en-US" sz="1700" dirty="0" err="1"/>
              <a:t>tên</a:t>
            </a:r>
            <a:r>
              <a:rPr lang="en-US" sz="1700" dirty="0"/>
              <a:t> </a:t>
            </a:r>
            <a:r>
              <a:rPr lang="en-US" sz="1700" dirty="0" err="1"/>
              <a:t>thể</a:t>
            </a:r>
            <a:r>
              <a:rPr lang="en-US" sz="1700" dirty="0"/>
              <a:t> </a:t>
            </a:r>
            <a:r>
              <a:rPr lang="en-US" sz="1700" dirty="0" err="1"/>
              <a:t>hiện</a:t>
            </a:r>
            <a:r>
              <a:rPr lang="en-US" sz="1700" dirty="0"/>
              <a:t> </a:t>
            </a:r>
            <a:r>
              <a:rPr lang="en-US" sz="1700" dirty="0" err="1"/>
              <a:t>trình</a:t>
            </a:r>
            <a:r>
              <a:rPr lang="en-US" sz="1700" dirty="0"/>
              <a:t> </a:t>
            </a:r>
            <a:r>
              <a:rPr lang="en-US" sz="1700" dirty="0" err="1"/>
              <a:t>tự</a:t>
            </a:r>
            <a:r>
              <a:rPr lang="en-US" sz="1700" dirty="0"/>
              <a:t> di </a:t>
            </a:r>
            <a:r>
              <a:rPr lang="en-US" sz="1700" dirty="0" err="1"/>
              <a:t>chuyển</a:t>
            </a:r>
            <a:r>
              <a:rPr lang="en-US" sz="1700" dirty="0"/>
              <a:t> code.</a:t>
            </a:r>
          </a:p>
          <a:p>
            <a:r>
              <a:rPr lang="en-US" sz="1700" dirty="0" err="1"/>
              <a:t>Bước</a:t>
            </a:r>
            <a:r>
              <a:rPr lang="en-US" sz="1700" dirty="0"/>
              <a:t> 2: </a:t>
            </a:r>
            <a:r>
              <a:rPr lang="en-US" sz="1700" dirty="0" err="1"/>
              <a:t>Tìm</a:t>
            </a:r>
            <a:r>
              <a:rPr lang="en-US" sz="1700" dirty="0"/>
              <a:t>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đường</a:t>
            </a:r>
            <a:r>
              <a:rPr lang="en-US" sz="1700" dirty="0"/>
              <a:t> </a:t>
            </a:r>
            <a:r>
              <a:rPr lang="en-US" sz="1700" dirty="0" err="1"/>
              <a:t>đi</a:t>
            </a:r>
            <a:r>
              <a:rPr lang="en-US" sz="1700" dirty="0"/>
              <a:t> </a:t>
            </a:r>
            <a:r>
              <a:rPr lang="en-US" sz="1700" dirty="0" err="1"/>
              <a:t>để</a:t>
            </a:r>
            <a:r>
              <a:rPr lang="en-US" sz="1700" dirty="0"/>
              <a:t> </a:t>
            </a:r>
            <a:r>
              <a:rPr lang="en-US" sz="1700" dirty="0" err="1"/>
              <a:t>đi</a:t>
            </a:r>
            <a:r>
              <a:rPr lang="en-US" sz="1700" dirty="0"/>
              <a:t> qua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dòng</a:t>
            </a:r>
            <a:r>
              <a:rPr lang="en-US" sz="1700" dirty="0"/>
              <a:t> </a:t>
            </a:r>
            <a:r>
              <a:rPr lang="en-US" sz="1700" dirty="0" err="1"/>
              <a:t>lệnh</a:t>
            </a:r>
            <a:r>
              <a:rPr lang="en-US" sz="1700" dirty="0"/>
              <a:t>, </a:t>
            </a:r>
            <a:r>
              <a:rPr lang="en-US" sz="1700" dirty="0" err="1"/>
              <a:t>sao</a:t>
            </a:r>
            <a:r>
              <a:rPr lang="en-US" sz="1700" dirty="0"/>
              <a:t> </a:t>
            </a:r>
            <a:r>
              <a:rPr lang="en-US" sz="1700" dirty="0" err="1"/>
              <a:t>cho</a:t>
            </a:r>
            <a:r>
              <a:rPr lang="en-US" sz="1700" dirty="0"/>
              <a:t> </a:t>
            </a:r>
            <a:r>
              <a:rPr lang="en-US" sz="1700" dirty="0" err="1"/>
              <a:t>số</a:t>
            </a:r>
            <a:r>
              <a:rPr lang="en-US" sz="1700" dirty="0"/>
              <a:t> </a:t>
            </a:r>
            <a:r>
              <a:rPr lang="en-US" sz="1700" dirty="0" err="1"/>
              <a:t>đường</a:t>
            </a:r>
            <a:r>
              <a:rPr lang="en-US" sz="1700" dirty="0"/>
              <a:t> </a:t>
            </a:r>
            <a:r>
              <a:rPr lang="en-US" sz="1700" dirty="0" err="1"/>
              <a:t>đi</a:t>
            </a:r>
            <a:r>
              <a:rPr lang="en-US" sz="1700" dirty="0"/>
              <a:t> </a:t>
            </a:r>
            <a:r>
              <a:rPr lang="en-US" sz="1700" dirty="0" err="1"/>
              <a:t>là</a:t>
            </a:r>
            <a:r>
              <a:rPr lang="en-US" sz="1700" dirty="0"/>
              <a:t> </a:t>
            </a:r>
            <a:r>
              <a:rPr lang="en-US" sz="1700" dirty="0" err="1"/>
              <a:t>ít</a:t>
            </a:r>
            <a:r>
              <a:rPr lang="en-US" sz="1700" dirty="0"/>
              <a:t> </a:t>
            </a:r>
            <a:r>
              <a:rPr lang="en-US" sz="1700" dirty="0" err="1"/>
              <a:t>nhất</a:t>
            </a:r>
            <a:r>
              <a:rPr lang="en-US" sz="1700" dirty="0"/>
              <a:t>.</a:t>
            </a:r>
          </a:p>
          <a:p>
            <a:pPr marL="457200" lvl="1" indent="0">
              <a:buNone/>
            </a:pPr>
            <a:r>
              <a:rPr lang="en-US" sz="1700" dirty="0" err="1"/>
              <a:t>Bài</a:t>
            </a:r>
            <a:r>
              <a:rPr lang="en-US" sz="1700" dirty="0"/>
              <a:t> </a:t>
            </a:r>
            <a:r>
              <a:rPr lang="en-US" sz="1700" dirty="0" err="1"/>
              <a:t>này</a:t>
            </a:r>
            <a:r>
              <a:rPr lang="en-US" sz="1700" dirty="0"/>
              <a:t> </a:t>
            </a:r>
            <a:r>
              <a:rPr lang="en-US" sz="1700" dirty="0" err="1"/>
              <a:t>có</a:t>
            </a:r>
            <a:r>
              <a:rPr lang="en-US" sz="1700" dirty="0"/>
              <a:t> 4 </a:t>
            </a:r>
            <a:r>
              <a:rPr lang="en-US" sz="1700" dirty="0" err="1"/>
              <a:t>dòng</a:t>
            </a:r>
            <a:r>
              <a:rPr lang="en-US" sz="1700" dirty="0"/>
              <a:t> </a:t>
            </a:r>
            <a:r>
              <a:rPr lang="en-US" sz="1700" dirty="0" err="1"/>
              <a:t>lệnh</a:t>
            </a:r>
            <a:r>
              <a:rPr lang="en-US" sz="1700" dirty="0"/>
              <a:t>; 1 </a:t>
            </a:r>
            <a:r>
              <a:rPr lang="en-US" sz="1700" dirty="0" err="1"/>
              <a:t>đường</a:t>
            </a:r>
            <a:r>
              <a:rPr lang="en-US" sz="1700" dirty="0"/>
              <a:t> </a:t>
            </a:r>
            <a:r>
              <a:rPr lang="en-US" sz="1700" dirty="0" err="1"/>
              <a:t>đi</a:t>
            </a:r>
            <a:r>
              <a:rPr lang="en-US" sz="1700" dirty="0"/>
              <a:t>: 1-2-3-4 </a:t>
            </a:r>
            <a:r>
              <a:rPr lang="en-US" sz="1700" dirty="0" err="1"/>
              <a:t>là</a:t>
            </a:r>
            <a:r>
              <a:rPr lang="en-US" sz="1700" dirty="0"/>
              <a:t> </a:t>
            </a:r>
            <a:r>
              <a:rPr lang="en-US" sz="1700" dirty="0" err="1"/>
              <a:t>đi</a:t>
            </a:r>
            <a:r>
              <a:rPr lang="en-US" sz="1700" dirty="0"/>
              <a:t> qua </a:t>
            </a:r>
            <a:r>
              <a:rPr lang="en-US" sz="1700" dirty="0" err="1"/>
              <a:t>tất</a:t>
            </a:r>
            <a:r>
              <a:rPr lang="en-US" sz="1700" dirty="0"/>
              <a:t> </a:t>
            </a:r>
            <a:r>
              <a:rPr lang="en-US" sz="1700" dirty="0" err="1"/>
              <a:t>cả</a:t>
            </a:r>
            <a:r>
              <a:rPr lang="en-US" sz="1700" dirty="0"/>
              <a:t> 4 </a:t>
            </a:r>
            <a:r>
              <a:rPr lang="en-US" sz="1700" dirty="0" err="1"/>
              <a:t>dòng</a:t>
            </a:r>
            <a:r>
              <a:rPr lang="en-US" sz="1700" dirty="0"/>
              <a:t> </a:t>
            </a:r>
            <a:r>
              <a:rPr lang="en-US" sz="1700" dirty="0" err="1"/>
              <a:t>lệnh</a:t>
            </a:r>
            <a:endParaRPr lang="en-US" sz="1700" dirty="0"/>
          </a:p>
          <a:p>
            <a:pPr marL="457200" lvl="1" indent="0">
              <a:buNone/>
            </a:pPr>
            <a:r>
              <a:rPr lang="en-US" sz="1700" dirty="0" err="1"/>
              <a:t>Nên</a:t>
            </a:r>
            <a:r>
              <a:rPr lang="en-US" sz="1700" dirty="0"/>
              <a:t> </a:t>
            </a:r>
            <a:r>
              <a:rPr lang="en-US" sz="1700" dirty="0" err="1"/>
              <a:t>đạt</a:t>
            </a:r>
            <a:r>
              <a:rPr lang="en-US" sz="1700" dirty="0"/>
              <a:t> statement coverage = 100%</a:t>
            </a:r>
          </a:p>
          <a:p>
            <a:pPr marL="457200" lvl="1" indent="0">
              <a:buNone/>
            </a:pPr>
            <a:r>
              <a:rPr lang="en-US" sz="1700" dirty="0">
                <a:sym typeface="Wingdings" panose="05000000000000000000" pitchFamily="2" charset="2"/>
              </a:rPr>
              <a:t> </a:t>
            </a:r>
            <a:r>
              <a:rPr lang="en-US" sz="1700" dirty="0" err="1">
                <a:sym typeface="Wingdings" panose="05000000000000000000" pitchFamily="2" charset="2"/>
              </a:rPr>
              <a:t>cần</a:t>
            </a:r>
            <a:r>
              <a:rPr lang="en-US" sz="1700" dirty="0">
                <a:sym typeface="Wingdings" panose="05000000000000000000" pitchFamily="2" charset="2"/>
              </a:rPr>
              <a:t> 1 test case</a:t>
            </a:r>
            <a:endParaRPr lang="en-US" sz="1700" dirty="0"/>
          </a:p>
          <a:p>
            <a:r>
              <a:rPr lang="en-US" sz="1700" dirty="0" err="1"/>
              <a:t>Bước</a:t>
            </a:r>
            <a:r>
              <a:rPr lang="en-US" sz="1700" dirty="0"/>
              <a:t> 3: </a:t>
            </a:r>
            <a:r>
              <a:rPr lang="en-US" sz="1700" dirty="0" err="1"/>
              <a:t>Xác</a:t>
            </a:r>
            <a:r>
              <a:rPr lang="en-US" sz="1700" dirty="0"/>
              <a:t> </a:t>
            </a:r>
            <a:r>
              <a:rPr lang="en-US" sz="1700" dirty="0" err="1"/>
              <a:t>định</a:t>
            </a:r>
            <a:r>
              <a:rPr lang="en-US" sz="1700" dirty="0"/>
              <a:t> </a:t>
            </a:r>
            <a:r>
              <a:rPr lang="en-US" sz="1700" dirty="0" err="1"/>
              <a:t>bộ</a:t>
            </a:r>
            <a:r>
              <a:rPr lang="en-US" sz="1700" dirty="0"/>
              <a:t> test data </a:t>
            </a:r>
            <a:r>
              <a:rPr lang="en-US" sz="1700" dirty="0" err="1"/>
              <a:t>thoả</a:t>
            </a:r>
            <a:r>
              <a:rPr lang="en-US" sz="1700" dirty="0"/>
              <a:t> </a:t>
            </a:r>
            <a:r>
              <a:rPr lang="en-US" sz="1700" dirty="0" err="1"/>
              <a:t>mãn</a:t>
            </a:r>
            <a:r>
              <a:rPr lang="en-US" sz="1700" dirty="0"/>
              <a:t> </a:t>
            </a:r>
            <a:r>
              <a:rPr lang="en-US" sz="1700" dirty="0" err="1"/>
              <a:t>đường</a:t>
            </a:r>
            <a:r>
              <a:rPr lang="en-US" sz="1700" dirty="0"/>
              <a:t> 1-2-3-4</a:t>
            </a:r>
          </a:p>
          <a:p>
            <a:pPr marL="457200" lvl="1" indent="0">
              <a:buNone/>
            </a:pPr>
            <a:r>
              <a:rPr lang="en-US" sz="1600" dirty="0" err="1"/>
              <a:t>Chọn</a:t>
            </a:r>
            <a:r>
              <a:rPr lang="en-US" sz="1600" dirty="0"/>
              <a:t> A = 20, B = 25.</a:t>
            </a:r>
            <a:br>
              <a:rPr lang="en-US" sz="1000" dirty="0"/>
            </a:br>
            <a:endParaRPr lang="en-US" sz="1300" dirty="0"/>
          </a:p>
          <a:p>
            <a:pPr marL="457200" lvl="1" indent="0">
              <a:buNone/>
            </a:pPr>
            <a:endParaRPr lang="en-US" sz="1700" dirty="0"/>
          </a:p>
        </p:txBody>
      </p:sp>
      <p:pic>
        <p:nvPicPr>
          <p:cNvPr id="7" name="Picture 6">
            <a:extLst>
              <a:ext uri="{FF2B5EF4-FFF2-40B4-BE49-F238E27FC236}">
                <a16:creationId xmlns:a16="http://schemas.microsoft.com/office/drawing/2014/main" id="{2C6549FA-3EC4-BA1C-1584-D04A226CE29C}"/>
              </a:ext>
            </a:extLst>
          </p:cNvPr>
          <p:cNvPicPr>
            <a:picLocks noChangeAspect="1"/>
          </p:cNvPicPr>
          <p:nvPr/>
        </p:nvPicPr>
        <p:blipFill>
          <a:blip r:embed="rId3"/>
          <a:stretch>
            <a:fillRect/>
          </a:stretch>
        </p:blipFill>
        <p:spPr>
          <a:xfrm>
            <a:off x="7838498" y="1841760"/>
            <a:ext cx="4084988" cy="4826248"/>
          </a:xfrm>
          <a:prstGeom prst="rect">
            <a:avLst/>
          </a:prstGeom>
        </p:spPr>
      </p:pic>
    </p:spTree>
    <p:extLst>
      <p:ext uri="{BB962C8B-B14F-4D97-AF65-F5344CB8AC3E}">
        <p14:creationId xmlns:p14="http://schemas.microsoft.com/office/powerpoint/2010/main" val="340741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4.3.2. Branch Testing</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10133351" cy="5279118"/>
          </a:xfrm>
        </p:spPr>
        <p:txBody>
          <a:bodyPr>
            <a:normAutofit fontScale="85000" lnSpcReduction="20000"/>
          </a:bodyPr>
          <a:lstStyle/>
          <a:p>
            <a:pPr>
              <a:buFont typeface="Wingdings" panose="05000000000000000000" pitchFamily="2" charset="2"/>
              <a:buChar char="v"/>
            </a:pPr>
            <a:r>
              <a:rPr lang="en-US" sz="2000" b="1" dirty="0" err="1"/>
              <a:t>Định</a:t>
            </a:r>
            <a:r>
              <a:rPr lang="en-US" sz="2000" b="1" dirty="0"/>
              <a:t> </a:t>
            </a:r>
            <a:r>
              <a:rPr lang="en-US" sz="2000" b="1" dirty="0" err="1"/>
              <a:t>nghĩa</a:t>
            </a:r>
            <a:r>
              <a:rPr lang="en-US" sz="2000" b="1" dirty="0"/>
              <a:t>:</a:t>
            </a:r>
          </a:p>
          <a:p>
            <a:pPr lvl="1"/>
            <a:r>
              <a:rPr lang="en-US" sz="1700" dirty="0"/>
              <a:t>Branch testing hay decision testing (</a:t>
            </a:r>
            <a:r>
              <a:rPr lang="en-US" sz="1700" dirty="0" err="1"/>
              <a:t>kiểm</a:t>
            </a:r>
            <a:r>
              <a:rPr lang="en-US" sz="1700" dirty="0"/>
              <a:t> </a:t>
            </a:r>
            <a:r>
              <a:rPr lang="en-US" sz="1700" dirty="0" err="1"/>
              <a:t>thử</a:t>
            </a:r>
            <a:r>
              <a:rPr lang="en-US" sz="1700" dirty="0"/>
              <a:t> </a:t>
            </a:r>
            <a:r>
              <a:rPr lang="en-US" sz="1700" dirty="0" err="1"/>
              <a:t>lệnh</a:t>
            </a:r>
            <a:r>
              <a:rPr lang="en-US" sz="1700" dirty="0"/>
              <a:t> </a:t>
            </a:r>
            <a:r>
              <a:rPr lang="en-US" sz="1700" dirty="0" err="1"/>
              <a:t>rẽ</a:t>
            </a:r>
            <a:r>
              <a:rPr lang="en-US" sz="1700" dirty="0"/>
              <a:t> </a:t>
            </a:r>
            <a:r>
              <a:rPr lang="en-US" sz="1700" dirty="0" err="1"/>
              <a:t>nhánh</a:t>
            </a:r>
            <a:r>
              <a:rPr lang="en-US" sz="1700" dirty="0"/>
              <a:t>): </a:t>
            </a:r>
            <a:r>
              <a:rPr lang="en-US" sz="1700" dirty="0" err="1"/>
              <a:t>là</a:t>
            </a:r>
            <a:r>
              <a:rPr lang="en-US" sz="1700" dirty="0"/>
              <a:t> </a:t>
            </a:r>
            <a:r>
              <a:rPr lang="en-US" sz="1700" dirty="0" err="1"/>
              <a:t>kỹ</a:t>
            </a:r>
            <a:r>
              <a:rPr lang="en-US" sz="1700" dirty="0"/>
              <a:t> </a:t>
            </a:r>
            <a:r>
              <a:rPr lang="en-US" sz="1700" dirty="0" err="1"/>
              <a:t>thuật</a:t>
            </a:r>
            <a:r>
              <a:rPr lang="en-US" sz="1700" dirty="0"/>
              <a:t> </a:t>
            </a:r>
            <a:r>
              <a:rPr lang="en-US" sz="1700" dirty="0" err="1"/>
              <a:t>thiết</a:t>
            </a:r>
            <a:r>
              <a:rPr lang="en-US" sz="1700" dirty="0"/>
              <a:t> </a:t>
            </a:r>
            <a:r>
              <a:rPr lang="en-US" sz="1700" dirty="0" err="1"/>
              <a:t>kế</a:t>
            </a:r>
            <a:r>
              <a:rPr lang="en-US" sz="1700" dirty="0"/>
              <a:t> </a:t>
            </a:r>
            <a:r>
              <a:rPr lang="en-US" sz="1700" dirty="0" err="1"/>
              <a:t>các</a:t>
            </a:r>
            <a:r>
              <a:rPr lang="en-US" sz="1700" dirty="0"/>
              <a:t> test case </a:t>
            </a:r>
            <a:r>
              <a:rPr lang="en-US" sz="1700" dirty="0" err="1"/>
              <a:t>để</a:t>
            </a:r>
            <a:r>
              <a:rPr lang="en-US" sz="1700" dirty="0"/>
              <a:t> </a:t>
            </a:r>
            <a:r>
              <a:rPr lang="en-US" sz="1700" dirty="0" err="1"/>
              <a:t>đi</a:t>
            </a:r>
            <a:r>
              <a:rPr lang="en-US" sz="1700" dirty="0"/>
              <a:t> qua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đầu</a:t>
            </a:r>
            <a:r>
              <a:rPr lang="en-US" sz="1700" dirty="0"/>
              <a:t> </a:t>
            </a:r>
            <a:r>
              <a:rPr lang="en-US" sz="1700" dirty="0" err="1"/>
              <a:t>ra</a:t>
            </a:r>
            <a:r>
              <a:rPr lang="en-US" sz="1700" dirty="0"/>
              <a:t> (outcome) </a:t>
            </a:r>
            <a:r>
              <a:rPr lang="en-US" sz="1700" dirty="0" err="1"/>
              <a:t>của</a:t>
            </a:r>
            <a:r>
              <a:rPr lang="en-US" sz="1700" dirty="0"/>
              <a:t> </a:t>
            </a:r>
            <a:r>
              <a:rPr lang="en-US" sz="1700" dirty="0" err="1"/>
              <a:t>lệnh</a:t>
            </a:r>
            <a:r>
              <a:rPr lang="en-US" sz="1700" dirty="0"/>
              <a:t> </a:t>
            </a:r>
            <a:r>
              <a:rPr lang="en-US" sz="1700" dirty="0" err="1"/>
              <a:t>rẽ</a:t>
            </a:r>
            <a:r>
              <a:rPr lang="en-US" sz="1700" dirty="0"/>
              <a:t> </a:t>
            </a:r>
            <a:r>
              <a:rPr lang="en-US" sz="1700" dirty="0" err="1"/>
              <a:t>nhánh</a:t>
            </a:r>
            <a:r>
              <a:rPr lang="en-US" sz="1700" dirty="0"/>
              <a:t>, </a:t>
            </a:r>
            <a:r>
              <a:rPr lang="en-US" sz="1700" dirty="0" err="1"/>
              <a:t>mỗi</a:t>
            </a:r>
            <a:r>
              <a:rPr lang="en-US" sz="1700" dirty="0"/>
              <a:t> outcome </a:t>
            </a:r>
            <a:r>
              <a:rPr lang="en-US" sz="1700" dirty="0" err="1"/>
              <a:t>ít</a:t>
            </a:r>
            <a:r>
              <a:rPr lang="en-US" sz="1700" dirty="0"/>
              <a:t> </a:t>
            </a:r>
            <a:r>
              <a:rPr lang="en-US" sz="1700" dirty="0" err="1"/>
              <a:t>nhất</a:t>
            </a:r>
            <a:r>
              <a:rPr lang="en-US" sz="1700" dirty="0"/>
              <a:t> 1 </a:t>
            </a:r>
            <a:r>
              <a:rPr lang="en-US" sz="1700" dirty="0" err="1"/>
              <a:t>lần</a:t>
            </a:r>
            <a:endParaRPr lang="en-US" sz="1700" dirty="0"/>
          </a:p>
          <a:p>
            <a:pPr lvl="1"/>
            <a:r>
              <a:rPr lang="en-US" sz="1700" dirty="0"/>
              <a:t> Branch coverage (</a:t>
            </a:r>
            <a:r>
              <a:rPr lang="en-US" sz="1700" dirty="0" err="1"/>
              <a:t>độ</a:t>
            </a:r>
            <a:r>
              <a:rPr lang="en-US" sz="1700" dirty="0"/>
              <a:t> bao </a:t>
            </a:r>
            <a:r>
              <a:rPr lang="en-US" sz="1700" dirty="0" err="1"/>
              <a:t>phủ</a:t>
            </a:r>
            <a:r>
              <a:rPr lang="en-US" sz="1700" dirty="0"/>
              <a:t> </a:t>
            </a:r>
            <a:r>
              <a:rPr lang="en-US" sz="1700" dirty="0" err="1"/>
              <a:t>rẽ</a:t>
            </a:r>
            <a:r>
              <a:rPr lang="en-US" sz="1700" dirty="0"/>
              <a:t> </a:t>
            </a:r>
            <a:r>
              <a:rPr lang="en-US" sz="1700" dirty="0" err="1"/>
              <a:t>nhánh</a:t>
            </a:r>
            <a:r>
              <a:rPr lang="en-US" sz="1700" dirty="0"/>
              <a:t>) = (</a:t>
            </a:r>
            <a:r>
              <a:rPr lang="en-US" sz="1700" dirty="0" err="1"/>
              <a:t>Số</a:t>
            </a:r>
            <a:r>
              <a:rPr lang="en-US" sz="1700" dirty="0"/>
              <a:t> outcome </a:t>
            </a:r>
            <a:r>
              <a:rPr lang="en-US" sz="1700" dirty="0" err="1"/>
              <a:t>được</a:t>
            </a:r>
            <a:r>
              <a:rPr lang="en-US" sz="1700" dirty="0"/>
              <a:t> </a:t>
            </a:r>
            <a:r>
              <a:rPr lang="en-US" sz="1700" dirty="0" err="1"/>
              <a:t>thực</a:t>
            </a:r>
            <a:r>
              <a:rPr lang="en-US" sz="1700" dirty="0"/>
              <a:t> </a:t>
            </a:r>
            <a:r>
              <a:rPr lang="en-US" sz="1700" dirty="0" err="1"/>
              <a:t>thi</a:t>
            </a:r>
            <a:r>
              <a:rPr lang="en-US" sz="1700" dirty="0"/>
              <a:t>/</a:t>
            </a:r>
            <a:r>
              <a:rPr lang="en-US" sz="1700" dirty="0" err="1"/>
              <a:t>tổng</a:t>
            </a:r>
            <a:r>
              <a:rPr lang="en-US" sz="1700" dirty="0"/>
              <a:t> </a:t>
            </a:r>
            <a:r>
              <a:rPr lang="en-US" sz="1700" dirty="0" err="1"/>
              <a:t>số</a:t>
            </a:r>
            <a:r>
              <a:rPr lang="en-US" sz="1700" dirty="0"/>
              <a:t> outcome) * 100%</a:t>
            </a:r>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marL="457200" lvl="1" indent="0">
              <a:buNone/>
            </a:pPr>
            <a:endParaRPr lang="en-US" sz="1700" dirty="0"/>
          </a:p>
          <a:p>
            <a:pPr>
              <a:buFont typeface="Wingdings" panose="05000000000000000000" pitchFamily="2" charset="2"/>
              <a:buChar char="v"/>
            </a:pPr>
            <a:r>
              <a:rPr lang="en-US" sz="2200" b="1" dirty="0" err="1"/>
              <a:t>Ví</a:t>
            </a:r>
            <a:r>
              <a:rPr lang="en-US" sz="2200" b="1" dirty="0"/>
              <a:t> </a:t>
            </a:r>
            <a:r>
              <a:rPr lang="en-US" sz="2200" b="1" dirty="0" err="1"/>
              <a:t>dụ</a:t>
            </a:r>
            <a:r>
              <a:rPr lang="en-US" sz="2200" b="1" dirty="0"/>
              <a:t>: </a:t>
            </a:r>
            <a:r>
              <a:rPr lang="en-US" sz="2200" dirty="0" err="1"/>
              <a:t>cho</a:t>
            </a:r>
            <a:r>
              <a:rPr lang="en-US" sz="2200" dirty="0"/>
              <a:t> </a:t>
            </a:r>
            <a:r>
              <a:rPr lang="en-US" sz="2200" dirty="0" err="1"/>
              <a:t>đoạn</a:t>
            </a:r>
            <a:r>
              <a:rPr lang="en-US" sz="2200" dirty="0"/>
              <a:t> </a:t>
            </a:r>
            <a:r>
              <a:rPr lang="en-US" sz="2200" dirty="0" err="1"/>
              <a:t>mã</a:t>
            </a:r>
            <a:r>
              <a:rPr lang="en-US" sz="2200" dirty="0"/>
              <a:t> </a:t>
            </a:r>
            <a:r>
              <a:rPr lang="en-US" sz="2200" dirty="0" err="1"/>
              <a:t>sau</a:t>
            </a:r>
            <a:r>
              <a:rPr lang="en-US" sz="2200" dirty="0"/>
              <a:t>, </a:t>
            </a:r>
            <a:r>
              <a:rPr lang="en-US" sz="2200" dirty="0" err="1"/>
              <a:t>thiết</a:t>
            </a:r>
            <a:r>
              <a:rPr lang="en-US" sz="2200" dirty="0"/>
              <a:t> </a:t>
            </a:r>
            <a:r>
              <a:rPr lang="en-US" sz="2200" dirty="0" err="1"/>
              <a:t>kế</a:t>
            </a:r>
            <a:r>
              <a:rPr lang="en-US" sz="2200" dirty="0"/>
              <a:t> test case </a:t>
            </a:r>
            <a:r>
              <a:rPr lang="en-US" sz="2200" dirty="0" err="1"/>
              <a:t>để</a:t>
            </a:r>
            <a:r>
              <a:rPr lang="en-US" sz="2200" dirty="0"/>
              <a:t> </a:t>
            </a:r>
            <a:r>
              <a:rPr lang="en-US" sz="2200" dirty="0" err="1"/>
              <a:t>đạt</a:t>
            </a:r>
            <a:r>
              <a:rPr lang="en-US" sz="2200" dirty="0"/>
              <a:t> </a:t>
            </a:r>
            <a:r>
              <a:rPr lang="en-US" sz="2200" dirty="0" err="1"/>
              <a:t>được</a:t>
            </a:r>
            <a:r>
              <a:rPr lang="en-US" sz="2200" dirty="0"/>
              <a:t> 100% decision coverage</a:t>
            </a:r>
            <a:endParaRPr lang="en-US" sz="2200" b="1" dirty="0"/>
          </a:p>
          <a:p>
            <a:pPr marL="457200" lvl="1" indent="0">
              <a:buNone/>
            </a:pPr>
            <a:endParaRPr lang="en-US" sz="1700" dirty="0"/>
          </a:p>
          <a:p>
            <a:pPr marL="1371600" lvl="3" indent="0">
              <a:spcBef>
                <a:spcPts val="0"/>
              </a:spcBef>
              <a:buNone/>
            </a:pPr>
            <a:r>
              <a:rPr lang="en-US" sz="1600" b="0" i="0" u="none" strike="noStrike" dirty="0">
                <a:solidFill>
                  <a:srgbClr val="000000"/>
                </a:solidFill>
                <a:effectLst/>
                <a:latin typeface="Arial" panose="020B0604020202020204" pitchFamily="34" charset="0"/>
              </a:rPr>
              <a:t>READ A</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READ B</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C  = A  +  2 * B</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IF C&gt; 50 THEN</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PRINT “large C”</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ENDIF</a:t>
            </a:r>
            <a:endParaRPr lang="en-US" sz="1600" b="0" dirty="0">
              <a:effectLst/>
            </a:endParaRPr>
          </a:p>
          <a:p>
            <a:pPr marL="0" indent="0">
              <a:buNone/>
            </a:pPr>
            <a:br>
              <a:rPr lang="en-US" sz="1400" dirty="0"/>
            </a:br>
            <a:endParaRPr lang="en-US" sz="1700" dirty="0"/>
          </a:p>
          <a:p>
            <a:pPr marL="457200" lvl="1" indent="0">
              <a:buNone/>
            </a:pPr>
            <a:endParaRPr lang="en-US" sz="1700" dirty="0"/>
          </a:p>
        </p:txBody>
      </p:sp>
      <p:pic>
        <p:nvPicPr>
          <p:cNvPr id="4" name="Picture 3">
            <a:extLst>
              <a:ext uri="{FF2B5EF4-FFF2-40B4-BE49-F238E27FC236}">
                <a16:creationId xmlns:a16="http://schemas.microsoft.com/office/drawing/2014/main" id="{001E9314-E91D-0FCF-C3FB-54A4BD28FBE2}"/>
              </a:ext>
            </a:extLst>
          </p:cNvPr>
          <p:cNvPicPr>
            <a:picLocks noChangeAspect="1"/>
          </p:cNvPicPr>
          <p:nvPr/>
        </p:nvPicPr>
        <p:blipFill>
          <a:blip r:embed="rId3"/>
          <a:stretch>
            <a:fillRect/>
          </a:stretch>
        </p:blipFill>
        <p:spPr>
          <a:xfrm>
            <a:off x="1961213" y="2167541"/>
            <a:ext cx="3854307" cy="2121432"/>
          </a:xfrm>
          <a:prstGeom prst="rect">
            <a:avLst/>
          </a:prstGeom>
        </p:spPr>
      </p:pic>
    </p:spTree>
    <p:extLst>
      <p:ext uri="{BB962C8B-B14F-4D97-AF65-F5344CB8AC3E}">
        <p14:creationId xmlns:p14="http://schemas.microsoft.com/office/powerpoint/2010/main" val="3802615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4.3.2. Branch Testing</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7856393" cy="4836432"/>
          </a:xfrm>
        </p:spPr>
        <p:txBody>
          <a:bodyPr>
            <a:normAutofit/>
          </a:bodyPr>
          <a:lstStyle/>
          <a:p>
            <a:pPr>
              <a:buFont typeface="Wingdings" panose="05000000000000000000" pitchFamily="2" charset="2"/>
              <a:buChar char="v"/>
            </a:pPr>
            <a:r>
              <a:rPr lang="en-US" sz="1700" b="1" dirty="0" err="1"/>
              <a:t>Bài</a:t>
            </a:r>
            <a:r>
              <a:rPr lang="en-US" sz="1700" b="1" dirty="0"/>
              <a:t> </a:t>
            </a:r>
            <a:r>
              <a:rPr lang="en-US" sz="1700" b="1" dirty="0" err="1"/>
              <a:t>làm</a:t>
            </a:r>
            <a:r>
              <a:rPr lang="en-US" sz="1700" b="1" dirty="0"/>
              <a:t>: </a:t>
            </a:r>
          </a:p>
          <a:p>
            <a:r>
              <a:rPr lang="en-US" sz="1700" dirty="0" err="1"/>
              <a:t>Bước</a:t>
            </a:r>
            <a:r>
              <a:rPr lang="en-US" sz="1700" dirty="0"/>
              <a:t> 1: </a:t>
            </a:r>
            <a:r>
              <a:rPr lang="en-US" sz="1700" dirty="0" err="1"/>
              <a:t>Tạo</a:t>
            </a:r>
            <a:r>
              <a:rPr lang="en-US" sz="1700" dirty="0"/>
              <a:t> </a:t>
            </a:r>
            <a:r>
              <a:rPr lang="en-US" sz="1700" dirty="0" err="1"/>
              <a:t>sơ</a:t>
            </a:r>
            <a:r>
              <a:rPr lang="en-US" sz="1700" dirty="0"/>
              <a:t> </a:t>
            </a:r>
            <a:r>
              <a:rPr lang="en-US" sz="1700" dirty="0" err="1"/>
              <a:t>đồ</a:t>
            </a:r>
            <a:r>
              <a:rPr lang="en-US" sz="1700" dirty="0"/>
              <a:t> code</a:t>
            </a:r>
          </a:p>
          <a:p>
            <a:pPr marL="0" indent="0">
              <a:buNone/>
            </a:pPr>
            <a:r>
              <a:rPr lang="en-US" sz="1700" dirty="0"/>
              <a:t>	</a:t>
            </a:r>
            <a:r>
              <a:rPr lang="en-US" sz="1700" dirty="0" err="1"/>
              <a:t>Từ</a:t>
            </a:r>
            <a:r>
              <a:rPr lang="en-US" sz="1700" dirty="0"/>
              <a:t> </a:t>
            </a:r>
            <a:r>
              <a:rPr lang="en-US" sz="1700" dirty="0" err="1"/>
              <a:t>đoạn</a:t>
            </a:r>
            <a:r>
              <a:rPr lang="en-US" sz="1700" dirty="0"/>
              <a:t> </a:t>
            </a:r>
            <a:r>
              <a:rPr lang="en-US" sz="1700" dirty="0" err="1"/>
              <a:t>mã</a:t>
            </a:r>
            <a:r>
              <a:rPr lang="en-US" sz="1700" dirty="0"/>
              <a:t> </a:t>
            </a:r>
            <a:r>
              <a:rPr lang="en-US" sz="1700" dirty="0" err="1"/>
              <a:t>trên</a:t>
            </a:r>
            <a:r>
              <a:rPr lang="en-US" sz="1700" dirty="0"/>
              <a:t> ta </a:t>
            </a:r>
            <a:r>
              <a:rPr lang="en-US" sz="1700" dirty="0" err="1"/>
              <a:t>dựng</a:t>
            </a:r>
            <a:r>
              <a:rPr lang="en-US" sz="1700" dirty="0"/>
              <a:t> </a:t>
            </a:r>
            <a:r>
              <a:rPr lang="en-US" sz="1700" dirty="0" err="1"/>
              <a:t>sơ</a:t>
            </a:r>
            <a:r>
              <a:rPr lang="en-US" sz="1700" dirty="0"/>
              <a:t> </a:t>
            </a:r>
            <a:r>
              <a:rPr lang="en-US" sz="1700" dirty="0" err="1"/>
              <a:t>đồ</a:t>
            </a:r>
            <a:r>
              <a:rPr lang="en-US" sz="1700" dirty="0"/>
              <a:t> code (code flow) </a:t>
            </a:r>
            <a:r>
              <a:rPr lang="en-US" sz="1700" dirty="0" err="1"/>
              <a:t>như</a:t>
            </a:r>
            <a:r>
              <a:rPr lang="en-US" sz="1700" dirty="0"/>
              <a:t> </a:t>
            </a:r>
            <a:r>
              <a:rPr lang="en-US" sz="1700" dirty="0" err="1"/>
              <a:t>sau</a:t>
            </a:r>
            <a:r>
              <a:rPr lang="en-US" sz="1700" dirty="0"/>
              <a:t>:</a:t>
            </a:r>
          </a:p>
          <a:p>
            <a:pPr marL="0" indent="0">
              <a:buNone/>
            </a:pPr>
            <a:r>
              <a:rPr lang="en-US" sz="1700" dirty="0"/>
              <a:t>	</a:t>
            </a:r>
            <a:r>
              <a:rPr lang="en-US" sz="1700" dirty="0" err="1"/>
              <a:t>Dòng</a:t>
            </a:r>
            <a:r>
              <a:rPr lang="en-US" sz="1700" dirty="0"/>
              <a:t> </a:t>
            </a:r>
            <a:r>
              <a:rPr lang="en-US" sz="1700" dirty="0" err="1"/>
              <a:t>lệnh</a:t>
            </a:r>
            <a:r>
              <a:rPr lang="en-US" sz="1700" dirty="0"/>
              <a:t> </a:t>
            </a:r>
            <a:r>
              <a:rPr lang="en-US" sz="1700" dirty="0" err="1"/>
              <a:t>biểu</a:t>
            </a:r>
            <a:r>
              <a:rPr lang="en-US" sz="1700" dirty="0"/>
              <a:t> </a:t>
            </a:r>
            <a:r>
              <a:rPr lang="en-US" sz="1700" dirty="0" err="1"/>
              <a:t>diễn</a:t>
            </a:r>
            <a:r>
              <a:rPr lang="en-US" sz="1700" dirty="0"/>
              <a:t> </a:t>
            </a:r>
            <a:r>
              <a:rPr lang="en-US" sz="1700" dirty="0" err="1"/>
              <a:t>bởi</a:t>
            </a:r>
            <a:r>
              <a:rPr lang="en-US" sz="1700" dirty="0"/>
              <a:t> </a:t>
            </a:r>
            <a:r>
              <a:rPr lang="en-US" sz="1700" dirty="0" err="1"/>
              <a:t>hình</a:t>
            </a:r>
            <a:r>
              <a:rPr lang="en-US" sz="1700" dirty="0"/>
              <a:t> </a:t>
            </a:r>
            <a:r>
              <a:rPr lang="en-US" sz="1700" dirty="0" err="1"/>
              <a:t>chữ</a:t>
            </a:r>
            <a:r>
              <a:rPr lang="en-US" sz="1700" dirty="0"/>
              <a:t> </a:t>
            </a:r>
            <a:r>
              <a:rPr lang="en-US" sz="1700" dirty="0" err="1"/>
              <a:t>nhật</a:t>
            </a:r>
            <a:r>
              <a:rPr lang="en-US" sz="1700" dirty="0"/>
              <a:t>, </a:t>
            </a:r>
            <a:r>
              <a:rPr lang="en-US" sz="1700" dirty="0" err="1"/>
              <a:t>lệnh</a:t>
            </a:r>
            <a:r>
              <a:rPr lang="en-US" sz="1700" dirty="0"/>
              <a:t> if </a:t>
            </a:r>
            <a:r>
              <a:rPr lang="en-US" sz="1700" dirty="0" err="1"/>
              <a:t>biểu</a:t>
            </a:r>
            <a:r>
              <a:rPr lang="en-US" sz="1700" dirty="0"/>
              <a:t> </a:t>
            </a:r>
            <a:r>
              <a:rPr lang="en-US" sz="1700" dirty="0" err="1"/>
              <a:t>diễn</a:t>
            </a:r>
            <a:r>
              <a:rPr lang="en-US" sz="1700" dirty="0"/>
              <a:t> </a:t>
            </a:r>
            <a:r>
              <a:rPr lang="en-US" sz="1700" dirty="0" err="1"/>
              <a:t>bởi</a:t>
            </a:r>
            <a:r>
              <a:rPr lang="en-US" sz="1700" dirty="0"/>
              <a:t> </a:t>
            </a:r>
            <a:r>
              <a:rPr lang="en-US" sz="1700" dirty="0" err="1"/>
              <a:t>hình</a:t>
            </a:r>
            <a:r>
              <a:rPr lang="en-US" sz="1700" dirty="0"/>
              <a:t> </a:t>
            </a:r>
            <a:r>
              <a:rPr lang="en-US" sz="1700" dirty="0" err="1"/>
              <a:t>thoi</a:t>
            </a:r>
            <a:r>
              <a:rPr lang="en-US" sz="1700" dirty="0"/>
              <a:t>,</a:t>
            </a:r>
          </a:p>
          <a:p>
            <a:pPr marL="0" indent="0">
              <a:buNone/>
            </a:pPr>
            <a:r>
              <a:rPr lang="en-US" sz="1700" dirty="0"/>
              <a:t>	</a:t>
            </a:r>
            <a:r>
              <a:rPr lang="en-US" sz="1700" dirty="0" err="1"/>
              <a:t>đường</a:t>
            </a:r>
            <a:r>
              <a:rPr lang="en-US" sz="1700" dirty="0"/>
              <a:t> </a:t>
            </a:r>
            <a:r>
              <a:rPr lang="en-US" sz="1700" dirty="0" err="1"/>
              <a:t>mũi</a:t>
            </a:r>
            <a:r>
              <a:rPr lang="en-US" sz="1700" dirty="0"/>
              <a:t> </a:t>
            </a:r>
            <a:r>
              <a:rPr lang="en-US" sz="1700" dirty="0" err="1"/>
              <a:t>tên</a:t>
            </a:r>
            <a:r>
              <a:rPr lang="en-US" sz="1700" dirty="0"/>
              <a:t> </a:t>
            </a:r>
            <a:r>
              <a:rPr lang="en-US" sz="1700" dirty="0" err="1"/>
              <a:t>thể</a:t>
            </a:r>
            <a:r>
              <a:rPr lang="en-US" sz="1700" dirty="0"/>
              <a:t> </a:t>
            </a:r>
            <a:r>
              <a:rPr lang="en-US" sz="1700" dirty="0" err="1"/>
              <a:t>hiện</a:t>
            </a:r>
            <a:r>
              <a:rPr lang="en-US" sz="1700" dirty="0"/>
              <a:t> </a:t>
            </a:r>
            <a:r>
              <a:rPr lang="en-US" sz="1700" dirty="0" err="1"/>
              <a:t>trình</a:t>
            </a:r>
            <a:r>
              <a:rPr lang="en-US" sz="1700" dirty="0"/>
              <a:t> </a:t>
            </a:r>
            <a:r>
              <a:rPr lang="en-US" sz="1700" dirty="0" err="1"/>
              <a:t>tự</a:t>
            </a:r>
            <a:r>
              <a:rPr lang="en-US" sz="1700" dirty="0"/>
              <a:t> di </a:t>
            </a:r>
            <a:r>
              <a:rPr lang="en-US" sz="1700" dirty="0" err="1"/>
              <a:t>chuyển</a:t>
            </a:r>
            <a:r>
              <a:rPr lang="en-US" sz="1700" dirty="0"/>
              <a:t> code.</a:t>
            </a:r>
          </a:p>
          <a:p>
            <a:r>
              <a:rPr lang="en-US" sz="1700" dirty="0" err="1"/>
              <a:t>Bước</a:t>
            </a:r>
            <a:r>
              <a:rPr lang="en-US" sz="1700" dirty="0"/>
              <a:t> 2: </a:t>
            </a:r>
            <a:r>
              <a:rPr lang="en-US" sz="1700" dirty="0" err="1"/>
              <a:t>Tìm</a:t>
            </a:r>
            <a:r>
              <a:rPr lang="en-US" sz="1700" dirty="0"/>
              <a:t>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đường</a:t>
            </a:r>
            <a:r>
              <a:rPr lang="en-US" sz="1700" dirty="0"/>
              <a:t> </a:t>
            </a:r>
            <a:r>
              <a:rPr lang="en-US" sz="1700" dirty="0" err="1"/>
              <a:t>đi</a:t>
            </a:r>
            <a:r>
              <a:rPr lang="en-US" sz="1700" dirty="0"/>
              <a:t> </a:t>
            </a:r>
            <a:r>
              <a:rPr lang="en-US" sz="1700" dirty="0" err="1"/>
              <a:t>để</a:t>
            </a:r>
            <a:r>
              <a:rPr lang="en-US" sz="1700" dirty="0"/>
              <a:t> </a:t>
            </a:r>
            <a:r>
              <a:rPr lang="en-US" sz="1700" dirty="0" err="1"/>
              <a:t>đi</a:t>
            </a:r>
            <a:r>
              <a:rPr lang="en-US" sz="1700" dirty="0"/>
              <a:t> qua </a:t>
            </a:r>
            <a:r>
              <a:rPr lang="en-US" sz="1700" dirty="0" err="1"/>
              <a:t>tất</a:t>
            </a:r>
            <a:r>
              <a:rPr lang="en-US" sz="1700" dirty="0"/>
              <a:t> </a:t>
            </a:r>
            <a:r>
              <a:rPr lang="en-US" sz="1700" dirty="0" err="1"/>
              <a:t>cả</a:t>
            </a:r>
            <a:r>
              <a:rPr lang="en-US" sz="1700" dirty="0"/>
              <a:t> outcome, </a:t>
            </a:r>
            <a:r>
              <a:rPr lang="en-US" sz="1700" dirty="0" err="1"/>
              <a:t>sao</a:t>
            </a:r>
            <a:r>
              <a:rPr lang="en-US" sz="1700" dirty="0"/>
              <a:t> </a:t>
            </a:r>
            <a:r>
              <a:rPr lang="en-US" sz="1700" dirty="0" err="1"/>
              <a:t>cho</a:t>
            </a:r>
            <a:r>
              <a:rPr lang="en-US" sz="1700" dirty="0"/>
              <a:t> </a:t>
            </a:r>
            <a:r>
              <a:rPr lang="en-US" sz="1700" dirty="0" err="1"/>
              <a:t>số</a:t>
            </a:r>
            <a:r>
              <a:rPr lang="en-US" sz="1700" dirty="0"/>
              <a:t> </a:t>
            </a:r>
            <a:r>
              <a:rPr lang="en-US" sz="1700" dirty="0" err="1"/>
              <a:t>đường</a:t>
            </a:r>
            <a:r>
              <a:rPr lang="en-US" sz="1700" dirty="0"/>
              <a:t> </a:t>
            </a:r>
            <a:r>
              <a:rPr lang="en-US" sz="1700" dirty="0" err="1"/>
              <a:t>đi</a:t>
            </a:r>
            <a:r>
              <a:rPr lang="en-US" sz="1700" dirty="0"/>
              <a:t> </a:t>
            </a:r>
            <a:r>
              <a:rPr lang="en-US" sz="1700" dirty="0" err="1"/>
              <a:t>là</a:t>
            </a:r>
            <a:r>
              <a:rPr lang="en-US" sz="1700" dirty="0"/>
              <a:t> </a:t>
            </a:r>
            <a:r>
              <a:rPr lang="en-US" sz="1700" dirty="0" err="1"/>
              <a:t>ít</a:t>
            </a:r>
            <a:r>
              <a:rPr lang="en-US" sz="1700" dirty="0"/>
              <a:t> </a:t>
            </a:r>
            <a:r>
              <a:rPr lang="en-US" sz="1700" dirty="0" err="1"/>
              <a:t>nhất</a:t>
            </a:r>
            <a:r>
              <a:rPr lang="en-US" sz="1700" dirty="0"/>
              <a:t>.</a:t>
            </a:r>
          </a:p>
          <a:p>
            <a:pPr marL="457200" lvl="1" indent="0">
              <a:buNone/>
            </a:pPr>
            <a:r>
              <a:rPr lang="en-US" sz="1700" dirty="0" err="1"/>
              <a:t>Bài</a:t>
            </a:r>
            <a:r>
              <a:rPr lang="en-US" sz="1700" dirty="0"/>
              <a:t> </a:t>
            </a:r>
            <a:r>
              <a:rPr lang="en-US" sz="1700" dirty="0" err="1"/>
              <a:t>này</a:t>
            </a:r>
            <a:r>
              <a:rPr lang="en-US" sz="1700" dirty="0"/>
              <a:t> </a:t>
            </a:r>
            <a:r>
              <a:rPr lang="en-US" sz="1700" dirty="0" err="1"/>
              <a:t>có</a:t>
            </a:r>
            <a:r>
              <a:rPr lang="en-US" sz="1700" dirty="0"/>
              <a:t> 1 </a:t>
            </a:r>
            <a:r>
              <a:rPr lang="en-US" sz="1700" dirty="0" err="1"/>
              <a:t>lệnh</a:t>
            </a:r>
            <a:r>
              <a:rPr lang="en-US" sz="1700" dirty="0"/>
              <a:t> </a:t>
            </a:r>
            <a:r>
              <a:rPr lang="en-US" sz="1700" dirty="0" err="1"/>
              <a:t>rẽ</a:t>
            </a:r>
            <a:r>
              <a:rPr lang="en-US" sz="1700" dirty="0"/>
              <a:t> </a:t>
            </a:r>
            <a:r>
              <a:rPr lang="en-US" sz="1700" dirty="0" err="1"/>
              <a:t>nhánh</a:t>
            </a:r>
            <a:r>
              <a:rPr lang="en-US" sz="1700" dirty="0"/>
              <a:t> </a:t>
            </a:r>
            <a:r>
              <a:rPr lang="en-US" sz="1700" dirty="0" err="1"/>
              <a:t>nên</a:t>
            </a:r>
            <a:r>
              <a:rPr lang="en-US" sz="1700" dirty="0"/>
              <a:t> </a:t>
            </a:r>
            <a:r>
              <a:rPr lang="en-US" sz="1700" dirty="0" err="1"/>
              <a:t>có</a:t>
            </a:r>
            <a:r>
              <a:rPr lang="en-US" sz="1700" dirty="0"/>
              <a:t> 2 outcome; </a:t>
            </a:r>
          </a:p>
          <a:p>
            <a:pPr marL="457200" lvl="1" indent="0">
              <a:buNone/>
            </a:pPr>
            <a:r>
              <a:rPr lang="en-US" sz="1700" dirty="0"/>
              <a:t>2 </a:t>
            </a:r>
            <a:r>
              <a:rPr lang="en-US" sz="1700" dirty="0" err="1"/>
              <a:t>đường</a:t>
            </a:r>
            <a:r>
              <a:rPr lang="en-US" sz="1700" dirty="0"/>
              <a:t> </a:t>
            </a:r>
            <a:r>
              <a:rPr lang="en-US" sz="1700" dirty="0" err="1"/>
              <a:t>đi</a:t>
            </a:r>
            <a:r>
              <a:rPr lang="en-US" sz="1700" dirty="0"/>
              <a:t>: 1-2-3-4-5 </a:t>
            </a:r>
            <a:r>
              <a:rPr lang="en-US" sz="1700" dirty="0" err="1"/>
              <a:t>và</a:t>
            </a:r>
            <a:r>
              <a:rPr lang="en-US" sz="1700" dirty="0"/>
              <a:t> 1-2-3-5 </a:t>
            </a:r>
            <a:r>
              <a:rPr lang="en-US" sz="1700" dirty="0" err="1"/>
              <a:t>để</a:t>
            </a:r>
            <a:r>
              <a:rPr lang="en-US" sz="1700" dirty="0"/>
              <a:t> </a:t>
            </a:r>
            <a:r>
              <a:rPr lang="en-US" sz="1700" dirty="0" err="1"/>
              <a:t>đi</a:t>
            </a:r>
            <a:r>
              <a:rPr lang="en-US" sz="1700" dirty="0"/>
              <a:t> qua 2 outcome</a:t>
            </a:r>
          </a:p>
          <a:p>
            <a:pPr marL="457200" lvl="1" indent="0">
              <a:buNone/>
            </a:pPr>
            <a:r>
              <a:rPr lang="en-US" sz="1700" dirty="0">
                <a:sym typeface="Wingdings" panose="05000000000000000000" pitchFamily="2" charset="2"/>
              </a:rPr>
              <a:t> </a:t>
            </a:r>
            <a:r>
              <a:rPr lang="en-US" sz="1700" dirty="0" err="1">
                <a:sym typeface="Wingdings" panose="05000000000000000000" pitchFamily="2" charset="2"/>
              </a:rPr>
              <a:t>cần</a:t>
            </a:r>
            <a:r>
              <a:rPr lang="en-US" sz="1700" dirty="0">
                <a:sym typeface="Wingdings" panose="05000000000000000000" pitchFamily="2" charset="2"/>
              </a:rPr>
              <a:t> 2 test case </a:t>
            </a:r>
            <a:r>
              <a:rPr lang="en-US" sz="1700" dirty="0" err="1">
                <a:sym typeface="Wingdings" panose="05000000000000000000" pitchFamily="2" charset="2"/>
              </a:rPr>
              <a:t>để</a:t>
            </a:r>
            <a:r>
              <a:rPr lang="en-US" sz="1700" dirty="0">
                <a:sym typeface="Wingdings" panose="05000000000000000000" pitchFamily="2" charset="2"/>
              </a:rPr>
              <a:t> </a:t>
            </a:r>
            <a:r>
              <a:rPr lang="en-US" sz="1700" dirty="0" err="1">
                <a:sym typeface="Wingdings" panose="05000000000000000000" pitchFamily="2" charset="2"/>
              </a:rPr>
              <a:t>đạt</a:t>
            </a:r>
            <a:r>
              <a:rPr lang="en-US" sz="1700" dirty="0">
                <a:sym typeface="Wingdings" panose="05000000000000000000" pitchFamily="2" charset="2"/>
              </a:rPr>
              <a:t> 100% branch coverage</a:t>
            </a:r>
            <a:endParaRPr lang="en-US" sz="1700" dirty="0"/>
          </a:p>
          <a:p>
            <a:r>
              <a:rPr lang="en-US" sz="1700" dirty="0" err="1"/>
              <a:t>Bước</a:t>
            </a:r>
            <a:r>
              <a:rPr lang="en-US" sz="1700" dirty="0"/>
              <a:t> 3: </a:t>
            </a:r>
          </a:p>
          <a:p>
            <a:pPr marL="457200" lvl="1" indent="0">
              <a:buNone/>
            </a:pPr>
            <a:r>
              <a:rPr lang="en-US" sz="1600" dirty="0" err="1"/>
              <a:t>Xác</a:t>
            </a:r>
            <a:r>
              <a:rPr lang="en-US" sz="1600" dirty="0"/>
              <a:t> </a:t>
            </a:r>
            <a:r>
              <a:rPr lang="en-US" sz="1600" dirty="0" err="1"/>
              <a:t>định</a:t>
            </a:r>
            <a:r>
              <a:rPr lang="en-US" sz="1600" dirty="0"/>
              <a:t> </a:t>
            </a:r>
            <a:r>
              <a:rPr lang="en-US" sz="1600" dirty="0" err="1"/>
              <a:t>bộ</a:t>
            </a:r>
            <a:r>
              <a:rPr lang="en-US" sz="1600" dirty="0"/>
              <a:t> test data </a:t>
            </a:r>
            <a:r>
              <a:rPr lang="en-US" sz="1600" dirty="0" err="1"/>
              <a:t>thoả</a:t>
            </a:r>
            <a:r>
              <a:rPr lang="en-US" sz="1600" dirty="0"/>
              <a:t> </a:t>
            </a:r>
            <a:r>
              <a:rPr lang="en-US" sz="1600" dirty="0" err="1"/>
              <a:t>mãn</a:t>
            </a:r>
            <a:r>
              <a:rPr lang="en-US" sz="1600" dirty="0"/>
              <a:t> </a:t>
            </a:r>
            <a:r>
              <a:rPr lang="en-US" sz="1600" dirty="0" err="1"/>
              <a:t>đường</a:t>
            </a:r>
            <a:r>
              <a:rPr lang="en-US" sz="1600" dirty="0"/>
              <a:t> 1-2-3-4-5: </a:t>
            </a:r>
            <a:r>
              <a:rPr lang="en-US" sz="1600" dirty="0" err="1"/>
              <a:t>Chọn</a:t>
            </a:r>
            <a:r>
              <a:rPr lang="en-US" sz="1600" dirty="0"/>
              <a:t> A = 20, B = 25.</a:t>
            </a:r>
            <a:br>
              <a:rPr lang="en-US" sz="1000" dirty="0"/>
            </a:br>
            <a:r>
              <a:rPr lang="en-US" sz="1600" dirty="0" err="1"/>
              <a:t>Xác</a:t>
            </a:r>
            <a:r>
              <a:rPr lang="en-US" sz="1600" dirty="0"/>
              <a:t> </a:t>
            </a:r>
            <a:r>
              <a:rPr lang="en-US" sz="1600" dirty="0" err="1"/>
              <a:t>định</a:t>
            </a:r>
            <a:r>
              <a:rPr lang="en-US" sz="1600" dirty="0"/>
              <a:t> </a:t>
            </a:r>
            <a:r>
              <a:rPr lang="en-US" sz="1600" dirty="0" err="1"/>
              <a:t>bộ</a:t>
            </a:r>
            <a:r>
              <a:rPr lang="en-US" sz="1600" dirty="0"/>
              <a:t> test data </a:t>
            </a:r>
            <a:r>
              <a:rPr lang="en-US" sz="1600" dirty="0" err="1"/>
              <a:t>thoả</a:t>
            </a:r>
            <a:r>
              <a:rPr lang="en-US" sz="1600" dirty="0"/>
              <a:t> </a:t>
            </a:r>
            <a:r>
              <a:rPr lang="en-US" sz="1600" dirty="0" err="1"/>
              <a:t>mãn</a:t>
            </a:r>
            <a:r>
              <a:rPr lang="en-US" sz="1600" dirty="0"/>
              <a:t> </a:t>
            </a:r>
            <a:r>
              <a:rPr lang="en-US" sz="1600" dirty="0" err="1"/>
              <a:t>đường</a:t>
            </a:r>
            <a:r>
              <a:rPr lang="en-US" sz="1600" dirty="0"/>
              <a:t> 1-2-3-5: </a:t>
            </a:r>
            <a:r>
              <a:rPr lang="en-US" sz="1600" dirty="0" err="1"/>
              <a:t>Chọn</a:t>
            </a:r>
            <a:r>
              <a:rPr lang="en-US" sz="1600" dirty="0"/>
              <a:t> A = 20, B = 1.</a:t>
            </a:r>
          </a:p>
          <a:p>
            <a:pPr marL="457200" lvl="1" indent="0">
              <a:buNone/>
            </a:pPr>
            <a:endParaRPr lang="en-US" sz="1700" dirty="0"/>
          </a:p>
        </p:txBody>
      </p:sp>
      <p:pic>
        <p:nvPicPr>
          <p:cNvPr id="7" name="Picture 6">
            <a:extLst>
              <a:ext uri="{FF2B5EF4-FFF2-40B4-BE49-F238E27FC236}">
                <a16:creationId xmlns:a16="http://schemas.microsoft.com/office/drawing/2014/main" id="{2C6549FA-3EC4-BA1C-1584-D04A226CE29C}"/>
              </a:ext>
            </a:extLst>
          </p:cNvPr>
          <p:cNvPicPr>
            <a:picLocks noChangeAspect="1"/>
          </p:cNvPicPr>
          <p:nvPr/>
        </p:nvPicPr>
        <p:blipFill>
          <a:blip r:embed="rId3"/>
          <a:stretch>
            <a:fillRect/>
          </a:stretch>
        </p:blipFill>
        <p:spPr>
          <a:xfrm>
            <a:off x="7838498" y="1841760"/>
            <a:ext cx="4084988" cy="4826248"/>
          </a:xfrm>
          <a:prstGeom prst="rect">
            <a:avLst/>
          </a:prstGeom>
        </p:spPr>
      </p:pic>
    </p:spTree>
    <p:extLst>
      <p:ext uri="{BB962C8B-B14F-4D97-AF65-F5344CB8AC3E}">
        <p14:creationId xmlns:p14="http://schemas.microsoft.com/office/powerpoint/2010/main" val="288331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4.3.3. Path Testing</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10133351" cy="4836432"/>
          </a:xfrm>
        </p:spPr>
        <p:txBody>
          <a:bodyPr>
            <a:normAutofit/>
          </a:bodyPr>
          <a:lstStyle/>
          <a:p>
            <a:pPr>
              <a:buFont typeface="Wingdings" panose="05000000000000000000" pitchFamily="2" charset="2"/>
              <a:buChar char="v"/>
            </a:pPr>
            <a:r>
              <a:rPr lang="en-US" sz="2000" b="1" dirty="0" err="1"/>
              <a:t>Định</a:t>
            </a:r>
            <a:r>
              <a:rPr lang="en-US" sz="2000" b="1" dirty="0"/>
              <a:t> </a:t>
            </a:r>
            <a:r>
              <a:rPr lang="en-US" sz="2000" b="1" dirty="0" err="1"/>
              <a:t>nghĩa</a:t>
            </a:r>
            <a:r>
              <a:rPr lang="en-US" sz="2000" b="1" dirty="0"/>
              <a:t>:</a:t>
            </a:r>
          </a:p>
          <a:p>
            <a:pPr lvl="1"/>
            <a:r>
              <a:rPr lang="en-US" sz="1700" dirty="0"/>
              <a:t>Path testing (</a:t>
            </a:r>
            <a:r>
              <a:rPr lang="en-US" sz="1700" dirty="0" err="1"/>
              <a:t>kiểm</a:t>
            </a:r>
            <a:r>
              <a:rPr lang="en-US" sz="1700" dirty="0"/>
              <a:t> </a:t>
            </a:r>
            <a:r>
              <a:rPr lang="en-US" sz="1700" dirty="0" err="1"/>
              <a:t>thử</a:t>
            </a:r>
            <a:r>
              <a:rPr lang="en-US" sz="1700" dirty="0"/>
              <a:t> </a:t>
            </a:r>
            <a:r>
              <a:rPr lang="en-US" sz="1700" dirty="0" err="1"/>
              <a:t>các</a:t>
            </a:r>
            <a:r>
              <a:rPr lang="en-US" sz="1700" dirty="0"/>
              <a:t> </a:t>
            </a:r>
            <a:r>
              <a:rPr lang="en-US" sz="1700" dirty="0" err="1"/>
              <a:t>đường</a:t>
            </a:r>
            <a:r>
              <a:rPr lang="en-US" sz="1700" dirty="0"/>
              <a:t> </a:t>
            </a:r>
            <a:r>
              <a:rPr lang="en-US" sz="1700" dirty="0" err="1"/>
              <a:t>đi</a:t>
            </a:r>
            <a:r>
              <a:rPr lang="en-US" sz="1700" dirty="0"/>
              <a:t>): </a:t>
            </a:r>
            <a:r>
              <a:rPr lang="en-US" sz="1700" dirty="0" err="1"/>
              <a:t>là</a:t>
            </a:r>
            <a:r>
              <a:rPr lang="en-US" sz="1700" dirty="0"/>
              <a:t> </a:t>
            </a:r>
            <a:r>
              <a:rPr lang="en-US" sz="1700" dirty="0" err="1"/>
              <a:t>kỹ</a:t>
            </a:r>
            <a:r>
              <a:rPr lang="en-US" sz="1700" dirty="0"/>
              <a:t> </a:t>
            </a:r>
            <a:r>
              <a:rPr lang="en-US" sz="1700" dirty="0" err="1"/>
              <a:t>thuật</a:t>
            </a:r>
            <a:r>
              <a:rPr lang="en-US" sz="1700" dirty="0"/>
              <a:t> </a:t>
            </a:r>
            <a:r>
              <a:rPr lang="en-US" sz="1700" dirty="0" err="1"/>
              <a:t>thiết</a:t>
            </a:r>
            <a:r>
              <a:rPr lang="en-US" sz="1700" dirty="0"/>
              <a:t> </a:t>
            </a:r>
            <a:r>
              <a:rPr lang="en-US" sz="1700" dirty="0" err="1"/>
              <a:t>kế</a:t>
            </a:r>
            <a:r>
              <a:rPr lang="en-US" sz="1700" dirty="0"/>
              <a:t> </a:t>
            </a:r>
            <a:r>
              <a:rPr lang="en-US" sz="1700" dirty="0" err="1"/>
              <a:t>các</a:t>
            </a:r>
            <a:r>
              <a:rPr lang="en-US" sz="1700" dirty="0"/>
              <a:t> test case </a:t>
            </a:r>
            <a:r>
              <a:rPr lang="en-US" sz="1700" dirty="0" err="1"/>
              <a:t>để</a:t>
            </a:r>
            <a:r>
              <a:rPr lang="en-US" sz="1700" dirty="0"/>
              <a:t> </a:t>
            </a:r>
            <a:r>
              <a:rPr lang="en-US" sz="1700" dirty="0" err="1"/>
              <a:t>đi</a:t>
            </a:r>
            <a:r>
              <a:rPr lang="en-US" sz="1700" dirty="0"/>
              <a:t> qua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đường</a:t>
            </a:r>
            <a:r>
              <a:rPr lang="en-US" sz="1700" dirty="0"/>
              <a:t> </a:t>
            </a:r>
            <a:r>
              <a:rPr lang="en-US" sz="1700" dirty="0" err="1"/>
              <a:t>có</a:t>
            </a:r>
            <a:r>
              <a:rPr lang="en-US" sz="1700" dirty="0"/>
              <a:t> </a:t>
            </a:r>
            <a:r>
              <a:rPr lang="en-US" sz="1700" dirty="0" err="1"/>
              <a:t>thể</a:t>
            </a:r>
            <a:r>
              <a:rPr lang="en-US" sz="1700" dirty="0"/>
              <a:t> </a:t>
            </a:r>
            <a:r>
              <a:rPr lang="en-US" sz="1700" dirty="0" err="1"/>
              <a:t>có</a:t>
            </a:r>
            <a:r>
              <a:rPr lang="en-US" sz="1700" dirty="0"/>
              <a:t> </a:t>
            </a:r>
            <a:r>
              <a:rPr lang="en-US" sz="1700" dirty="0" err="1"/>
              <a:t>trong</a:t>
            </a:r>
            <a:r>
              <a:rPr lang="en-US" sz="1700" dirty="0"/>
              <a:t> code</a:t>
            </a:r>
          </a:p>
          <a:p>
            <a:pPr lvl="1"/>
            <a:r>
              <a:rPr lang="en-US" sz="1700" dirty="0"/>
              <a:t> Path coverage (</a:t>
            </a:r>
            <a:r>
              <a:rPr lang="en-US" sz="1700" dirty="0" err="1"/>
              <a:t>độ</a:t>
            </a:r>
            <a:r>
              <a:rPr lang="en-US" sz="1700" dirty="0"/>
              <a:t> bao </a:t>
            </a:r>
            <a:r>
              <a:rPr lang="en-US" sz="1700" dirty="0" err="1"/>
              <a:t>phủ</a:t>
            </a:r>
            <a:r>
              <a:rPr lang="en-US" sz="1700" dirty="0"/>
              <a:t> </a:t>
            </a:r>
            <a:r>
              <a:rPr lang="en-US" sz="1700" dirty="0" err="1"/>
              <a:t>đường</a:t>
            </a:r>
            <a:r>
              <a:rPr lang="en-US" sz="1700" dirty="0"/>
              <a:t> </a:t>
            </a:r>
            <a:r>
              <a:rPr lang="en-US" sz="1700" dirty="0" err="1"/>
              <a:t>đi</a:t>
            </a:r>
            <a:r>
              <a:rPr lang="en-US" sz="1700" dirty="0"/>
              <a:t>) = (</a:t>
            </a:r>
            <a:r>
              <a:rPr lang="en-US" sz="1700" dirty="0" err="1"/>
              <a:t>Số</a:t>
            </a:r>
            <a:r>
              <a:rPr lang="en-US" sz="1700" dirty="0"/>
              <a:t> </a:t>
            </a:r>
            <a:r>
              <a:rPr lang="en-US" sz="1700" dirty="0" err="1"/>
              <a:t>đường</a:t>
            </a:r>
            <a:r>
              <a:rPr lang="en-US" sz="1700" dirty="0"/>
              <a:t> </a:t>
            </a:r>
            <a:r>
              <a:rPr lang="en-US" sz="1700" dirty="0" err="1"/>
              <a:t>đi</a:t>
            </a:r>
            <a:r>
              <a:rPr lang="en-US" sz="1700" dirty="0"/>
              <a:t> </a:t>
            </a:r>
            <a:r>
              <a:rPr lang="en-US" sz="1700" dirty="0" err="1"/>
              <a:t>được</a:t>
            </a:r>
            <a:r>
              <a:rPr lang="en-US" sz="1700" dirty="0"/>
              <a:t> </a:t>
            </a:r>
            <a:r>
              <a:rPr lang="en-US" sz="1700" dirty="0" err="1"/>
              <a:t>thực</a:t>
            </a:r>
            <a:r>
              <a:rPr lang="en-US" sz="1700" dirty="0"/>
              <a:t> </a:t>
            </a:r>
            <a:r>
              <a:rPr lang="en-US" sz="1700" dirty="0" err="1"/>
              <a:t>thi</a:t>
            </a:r>
            <a:r>
              <a:rPr lang="en-US" sz="1700" dirty="0"/>
              <a:t>/</a:t>
            </a:r>
            <a:r>
              <a:rPr lang="en-US" sz="1700" dirty="0" err="1"/>
              <a:t>tổng</a:t>
            </a:r>
            <a:r>
              <a:rPr lang="en-US" sz="1700" dirty="0"/>
              <a:t> </a:t>
            </a:r>
            <a:r>
              <a:rPr lang="en-US" sz="1700" dirty="0" err="1"/>
              <a:t>số</a:t>
            </a:r>
            <a:r>
              <a:rPr lang="en-US" sz="1700" dirty="0"/>
              <a:t> </a:t>
            </a:r>
            <a:r>
              <a:rPr lang="en-US" sz="1700" dirty="0" err="1"/>
              <a:t>đường</a:t>
            </a:r>
            <a:r>
              <a:rPr lang="en-US" sz="1700" dirty="0"/>
              <a:t> </a:t>
            </a:r>
            <a:r>
              <a:rPr lang="en-US" sz="1700" dirty="0" err="1"/>
              <a:t>đi</a:t>
            </a:r>
            <a:r>
              <a:rPr lang="en-US" sz="1700" dirty="0"/>
              <a:t>) * 100%</a:t>
            </a:r>
          </a:p>
          <a:p>
            <a:pPr marL="457200" lvl="1" indent="0">
              <a:buNone/>
            </a:pPr>
            <a:endParaRPr lang="en-US" sz="1700" dirty="0"/>
          </a:p>
          <a:p>
            <a:pPr>
              <a:buFont typeface="Wingdings" panose="05000000000000000000" pitchFamily="2" charset="2"/>
              <a:buChar char="v"/>
            </a:pPr>
            <a:r>
              <a:rPr lang="en-US" sz="2200" b="1" dirty="0" err="1"/>
              <a:t>Ví</a:t>
            </a:r>
            <a:r>
              <a:rPr lang="en-US" sz="2200" b="1" dirty="0"/>
              <a:t> </a:t>
            </a:r>
            <a:r>
              <a:rPr lang="en-US" sz="2200" b="1" dirty="0" err="1"/>
              <a:t>dụ</a:t>
            </a:r>
            <a:r>
              <a:rPr lang="en-US" sz="2200" b="1" dirty="0"/>
              <a:t>: </a:t>
            </a:r>
            <a:r>
              <a:rPr lang="en-US" sz="2200" dirty="0" err="1"/>
              <a:t>cho</a:t>
            </a:r>
            <a:r>
              <a:rPr lang="en-US" sz="2200" dirty="0"/>
              <a:t> </a:t>
            </a:r>
            <a:r>
              <a:rPr lang="en-US" sz="2200" dirty="0" err="1"/>
              <a:t>đoạn</a:t>
            </a:r>
            <a:r>
              <a:rPr lang="en-US" sz="2200" dirty="0"/>
              <a:t> </a:t>
            </a:r>
            <a:r>
              <a:rPr lang="en-US" sz="2200" dirty="0" err="1"/>
              <a:t>mã</a:t>
            </a:r>
            <a:r>
              <a:rPr lang="en-US" sz="2200" dirty="0"/>
              <a:t> </a:t>
            </a:r>
            <a:r>
              <a:rPr lang="en-US" sz="2200" dirty="0" err="1"/>
              <a:t>sau</a:t>
            </a:r>
            <a:r>
              <a:rPr lang="en-US" sz="2200" dirty="0"/>
              <a:t>, </a:t>
            </a:r>
            <a:r>
              <a:rPr lang="en-US" sz="2200" dirty="0" err="1"/>
              <a:t>thiết</a:t>
            </a:r>
            <a:r>
              <a:rPr lang="en-US" sz="2200" dirty="0"/>
              <a:t> </a:t>
            </a:r>
            <a:r>
              <a:rPr lang="en-US" sz="2200" dirty="0" err="1"/>
              <a:t>kế</a:t>
            </a:r>
            <a:r>
              <a:rPr lang="en-US" sz="2200" dirty="0"/>
              <a:t> test case </a:t>
            </a:r>
            <a:r>
              <a:rPr lang="en-US" sz="2200" dirty="0" err="1"/>
              <a:t>để</a:t>
            </a:r>
            <a:r>
              <a:rPr lang="en-US" sz="2200" dirty="0"/>
              <a:t> </a:t>
            </a:r>
            <a:r>
              <a:rPr lang="en-US" sz="2200" dirty="0" err="1"/>
              <a:t>đạt</a:t>
            </a:r>
            <a:r>
              <a:rPr lang="en-US" sz="2200" dirty="0"/>
              <a:t> </a:t>
            </a:r>
            <a:r>
              <a:rPr lang="en-US" sz="2200" dirty="0" err="1"/>
              <a:t>được</a:t>
            </a:r>
            <a:r>
              <a:rPr lang="en-US" sz="2200" dirty="0"/>
              <a:t> 100% statement coverage</a:t>
            </a:r>
            <a:endParaRPr lang="en-US" sz="2200" b="1" dirty="0"/>
          </a:p>
          <a:p>
            <a:pPr marL="457200" lvl="1" indent="0">
              <a:buNone/>
            </a:pPr>
            <a:endParaRPr lang="en-US" sz="1700" dirty="0"/>
          </a:p>
          <a:p>
            <a:pPr marL="1371600" lvl="3" indent="0">
              <a:spcBef>
                <a:spcPts val="0"/>
              </a:spcBef>
              <a:buNone/>
            </a:pPr>
            <a:r>
              <a:rPr lang="en-US" sz="1600" b="0" i="0" u="none" strike="noStrike" dirty="0">
                <a:solidFill>
                  <a:srgbClr val="000000"/>
                </a:solidFill>
                <a:effectLst/>
                <a:latin typeface="Arial" panose="020B0604020202020204" pitchFamily="34" charset="0"/>
              </a:rPr>
              <a:t>READ A</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READ B</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C  = A  +  2 * B</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IF C&gt; 50 THEN</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PRINT “large C”</a:t>
            </a:r>
            <a:endParaRPr lang="en-US" sz="1600" b="0" dirty="0">
              <a:effectLst/>
            </a:endParaRPr>
          </a:p>
          <a:p>
            <a:pPr marL="1371600" lvl="3" indent="0">
              <a:spcBef>
                <a:spcPts val="0"/>
              </a:spcBef>
              <a:buNone/>
            </a:pPr>
            <a:r>
              <a:rPr lang="en-US" sz="1600" b="0" i="0" u="none" strike="noStrike" dirty="0">
                <a:solidFill>
                  <a:srgbClr val="000000"/>
                </a:solidFill>
                <a:effectLst/>
                <a:latin typeface="Arial" panose="020B0604020202020204" pitchFamily="34" charset="0"/>
              </a:rPr>
              <a:t>ENDIF</a:t>
            </a:r>
            <a:endParaRPr lang="en-US" sz="1600" b="0" dirty="0">
              <a:effectLst/>
            </a:endParaRPr>
          </a:p>
          <a:p>
            <a:pPr marL="0" indent="0">
              <a:buNone/>
            </a:pPr>
            <a:br>
              <a:rPr lang="en-US" sz="1400" dirty="0"/>
            </a:br>
            <a:endParaRPr lang="en-US" sz="1700" dirty="0"/>
          </a:p>
          <a:p>
            <a:pPr marL="457200" lvl="1" indent="0">
              <a:buNone/>
            </a:pPr>
            <a:endParaRPr lang="en-US" sz="1700" dirty="0"/>
          </a:p>
        </p:txBody>
      </p:sp>
    </p:spTree>
    <p:extLst>
      <p:ext uri="{BB962C8B-B14F-4D97-AF65-F5344CB8AC3E}">
        <p14:creationId xmlns:p14="http://schemas.microsoft.com/office/powerpoint/2010/main" val="1373368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4.3.3. Path Testing</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7856393" cy="4836432"/>
          </a:xfrm>
        </p:spPr>
        <p:txBody>
          <a:bodyPr>
            <a:normAutofit/>
          </a:bodyPr>
          <a:lstStyle/>
          <a:p>
            <a:pPr>
              <a:buFont typeface="Wingdings" panose="05000000000000000000" pitchFamily="2" charset="2"/>
              <a:buChar char="v"/>
            </a:pPr>
            <a:r>
              <a:rPr lang="en-US" sz="1700" b="1" dirty="0" err="1"/>
              <a:t>Bài</a:t>
            </a:r>
            <a:r>
              <a:rPr lang="en-US" sz="1700" b="1" dirty="0"/>
              <a:t> </a:t>
            </a:r>
            <a:r>
              <a:rPr lang="en-US" sz="1700" b="1" dirty="0" err="1"/>
              <a:t>làm</a:t>
            </a:r>
            <a:r>
              <a:rPr lang="en-US" sz="1700" b="1" dirty="0"/>
              <a:t>: </a:t>
            </a:r>
          </a:p>
          <a:p>
            <a:r>
              <a:rPr lang="en-US" sz="1700" dirty="0" err="1"/>
              <a:t>Bước</a:t>
            </a:r>
            <a:r>
              <a:rPr lang="en-US" sz="1700" dirty="0"/>
              <a:t> 1: </a:t>
            </a:r>
            <a:r>
              <a:rPr lang="en-US" sz="1700" dirty="0" err="1"/>
              <a:t>Tạo</a:t>
            </a:r>
            <a:r>
              <a:rPr lang="en-US" sz="1700" dirty="0"/>
              <a:t> </a:t>
            </a:r>
            <a:r>
              <a:rPr lang="en-US" sz="1700" dirty="0" err="1"/>
              <a:t>sơ</a:t>
            </a:r>
            <a:r>
              <a:rPr lang="en-US" sz="1700" dirty="0"/>
              <a:t> </a:t>
            </a:r>
            <a:r>
              <a:rPr lang="en-US" sz="1700" dirty="0" err="1"/>
              <a:t>đồ</a:t>
            </a:r>
            <a:r>
              <a:rPr lang="en-US" sz="1700" dirty="0"/>
              <a:t> code</a:t>
            </a:r>
          </a:p>
          <a:p>
            <a:pPr marL="0" indent="0">
              <a:buNone/>
            </a:pPr>
            <a:r>
              <a:rPr lang="en-US" sz="1700" dirty="0"/>
              <a:t>	</a:t>
            </a:r>
            <a:r>
              <a:rPr lang="en-US" sz="1700" dirty="0" err="1"/>
              <a:t>Từ</a:t>
            </a:r>
            <a:r>
              <a:rPr lang="en-US" sz="1700" dirty="0"/>
              <a:t> </a:t>
            </a:r>
            <a:r>
              <a:rPr lang="en-US" sz="1700" dirty="0" err="1"/>
              <a:t>đoạn</a:t>
            </a:r>
            <a:r>
              <a:rPr lang="en-US" sz="1700" dirty="0"/>
              <a:t> </a:t>
            </a:r>
            <a:r>
              <a:rPr lang="en-US" sz="1700" dirty="0" err="1"/>
              <a:t>mã</a:t>
            </a:r>
            <a:r>
              <a:rPr lang="en-US" sz="1700" dirty="0"/>
              <a:t> </a:t>
            </a:r>
            <a:r>
              <a:rPr lang="en-US" sz="1700" dirty="0" err="1"/>
              <a:t>trên</a:t>
            </a:r>
            <a:r>
              <a:rPr lang="en-US" sz="1700" dirty="0"/>
              <a:t> ta </a:t>
            </a:r>
            <a:r>
              <a:rPr lang="en-US" sz="1700" dirty="0" err="1"/>
              <a:t>dựng</a:t>
            </a:r>
            <a:r>
              <a:rPr lang="en-US" sz="1700" dirty="0"/>
              <a:t> </a:t>
            </a:r>
            <a:r>
              <a:rPr lang="en-US" sz="1700" dirty="0" err="1"/>
              <a:t>sơ</a:t>
            </a:r>
            <a:r>
              <a:rPr lang="en-US" sz="1700" dirty="0"/>
              <a:t> </a:t>
            </a:r>
            <a:r>
              <a:rPr lang="en-US" sz="1700" dirty="0" err="1"/>
              <a:t>đồ</a:t>
            </a:r>
            <a:r>
              <a:rPr lang="en-US" sz="1700" dirty="0"/>
              <a:t> code (code flow) </a:t>
            </a:r>
            <a:r>
              <a:rPr lang="en-US" sz="1700" dirty="0" err="1"/>
              <a:t>như</a:t>
            </a:r>
            <a:r>
              <a:rPr lang="en-US" sz="1700" dirty="0"/>
              <a:t> </a:t>
            </a:r>
            <a:r>
              <a:rPr lang="en-US" sz="1700" dirty="0" err="1"/>
              <a:t>sau</a:t>
            </a:r>
            <a:r>
              <a:rPr lang="en-US" sz="1700" dirty="0"/>
              <a:t>:</a:t>
            </a:r>
          </a:p>
          <a:p>
            <a:pPr marL="0" indent="0">
              <a:buNone/>
            </a:pPr>
            <a:r>
              <a:rPr lang="en-US" sz="1700" dirty="0"/>
              <a:t>	</a:t>
            </a:r>
            <a:r>
              <a:rPr lang="en-US" sz="1700" dirty="0" err="1"/>
              <a:t>Dòng</a:t>
            </a:r>
            <a:r>
              <a:rPr lang="en-US" sz="1700" dirty="0"/>
              <a:t> </a:t>
            </a:r>
            <a:r>
              <a:rPr lang="en-US" sz="1700" dirty="0" err="1"/>
              <a:t>lệnh</a:t>
            </a:r>
            <a:r>
              <a:rPr lang="en-US" sz="1700" dirty="0"/>
              <a:t> </a:t>
            </a:r>
            <a:r>
              <a:rPr lang="en-US" sz="1700" dirty="0" err="1"/>
              <a:t>biểu</a:t>
            </a:r>
            <a:r>
              <a:rPr lang="en-US" sz="1700" dirty="0"/>
              <a:t> </a:t>
            </a:r>
            <a:r>
              <a:rPr lang="en-US" sz="1700" dirty="0" err="1"/>
              <a:t>diễn</a:t>
            </a:r>
            <a:r>
              <a:rPr lang="en-US" sz="1700" dirty="0"/>
              <a:t> </a:t>
            </a:r>
            <a:r>
              <a:rPr lang="en-US" sz="1700" dirty="0" err="1"/>
              <a:t>bởi</a:t>
            </a:r>
            <a:r>
              <a:rPr lang="en-US" sz="1700" dirty="0"/>
              <a:t> </a:t>
            </a:r>
            <a:r>
              <a:rPr lang="en-US" sz="1700" dirty="0" err="1"/>
              <a:t>hình</a:t>
            </a:r>
            <a:r>
              <a:rPr lang="en-US" sz="1700" dirty="0"/>
              <a:t> </a:t>
            </a:r>
            <a:r>
              <a:rPr lang="en-US" sz="1700" dirty="0" err="1"/>
              <a:t>chữ</a:t>
            </a:r>
            <a:r>
              <a:rPr lang="en-US" sz="1700" dirty="0"/>
              <a:t> </a:t>
            </a:r>
            <a:r>
              <a:rPr lang="en-US" sz="1700" dirty="0" err="1"/>
              <a:t>nhật</a:t>
            </a:r>
            <a:r>
              <a:rPr lang="en-US" sz="1700" dirty="0"/>
              <a:t>, </a:t>
            </a:r>
            <a:r>
              <a:rPr lang="en-US" sz="1700" dirty="0" err="1"/>
              <a:t>lệnh</a:t>
            </a:r>
            <a:r>
              <a:rPr lang="en-US" sz="1700" dirty="0"/>
              <a:t> if </a:t>
            </a:r>
            <a:r>
              <a:rPr lang="en-US" sz="1700" dirty="0" err="1"/>
              <a:t>biểu</a:t>
            </a:r>
            <a:r>
              <a:rPr lang="en-US" sz="1700" dirty="0"/>
              <a:t> </a:t>
            </a:r>
            <a:r>
              <a:rPr lang="en-US" sz="1700" dirty="0" err="1"/>
              <a:t>diễn</a:t>
            </a:r>
            <a:r>
              <a:rPr lang="en-US" sz="1700" dirty="0"/>
              <a:t> </a:t>
            </a:r>
            <a:r>
              <a:rPr lang="en-US" sz="1700" dirty="0" err="1"/>
              <a:t>bởi</a:t>
            </a:r>
            <a:r>
              <a:rPr lang="en-US" sz="1700" dirty="0"/>
              <a:t> </a:t>
            </a:r>
            <a:r>
              <a:rPr lang="en-US" sz="1700" dirty="0" err="1"/>
              <a:t>hình</a:t>
            </a:r>
            <a:r>
              <a:rPr lang="en-US" sz="1700" dirty="0"/>
              <a:t> </a:t>
            </a:r>
            <a:r>
              <a:rPr lang="en-US" sz="1700" dirty="0" err="1"/>
              <a:t>thoi</a:t>
            </a:r>
            <a:r>
              <a:rPr lang="en-US" sz="1700" dirty="0"/>
              <a:t>,</a:t>
            </a:r>
          </a:p>
          <a:p>
            <a:pPr marL="0" indent="0">
              <a:buNone/>
            </a:pPr>
            <a:r>
              <a:rPr lang="en-US" sz="1700" dirty="0"/>
              <a:t>	</a:t>
            </a:r>
            <a:r>
              <a:rPr lang="en-US" sz="1700" dirty="0" err="1"/>
              <a:t>đường</a:t>
            </a:r>
            <a:r>
              <a:rPr lang="en-US" sz="1700" dirty="0"/>
              <a:t> </a:t>
            </a:r>
            <a:r>
              <a:rPr lang="en-US" sz="1700" dirty="0" err="1"/>
              <a:t>mũi</a:t>
            </a:r>
            <a:r>
              <a:rPr lang="en-US" sz="1700" dirty="0"/>
              <a:t> </a:t>
            </a:r>
            <a:r>
              <a:rPr lang="en-US" sz="1700" dirty="0" err="1"/>
              <a:t>tên</a:t>
            </a:r>
            <a:r>
              <a:rPr lang="en-US" sz="1700" dirty="0"/>
              <a:t> </a:t>
            </a:r>
            <a:r>
              <a:rPr lang="en-US" sz="1700" dirty="0" err="1"/>
              <a:t>thể</a:t>
            </a:r>
            <a:r>
              <a:rPr lang="en-US" sz="1700" dirty="0"/>
              <a:t> </a:t>
            </a:r>
            <a:r>
              <a:rPr lang="en-US" sz="1700" dirty="0" err="1"/>
              <a:t>hiện</a:t>
            </a:r>
            <a:r>
              <a:rPr lang="en-US" sz="1700" dirty="0"/>
              <a:t> </a:t>
            </a:r>
            <a:r>
              <a:rPr lang="en-US" sz="1700" dirty="0" err="1"/>
              <a:t>trình</a:t>
            </a:r>
            <a:r>
              <a:rPr lang="en-US" sz="1700" dirty="0"/>
              <a:t> </a:t>
            </a:r>
            <a:r>
              <a:rPr lang="en-US" sz="1700" dirty="0" err="1"/>
              <a:t>tự</a:t>
            </a:r>
            <a:r>
              <a:rPr lang="en-US" sz="1700" dirty="0"/>
              <a:t> di </a:t>
            </a:r>
            <a:r>
              <a:rPr lang="en-US" sz="1700" dirty="0" err="1"/>
              <a:t>chuyển</a:t>
            </a:r>
            <a:r>
              <a:rPr lang="en-US" sz="1700" dirty="0"/>
              <a:t> code.</a:t>
            </a:r>
          </a:p>
          <a:p>
            <a:r>
              <a:rPr lang="en-US" sz="1700" dirty="0" err="1"/>
              <a:t>Bước</a:t>
            </a:r>
            <a:r>
              <a:rPr lang="en-US" sz="1700" dirty="0"/>
              <a:t> 2: </a:t>
            </a:r>
            <a:r>
              <a:rPr lang="en-US" sz="1700" dirty="0" err="1"/>
              <a:t>Tìm</a:t>
            </a:r>
            <a:r>
              <a:rPr lang="en-US" sz="1700" dirty="0"/>
              <a:t>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đường</a:t>
            </a:r>
            <a:r>
              <a:rPr lang="en-US" sz="1700" dirty="0"/>
              <a:t> </a:t>
            </a:r>
            <a:r>
              <a:rPr lang="en-US" sz="1700" dirty="0" err="1"/>
              <a:t>đi</a:t>
            </a:r>
            <a:r>
              <a:rPr lang="en-US" sz="1700" dirty="0"/>
              <a:t> </a:t>
            </a:r>
            <a:r>
              <a:rPr lang="en-US" sz="1700" dirty="0" err="1"/>
              <a:t>có</a:t>
            </a:r>
            <a:r>
              <a:rPr lang="en-US" sz="1700" dirty="0"/>
              <a:t> </a:t>
            </a:r>
            <a:r>
              <a:rPr lang="en-US" sz="1700" dirty="0" err="1"/>
              <a:t>thể</a:t>
            </a:r>
            <a:r>
              <a:rPr lang="en-US" sz="1700" dirty="0"/>
              <a:t> </a:t>
            </a:r>
            <a:r>
              <a:rPr lang="en-US" sz="1700" dirty="0" err="1"/>
              <a:t>có</a:t>
            </a:r>
            <a:endParaRPr lang="en-US" sz="1700" dirty="0"/>
          </a:p>
          <a:p>
            <a:pPr marL="457200" lvl="1" indent="0">
              <a:buNone/>
            </a:pPr>
            <a:r>
              <a:rPr lang="en-US" sz="1700" dirty="0" err="1"/>
              <a:t>Bài</a:t>
            </a:r>
            <a:r>
              <a:rPr lang="en-US" sz="1700" dirty="0"/>
              <a:t> </a:t>
            </a:r>
            <a:r>
              <a:rPr lang="en-US" sz="1700" dirty="0" err="1"/>
              <a:t>này</a:t>
            </a:r>
            <a:r>
              <a:rPr lang="en-US" sz="1700" dirty="0"/>
              <a:t> </a:t>
            </a:r>
            <a:r>
              <a:rPr lang="en-US" sz="1700" dirty="0" err="1"/>
              <a:t>có</a:t>
            </a:r>
            <a:r>
              <a:rPr lang="en-US" sz="1700" dirty="0"/>
              <a:t> 2 </a:t>
            </a:r>
            <a:r>
              <a:rPr lang="en-US" sz="1700" dirty="0" err="1"/>
              <a:t>đường</a:t>
            </a:r>
            <a:r>
              <a:rPr lang="en-US" sz="1700" dirty="0"/>
              <a:t> </a:t>
            </a:r>
            <a:r>
              <a:rPr lang="en-US" sz="1700" dirty="0" err="1"/>
              <a:t>đi</a:t>
            </a:r>
            <a:r>
              <a:rPr lang="en-US" sz="1700" dirty="0"/>
              <a:t>; </a:t>
            </a:r>
          </a:p>
          <a:p>
            <a:pPr marL="457200" lvl="1" indent="0">
              <a:buNone/>
            </a:pPr>
            <a:r>
              <a:rPr lang="en-US" sz="1700" dirty="0"/>
              <a:t>2 </a:t>
            </a:r>
            <a:r>
              <a:rPr lang="en-US" sz="1700" dirty="0" err="1"/>
              <a:t>đường</a:t>
            </a:r>
            <a:r>
              <a:rPr lang="en-US" sz="1700" dirty="0"/>
              <a:t> </a:t>
            </a:r>
            <a:r>
              <a:rPr lang="en-US" sz="1700" dirty="0" err="1"/>
              <a:t>đi</a:t>
            </a:r>
            <a:r>
              <a:rPr lang="en-US" sz="1700" dirty="0"/>
              <a:t>: 1-2-3-4-5 </a:t>
            </a:r>
            <a:r>
              <a:rPr lang="en-US" sz="1700" dirty="0" err="1"/>
              <a:t>và</a:t>
            </a:r>
            <a:r>
              <a:rPr lang="en-US" sz="1700" dirty="0"/>
              <a:t> 1-2-3-5</a:t>
            </a:r>
          </a:p>
          <a:p>
            <a:pPr marL="457200" lvl="1" indent="0">
              <a:buNone/>
            </a:pPr>
            <a:r>
              <a:rPr lang="en-US" sz="1700" dirty="0">
                <a:sym typeface="Wingdings" panose="05000000000000000000" pitchFamily="2" charset="2"/>
              </a:rPr>
              <a:t> </a:t>
            </a:r>
            <a:r>
              <a:rPr lang="en-US" sz="1700" dirty="0" err="1">
                <a:sym typeface="Wingdings" panose="05000000000000000000" pitchFamily="2" charset="2"/>
              </a:rPr>
              <a:t>cần</a:t>
            </a:r>
            <a:r>
              <a:rPr lang="en-US" sz="1700" dirty="0">
                <a:sym typeface="Wingdings" panose="05000000000000000000" pitchFamily="2" charset="2"/>
              </a:rPr>
              <a:t> 2 test case </a:t>
            </a:r>
            <a:r>
              <a:rPr lang="en-US" sz="1700" dirty="0" err="1">
                <a:sym typeface="Wingdings" panose="05000000000000000000" pitchFamily="2" charset="2"/>
              </a:rPr>
              <a:t>để</a:t>
            </a:r>
            <a:r>
              <a:rPr lang="en-US" sz="1700" dirty="0">
                <a:sym typeface="Wingdings" panose="05000000000000000000" pitchFamily="2" charset="2"/>
              </a:rPr>
              <a:t> </a:t>
            </a:r>
            <a:r>
              <a:rPr lang="en-US" sz="1700" dirty="0" err="1">
                <a:sym typeface="Wingdings" panose="05000000000000000000" pitchFamily="2" charset="2"/>
              </a:rPr>
              <a:t>đạt</a:t>
            </a:r>
            <a:r>
              <a:rPr lang="en-US" sz="1700" dirty="0">
                <a:sym typeface="Wingdings" panose="05000000000000000000" pitchFamily="2" charset="2"/>
              </a:rPr>
              <a:t> 100% path coverage</a:t>
            </a:r>
            <a:endParaRPr lang="en-US" sz="1700" dirty="0"/>
          </a:p>
          <a:p>
            <a:r>
              <a:rPr lang="en-US" sz="1700" dirty="0" err="1"/>
              <a:t>Bước</a:t>
            </a:r>
            <a:r>
              <a:rPr lang="en-US" sz="1700" dirty="0"/>
              <a:t> 3: </a:t>
            </a:r>
          </a:p>
          <a:p>
            <a:pPr marL="457200" lvl="1" indent="0">
              <a:buNone/>
            </a:pPr>
            <a:r>
              <a:rPr lang="en-US" sz="1600" dirty="0" err="1"/>
              <a:t>Xác</a:t>
            </a:r>
            <a:r>
              <a:rPr lang="en-US" sz="1600" dirty="0"/>
              <a:t> </a:t>
            </a:r>
            <a:r>
              <a:rPr lang="en-US" sz="1600" dirty="0" err="1"/>
              <a:t>định</a:t>
            </a:r>
            <a:r>
              <a:rPr lang="en-US" sz="1600" dirty="0"/>
              <a:t> </a:t>
            </a:r>
            <a:r>
              <a:rPr lang="en-US" sz="1600" dirty="0" err="1"/>
              <a:t>bộ</a:t>
            </a:r>
            <a:r>
              <a:rPr lang="en-US" sz="1600" dirty="0"/>
              <a:t> test data </a:t>
            </a:r>
            <a:r>
              <a:rPr lang="en-US" sz="1600" dirty="0" err="1"/>
              <a:t>thoả</a:t>
            </a:r>
            <a:r>
              <a:rPr lang="en-US" sz="1600" dirty="0"/>
              <a:t> </a:t>
            </a:r>
            <a:r>
              <a:rPr lang="en-US" sz="1600" dirty="0" err="1"/>
              <a:t>mãn</a:t>
            </a:r>
            <a:r>
              <a:rPr lang="en-US" sz="1600" dirty="0"/>
              <a:t> </a:t>
            </a:r>
            <a:r>
              <a:rPr lang="en-US" sz="1600" dirty="0" err="1"/>
              <a:t>đường</a:t>
            </a:r>
            <a:r>
              <a:rPr lang="en-US" sz="1600" dirty="0"/>
              <a:t> 1-2-3-4-5: </a:t>
            </a:r>
            <a:r>
              <a:rPr lang="en-US" sz="1600" dirty="0" err="1"/>
              <a:t>Chọn</a:t>
            </a:r>
            <a:r>
              <a:rPr lang="en-US" sz="1600" dirty="0"/>
              <a:t> A = 20, B = 25.</a:t>
            </a:r>
            <a:br>
              <a:rPr lang="en-US" sz="1000" dirty="0"/>
            </a:br>
            <a:r>
              <a:rPr lang="en-US" sz="1600" dirty="0" err="1"/>
              <a:t>Xác</a:t>
            </a:r>
            <a:r>
              <a:rPr lang="en-US" sz="1600" dirty="0"/>
              <a:t> </a:t>
            </a:r>
            <a:r>
              <a:rPr lang="en-US" sz="1600" dirty="0" err="1"/>
              <a:t>định</a:t>
            </a:r>
            <a:r>
              <a:rPr lang="en-US" sz="1600" dirty="0"/>
              <a:t> </a:t>
            </a:r>
            <a:r>
              <a:rPr lang="en-US" sz="1600" dirty="0" err="1"/>
              <a:t>bộ</a:t>
            </a:r>
            <a:r>
              <a:rPr lang="en-US" sz="1600" dirty="0"/>
              <a:t> test data </a:t>
            </a:r>
            <a:r>
              <a:rPr lang="en-US" sz="1600" dirty="0" err="1"/>
              <a:t>thoả</a:t>
            </a:r>
            <a:r>
              <a:rPr lang="en-US" sz="1600" dirty="0"/>
              <a:t> </a:t>
            </a:r>
            <a:r>
              <a:rPr lang="en-US" sz="1600" dirty="0" err="1"/>
              <a:t>mãn</a:t>
            </a:r>
            <a:r>
              <a:rPr lang="en-US" sz="1600" dirty="0"/>
              <a:t> </a:t>
            </a:r>
            <a:r>
              <a:rPr lang="en-US" sz="1600" dirty="0" err="1"/>
              <a:t>đường</a:t>
            </a:r>
            <a:r>
              <a:rPr lang="en-US" sz="1600" dirty="0"/>
              <a:t> 1-2-3-5: </a:t>
            </a:r>
            <a:r>
              <a:rPr lang="en-US" sz="1600" dirty="0" err="1"/>
              <a:t>Chọn</a:t>
            </a:r>
            <a:r>
              <a:rPr lang="en-US" sz="1600" dirty="0"/>
              <a:t> A = 20, B = 1.</a:t>
            </a:r>
          </a:p>
          <a:p>
            <a:pPr marL="457200" lvl="1" indent="0">
              <a:buNone/>
            </a:pPr>
            <a:endParaRPr lang="en-US" sz="1700" dirty="0"/>
          </a:p>
        </p:txBody>
      </p:sp>
      <p:pic>
        <p:nvPicPr>
          <p:cNvPr id="7" name="Picture 6">
            <a:extLst>
              <a:ext uri="{FF2B5EF4-FFF2-40B4-BE49-F238E27FC236}">
                <a16:creationId xmlns:a16="http://schemas.microsoft.com/office/drawing/2014/main" id="{2C6549FA-3EC4-BA1C-1584-D04A226CE29C}"/>
              </a:ext>
            </a:extLst>
          </p:cNvPr>
          <p:cNvPicPr>
            <a:picLocks noChangeAspect="1"/>
          </p:cNvPicPr>
          <p:nvPr/>
        </p:nvPicPr>
        <p:blipFill>
          <a:blip r:embed="rId3"/>
          <a:stretch>
            <a:fillRect/>
          </a:stretch>
        </p:blipFill>
        <p:spPr>
          <a:xfrm>
            <a:off x="7838498" y="1841760"/>
            <a:ext cx="4084988" cy="4826248"/>
          </a:xfrm>
          <a:prstGeom prst="rect">
            <a:avLst/>
          </a:prstGeom>
        </p:spPr>
      </p:pic>
    </p:spTree>
    <p:extLst>
      <p:ext uri="{BB962C8B-B14F-4D97-AF65-F5344CB8AC3E}">
        <p14:creationId xmlns:p14="http://schemas.microsoft.com/office/powerpoint/2010/main" val="1322725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4.3.4. So </a:t>
            </a:r>
            <a:r>
              <a:rPr lang="en-US" altLang="en-US" sz="3600" dirty="0" err="1"/>
              <a:t>sánh</a:t>
            </a:r>
            <a:r>
              <a:rPr lang="en-US" altLang="en-US" sz="3600" dirty="0"/>
              <a:t> </a:t>
            </a:r>
            <a:r>
              <a:rPr lang="en-US" altLang="en-US" sz="3600" dirty="0" err="1"/>
              <a:t>các</a:t>
            </a:r>
            <a:r>
              <a:rPr lang="en-US" altLang="en-US" sz="3600" dirty="0"/>
              <a:t>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kiểm</a:t>
            </a:r>
            <a:r>
              <a:rPr lang="en-US" altLang="en-US" sz="3600" dirty="0"/>
              <a:t> </a:t>
            </a:r>
            <a:r>
              <a:rPr lang="en-US" altLang="en-US" sz="3600" dirty="0" err="1"/>
              <a:t>thử</a:t>
            </a:r>
            <a:r>
              <a:rPr lang="en-US" altLang="en-US" sz="3600" dirty="0"/>
              <a:t> </a:t>
            </a:r>
            <a:r>
              <a:rPr lang="en-US" altLang="en-US" sz="3600" dirty="0" err="1"/>
              <a:t>hộp</a:t>
            </a:r>
            <a:r>
              <a:rPr lang="en-US" altLang="en-US" sz="3600" dirty="0"/>
              <a:t> </a:t>
            </a:r>
            <a:r>
              <a:rPr lang="en-US" altLang="en-US" sz="3600" dirty="0" err="1"/>
              <a:t>trắng</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pic>
        <p:nvPicPr>
          <p:cNvPr id="6146" name="Picture 2">
            <a:extLst>
              <a:ext uri="{FF2B5EF4-FFF2-40B4-BE49-F238E27FC236}">
                <a16:creationId xmlns:a16="http://schemas.microsoft.com/office/drawing/2014/main" id="{D1897F2B-18A7-24A0-6AA6-7F5F777FC1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21821" y="1825625"/>
            <a:ext cx="93483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851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4.4.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kiểm</a:t>
            </a:r>
            <a:r>
              <a:rPr lang="en-US" altLang="en-US" sz="3600" dirty="0"/>
              <a:t> </a:t>
            </a:r>
            <a:r>
              <a:rPr lang="en-US" altLang="en-US" sz="3600" dirty="0" err="1"/>
              <a:t>thử</a:t>
            </a:r>
            <a:r>
              <a:rPr lang="en-US" altLang="en-US" sz="3600" dirty="0"/>
              <a:t> </a:t>
            </a:r>
            <a:r>
              <a:rPr lang="en-US" altLang="en-US" sz="3600" dirty="0" err="1"/>
              <a:t>dựa</a:t>
            </a:r>
            <a:r>
              <a:rPr lang="en-US" altLang="en-US" sz="3600" dirty="0"/>
              <a:t> </a:t>
            </a:r>
            <a:r>
              <a:rPr lang="en-US" altLang="en-US" sz="3600" dirty="0" err="1"/>
              <a:t>vào</a:t>
            </a:r>
            <a:r>
              <a:rPr lang="en-US" altLang="en-US" sz="3600" dirty="0"/>
              <a:t> </a:t>
            </a:r>
            <a:r>
              <a:rPr lang="en-US" altLang="en-US" sz="3600" dirty="0" err="1"/>
              <a:t>kinh</a:t>
            </a:r>
            <a:r>
              <a:rPr lang="en-US" altLang="en-US" sz="3600" dirty="0"/>
              <a:t> </a:t>
            </a:r>
            <a:r>
              <a:rPr lang="en-US" altLang="en-US" sz="3600" dirty="0" err="1"/>
              <a:t>nghiệm</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11318050" cy="4836432"/>
          </a:xfrm>
        </p:spPr>
        <p:txBody>
          <a:bodyPr>
            <a:normAutofit/>
          </a:bodyPr>
          <a:lstStyle/>
          <a:p>
            <a:pPr>
              <a:buFont typeface="Wingdings" panose="05000000000000000000" pitchFamily="2" charset="2"/>
              <a:buChar char="v"/>
            </a:pPr>
            <a:r>
              <a:rPr lang="en-US" sz="1700" b="1" dirty="0" err="1"/>
              <a:t>Định</a:t>
            </a:r>
            <a:r>
              <a:rPr lang="en-US" sz="1700" b="1" dirty="0"/>
              <a:t> </a:t>
            </a:r>
            <a:r>
              <a:rPr lang="en-US" sz="1700" b="1" dirty="0" err="1"/>
              <a:t>nghĩa</a:t>
            </a:r>
            <a:r>
              <a:rPr lang="en-US" sz="1700" b="1" dirty="0"/>
              <a:t>: </a:t>
            </a:r>
          </a:p>
          <a:p>
            <a:r>
              <a:rPr lang="en-US" sz="1700" dirty="0" err="1"/>
              <a:t>Nhóm</a:t>
            </a:r>
            <a:r>
              <a:rPr lang="en-US" sz="1700" dirty="0"/>
              <a:t> </a:t>
            </a:r>
            <a:r>
              <a:rPr lang="en-US" sz="1700" dirty="0" err="1"/>
              <a:t>kỹ</a:t>
            </a:r>
            <a:r>
              <a:rPr lang="en-US" sz="1700" dirty="0"/>
              <a:t> </a:t>
            </a:r>
            <a:r>
              <a:rPr lang="en-US" sz="1700" dirty="0" err="1"/>
              <a:t>thuật</a:t>
            </a:r>
            <a:r>
              <a:rPr lang="en-US" sz="1700" dirty="0"/>
              <a:t> </a:t>
            </a:r>
            <a:r>
              <a:rPr lang="en-US" sz="1700" dirty="0" err="1"/>
              <a:t>này</a:t>
            </a:r>
            <a:r>
              <a:rPr lang="en-US" sz="1700" dirty="0"/>
              <a:t> </a:t>
            </a:r>
            <a:r>
              <a:rPr lang="en-US" sz="1700" dirty="0" err="1"/>
              <a:t>thiết</a:t>
            </a:r>
            <a:r>
              <a:rPr lang="en-US" sz="1700" dirty="0"/>
              <a:t> </a:t>
            </a:r>
            <a:r>
              <a:rPr lang="en-US" sz="1700" dirty="0" err="1"/>
              <a:t>kế</a:t>
            </a:r>
            <a:r>
              <a:rPr lang="en-US" sz="1700" dirty="0"/>
              <a:t> test case </a:t>
            </a:r>
            <a:r>
              <a:rPr lang="en-US" sz="1700" dirty="0" err="1"/>
              <a:t>phụ</a:t>
            </a:r>
            <a:r>
              <a:rPr lang="en-US" sz="1700" dirty="0"/>
              <a:t> </a:t>
            </a:r>
            <a:r>
              <a:rPr lang="en-US" sz="1700" dirty="0" err="1"/>
              <a:t>thuộc</a:t>
            </a:r>
            <a:r>
              <a:rPr lang="en-US" sz="1700" dirty="0"/>
              <a:t> </a:t>
            </a:r>
            <a:r>
              <a:rPr lang="en-US" sz="1700" dirty="0" err="1"/>
              <a:t>vào</a:t>
            </a:r>
            <a:r>
              <a:rPr lang="en-US" sz="1700" dirty="0"/>
              <a:t> </a:t>
            </a:r>
            <a:r>
              <a:rPr lang="en-US" sz="1700" dirty="0" err="1"/>
              <a:t>kinh</a:t>
            </a:r>
            <a:r>
              <a:rPr lang="en-US" sz="1700" dirty="0"/>
              <a:t> </a:t>
            </a:r>
            <a:r>
              <a:rPr lang="en-US" sz="1700" dirty="0" err="1"/>
              <a:t>nghiệm</a:t>
            </a:r>
            <a:r>
              <a:rPr lang="en-US" sz="1700" dirty="0"/>
              <a:t> </a:t>
            </a:r>
            <a:r>
              <a:rPr lang="en-US" sz="1700" dirty="0" err="1"/>
              <a:t>của</a:t>
            </a:r>
            <a:r>
              <a:rPr lang="en-US" sz="1700" dirty="0"/>
              <a:t> </a:t>
            </a:r>
            <a:r>
              <a:rPr lang="en-US" sz="1700" dirty="0" err="1"/>
              <a:t>kiểm</a:t>
            </a:r>
            <a:r>
              <a:rPr lang="en-US" sz="1700" dirty="0"/>
              <a:t> </a:t>
            </a:r>
            <a:r>
              <a:rPr lang="en-US" sz="1700" dirty="0" err="1"/>
              <a:t>thử</a:t>
            </a:r>
            <a:r>
              <a:rPr lang="en-US" sz="1700" dirty="0"/>
              <a:t> </a:t>
            </a:r>
            <a:r>
              <a:rPr lang="en-US" sz="1700" dirty="0" err="1"/>
              <a:t>viên</a:t>
            </a:r>
            <a:r>
              <a:rPr lang="en-US" sz="1700" dirty="0"/>
              <a:t> </a:t>
            </a:r>
            <a:r>
              <a:rPr lang="en-US" sz="1700" dirty="0" err="1"/>
              <a:t>đã</a:t>
            </a:r>
            <a:r>
              <a:rPr lang="en-US" sz="1700" dirty="0"/>
              <a:t> </a:t>
            </a:r>
            <a:r>
              <a:rPr lang="en-US" sz="1700" dirty="0" err="1"/>
              <a:t>từng</a:t>
            </a:r>
            <a:r>
              <a:rPr lang="en-US" sz="1700" dirty="0"/>
              <a:t> </a:t>
            </a:r>
            <a:r>
              <a:rPr lang="en-US" sz="1700" dirty="0" err="1"/>
              <a:t>kiểm</a:t>
            </a:r>
            <a:r>
              <a:rPr lang="en-US" sz="1700" dirty="0"/>
              <a:t> </a:t>
            </a:r>
            <a:r>
              <a:rPr lang="en-US" sz="1700" dirty="0" err="1"/>
              <a:t>thử</a:t>
            </a:r>
            <a:r>
              <a:rPr lang="en-US" sz="1700" dirty="0"/>
              <a:t> </a:t>
            </a:r>
            <a:r>
              <a:rPr lang="en-US" sz="1700" dirty="0" err="1"/>
              <a:t>ứng</a:t>
            </a:r>
            <a:r>
              <a:rPr lang="en-US" sz="1700" dirty="0"/>
              <a:t> </a:t>
            </a:r>
            <a:r>
              <a:rPr lang="en-US" sz="1700" dirty="0" err="1"/>
              <a:t>dụng</a:t>
            </a:r>
            <a:r>
              <a:rPr lang="en-US" sz="1700" dirty="0"/>
              <a:t> </a:t>
            </a:r>
            <a:r>
              <a:rPr lang="en-US" sz="1700" dirty="0" err="1"/>
              <a:t>đó</a:t>
            </a:r>
            <a:endParaRPr lang="en-US" sz="1700" dirty="0"/>
          </a:p>
          <a:p>
            <a:r>
              <a:rPr lang="en-US" sz="1700" dirty="0" err="1"/>
              <a:t>Áp</a:t>
            </a:r>
            <a:r>
              <a:rPr lang="en-US" sz="1700" dirty="0"/>
              <a:t> </a:t>
            </a:r>
            <a:r>
              <a:rPr lang="en-US" sz="1700" dirty="0" err="1"/>
              <a:t>dụng</a:t>
            </a:r>
            <a:r>
              <a:rPr lang="en-US" sz="1700" dirty="0"/>
              <a:t> </a:t>
            </a:r>
            <a:r>
              <a:rPr lang="en-US" sz="1700" dirty="0" err="1"/>
              <a:t>cho</a:t>
            </a:r>
            <a:r>
              <a:rPr lang="en-US" sz="1700" dirty="0"/>
              <a:t> </a:t>
            </a:r>
            <a:r>
              <a:rPr lang="en-US" sz="1700" dirty="0" err="1"/>
              <a:t>các</a:t>
            </a:r>
            <a:r>
              <a:rPr lang="en-US" sz="1700" dirty="0"/>
              <a:t> </a:t>
            </a:r>
            <a:r>
              <a:rPr lang="en-US" sz="1700" dirty="0" err="1"/>
              <a:t>bài</a:t>
            </a:r>
            <a:r>
              <a:rPr lang="en-US" sz="1700" dirty="0"/>
              <a:t> </a:t>
            </a:r>
            <a:r>
              <a:rPr lang="en-US" sz="1700" dirty="0" err="1"/>
              <a:t>toán</a:t>
            </a:r>
            <a:r>
              <a:rPr lang="en-US" sz="1700" dirty="0"/>
              <a:t> </a:t>
            </a:r>
            <a:r>
              <a:rPr lang="en-US" sz="1700" dirty="0" err="1"/>
              <a:t>không</a:t>
            </a:r>
            <a:r>
              <a:rPr lang="en-US" sz="1700" dirty="0"/>
              <a:t> </a:t>
            </a:r>
            <a:r>
              <a:rPr lang="en-US" sz="1700" dirty="0" err="1"/>
              <a:t>có</a:t>
            </a:r>
            <a:r>
              <a:rPr lang="en-US" sz="1700" dirty="0"/>
              <a:t> </a:t>
            </a:r>
            <a:r>
              <a:rPr lang="en-US" sz="1700" dirty="0" err="1"/>
              <a:t>đặc</a:t>
            </a:r>
            <a:r>
              <a:rPr lang="en-US" sz="1700" dirty="0"/>
              <a:t> </a:t>
            </a:r>
            <a:r>
              <a:rPr lang="en-US" sz="1700" dirty="0" err="1"/>
              <a:t>tả</a:t>
            </a:r>
            <a:r>
              <a:rPr lang="en-US" sz="1700" dirty="0"/>
              <a:t> </a:t>
            </a:r>
            <a:r>
              <a:rPr lang="en-US" sz="1700" dirty="0" err="1"/>
              <a:t>yêu</a:t>
            </a:r>
            <a:r>
              <a:rPr lang="en-US" sz="1700" dirty="0"/>
              <a:t> </a:t>
            </a:r>
            <a:r>
              <a:rPr lang="en-US" sz="1700" dirty="0" err="1"/>
              <a:t>cầu</a:t>
            </a:r>
            <a:r>
              <a:rPr lang="en-US" sz="1700" dirty="0"/>
              <a:t>, </a:t>
            </a:r>
            <a:r>
              <a:rPr lang="en-US" sz="1700" dirty="0" err="1"/>
              <a:t>hoặc</a:t>
            </a:r>
            <a:r>
              <a:rPr lang="en-US" sz="1700" dirty="0"/>
              <a:t> </a:t>
            </a:r>
            <a:r>
              <a:rPr lang="en-US" sz="1700" dirty="0" err="1"/>
              <a:t>kiểm</a:t>
            </a:r>
            <a:r>
              <a:rPr lang="en-US" sz="1700" dirty="0"/>
              <a:t> </a:t>
            </a:r>
            <a:r>
              <a:rPr lang="en-US" sz="1700" dirty="0" err="1"/>
              <a:t>thử</a:t>
            </a:r>
            <a:r>
              <a:rPr lang="en-US" sz="1700" dirty="0"/>
              <a:t> </a:t>
            </a:r>
            <a:r>
              <a:rPr lang="en-US" sz="1700" dirty="0" err="1"/>
              <a:t>trong</a:t>
            </a:r>
            <a:r>
              <a:rPr lang="en-US" sz="1700" dirty="0"/>
              <a:t> </a:t>
            </a:r>
            <a:r>
              <a:rPr lang="en-US" sz="1700" dirty="0" err="1"/>
              <a:t>giới</a:t>
            </a:r>
            <a:r>
              <a:rPr lang="en-US" sz="1700" dirty="0"/>
              <a:t> </a:t>
            </a:r>
            <a:r>
              <a:rPr lang="en-US" sz="1700" dirty="0" err="1"/>
              <a:t>hạn</a:t>
            </a:r>
            <a:r>
              <a:rPr lang="en-US" sz="1700" dirty="0"/>
              <a:t> </a:t>
            </a:r>
            <a:r>
              <a:rPr lang="en-US" sz="1700" dirty="0" err="1"/>
              <a:t>thời</a:t>
            </a:r>
            <a:r>
              <a:rPr lang="en-US" sz="1700" dirty="0"/>
              <a:t> </a:t>
            </a:r>
            <a:r>
              <a:rPr lang="en-US" sz="1700" dirty="0" err="1"/>
              <a:t>gian</a:t>
            </a:r>
            <a:r>
              <a:rPr lang="en-US" sz="1700" dirty="0"/>
              <a:t> </a:t>
            </a:r>
            <a:r>
              <a:rPr lang="en-US" sz="1700" dirty="0" err="1"/>
              <a:t>ngắn</a:t>
            </a:r>
            <a:r>
              <a:rPr lang="en-US" sz="1700" dirty="0"/>
              <a:t> (time- box limit)</a:t>
            </a:r>
          </a:p>
          <a:p>
            <a:r>
              <a:rPr lang="en-US" sz="1700" dirty="0" err="1"/>
              <a:t>Mục</a:t>
            </a:r>
            <a:r>
              <a:rPr lang="en-US" sz="1700" dirty="0"/>
              <a:t> </a:t>
            </a:r>
            <a:r>
              <a:rPr lang="en-US" sz="1700" dirty="0" err="1"/>
              <a:t>đích</a:t>
            </a:r>
            <a:r>
              <a:rPr lang="en-US" sz="1700" dirty="0"/>
              <a:t> </a:t>
            </a:r>
            <a:r>
              <a:rPr lang="en-US" sz="1700" dirty="0" err="1"/>
              <a:t>của</a:t>
            </a:r>
            <a:r>
              <a:rPr lang="en-US" sz="1700" dirty="0"/>
              <a:t> </a:t>
            </a:r>
            <a:r>
              <a:rPr lang="en-US" sz="1700" dirty="0" err="1"/>
              <a:t>kiểm</a:t>
            </a:r>
            <a:r>
              <a:rPr lang="en-US" sz="1700" dirty="0"/>
              <a:t> </a:t>
            </a:r>
            <a:r>
              <a:rPr lang="en-US" sz="1700" dirty="0" err="1"/>
              <a:t>thử</a:t>
            </a:r>
            <a:r>
              <a:rPr lang="en-US" sz="1700" dirty="0"/>
              <a:t>: </a:t>
            </a:r>
            <a:r>
              <a:rPr lang="en-US" sz="1700" dirty="0" err="1"/>
              <a:t>Kiểm</a:t>
            </a:r>
            <a:r>
              <a:rPr lang="en-US" sz="1700" dirty="0"/>
              <a:t> </a:t>
            </a:r>
            <a:r>
              <a:rPr lang="en-US" sz="1700" dirty="0" err="1"/>
              <a:t>tra</a:t>
            </a:r>
            <a:r>
              <a:rPr lang="en-US" sz="1700" dirty="0"/>
              <a:t> </a:t>
            </a:r>
            <a:r>
              <a:rPr lang="en-US" sz="1700" dirty="0" err="1"/>
              <a:t>nhanh</a:t>
            </a:r>
            <a:r>
              <a:rPr lang="en-US" sz="1700" dirty="0"/>
              <a:t> </a:t>
            </a:r>
            <a:r>
              <a:rPr lang="en-US" sz="1700" dirty="0" err="1"/>
              <a:t>phần</a:t>
            </a:r>
            <a:r>
              <a:rPr lang="en-US" sz="1700" dirty="0"/>
              <a:t> </a:t>
            </a:r>
            <a:r>
              <a:rPr lang="en-US" sz="1700" dirty="0" err="1"/>
              <a:t>mềm</a:t>
            </a:r>
            <a:r>
              <a:rPr lang="en-US" sz="1700" dirty="0"/>
              <a:t> </a:t>
            </a:r>
            <a:r>
              <a:rPr lang="en-US" sz="1700" dirty="0" err="1"/>
              <a:t>có</a:t>
            </a:r>
            <a:r>
              <a:rPr lang="en-US" sz="1700" dirty="0"/>
              <a:t> </a:t>
            </a:r>
            <a:r>
              <a:rPr lang="en-US" sz="1700" dirty="0" err="1"/>
              <a:t>hoạt</a:t>
            </a:r>
            <a:r>
              <a:rPr lang="en-US" sz="1700" dirty="0"/>
              <a:t> </a:t>
            </a:r>
            <a:r>
              <a:rPr lang="en-US" sz="1700" dirty="0" err="1"/>
              <a:t>động</a:t>
            </a:r>
            <a:r>
              <a:rPr lang="en-US" sz="1700" dirty="0"/>
              <a:t> </a:t>
            </a:r>
            <a:r>
              <a:rPr lang="en-US" sz="1700" dirty="0" err="1"/>
              <a:t>theo</a:t>
            </a:r>
            <a:r>
              <a:rPr lang="en-US" sz="1700" dirty="0"/>
              <a:t> </a:t>
            </a:r>
            <a:r>
              <a:rPr lang="en-US" sz="1700" dirty="0" err="1"/>
              <a:t>các</a:t>
            </a:r>
            <a:r>
              <a:rPr lang="en-US" sz="1700" dirty="0"/>
              <a:t> logic </a:t>
            </a:r>
            <a:r>
              <a:rPr lang="en-US" sz="1700" dirty="0" err="1"/>
              <a:t>cơ</a:t>
            </a:r>
            <a:r>
              <a:rPr lang="en-US" sz="1700" dirty="0"/>
              <a:t> </a:t>
            </a:r>
            <a:r>
              <a:rPr lang="en-US" sz="1700" dirty="0" err="1"/>
              <a:t>bản</a:t>
            </a:r>
            <a:r>
              <a:rPr lang="en-US" sz="1700" dirty="0"/>
              <a:t> </a:t>
            </a:r>
            <a:r>
              <a:rPr lang="en-US" sz="1700" dirty="0" err="1"/>
              <a:t>không</a:t>
            </a:r>
            <a:endParaRPr lang="en-US" sz="1700" dirty="0"/>
          </a:p>
          <a:p>
            <a:endParaRPr lang="en-US" sz="1700" dirty="0"/>
          </a:p>
          <a:p>
            <a:endParaRPr lang="en-US" sz="1600" dirty="0"/>
          </a:p>
          <a:p>
            <a:pPr marL="457200" lvl="1" indent="0">
              <a:buNone/>
            </a:pPr>
            <a:endParaRPr lang="en-US" sz="1700" dirty="0"/>
          </a:p>
        </p:txBody>
      </p:sp>
    </p:spTree>
    <p:extLst>
      <p:ext uri="{BB962C8B-B14F-4D97-AF65-F5344CB8AC3E}">
        <p14:creationId xmlns:p14="http://schemas.microsoft.com/office/powerpoint/2010/main" val="1570790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4.4.1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Đoán</a:t>
            </a:r>
            <a:r>
              <a:rPr lang="en-US" altLang="en-US" sz="3600" dirty="0"/>
              <a:t> </a:t>
            </a:r>
            <a:r>
              <a:rPr lang="en-US" altLang="en-US" sz="3600" dirty="0" err="1"/>
              <a:t>lỗi</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11318050" cy="4836432"/>
          </a:xfrm>
        </p:spPr>
        <p:txBody>
          <a:bodyPr>
            <a:normAutofit/>
          </a:bodyPr>
          <a:lstStyle/>
          <a:p>
            <a:pPr>
              <a:buFont typeface="Wingdings" panose="05000000000000000000" pitchFamily="2" charset="2"/>
              <a:buChar char="v"/>
            </a:pPr>
            <a:r>
              <a:rPr lang="en-US" sz="1700" b="1" dirty="0" err="1"/>
              <a:t>Định</a:t>
            </a:r>
            <a:r>
              <a:rPr lang="en-US" sz="1700" b="1" dirty="0"/>
              <a:t> </a:t>
            </a:r>
            <a:r>
              <a:rPr lang="en-US" sz="1700" b="1" dirty="0" err="1"/>
              <a:t>nghĩa</a:t>
            </a:r>
            <a:r>
              <a:rPr lang="en-US" sz="1700" b="1" dirty="0"/>
              <a:t>: </a:t>
            </a:r>
          </a:p>
          <a:p>
            <a:r>
              <a:rPr lang="en-US" sz="1700" dirty="0" err="1"/>
              <a:t>Kiểm</a:t>
            </a:r>
            <a:r>
              <a:rPr lang="en-US" sz="1700" dirty="0"/>
              <a:t> </a:t>
            </a:r>
            <a:r>
              <a:rPr lang="en-US" sz="1700" dirty="0" err="1"/>
              <a:t>thử</a:t>
            </a:r>
            <a:r>
              <a:rPr lang="en-US" sz="1700" dirty="0"/>
              <a:t> </a:t>
            </a:r>
            <a:r>
              <a:rPr lang="en-US" sz="1700" dirty="0" err="1"/>
              <a:t>viên</a:t>
            </a:r>
            <a:r>
              <a:rPr lang="en-US" sz="1700" dirty="0"/>
              <a:t> </a:t>
            </a:r>
            <a:r>
              <a:rPr lang="en-US" sz="1700" dirty="0" err="1"/>
              <a:t>dự</a:t>
            </a:r>
            <a:r>
              <a:rPr lang="en-US" sz="1700" dirty="0"/>
              <a:t> </a:t>
            </a:r>
            <a:r>
              <a:rPr lang="en-US" sz="1700" dirty="0" err="1"/>
              <a:t>đoán</a:t>
            </a:r>
            <a:r>
              <a:rPr lang="en-US" sz="1700" dirty="0"/>
              <a:t> </a:t>
            </a:r>
            <a:r>
              <a:rPr lang="en-US" sz="1700" dirty="0" err="1"/>
              <a:t>lỗi</a:t>
            </a:r>
            <a:endParaRPr lang="en-US" sz="1700" dirty="0"/>
          </a:p>
          <a:p>
            <a:r>
              <a:rPr lang="en-US" sz="1700" dirty="0"/>
              <a:t>Thao </a:t>
            </a:r>
            <a:r>
              <a:rPr lang="en-US" sz="1700" dirty="0" err="1"/>
              <a:t>tác</a:t>
            </a:r>
            <a:r>
              <a:rPr lang="en-US" sz="1700" dirty="0"/>
              <a:t> </a:t>
            </a:r>
            <a:r>
              <a:rPr lang="en-US" sz="1700" dirty="0" err="1"/>
              <a:t>trên</a:t>
            </a:r>
            <a:r>
              <a:rPr lang="en-US" sz="1700" dirty="0"/>
              <a:t> </a:t>
            </a:r>
            <a:r>
              <a:rPr lang="en-US" sz="1700" dirty="0" err="1"/>
              <a:t>phần</a:t>
            </a:r>
            <a:r>
              <a:rPr lang="en-US" sz="1700" dirty="0"/>
              <a:t> </a:t>
            </a:r>
            <a:r>
              <a:rPr lang="en-US" sz="1700" dirty="0" err="1"/>
              <a:t>mềm</a:t>
            </a:r>
            <a:r>
              <a:rPr lang="en-US" sz="1700" dirty="0"/>
              <a:t> </a:t>
            </a:r>
            <a:r>
              <a:rPr lang="en-US" sz="1700" dirty="0" err="1"/>
              <a:t>để</a:t>
            </a:r>
            <a:r>
              <a:rPr lang="en-US" sz="1700" dirty="0"/>
              <a:t> </a:t>
            </a:r>
            <a:r>
              <a:rPr lang="en-US" sz="1700" dirty="0" err="1"/>
              <a:t>kiểm</a:t>
            </a:r>
            <a:r>
              <a:rPr lang="en-US" sz="1700" dirty="0"/>
              <a:t> </a:t>
            </a:r>
            <a:r>
              <a:rPr lang="en-US" sz="1700" dirty="0" err="1"/>
              <a:t>tra</a:t>
            </a:r>
            <a:r>
              <a:rPr lang="en-US" sz="1700" dirty="0"/>
              <a:t> </a:t>
            </a:r>
            <a:r>
              <a:rPr lang="en-US" sz="1700" dirty="0" err="1"/>
              <a:t>có</a:t>
            </a:r>
            <a:r>
              <a:rPr lang="en-US" sz="1700" dirty="0"/>
              <a:t> </a:t>
            </a:r>
            <a:r>
              <a:rPr lang="en-US" sz="1700" dirty="0" err="1"/>
              <a:t>lỗi</a:t>
            </a:r>
            <a:r>
              <a:rPr lang="en-US" sz="1700" dirty="0"/>
              <a:t> </a:t>
            </a:r>
            <a:r>
              <a:rPr lang="en-US" sz="1700" dirty="0" err="1"/>
              <a:t>đó</a:t>
            </a:r>
            <a:r>
              <a:rPr lang="en-US" sz="1700" dirty="0"/>
              <a:t> </a:t>
            </a:r>
            <a:r>
              <a:rPr lang="en-US" sz="1700" dirty="0" err="1"/>
              <a:t>không</a:t>
            </a:r>
            <a:endParaRPr lang="en-US" sz="1700" dirty="0"/>
          </a:p>
          <a:p>
            <a:r>
              <a:rPr lang="en-US" sz="1700" dirty="0" err="1"/>
              <a:t>Viết</a:t>
            </a:r>
            <a:r>
              <a:rPr lang="en-US" sz="1700" dirty="0"/>
              <a:t> </a:t>
            </a:r>
            <a:r>
              <a:rPr lang="en-US" sz="1700" dirty="0" err="1"/>
              <a:t>lại</a:t>
            </a:r>
            <a:r>
              <a:rPr lang="en-US" sz="1700" dirty="0"/>
              <a:t> test case </a:t>
            </a:r>
            <a:r>
              <a:rPr lang="en-US" sz="1700" dirty="0" err="1"/>
              <a:t>theo</a:t>
            </a:r>
            <a:r>
              <a:rPr lang="en-US" sz="1700" dirty="0"/>
              <a:t> </a:t>
            </a:r>
            <a:r>
              <a:rPr lang="en-US" sz="1700" dirty="0" err="1"/>
              <a:t>trình</a:t>
            </a:r>
            <a:r>
              <a:rPr lang="en-US" sz="1700" dirty="0"/>
              <a:t> </a:t>
            </a:r>
            <a:r>
              <a:rPr lang="en-US" sz="1700" dirty="0" err="1"/>
              <a:t>tự</a:t>
            </a:r>
            <a:r>
              <a:rPr lang="en-US" sz="1700" dirty="0"/>
              <a:t> </a:t>
            </a:r>
            <a:r>
              <a:rPr lang="en-US" sz="1700" dirty="0" err="1"/>
              <a:t>tái</a:t>
            </a:r>
            <a:r>
              <a:rPr lang="en-US" sz="1700" dirty="0"/>
              <a:t> </a:t>
            </a:r>
            <a:r>
              <a:rPr lang="en-US" sz="1700" dirty="0" err="1"/>
              <a:t>hiện</a:t>
            </a:r>
            <a:r>
              <a:rPr lang="en-US" sz="1700" dirty="0"/>
              <a:t> </a:t>
            </a:r>
            <a:r>
              <a:rPr lang="en-US" sz="1700" dirty="0" err="1"/>
              <a:t>lỗi</a:t>
            </a:r>
            <a:r>
              <a:rPr lang="en-US" sz="1700" dirty="0"/>
              <a:t> </a:t>
            </a:r>
            <a:r>
              <a:rPr lang="en-US" sz="1700" dirty="0" err="1"/>
              <a:t>trên</a:t>
            </a:r>
            <a:endParaRPr lang="en-US" sz="1700" dirty="0"/>
          </a:p>
          <a:p>
            <a:endParaRPr lang="en-US" sz="1600" dirty="0"/>
          </a:p>
          <a:p>
            <a:pPr marL="457200" lvl="1" indent="0">
              <a:buNone/>
            </a:pPr>
            <a:endParaRPr lang="en-US" sz="1700" dirty="0"/>
          </a:p>
        </p:txBody>
      </p:sp>
    </p:spTree>
    <p:extLst>
      <p:ext uri="{BB962C8B-B14F-4D97-AF65-F5344CB8AC3E}">
        <p14:creationId xmlns:p14="http://schemas.microsoft.com/office/powerpoint/2010/main" val="2306007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4.4.2 </a:t>
            </a:r>
            <a:r>
              <a:rPr lang="en-US" altLang="en-US" sz="3600" dirty="0" err="1"/>
              <a:t>Kỹ</a:t>
            </a:r>
            <a:r>
              <a:rPr lang="en-US" altLang="en-US" sz="3600" dirty="0"/>
              <a:t> </a:t>
            </a:r>
            <a:r>
              <a:rPr lang="en-US" altLang="en-US" sz="3600" dirty="0" err="1"/>
              <a:t>thuật</a:t>
            </a:r>
            <a:r>
              <a:rPr lang="en-US" altLang="en-US" sz="3600" dirty="0"/>
              <a:t> test </a:t>
            </a:r>
            <a:r>
              <a:rPr lang="en-US" altLang="en-US" sz="3600" dirty="0" err="1"/>
              <a:t>phá</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11318050" cy="4836432"/>
          </a:xfrm>
        </p:spPr>
        <p:txBody>
          <a:bodyPr>
            <a:normAutofit/>
          </a:bodyPr>
          <a:lstStyle/>
          <a:p>
            <a:pPr>
              <a:buFont typeface="Wingdings" panose="05000000000000000000" pitchFamily="2" charset="2"/>
              <a:buChar char="v"/>
            </a:pPr>
            <a:r>
              <a:rPr lang="en-US" sz="1700" b="1" dirty="0" err="1"/>
              <a:t>Định</a:t>
            </a:r>
            <a:r>
              <a:rPr lang="en-US" sz="1700" b="1" dirty="0"/>
              <a:t> </a:t>
            </a:r>
            <a:r>
              <a:rPr lang="en-US" sz="1700" b="1" dirty="0" err="1"/>
              <a:t>nghĩa</a:t>
            </a:r>
            <a:r>
              <a:rPr lang="en-US" sz="1700" b="1" dirty="0"/>
              <a:t>: </a:t>
            </a:r>
          </a:p>
          <a:p>
            <a:r>
              <a:rPr lang="en-US" sz="1700" dirty="0" err="1"/>
              <a:t>Kiểm</a:t>
            </a:r>
            <a:r>
              <a:rPr lang="en-US" sz="1700" dirty="0"/>
              <a:t> </a:t>
            </a:r>
            <a:r>
              <a:rPr lang="en-US" sz="1700" dirty="0" err="1"/>
              <a:t>thử</a:t>
            </a:r>
            <a:r>
              <a:rPr lang="en-US" sz="1700" dirty="0"/>
              <a:t> </a:t>
            </a:r>
            <a:r>
              <a:rPr lang="en-US" sz="1700" dirty="0" err="1"/>
              <a:t>viên</a:t>
            </a:r>
            <a:r>
              <a:rPr lang="en-US" sz="1700" dirty="0"/>
              <a:t> </a:t>
            </a:r>
            <a:r>
              <a:rPr lang="en-US" sz="1700" dirty="0" err="1"/>
              <a:t>thực</a:t>
            </a:r>
            <a:r>
              <a:rPr lang="en-US" sz="1700" dirty="0"/>
              <a:t> </a:t>
            </a:r>
            <a:r>
              <a:rPr lang="en-US" sz="1700" dirty="0" err="1"/>
              <a:t>hiện</a:t>
            </a:r>
            <a:r>
              <a:rPr lang="en-US" sz="1700" dirty="0"/>
              <a:t> </a:t>
            </a:r>
            <a:r>
              <a:rPr lang="en-US" sz="1700" dirty="0" err="1"/>
              <a:t>kiểm</a:t>
            </a:r>
            <a:r>
              <a:rPr lang="en-US" sz="1700" dirty="0"/>
              <a:t> </a:t>
            </a:r>
            <a:r>
              <a:rPr lang="en-US" sz="1700" dirty="0" err="1"/>
              <a:t>thử</a:t>
            </a:r>
            <a:r>
              <a:rPr lang="en-US" sz="1700" dirty="0"/>
              <a:t>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tình</a:t>
            </a:r>
            <a:r>
              <a:rPr lang="en-US" sz="1700" dirty="0"/>
              <a:t> </a:t>
            </a:r>
            <a:r>
              <a:rPr lang="en-US" sz="1700" dirty="0" err="1"/>
              <a:t>huống</a:t>
            </a:r>
            <a:r>
              <a:rPr lang="en-US" sz="1700" dirty="0"/>
              <a:t> </a:t>
            </a:r>
            <a:r>
              <a:rPr lang="en-US" sz="1700" dirty="0" err="1"/>
              <a:t>theo</a:t>
            </a:r>
            <a:r>
              <a:rPr lang="en-US" sz="1700" dirty="0"/>
              <a:t> </a:t>
            </a:r>
            <a:r>
              <a:rPr lang="en-US" sz="1700" dirty="0" err="1"/>
              <a:t>kinh</a:t>
            </a:r>
            <a:r>
              <a:rPr lang="en-US" sz="1700" dirty="0"/>
              <a:t> </a:t>
            </a:r>
            <a:r>
              <a:rPr lang="en-US" sz="1700" dirty="0" err="1"/>
              <a:t>nghiệm</a:t>
            </a:r>
            <a:endParaRPr lang="en-US" sz="1700" dirty="0"/>
          </a:p>
          <a:p>
            <a:r>
              <a:rPr lang="en-US" sz="1700" dirty="0"/>
              <a:t>Thao </a:t>
            </a:r>
            <a:r>
              <a:rPr lang="en-US" sz="1700" dirty="0" err="1"/>
              <a:t>tác</a:t>
            </a:r>
            <a:r>
              <a:rPr lang="en-US" sz="1700" dirty="0"/>
              <a:t> </a:t>
            </a:r>
            <a:r>
              <a:rPr lang="en-US" sz="1700" dirty="0" err="1"/>
              <a:t>trên</a:t>
            </a:r>
            <a:r>
              <a:rPr lang="en-US" sz="1700" dirty="0"/>
              <a:t> </a:t>
            </a:r>
            <a:r>
              <a:rPr lang="en-US" sz="1700" dirty="0" err="1"/>
              <a:t>phần</a:t>
            </a:r>
            <a:r>
              <a:rPr lang="en-US" sz="1700" dirty="0"/>
              <a:t> </a:t>
            </a:r>
            <a:r>
              <a:rPr lang="en-US" sz="1700" dirty="0" err="1"/>
              <a:t>mềm</a:t>
            </a:r>
            <a:r>
              <a:rPr lang="en-US" sz="1700" dirty="0"/>
              <a:t> </a:t>
            </a:r>
            <a:r>
              <a:rPr lang="en-US" sz="1700" dirty="0" err="1"/>
              <a:t>để</a:t>
            </a:r>
            <a:r>
              <a:rPr lang="en-US" sz="1700" dirty="0"/>
              <a:t> </a:t>
            </a:r>
            <a:r>
              <a:rPr lang="en-US" sz="1700" dirty="0" err="1"/>
              <a:t>kiểm</a:t>
            </a:r>
            <a:r>
              <a:rPr lang="en-US" sz="1700" dirty="0"/>
              <a:t> </a:t>
            </a:r>
            <a:r>
              <a:rPr lang="en-US" sz="1700" dirty="0" err="1"/>
              <a:t>tra</a:t>
            </a:r>
            <a:r>
              <a:rPr lang="en-US" sz="1700" dirty="0"/>
              <a:t> </a:t>
            </a:r>
            <a:r>
              <a:rPr lang="en-US" sz="1700" dirty="0" err="1"/>
              <a:t>các</a:t>
            </a:r>
            <a:r>
              <a:rPr lang="en-US" sz="1700" dirty="0"/>
              <a:t> </a:t>
            </a:r>
            <a:r>
              <a:rPr lang="en-US" sz="1700" dirty="0" err="1"/>
              <a:t>tình</a:t>
            </a:r>
            <a:r>
              <a:rPr lang="en-US" sz="1700" dirty="0"/>
              <a:t> </a:t>
            </a:r>
            <a:r>
              <a:rPr lang="en-US" sz="1700" dirty="0" err="1"/>
              <a:t>huống</a:t>
            </a:r>
            <a:endParaRPr lang="en-US" sz="1700" dirty="0"/>
          </a:p>
          <a:p>
            <a:r>
              <a:rPr lang="en-US" sz="1700" dirty="0" err="1"/>
              <a:t>Viết</a:t>
            </a:r>
            <a:r>
              <a:rPr lang="en-US" sz="1700" dirty="0"/>
              <a:t> </a:t>
            </a:r>
            <a:r>
              <a:rPr lang="en-US" sz="1700" dirty="0" err="1"/>
              <a:t>lại</a:t>
            </a:r>
            <a:r>
              <a:rPr lang="en-US" sz="1700" dirty="0"/>
              <a:t> test case </a:t>
            </a:r>
            <a:r>
              <a:rPr lang="en-US" sz="1700" dirty="0" err="1"/>
              <a:t>theo</a:t>
            </a:r>
            <a:r>
              <a:rPr lang="en-US" sz="1700" dirty="0"/>
              <a:t> </a:t>
            </a:r>
            <a:r>
              <a:rPr lang="en-US" sz="1700" dirty="0" err="1"/>
              <a:t>trình</a:t>
            </a:r>
            <a:r>
              <a:rPr lang="en-US" sz="1700" dirty="0"/>
              <a:t> </a:t>
            </a:r>
            <a:r>
              <a:rPr lang="en-US" sz="1700" dirty="0" err="1"/>
              <a:t>tự</a:t>
            </a:r>
            <a:r>
              <a:rPr lang="en-US" sz="1700" dirty="0"/>
              <a:t> </a:t>
            </a:r>
            <a:r>
              <a:rPr lang="en-US" sz="1700" dirty="0" err="1"/>
              <a:t>tình</a:t>
            </a:r>
            <a:r>
              <a:rPr lang="en-US" sz="1700" dirty="0"/>
              <a:t> </a:t>
            </a:r>
            <a:r>
              <a:rPr lang="en-US" sz="1700" dirty="0" err="1"/>
              <a:t>huống</a:t>
            </a:r>
            <a:r>
              <a:rPr lang="en-US" sz="1700" dirty="0"/>
              <a:t> </a:t>
            </a:r>
            <a:r>
              <a:rPr lang="en-US" sz="1700" dirty="0" err="1"/>
              <a:t>đã</a:t>
            </a:r>
            <a:r>
              <a:rPr lang="en-US" sz="1700" dirty="0"/>
              <a:t> </a:t>
            </a:r>
            <a:r>
              <a:rPr lang="en-US" sz="1700" dirty="0" err="1"/>
              <a:t>kiểm</a:t>
            </a:r>
            <a:r>
              <a:rPr lang="en-US" sz="1700" dirty="0"/>
              <a:t> </a:t>
            </a:r>
            <a:r>
              <a:rPr lang="en-US" sz="1700" dirty="0" err="1"/>
              <a:t>tra</a:t>
            </a:r>
            <a:endParaRPr lang="en-US" sz="1700" dirty="0"/>
          </a:p>
          <a:p>
            <a:endParaRPr lang="en-US" sz="1600" dirty="0"/>
          </a:p>
          <a:p>
            <a:pPr marL="457200" lvl="1" indent="0">
              <a:buNone/>
            </a:pPr>
            <a:endParaRPr lang="en-US" sz="1700" dirty="0"/>
          </a:p>
        </p:txBody>
      </p:sp>
    </p:spTree>
    <p:extLst>
      <p:ext uri="{BB962C8B-B14F-4D97-AF65-F5344CB8AC3E}">
        <p14:creationId xmlns:p14="http://schemas.microsoft.com/office/powerpoint/2010/main" val="380647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4.1. </a:t>
            </a:r>
            <a:r>
              <a:rPr lang="en-US" altLang="en-US" sz="4400" dirty="0" err="1"/>
              <a:t>Tổng</a:t>
            </a:r>
            <a:r>
              <a:rPr lang="en-US" altLang="en-US" sz="4400" dirty="0"/>
              <a:t> </a:t>
            </a:r>
            <a:r>
              <a:rPr lang="en-US" altLang="en-US" sz="4400" dirty="0" err="1"/>
              <a:t>quan</a:t>
            </a:r>
            <a:r>
              <a:rPr lang="en-US" altLang="en-US" sz="4400" dirty="0"/>
              <a:t> </a:t>
            </a:r>
            <a:r>
              <a:rPr lang="en-US" altLang="en-US" sz="4400" dirty="0" err="1"/>
              <a:t>về</a:t>
            </a:r>
            <a:r>
              <a:rPr lang="en-US" altLang="en-US" sz="4400" dirty="0"/>
              <a:t> </a:t>
            </a:r>
            <a:r>
              <a:rPr lang="en-US" altLang="en-US" sz="4400" dirty="0" err="1"/>
              <a:t>các</a:t>
            </a:r>
            <a:r>
              <a:rPr lang="en-US" altLang="en-US" sz="4400" dirty="0"/>
              <a:t>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kiểm</a:t>
            </a:r>
            <a:r>
              <a:rPr lang="en-US" altLang="en-US" sz="4400" dirty="0"/>
              <a:t> </a:t>
            </a:r>
            <a:r>
              <a:rPr lang="en-US" altLang="en-US" sz="4400" dirty="0" err="1"/>
              <a:t>thử</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graphicFrame>
        <p:nvGraphicFramePr>
          <p:cNvPr id="3" name="Diagram 2">
            <a:extLst>
              <a:ext uri="{FF2B5EF4-FFF2-40B4-BE49-F238E27FC236}">
                <a16:creationId xmlns:a16="http://schemas.microsoft.com/office/drawing/2014/main" id="{C11A32C1-65D3-AA8C-1EAA-67DE68315764}"/>
              </a:ext>
            </a:extLst>
          </p:cNvPr>
          <p:cNvGraphicFramePr/>
          <p:nvPr>
            <p:extLst>
              <p:ext uri="{D42A27DB-BD31-4B8C-83A1-F6EECF244321}">
                <p14:modId xmlns:p14="http://schemas.microsoft.com/office/powerpoint/2010/main" val="2792872442"/>
              </p:ext>
            </p:extLst>
          </p:nvPr>
        </p:nvGraphicFramePr>
        <p:xfrm>
          <a:off x="148771" y="1320800"/>
          <a:ext cx="11894458" cy="2278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41044A74-B6A5-5A5D-2CA3-0DA91D94249A}"/>
              </a:ext>
            </a:extLst>
          </p:cNvPr>
          <p:cNvSpPr/>
          <p:nvPr/>
        </p:nvSpPr>
        <p:spPr>
          <a:xfrm>
            <a:off x="2177144" y="1774111"/>
            <a:ext cx="3185886" cy="130084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FDD4CE-15E1-F6FD-FD1E-B1697901C3E8}"/>
              </a:ext>
            </a:extLst>
          </p:cNvPr>
          <p:cNvSpPr txBox="1"/>
          <p:nvPr/>
        </p:nvSpPr>
        <p:spPr>
          <a:xfrm>
            <a:off x="2616200" y="3564037"/>
            <a:ext cx="2641600" cy="369332"/>
          </a:xfrm>
          <a:prstGeom prst="rect">
            <a:avLst/>
          </a:prstGeom>
          <a:noFill/>
        </p:spPr>
        <p:txBody>
          <a:bodyPr wrap="square" rtlCol="0">
            <a:spAutoFit/>
          </a:bodyPr>
          <a:lstStyle/>
          <a:p>
            <a:pPr algn="ctr"/>
            <a:r>
              <a:rPr lang="en-US" b="1" dirty="0" err="1">
                <a:solidFill>
                  <a:srgbClr val="C00000"/>
                </a:solidFill>
              </a:rPr>
              <a:t>Kỹ</a:t>
            </a:r>
            <a:r>
              <a:rPr lang="en-US" b="1" dirty="0">
                <a:solidFill>
                  <a:srgbClr val="C00000"/>
                </a:solidFill>
              </a:rPr>
              <a:t> </a:t>
            </a:r>
            <a:r>
              <a:rPr lang="en-US" b="1" dirty="0" err="1">
                <a:solidFill>
                  <a:srgbClr val="C00000"/>
                </a:solidFill>
              </a:rPr>
              <a:t>thuật</a:t>
            </a:r>
            <a:r>
              <a:rPr lang="en-US" b="1" dirty="0">
                <a:solidFill>
                  <a:srgbClr val="C00000"/>
                </a:solidFill>
              </a:rPr>
              <a:t> </a:t>
            </a:r>
            <a:r>
              <a:rPr lang="en-US" b="1" dirty="0" err="1">
                <a:solidFill>
                  <a:srgbClr val="C00000"/>
                </a:solidFill>
              </a:rPr>
              <a:t>kiểm</a:t>
            </a:r>
            <a:r>
              <a:rPr lang="en-US" b="1" dirty="0">
                <a:solidFill>
                  <a:srgbClr val="C00000"/>
                </a:solidFill>
              </a:rPr>
              <a:t> </a:t>
            </a:r>
            <a:r>
              <a:rPr lang="en-US" b="1" dirty="0" err="1">
                <a:solidFill>
                  <a:srgbClr val="C00000"/>
                </a:solidFill>
              </a:rPr>
              <a:t>thử</a:t>
            </a:r>
            <a:endParaRPr lang="en-US" b="1" dirty="0">
              <a:solidFill>
                <a:srgbClr val="C00000"/>
              </a:solidFill>
            </a:endParaRPr>
          </a:p>
        </p:txBody>
      </p:sp>
      <p:sp>
        <p:nvSpPr>
          <p:cNvPr id="6" name="Arrow: Up 5">
            <a:extLst>
              <a:ext uri="{FF2B5EF4-FFF2-40B4-BE49-F238E27FC236}">
                <a16:creationId xmlns:a16="http://schemas.microsoft.com/office/drawing/2014/main" id="{64668232-4ACB-8944-8F46-8F40B48FA71E}"/>
              </a:ext>
            </a:extLst>
          </p:cNvPr>
          <p:cNvSpPr/>
          <p:nvPr/>
        </p:nvSpPr>
        <p:spPr>
          <a:xfrm>
            <a:off x="3363687" y="3119269"/>
            <a:ext cx="812800" cy="431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1EFAED6-EE6A-4F68-2063-8E800699A9A1}"/>
              </a:ext>
            </a:extLst>
          </p:cNvPr>
          <p:cNvSpPr txBox="1"/>
          <p:nvPr/>
        </p:nvSpPr>
        <p:spPr>
          <a:xfrm>
            <a:off x="442686" y="3918856"/>
            <a:ext cx="10911114" cy="2957861"/>
          </a:xfrm>
          <a:prstGeom prst="rect">
            <a:avLst/>
          </a:prstGeom>
          <a:noFill/>
        </p:spPr>
        <p:txBody>
          <a:bodyPr wrap="square" rtlCol="0">
            <a:spAutoFit/>
          </a:bodyPr>
          <a:lstStyle/>
          <a:p>
            <a:pPr>
              <a:lnSpc>
                <a:spcPct val="150000"/>
              </a:lnSpc>
            </a:pPr>
            <a:r>
              <a:rPr lang="en-US" b="1" dirty="0" err="1"/>
              <a:t>Kỹ</a:t>
            </a:r>
            <a:r>
              <a:rPr lang="en-US" b="1" dirty="0"/>
              <a:t> </a:t>
            </a:r>
            <a:r>
              <a:rPr lang="en-US" b="1" dirty="0" err="1"/>
              <a:t>thuật</a:t>
            </a:r>
            <a:r>
              <a:rPr lang="en-US" b="1" dirty="0"/>
              <a:t> </a:t>
            </a:r>
            <a:r>
              <a:rPr lang="en-US" b="1" dirty="0" err="1"/>
              <a:t>kiểm</a:t>
            </a:r>
            <a:r>
              <a:rPr lang="en-US" b="1" dirty="0"/>
              <a:t> </a:t>
            </a:r>
            <a:r>
              <a:rPr lang="en-US" b="1" dirty="0" err="1"/>
              <a:t>thử</a:t>
            </a:r>
            <a:r>
              <a:rPr lang="en-US" b="1" dirty="0"/>
              <a:t> </a:t>
            </a:r>
            <a:r>
              <a:rPr lang="en-US" b="1" dirty="0" err="1"/>
              <a:t>hỗ</a:t>
            </a:r>
            <a:r>
              <a:rPr lang="en-US" b="1" dirty="0"/>
              <a:t> </a:t>
            </a:r>
            <a:r>
              <a:rPr lang="en-US" b="1" dirty="0" err="1"/>
              <a:t>trợ</a:t>
            </a:r>
            <a:r>
              <a:rPr lang="en-US" b="1" dirty="0"/>
              <a:t> </a:t>
            </a:r>
            <a:r>
              <a:rPr lang="en-US" b="1" dirty="0" err="1"/>
              <a:t>kiểm</a:t>
            </a:r>
            <a:r>
              <a:rPr lang="en-US" b="1" dirty="0"/>
              <a:t> </a:t>
            </a:r>
            <a:r>
              <a:rPr lang="en-US" b="1" dirty="0" err="1"/>
              <a:t>thử</a:t>
            </a:r>
            <a:r>
              <a:rPr lang="en-US" b="1" dirty="0"/>
              <a:t> </a:t>
            </a:r>
            <a:r>
              <a:rPr lang="en-US" b="1" dirty="0" err="1"/>
              <a:t>viên</a:t>
            </a:r>
            <a:r>
              <a:rPr lang="en-US" b="1" dirty="0"/>
              <a:t>:</a:t>
            </a:r>
          </a:p>
          <a:p>
            <a:pPr marL="285750" indent="-285750">
              <a:lnSpc>
                <a:spcPct val="150000"/>
              </a:lnSpc>
              <a:buFontTx/>
              <a:buChar char="-"/>
            </a:pPr>
            <a:r>
              <a:rPr lang="en-US" dirty="0" err="1"/>
              <a:t>Phân</a:t>
            </a:r>
            <a:r>
              <a:rPr lang="en-US" dirty="0"/>
              <a:t> </a:t>
            </a:r>
            <a:r>
              <a:rPr lang="en-US" dirty="0" err="1"/>
              <a:t>tích</a:t>
            </a:r>
            <a:r>
              <a:rPr lang="en-US" dirty="0"/>
              <a:t> </a:t>
            </a:r>
            <a:r>
              <a:rPr lang="en-US" dirty="0" err="1"/>
              <a:t>kiểm</a:t>
            </a:r>
            <a:r>
              <a:rPr lang="en-US" dirty="0"/>
              <a:t> </a:t>
            </a:r>
            <a:r>
              <a:rPr lang="en-US" dirty="0" err="1"/>
              <a:t>thử</a:t>
            </a:r>
            <a:r>
              <a:rPr lang="en-US" dirty="0"/>
              <a:t> (what to test – </a:t>
            </a:r>
            <a:r>
              <a:rPr lang="en-US" dirty="0" err="1"/>
              <a:t>Kiểm</a:t>
            </a:r>
            <a:r>
              <a:rPr lang="en-US" dirty="0"/>
              <a:t> </a:t>
            </a:r>
            <a:r>
              <a:rPr lang="en-US" dirty="0" err="1"/>
              <a:t>thử</a:t>
            </a:r>
            <a:r>
              <a:rPr lang="en-US" dirty="0"/>
              <a:t> </a:t>
            </a:r>
            <a:r>
              <a:rPr lang="en-US" dirty="0" err="1"/>
              <a:t>cái</a:t>
            </a:r>
            <a:r>
              <a:rPr lang="en-US" dirty="0"/>
              <a:t> </a:t>
            </a:r>
            <a:r>
              <a:rPr lang="en-US" dirty="0" err="1"/>
              <a:t>gì</a:t>
            </a:r>
            <a:r>
              <a:rPr lang="en-US" dirty="0"/>
              <a:t>?)</a:t>
            </a:r>
          </a:p>
          <a:p>
            <a:pPr marL="285750" indent="-285750">
              <a:lnSpc>
                <a:spcPct val="150000"/>
              </a:lnSpc>
              <a:buFontTx/>
              <a:buChar char="-"/>
            </a:pPr>
            <a:r>
              <a:rPr lang="en-US" dirty="0" err="1"/>
              <a:t>Thiết</a:t>
            </a:r>
            <a:r>
              <a:rPr lang="en-US" dirty="0"/>
              <a:t> </a:t>
            </a:r>
            <a:r>
              <a:rPr lang="en-US" dirty="0" err="1"/>
              <a:t>kế</a:t>
            </a:r>
            <a:r>
              <a:rPr lang="en-US" dirty="0"/>
              <a:t> </a:t>
            </a:r>
            <a:r>
              <a:rPr lang="en-US" dirty="0" err="1"/>
              <a:t>kiểm</a:t>
            </a:r>
            <a:r>
              <a:rPr lang="en-US" dirty="0"/>
              <a:t> </a:t>
            </a:r>
            <a:r>
              <a:rPr lang="en-US" dirty="0" err="1"/>
              <a:t>thử</a:t>
            </a:r>
            <a:r>
              <a:rPr lang="en-US" dirty="0"/>
              <a:t> (how to test – </a:t>
            </a:r>
            <a:r>
              <a:rPr lang="en-US" dirty="0" err="1"/>
              <a:t>Kiểm</a:t>
            </a:r>
            <a:r>
              <a:rPr lang="en-US" dirty="0"/>
              <a:t> </a:t>
            </a:r>
            <a:r>
              <a:rPr lang="en-US" dirty="0" err="1"/>
              <a:t>thử</a:t>
            </a:r>
            <a:r>
              <a:rPr lang="en-US" dirty="0"/>
              <a:t> </a:t>
            </a:r>
            <a:r>
              <a:rPr lang="en-US" dirty="0" err="1"/>
              <a:t>như</a:t>
            </a:r>
            <a:r>
              <a:rPr lang="en-US" dirty="0"/>
              <a:t> </a:t>
            </a:r>
            <a:r>
              <a:rPr lang="en-US" dirty="0" err="1"/>
              <a:t>thế</a:t>
            </a:r>
            <a:r>
              <a:rPr lang="en-US" dirty="0"/>
              <a:t> </a:t>
            </a:r>
            <a:r>
              <a:rPr lang="en-US" dirty="0" err="1"/>
              <a:t>nào</a:t>
            </a:r>
            <a:r>
              <a:rPr lang="en-US" dirty="0"/>
              <a:t>?)</a:t>
            </a:r>
          </a:p>
          <a:p>
            <a:pPr marL="285750" indent="-285750">
              <a:lnSpc>
                <a:spcPct val="150000"/>
              </a:lnSpc>
              <a:buFontTx/>
              <a:buChar char="-"/>
            </a:pPr>
            <a:r>
              <a:rPr lang="en-US" dirty="0" err="1"/>
              <a:t>Phát</a:t>
            </a:r>
            <a:r>
              <a:rPr lang="en-US" dirty="0"/>
              <a:t> </a:t>
            </a:r>
            <a:r>
              <a:rPr lang="en-US" dirty="0" err="1"/>
              <a:t>triển</a:t>
            </a:r>
            <a:r>
              <a:rPr lang="en-US" dirty="0"/>
              <a:t> </a:t>
            </a:r>
            <a:r>
              <a:rPr lang="en-US" dirty="0" err="1"/>
              <a:t>các</a:t>
            </a:r>
            <a:r>
              <a:rPr lang="en-US" dirty="0"/>
              <a:t> </a:t>
            </a:r>
            <a:r>
              <a:rPr lang="en-US" dirty="0" err="1"/>
              <a:t>tập</a:t>
            </a:r>
            <a:r>
              <a:rPr lang="en-US" dirty="0"/>
              <a:t> test cases, </a:t>
            </a:r>
            <a:r>
              <a:rPr lang="en-US" dirty="0" err="1"/>
              <a:t>tương</a:t>
            </a:r>
            <a:r>
              <a:rPr lang="en-US" dirty="0"/>
              <a:t> </a:t>
            </a:r>
            <a:r>
              <a:rPr lang="en-US" dirty="0" err="1"/>
              <a:t>đối</a:t>
            </a:r>
            <a:r>
              <a:rPr lang="en-US" dirty="0"/>
              <a:t> </a:t>
            </a:r>
            <a:r>
              <a:rPr lang="en-US" dirty="0" err="1"/>
              <a:t>nhỏ</a:t>
            </a:r>
            <a:r>
              <a:rPr lang="en-US" dirty="0"/>
              <a:t>, </a:t>
            </a:r>
            <a:r>
              <a:rPr lang="en-US" dirty="0" err="1"/>
              <a:t>đầy</a:t>
            </a:r>
            <a:r>
              <a:rPr lang="en-US" dirty="0"/>
              <a:t> </a:t>
            </a:r>
            <a:r>
              <a:rPr lang="en-US" dirty="0" err="1"/>
              <a:t>đủ</a:t>
            </a:r>
            <a:r>
              <a:rPr lang="en-US" dirty="0"/>
              <a:t> </a:t>
            </a:r>
            <a:r>
              <a:rPr lang="en-US" dirty="0" err="1"/>
              <a:t>một</a:t>
            </a:r>
            <a:r>
              <a:rPr lang="en-US" dirty="0"/>
              <a:t> </a:t>
            </a:r>
            <a:r>
              <a:rPr lang="en-US" dirty="0" err="1"/>
              <a:t>cách</a:t>
            </a:r>
            <a:r>
              <a:rPr lang="en-US" dirty="0"/>
              <a:t> </a:t>
            </a:r>
            <a:r>
              <a:rPr lang="en-US" dirty="0" err="1"/>
              <a:t>có</a:t>
            </a:r>
            <a:r>
              <a:rPr lang="en-US" dirty="0"/>
              <a:t> </a:t>
            </a:r>
            <a:r>
              <a:rPr lang="en-US" dirty="0" err="1"/>
              <a:t>hệ</a:t>
            </a:r>
            <a:r>
              <a:rPr lang="en-US" dirty="0"/>
              <a:t> </a:t>
            </a:r>
            <a:r>
              <a:rPr lang="en-US" dirty="0" err="1"/>
              <a:t>thống</a:t>
            </a:r>
            <a:endParaRPr lang="en-US" dirty="0"/>
          </a:p>
          <a:p>
            <a:pPr marL="285750" indent="-285750">
              <a:lnSpc>
                <a:spcPct val="150000"/>
              </a:lnSpc>
              <a:buFontTx/>
              <a:buChar char="-"/>
            </a:pPr>
            <a:r>
              <a:rPr lang="en-US" dirty="0" err="1"/>
              <a:t>Xác</a:t>
            </a:r>
            <a:r>
              <a:rPr lang="en-US" dirty="0"/>
              <a:t> </a:t>
            </a:r>
            <a:r>
              <a:rPr lang="en-US" dirty="0" err="1"/>
              <a:t>định</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kiểm</a:t>
            </a:r>
            <a:r>
              <a:rPr lang="en-US" dirty="0"/>
              <a:t> </a:t>
            </a:r>
            <a:r>
              <a:rPr lang="en-US" dirty="0" err="1"/>
              <a:t>thử</a:t>
            </a:r>
            <a:r>
              <a:rPr lang="en-US" dirty="0"/>
              <a:t>, </a:t>
            </a:r>
            <a:r>
              <a:rPr lang="en-US" dirty="0" err="1"/>
              <a:t>độ</a:t>
            </a:r>
            <a:r>
              <a:rPr lang="en-US" dirty="0"/>
              <a:t> bao </a:t>
            </a:r>
            <a:r>
              <a:rPr lang="en-US" dirty="0" err="1"/>
              <a:t>phủ</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thử</a:t>
            </a:r>
            <a:r>
              <a:rPr lang="en-US" dirty="0"/>
              <a:t> </a:t>
            </a:r>
            <a:r>
              <a:rPr lang="en-US" dirty="0" err="1"/>
              <a:t>trong</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p>
            <a:pPr marL="285750" indent="-285750">
              <a:lnSpc>
                <a:spcPct val="150000"/>
              </a:lnSpc>
              <a:buFontTx/>
              <a:buChar char="-"/>
            </a:pPr>
            <a:r>
              <a:rPr lang="en-US" dirty="0" err="1"/>
              <a:t>Áp</a:t>
            </a:r>
            <a:r>
              <a:rPr lang="en-US" dirty="0"/>
              <a:t> </a:t>
            </a:r>
            <a:r>
              <a:rPr lang="en-US" dirty="0" err="1"/>
              <a:t>dụng</a:t>
            </a:r>
            <a:r>
              <a:rPr lang="en-US" dirty="0"/>
              <a:t> </a:t>
            </a:r>
            <a:r>
              <a:rPr lang="en-US" dirty="0" err="1"/>
              <a:t>nguyên</a:t>
            </a:r>
            <a:r>
              <a:rPr lang="en-US" dirty="0"/>
              <a:t> </a:t>
            </a:r>
            <a:r>
              <a:rPr lang="en-US" dirty="0" err="1"/>
              <a:t>tắc</a:t>
            </a:r>
            <a:r>
              <a:rPr lang="en-US" dirty="0"/>
              <a:t> “</a:t>
            </a:r>
            <a:r>
              <a:rPr lang="en-US" dirty="0" err="1"/>
              <a:t>Kiểm</a:t>
            </a:r>
            <a:r>
              <a:rPr lang="en-US" dirty="0"/>
              <a:t> </a:t>
            </a:r>
            <a:r>
              <a:rPr lang="en-US" dirty="0" err="1"/>
              <a:t>thử</a:t>
            </a:r>
            <a:r>
              <a:rPr lang="en-US" dirty="0"/>
              <a:t> </a:t>
            </a:r>
            <a:r>
              <a:rPr lang="en-US" dirty="0" err="1"/>
              <a:t>toàn</a:t>
            </a:r>
            <a:r>
              <a:rPr lang="en-US" dirty="0"/>
              <a:t> </a:t>
            </a:r>
            <a:r>
              <a:rPr lang="en-US" dirty="0" err="1"/>
              <a:t>bộ</a:t>
            </a:r>
            <a:r>
              <a:rPr lang="en-US" dirty="0"/>
              <a:t> </a:t>
            </a:r>
            <a:r>
              <a:rPr lang="en-US" dirty="0" err="1"/>
              <a:t>là</a:t>
            </a:r>
            <a:r>
              <a:rPr lang="en-US" dirty="0"/>
              <a:t> </a:t>
            </a:r>
            <a:r>
              <a:rPr lang="en-US" dirty="0" err="1"/>
              <a:t>không</a:t>
            </a:r>
            <a:r>
              <a:rPr lang="en-US" dirty="0"/>
              <a:t> </a:t>
            </a:r>
            <a:r>
              <a:rPr lang="en-US" dirty="0" err="1"/>
              <a:t>thể</a:t>
            </a:r>
            <a:r>
              <a:rPr lang="en-US" dirty="0"/>
              <a:t>”, </a:t>
            </a:r>
            <a:r>
              <a:rPr lang="en-US" dirty="0" err="1"/>
              <a:t>bằng</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kiểm</a:t>
            </a:r>
            <a:r>
              <a:rPr lang="en-US" dirty="0"/>
              <a:t> </a:t>
            </a:r>
            <a:r>
              <a:rPr lang="en-US" dirty="0" err="1"/>
              <a:t>thử</a:t>
            </a:r>
            <a:r>
              <a:rPr lang="en-US" dirty="0"/>
              <a:t> </a:t>
            </a:r>
            <a:r>
              <a:rPr lang="en-US" dirty="0" err="1"/>
              <a:t>viên</a:t>
            </a:r>
            <a:r>
              <a:rPr lang="en-US" dirty="0"/>
              <a:t> </a:t>
            </a:r>
            <a:r>
              <a:rPr lang="en-US" dirty="0" err="1"/>
              <a:t>sẽ</a:t>
            </a:r>
            <a:r>
              <a:rPr lang="en-US" dirty="0"/>
              <a:t> </a:t>
            </a:r>
            <a:r>
              <a:rPr lang="en-US" dirty="0" err="1"/>
              <a:t>chọn</a:t>
            </a:r>
            <a:r>
              <a:rPr lang="en-US" dirty="0"/>
              <a:t> </a:t>
            </a:r>
            <a:r>
              <a:rPr lang="en-US" dirty="0" err="1"/>
              <a:t>được</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đại</a:t>
            </a:r>
            <a:r>
              <a:rPr lang="en-US" dirty="0"/>
              <a:t> </a:t>
            </a:r>
            <a:r>
              <a:rPr lang="en-US" dirty="0" err="1"/>
              <a:t>diện</a:t>
            </a:r>
            <a:endParaRPr lang="en-US" dirty="0"/>
          </a:p>
        </p:txBody>
      </p:sp>
    </p:spTree>
    <p:extLst>
      <p:ext uri="{BB962C8B-B14F-4D97-AF65-F5344CB8AC3E}">
        <p14:creationId xmlns:p14="http://schemas.microsoft.com/office/powerpoint/2010/main" val="3903531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4.4.3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dựa</a:t>
            </a:r>
            <a:r>
              <a:rPr lang="en-US" altLang="en-US" sz="3600" dirty="0"/>
              <a:t> </a:t>
            </a:r>
            <a:r>
              <a:rPr lang="en-US" altLang="en-US" sz="3600" dirty="0" err="1"/>
              <a:t>vào</a:t>
            </a:r>
            <a:r>
              <a:rPr lang="en-US" altLang="en-US" sz="3600" dirty="0"/>
              <a:t> </a:t>
            </a:r>
            <a:r>
              <a:rPr lang="en-US" altLang="en-US" sz="3600" dirty="0" err="1"/>
              <a:t>danh</a:t>
            </a:r>
            <a:r>
              <a:rPr lang="en-US" altLang="en-US" sz="3600" dirty="0"/>
              <a:t> </a:t>
            </a:r>
            <a:r>
              <a:rPr lang="en-US" altLang="en-US" sz="3600" dirty="0" err="1"/>
              <a:t>sách</a:t>
            </a:r>
            <a:r>
              <a:rPr lang="en-US" altLang="en-US" sz="3600" dirty="0"/>
              <a:t> </a:t>
            </a:r>
            <a:r>
              <a:rPr lang="en-US" altLang="en-US" sz="3600" dirty="0" err="1"/>
              <a:t>kiểm</a:t>
            </a:r>
            <a:r>
              <a:rPr lang="en-US" altLang="en-US" sz="3600" dirty="0"/>
              <a:t> </a:t>
            </a:r>
            <a:r>
              <a:rPr lang="en-US" altLang="en-US" sz="3600" dirty="0" err="1"/>
              <a:t>tra</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7436" y="1368425"/>
            <a:ext cx="11318050" cy="4836432"/>
          </a:xfrm>
        </p:spPr>
        <p:txBody>
          <a:bodyPr>
            <a:normAutofit/>
          </a:bodyPr>
          <a:lstStyle/>
          <a:p>
            <a:pPr>
              <a:buFont typeface="Wingdings" panose="05000000000000000000" pitchFamily="2" charset="2"/>
              <a:buChar char="v"/>
            </a:pPr>
            <a:r>
              <a:rPr lang="en-US" sz="1700" b="1" dirty="0" err="1"/>
              <a:t>Định</a:t>
            </a:r>
            <a:r>
              <a:rPr lang="en-US" sz="1700" b="1" dirty="0"/>
              <a:t> </a:t>
            </a:r>
            <a:r>
              <a:rPr lang="en-US" sz="1700" b="1" dirty="0" err="1"/>
              <a:t>nghĩa</a:t>
            </a:r>
            <a:r>
              <a:rPr lang="en-US" sz="1700" b="1" dirty="0"/>
              <a:t>: </a:t>
            </a:r>
          </a:p>
          <a:p>
            <a:r>
              <a:rPr lang="en-US" sz="1700" dirty="0" err="1"/>
              <a:t>Kiểm</a:t>
            </a:r>
            <a:r>
              <a:rPr lang="en-US" sz="1700" dirty="0"/>
              <a:t> </a:t>
            </a:r>
            <a:r>
              <a:rPr lang="en-US" sz="1700" dirty="0" err="1"/>
              <a:t>thử</a:t>
            </a:r>
            <a:r>
              <a:rPr lang="en-US" sz="1700" dirty="0"/>
              <a:t> </a:t>
            </a:r>
            <a:r>
              <a:rPr lang="en-US" sz="1700" dirty="0" err="1"/>
              <a:t>viên</a:t>
            </a:r>
            <a:r>
              <a:rPr lang="en-US" sz="1700" dirty="0"/>
              <a:t> </a:t>
            </a:r>
            <a:r>
              <a:rPr lang="en-US" sz="1700" dirty="0" err="1"/>
              <a:t>dựa</a:t>
            </a:r>
            <a:r>
              <a:rPr lang="en-US" sz="1700" dirty="0"/>
              <a:t> </a:t>
            </a:r>
            <a:r>
              <a:rPr lang="en-US" sz="1700" dirty="0" err="1"/>
              <a:t>vào</a:t>
            </a:r>
            <a:r>
              <a:rPr lang="en-US" sz="1700" dirty="0"/>
              <a:t> </a:t>
            </a:r>
            <a:r>
              <a:rPr lang="en-US" sz="1700" dirty="0" err="1"/>
              <a:t>kinh</a:t>
            </a:r>
            <a:r>
              <a:rPr lang="en-US" sz="1700" dirty="0"/>
              <a:t> </a:t>
            </a:r>
            <a:r>
              <a:rPr lang="en-US" sz="1700" dirty="0" err="1"/>
              <a:t>nghiệm</a:t>
            </a:r>
            <a:r>
              <a:rPr lang="en-US" sz="1700" dirty="0"/>
              <a:t> </a:t>
            </a:r>
            <a:r>
              <a:rPr lang="en-US" sz="1700" dirty="0" err="1"/>
              <a:t>tạo</a:t>
            </a:r>
            <a:r>
              <a:rPr lang="en-US" sz="1700" dirty="0"/>
              <a:t> </a:t>
            </a:r>
            <a:r>
              <a:rPr lang="en-US" sz="1700" dirty="0" err="1"/>
              <a:t>ra</a:t>
            </a:r>
            <a:r>
              <a:rPr lang="en-US" sz="1700" dirty="0"/>
              <a:t> 1 checklist </a:t>
            </a:r>
            <a:r>
              <a:rPr lang="en-US" sz="1700" dirty="0" err="1"/>
              <a:t>các</a:t>
            </a:r>
            <a:r>
              <a:rPr lang="en-US" sz="1700" dirty="0"/>
              <a:t> </a:t>
            </a:r>
            <a:r>
              <a:rPr lang="en-US" sz="1700" dirty="0" err="1"/>
              <a:t>hạng</a:t>
            </a:r>
            <a:r>
              <a:rPr lang="en-US" sz="1700" dirty="0"/>
              <a:t> </a:t>
            </a:r>
            <a:r>
              <a:rPr lang="en-US" sz="1700" dirty="0" err="1"/>
              <a:t>mục</a:t>
            </a:r>
            <a:r>
              <a:rPr lang="en-US" sz="1700" dirty="0"/>
              <a:t> </a:t>
            </a:r>
            <a:r>
              <a:rPr lang="en-US" sz="1700" dirty="0" err="1"/>
              <a:t>mà</a:t>
            </a:r>
            <a:r>
              <a:rPr lang="en-US" sz="1700" dirty="0"/>
              <a:t> </a:t>
            </a:r>
            <a:r>
              <a:rPr lang="en-US" sz="1700" dirty="0" err="1"/>
              <a:t>phần</a:t>
            </a:r>
            <a:r>
              <a:rPr lang="en-US" sz="1700" dirty="0"/>
              <a:t> </a:t>
            </a:r>
            <a:r>
              <a:rPr lang="en-US" sz="1700" dirty="0" err="1"/>
              <a:t>mềm</a:t>
            </a:r>
            <a:r>
              <a:rPr lang="en-US" sz="1700" dirty="0"/>
              <a:t> </a:t>
            </a:r>
            <a:r>
              <a:rPr lang="en-US" sz="1700" dirty="0" err="1"/>
              <a:t>cần</a:t>
            </a:r>
            <a:r>
              <a:rPr lang="en-US" sz="1700" dirty="0"/>
              <a:t> </a:t>
            </a:r>
            <a:r>
              <a:rPr lang="en-US" sz="1700" dirty="0" err="1"/>
              <a:t>thoả</a:t>
            </a:r>
            <a:r>
              <a:rPr lang="en-US" sz="1700" dirty="0"/>
              <a:t> </a:t>
            </a:r>
            <a:r>
              <a:rPr lang="en-US" sz="1700" dirty="0" err="1"/>
              <a:t>mãn</a:t>
            </a:r>
            <a:endParaRPr lang="en-US" sz="1700" dirty="0"/>
          </a:p>
          <a:p>
            <a:r>
              <a:rPr lang="en-US" sz="1700" dirty="0" err="1"/>
              <a:t>Chạy</a:t>
            </a:r>
            <a:r>
              <a:rPr lang="en-US" sz="1700" dirty="0"/>
              <a:t> </a:t>
            </a:r>
            <a:r>
              <a:rPr lang="en-US" sz="1700" dirty="0" err="1"/>
              <a:t>phần</a:t>
            </a:r>
            <a:r>
              <a:rPr lang="en-US" sz="1700" dirty="0"/>
              <a:t> </a:t>
            </a:r>
            <a:r>
              <a:rPr lang="en-US" sz="1700" dirty="0" err="1"/>
              <a:t>mềm</a:t>
            </a:r>
            <a:r>
              <a:rPr lang="en-US" sz="1700" dirty="0"/>
              <a:t> </a:t>
            </a:r>
            <a:r>
              <a:rPr lang="en-US" sz="1700" dirty="0" err="1"/>
              <a:t>và</a:t>
            </a:r>
            <a:r>
              <a:rPr lang="en-US" sz="1700" dirty="0"/>
              <a:t> </a:t>
            </a:r>
            <a:r>
              <a:rPr lang="en-US" sz="1700" dirty="0" err="1"/>
              <a:t>ghi</a:t>
            </a:r>
            <a:r>
              <a:rPr lang="en-US" sz="1700" dirty="0"/>
              <a:t> </a:t>
            </a:r>
            <a:r>
              <a:rPr lang="en-US" sz="1700" dirty="0" err="1"/>
              <a:t>lại</a:t>
            </a:r>
            <a:r>
              <a:rPr lang="en-US" sz="1700" dirty="0"/>
              <a:t> </a:t>
            </a:r>
            <a:r>
              <a:rPr lang="en-US" sz="1700" dirty="0" err="1"/>
              <a:t>kết</a:t>
            </a:r>
            <a:r>
              <a:rPr lang="en-US" sz="1700" dirty="0"/>
              <a:t> </a:t>
            </a:r>
            <a:r>
              <a:rPr lang="en-US" sz="1700" dirty="0" err="1"/>
              <a:t>quả</a:t>
            </a:r>
            <a:r>
              <a:rPr lang="en-US" sz="1700" dirty="0"/>
              <a:t> </a:t>
            </a:r>
            <a:r>
              <a:rPr lang="en-US" sz="1700" dirty="0" err="1"/>
              <a:t>theo</a:t>
            </a:r>
            <a:r>
              <a:rPr lang="en-US" sz="1700" dirty="0"/>
              <a:t> </a:t>
            </a:r>
            <a:r>
              <a:rPr lang="en-US" sz="1700" dirty="0" err="1"/>
              <a:t>danh</a:t>
            </a:r>
            <a:r>
              <a:rPr lang="en-US" sz="1700" dirty="0"/>
              <a:t> </a:t>
            </a:r>
            <a:r>
              <a:rPr lang="en-US" sz="1700" dirty="0" err="1"/>
              <a:t>sách</a:t>
            </a:r>
            <a:r>
              <a:rPr lang="en-US" sz="1700" dirty="0"/>
              <a:t> </a:t>
            </a:r>
            <a:r>
              <a:rPr lang="en-US" sz="1700" dirty="0" err="1"/>
              <a:t>đã</a:t>
            </a:r>
            <a:r>
              <a:rPr lang="en-US" sz="1700" dirty="0"/>
              <a:t> </a:t>
            </a:r>
            <a:r>
              <a:rPr lang="en-US" sz="1700" dirty="0" err="1"/>
              <a:t>tạo</a:t>
            </a:r>
            <a:endParaRPr lang="en-US" sz="1700" dirty="0"/>
          </a:p>
          <a:p>
            <a:endParaRPr lang="en-US" sz="1600" dirty="0"/>
          </a:p>
          <a:p>
            <a:pPr marL="457200" lvl="1" indent="0">
              <a:buNone/>
            </a:pPr>
            <a:endParaRPr lang="en-US" sz="1700" dirty="0"/>
          </a:p>
        </p:txBody>
      </p:sp>
    </p:spTree>
    <p:extLst>
      <p:ext uri="{BB962C8B-B14F-4D97-AF65-F5344CB8AC3E}">
        <p14:creationId xmlns:p14="http://schemas.microsoft.com/office/powerpoint/2010/main" val="4073910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normAutofit/>
          </a:bodyPr>
          <a:lstStyle/>
          <a:p>
            <a:pPr marL="0" indent="0" eaLnBrk="1" fontAlgn="auto" hangingPunct="1">
              <a:lnSpc>
                <a:spcPct val="150000"/>
              </a:lnSpc>
              <a:spcAft>
                <a:spcPts val="0"/>
              </a:spcAft>
              <a:buNone/>
              <a:defRPr/>
            </a:pPr>
            <a:r>
              <a:rPr lang="en-US" altLang="en-US" sz="3600" dirty="0"/>
              <a:t>4.5 </a:t>
            </a:r>
            <a:r>
              <a:rPr lang="en-US" altLang="en-US" sz="3600" dirty="0" err="1"/>
              <a:t>Kỹ</a:t>
            </a:r>
            <a:r>
              <a:rPr lang="en-US" altLang="en-US" sz="3600" dirty="0"/>
              <a:t> </a:t>
            </a:r>
            <a:r>
              <a:rPr lang="en-US" altLang="en-US" sz="3600" dirty="0" err="1"/>
              <a:t>thuật</a:t>
            </a:r>
            <a:r>
              <a:rPr lang="en-US" altLang="en-US" sz="3600" dirty="0"/>
              <a:t> </a:t>
            </a:r>
            <a:r>
              <a:rPr lang="en-US" altLang="en-US" sz="3600" dirty="0" err="1"/>
              <a:t>dựa</a:t>
            </a:r>
            <a:r>
              <a:rPr lang="en-US" altLang="en-US" sz="3600" dirty="0"/>
              <a:t> </a:t>
            </a:r>
            <a:r>
              <a:rPr lang="en-US" altLang="en-US" sz="3600" dirty="0" err="1"/>
              <a:t>vào</a:t>
            </a:r>
            <a:r>
              <a:rPr lang="en-US" altLang="en-US" sz="3600" dirty="0"/>
              <a:t> </a:t>
            </a:r>
            <a:r>
              <a:rPr lang="en-US" altLang="en-US" sz="3600" dirty="0" err="1"/>
              <a:t>sự</a:t>
            </a:r>
            <a:r>
              <a:rPr lang="en-US" altLang="en-US" sz="3600" dirty="0"/>
              <a:t> </a:t>
            </a:r>
            <a:r>
              <a:rPr lang="en-US" altLang="en-US" sz="3600" dirty="0" err="1"/>
              <a:t>cộng</a:t>
            </a:r>
            <a:r>
              <a:rPr lang="en-US" altLang="en-US" sz="3600" dirty="0"/>
              <a:t> </a:t>
            </a:r>
            <a:r>
              <a:rPr lang="en-US" altLang="en-US" sz="3600" dirty="0" err="1"/>
              <a:t>tác</a:t>
            </a:r>
            <a:endParaRPr lang="en-US" altLang="en-US" sz="36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98229" y="1368424"/>
            <a:ext cx="5571051" cy="4836432"/>
          </a:xfrm>
        </p:spPr>
        <p:txBody>
          <a:bodyPr>
            <a:normAutofit/>
          </a:bodyPr>
          <a:lstStyle/>
          <a:p>
            <a:pPr>
              <a:buFont typeface="Wingdings" panose="05000000000000000000" pitchFamily="2" charset="2"/>
              <a:buChar char="v"/>
            </a:pPr>
            <a:r>
              <a:rPr lang="en-US" sz="1700" b="1" dirty="0" err="1"/>
              <a:t>Định</a:t>
            </a:r>
            <a:r>
              <a:rPr lang="en-US" sz="1700" b="1" dirty="0"/>
              <a:t> </a:t>
            </a:r>
            <a:r>
              <a:rPr lang="en-US" sz="1700" b="1" dirty="0" err="1"/>
              <a:t>nghĩa</a:t>
            </a:r>
            <a:r>
              <a:rPr lang="en-US" sz="1700" b="1" dirty="0"/>
              <a:t>: </a:t>
            </a:r>
          </a:p>
          <a:p>
            <a:r>
              <a:rPr lang="en-US" sz="1700" dirty="0" err="1"/>
              <a:t>Áp</a:t>
            </a:r>
            <a:r>
              <a:rPr lang="en-US" sz="1700" dirty="0"/>
              <a:t> </a:t>
            </a:r>
            <a:r>
              <a:rPr lang="en-US" sz="1700" dirty="0" err="1"/>
              <a:t>dụng</a:t>
            </a:r>
            <a:r>
              <a:rPr lang="en-US" sz="1700" dirty="0"/>
              <a:t> </a:t>
            </a:r>
            <a:r>
              <a:rPr lang="en-US" sz="1700" dirty="0" err="1"/>
              <a:t>cho</a:t>
            </a:r>
            <a:r>
              <a:rPr lang="en-US" sz="1700" dirty="0"/>
              <a:t> </a:t>
            </a:r>
            <a:r>
              <a:rPr lang="en-US" sz="1700" dirty="0" err="1"/>
              <a:t>mô</a:t>
            </a:r>
            <a:r>
              <a:rPr lang="en-US" sz="1700" dirty="0"/>
              <a:t> </a:t>
            </a:r>
            <a:r>
              <a:rPr lang="en-US" sz="1700" dirty="0" err="1"/>
              <a:t>hình</a:t>
            </a:r>
            <a:r>
              <a:rPr lang="en-US" sz="1700" dirty="0"/>
              <a:t> Agile </a:t>
            </a:r>
            <a:r>
              <a:rPr lang="en-US" sz="1700" dirty="0" err="1"/>
              <a:t>khi</a:t>
            </a:r>
            <a:r>
              <a:rPr lang="en-US" sz="1700" dirty="0"/>
              <a:t> </a:t>
            </a:r>
            <a:r>
              <a:rPr lang="en-US" sz="1700" dirty="0" err="1"/>
              <a:t>tài</a:t>
            </a:r>
            <a:r>
              <a:rPr lang="en-US" sz="1700" dirty="0"/>
              <a:t> </a:t>
            </a:r>
            <a:r>
              <a:rPr lang="en-US" sz="1700" dirty="0" err="1"/>
              <a:t>liệu</a:t>
            </a:r>
            <a:r>
              <a:rPr lang="en-US" sz="1700" dirty="0"/>
              <a:t> </a:t>
            </a:r>
            <a:r>
              <a:rPr lang="en-US" sz="1700" dirty="0" err="1"/>
              <a:t>yêu</a:t>
            </a:r>
            <a:r>
              <a:rPr lang="en-US" sz="1700" dirty="0"/>
              <a:t> </a:t>
            </a:r>
            <a:r>
              <a:rPr lang="en-US" sz="1700" dirty="0" err="1"/>
              <a:t>cầu</a:t>
            </a:r>
            <a:r>
              <a:rPr lang="en-US" sz="1700" dirty="0"/>
              <a:t> </a:t>
            </a:r>
            <a:r>
              <a:rPr lang="en-US" sz="1700" dirty="0" err="1"/>
              <a:t>được</a:t>
            </a:r>
            <a:r>
              <a:rPr lang="en-US" sz="1700" dirty="0"/>
              <a:t> </a:t>
            </a:r>
            <a:r>
              <a:rPr lang="en-US" sz="1700" dirty="0" err="1"/>
              <a:t>viết</a:t>
            </a:r>
            <a:r>
              <a:rPr lang="en-US" sz="1700" dirty="0"/>
              <a:t> </a:t>
            </a:r>
            <a:r>
              <a:rPr lang="en-US" sz="1700" dirty="0" err="1"/>
              <a:t>dưới</a:t>
            </a:r>
            <a:r>
              <a:rPr lang="en-US" sz="1700" dirty="0"/>
              <a:t> </a:t>
            </a:r>
            <a:r>
              <a:rPr lang="en-US" sz="1700" dirty="0" err="1"/>
              <a:t>dạng</a:t>
            </a:r>
            <a:r>
              <a:rPr lang="en-US" sz="1700" dirty="0"/>
              <a:t> </a:t>
            </a:r>
            <a:r>
              <a:rPr lang="en-US" sz="1700" dirty="0" err="1"/>
              <a:t>các</a:t>
            </a:r>
            <a:r>
              <a:rPr lang="en-US" sz="1700" dirty="0"/>
              <a:t> User story</a:t>
            </a:r>
          </a:p>
          <a:p>
            <a:r>
              <a:rPr lang="en-US" sz="1700" dirty="0" err="1"/>
              <a:t>Mẫu</a:t>
            </a:r>
            <a:r>
              <a:rPr lang="en-US" sz="1700" dirty="0"/>
              <a:t> user story </a:t>
            </a:r>
            <a:r>
              <a:rPr lang="en-US" sz="1700" dirty="0" err="1"/>
              <a:t>như</a:t>
            </a:r>
            <a:r>
              <a:rPr lang="en-US" sz="1700" dirty="0"/>
              <a:t> </a:t>
            </a:r>
            <a:r>
              <a:rPr lang="en-US" sz="1700" dirty="0" err="1"/>
              <a:t>hình</a:t>
            </a:r>
            <a:r>
              <a:rPr lang="en-US" sz="1700" dirty="0"/>
              <a:t> </a:t>
            </a:r>
            <a:r>
              <a:rPr lang="en-US" sz="1700" dirty="0" err="1"/>
              <a:t>bên</a:t>
            </a:r>
            <a:endParaRPr lang="en-US" sz="1700" dirty="0"/>
          </a:p>
          <a:p>
            <a:r>
              <a:rPr lang="en-US" sz="1700" dirty="0" err="1"/>
              <a:t>Kiểm</a:t>
            </a:r>
            <a:r>
              <a:rPr lang="en-US" sz="1700" dirty="0"/>
              <a:t> </a:t>
            </a:r>
            <a:r>
              <a:rPr lang="en-US" sz="1700" dirty="0" err="1"/>
              <a:t>thử</a:t>
            </a:r>
            <a:r>
              <a:rPr lang="en-US" sz="1700" dirty="0"/>
              <a:t> </a:t>
            </a:r>
            <a:r>
              <a:rPr lang="en-US" sz="1700" dirty="0" err="1"/>
              <a:t>viên</a:t>
            </a:r>
            <a:r>
              <a:rPr lang="en-US" sz="1700" dirty="0"/>
              <a:t> </a:t>
            </a:r>
            <a:r>
              <a:rPr lang="en-US" sz="1700" dirty="0" err="1"/>
              <a:t>sẽ</a:t>
            </a:r>
            <a:r>
              <a:rPr lang="en-US" sz="1700" dirty="0"/>
              <a:t> </a:t>
            </a:r>
            <a:r>
              <a:rPr lang="en-US" sz="1700" dirty="0" err="1"/>
              <a:t>tạo</a:t>
            </a:r>
            <a:r>
              <a:rPr lang="en-US" sz="1700" dirty="0"/>
              <a:t> </a:t>
            </a:r>
            <a:r>
              <a:rPr lang="en-US" sz="1700" dirty="0" err="1"/>
              <a:t>ra</a:t>
            </a:r>
            <a:r>
              <a:rPr lang="en-US" sz="1700" dirty="0"/>
              <a:t> </a:t>
            </a:r>
            <a:r>
              <a:rPr lang="en-US" sz="1700" dirty="0" err="1"/>
              <a:t>các</a:t>
            </a:r>
            <a:r>
              <a:rPr lang="en-US" sz="1700" dirty="0"/>
              <a:t> test case </a:t>
            </a:r>
            <a:r>
              <a:rPr lang="en-US" sz="1700" dirty="0" err="1"/>
              <a:t>để</a:t>
            </a:r>
            <a:r>
              <a:rPr lang="en-US" sz="1700" dirty="0"/>
              <a:t> bao </a:t>
            </a:r>
            <a:r>
              <a:rPr lang="en-US" sz="1700" dirty="0" err="1"/>
              <a:t>phủ</a:t>
            </a:r>
            <a:r>
              <a:rPr lang="en-US" sz="1700" dirty="0"/>
              <a:t>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nội</a:t>
            </a:r>
            <a:r>
              <a:rPr lang="en-US" sz="1700" dirty="0"/>
              <a:t> dung </a:t>
            </a:r>
            <a:r>
              <a:rPr lang="en-US" sz="1700" dirty="0" err="1"/>
              <a:t>được</a:t>
            </a:r>
            <a:r>
              <a:rPr lang="en-US" sz="1700" dirty="0"/>
              <a:t> </a:t>
            </a:r>
            <a:r>
              <a:rPr lang="en-US" sz="1700" dirty="0" err="1"/>
              <a:t>đề</a:t>
            </a:r>
            <a:r>
              <a:rPr lang="en-US" sz="1700" dirty="0"/>
              <a:t> </a:t>
            </a:r>
            <a:r>
              <a:rPr lang="en-US" sz="1700" dirty="0" err="1"/>
              <a:t>cập</a:t>
            </a:r>
            <a:r>
              <a:rPr lang="en-US" sz="1700" dirty="0"/>
              <a:t> </a:t>
            </a:r>
            <a:r>
              <a:rPr lang="en-US" sz="1700" dirty="0" err="1"/>
              <a:t>trong</a:t>
            </a:r>
            <a:r>
              <a:rPr lang="en-US" sz="1700" dirty="0"/>
              <a:t> </a:t>
            </a:r>
            <a:r>
              <a:rPr lang="en-US" sz="1700" dirty="0" err="1"/>
              <a:t>phần</a:t>
            </a:r>
            <a:r>
              <a:rPr lang="en-US" sz="1700" dirty="0"/>
              <a:t> Acceptance Criteria (</a:t>
            </a:r>
            <a:r>
              <a:rPr lang="en-US" sz="1700" dirty="0" err="1"/>
              <a:t>Tiêu</a:t>
            </a:r>
            <a:r>
              <a:rPr lang="en-US" sz="1700" dirty="0"/>
              <a:t> </a:t>
            </a:r>
            <a:r>
              <a:rPr lang="en-US" sz="1700" dirty="0" err="1"/>
              <a:t>chí</a:t>
            </a:r>
            <a:r>
              <a:rPr lang="en-US" sz="1700" dirty="0"/>
              <a:t> </a:t>
            </a:r>
            <a:r>
              <a:rPr lang="en-US" sz="1700" dirty="0" err="1"/>
              <a:t>chấp</a:t>
            </a:r>
            <a:r>
              <a:rPr lang="en-US" sz="1700" dirty="0"/>
              <a:t> </a:t>
            </a:r>
            <a:r>
              <a:rPr lang="en-US" sz="1700" dirty="0" err="1"/>
              <a:t>nhận</a:t>
            </a:r>
            <a:r>
              <a:rPr lang="en-US" sz="1700" dirty="0"/>
              <a:t>) </a:t>
            </a:r>
          </a:p>
          <a:p>
            <a:pPr marL="0" indent="0">
              <a:buNone/>
            </a:pPr>
            <a:endParaRPr lang="en-US" sz="1700" dirty="0"/>
          </a:p>
          <a:p>
            <a:endParaRPr lang="en-US" sz="1600" dirty="0"/>
          </a:p>
          <a:p>
            <a:pPr marL="457200" lvl="1" indent="0">
              <a:buNone/>
            </a:pPr>
            <a:endParaRPr lang="en-US" sz="1700" dirty="0"/>
          </a:p>
        </p:txBody>
      </p:sp>
      <p:pic>
        <p:nvPicPr>
          <p:cNvPr id="7170" name="Picture 2" descr="17 Useful user story examples to get you started - Justinmind">
            <a:extLst>
              <a:ext uri="{FF2B5EF4-FFF2-40B4-BE49-F238E27FC236}">
                <a16:creationId xmlns:a16="http://schemas.microsoft.com/office/drawing/2014/main" id="{C1D1BF93-041B-E1A1-CC07-67B869425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589" y="2142308"/>
            <a:ext cx="5953867" cy="377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155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609600"/>
            <a:ext cx="10515600" cy="163513"/>
          </a:xfrm>
        </p:spPr>
        <p:txBody>
          <a:bodyPr>
            <a:normAutofit fontScale="90000"/>
          </a:bodyPr>
          <a:lstStyle/>
          <a:p>
            <a:pPr eaLnBrk="1" hangingPunct="1"/>
            <a:r>
              <a:rPr lang="en-US" dirty="0"/>
              <a:t>Q&amp;A</a:t>
            </a:r>
            <a:br>
              <a:rPr lang="en-US" sz="2400" dirty="0"/>
            </a:b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7FB02BD2-62C6-1228-3DDC-BABFE0BBA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2"/>
            <a:ext cx="2612571" cy="1142546"/>
          </a:xfrm>
          <a:prstGeom prst="rect">
            <a:avLst/>
          </a:prstGeom>
        </p:spPr>
      </p:pic>
    </p:spTree>
    <p:extLst>
      <p:ext uri="{BB962C8B-B14F-4D97-AF65-F5344CB8AC3E}">
        <p14:creationId xmlns:p14="http://schemas.microsoft.com/office/powerpoint/2010/main" val="8517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4.1. </a:t>
            </a:r>
            <a:r>
              <a:rPr lang="en-US" altLang="en-US" sz="4400" dirty="0" err="1"/>
              <a:t>Tổng</a:t>
            </a:r>
            <a:r>
              <a:rPr lang="en-US" altLang="en-US" sz="4400" dirty="0"/>
              <a:t> </a:t>
            </a:r>
            <a:r>
              <a:rPr lang="en-US" altLang="en-US" sz="4400" dirty="0" err="1"/>
              <a:t>quan</a:t>
            </a:r>
            <a:r>
              <a:rPr lang="en-US" altLang="en-US" sz="4400" dirty="0"/>
              <a:t> </a:t>
            </a:r>
            <a:r>
              <a:rPr lang="en-US" altLang="en-US" sz="4400" dirty="0" err="1"/>
              <a:t>về</a:t>
            </a:r>
            <a:r>
              <a:rPr lang="en-US" altLang="en-US" sz="4400" dirty="0"/>
              <a:t> </a:t>
            </a:r>
            <a:r>
              <a:rPr lang="en-US" altLang="en-US" sz="4400" dirty="0" err="1"/>
              <a:t>các</a:t>
            </a:r>
            <a:r>
              <a:rPr lang="en-US" altLang="en-US" sz="4400" dirty="0"/>
              <a:t>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kiểm</a:t>
            </a:r>
            <a:r>
              <a:rPr lang="en-US" altLang="en-US" sz="4400" dirty="0"/>
              <a:t> </a:t>
            </a:r>
            <a:r>
              <a:rPr lang="en-US" altLang="en-US" sz="4400" dirty="0" err="1"/>
              <a:t>thử</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TextBox 6">
            <a:extLst>
              <a:ext uri="{FF2B5EF4-FFF2-40B4-BE49-F238E27FC236}">
                <a16:creationId xmlns:a16="http://schemas.microsoft.com/office/drawing/2014/main" id="{31EFAED6-EE6A-4F68-2063-8E800699A9A1}"/>
              </a:ext>
            </a:extLst>
          </p:cNvPr>
          <p:cNvSpPr txBox="1"/>
          <p:nvPr/>
        </p:nvSpPr>
        <p:spPr>
          <a:xfrm>
            <a:off x="686026" y="1694283"/>
            <a:ext cx="10196286" cy="138820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200" b="1" dirty="0" err="1"/>
              <a:t>Cách</a:t>
            </a:r>
            <a:r>
              <a:rPr lang="en-US" sz="2200" b="1" dirty="0"/>
              <a:t> </a:t>
            </a:r>
            <a:r>
              <a:rPr lang="en-US" sz="2200" b="1" dirty="0" err="1"/>
              <a:t>áp</a:t>
            </a:r>
            <a:r>
              <a:rPr lang="en-US" sz="2200" b="1" dirty="0"/>
              <a:t> </a:t>
            </a:r>
            <a:r>
              <a:rPr lang="en-US" sz="2200" b="1" dirty="0" err="1"/>
              <a:t>dụng</a:t>
            </a:r>
            <a:r>
              <a:rPr lang="en-US" sz="2200" b="1" dirty="0"/>
              <a:t> </a:t>
            </a:r>
            <a:r>
              <a:rPr lang="en-US" sz="2200" b="1" dirty="0" err="1"/>
              <a:t>kỹ</a:t>
            </a:r>
            <a:r>
              <a:rPr lang="en-US" sz="2200" b="1" dirty="0"/>
              <a:t> </a:t>
            </a:r>
            <a:r>
              <a:rPr lang="en-US" sz="2200" b="1" dirty="0" err="1"/>
              <a:t>thuật</a:t>
            </a:r>
            <a:r>
              <a:rPr lang="en-US" sz="2200" b="1" dirty="0"/>
              <a:t> </a:t>
            </a:r>
            <a:r>
              <a:rPr lang="en-US" sz="2200" b="1" dirty="0" err="1"/>
              <a:t>kiểm</a:t>
            </a:r>
            <a:r>
              <a:rPr lang="en-US" sz="2200" b="1" dirty="0"/>
              <a:t> </a:t>
            </a:r>
            <a:r>
              <a:rPr lang="en-US" sz="2200" b="1" dirty="0" err="1"/>
              <a:t>thử</a:t>
            </a:r>
            <a:r>
              <a:rPr lang="en-US" sz="2200" b="1" dirty="0"/>
              <a:t> </a:t>
            </a:r>
            <a:r>
              <a:rPr lang="en-US" sz="2200" b="1" dirty="0" err="1"/>
              <a:t>vào</a:t>
            </a:r>
            <a:r>
              <a:rPr lang="en-US" sz="2200" b="1" dirty="0"/>
              <a:t> </a:t>
            </a:r>
            <a:r>
              <a:rPr lang="en-US" sz="2200" b="1" dirty="0" err="1"/>
              <a:t>thực</a:t>
            </a:r>
            <a:r>
              <a:rPr lang="en-US" sz="2200" b="1" dirty="0"/>
              <a:t> </a:t>
            </a:r>
            <a:r>
              <a:rPr lang="en-US" sz="2200" b="1" dirty="0" err="1"/>
              <a:t>tiễn</a:t>
            </a:r>
            <a:r>
              <a:rPr lang="en-US" sz="2200" b="1" dirty="0"/>
              <a:t>:</a:t>
            </a:r>
          </a:p>
          <a:p>
            <a:pPr marL="742950" lvl="1" indent="-285750">
              <a:lnSpc>
                <a:spcPct val="150000"/>
              </a:lnSpc>
              <a:buFont typeface="Arial" panose="020B0604020202020204" pitchFamily="34" charset="0"/>
              <a:buChar char="•"/>
            </a:pPr>
            <a:endParaRPr lang="en-US" sz="1700" dirty="0"/>
          </a:p>
          <a:p>
            <a:pPr>
              <a:lnSpc>
                <a:spcPct val="150000"/>
              </a:lnSpc>
            </a:pPr>
            <a:endParaRPr lang="en-US" dirty="0"/>
          </a:p>
        </p:txBody>
      </p:sp>
      <p:pic>
        <p:nvPicPr>
          <p:cNvPr id="9" name="Picture 8">
            <a:extLst>
              <a:ext uri="{FF2B5EF4-FFF2-40B4-BE49-F238E27FC236}">
                <a16:creationId xmlns:a16="http://schemas.microsoft.com/office/drawing/2014/main" id="{2856B8A2-8C12-DF3C-D77A-0C6074B90890}"/>
              </a:ext>
            </a:extLst>
          </p:cNvPr>
          <p:cNvPicPr>
            <a:picLocks noChangeAspect="1"/>
          </p:cNvPicPr>
          <p:nvPr/>
        </p:nvPicPr>
        <p:blipFill>
          <a:blip r:embed="rId3"/>
          <a:stretch>
            <a:fillRect/>
          </a:stretch>
        </p:blipFill>
        <p:spPr>
          <a:xfrm>
            <a:off x="686026" y="2212743"/>
            <a:ext cx="10439937" cy="4508732"/>
          </a:xfrm>
          <a:prstGeom prst="rect">
            <a:avLst/>
          </a:prstGeom>
        </p:spPr>
      </p:pic>
    </p:spTree>
    <p:extLst>
      <p:ext uri="{BB962C8B-B14F-4D97-AF65-F5344CB8AC3E}">
        <p14:creationId xmlns:p14="http://schemas.microsoft.com/office/powerpoint/2010/main" val="330545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4.1. </a:t>
            </a:r>
            <a:r>
              <a:rPr lang="en-US" altLang="en-US" sz="4400" dirty="0" err="1"/>
              <a:t>Tổng</a:t>
            </a:r>
            <a:r>
              <a:rPr lang="en-US" altLang="en-US" sz="4400" dirty="0"/>
              <a:t> </a:t>
            </a:r>
            <a:r>
              <a:rPr lang="en-US" altLang="en-US" sz="4400" dirty="0" err="1"/>
              <a:t>quan</a:t>
            </a:r>
            <a:r>
              <a:rPr lang="en-US" altLang="en-US" sz="4400" dirty="0"/>
              <a:t> </a:t>
            </a:r>
            <a:r>
              <a:rPr lang="en-US" altLang="en-US" sz="4400" dirty="0" err="1"/>
              <a:t>về</a:t>
            </a:r>
            <a:r>
              <a:rPr lang="en-US" altLang="en-US" sz="4400" dirty="0"/>
              <a:t> </a:t>
            </a:r>
            <a:r>
              <a:rPr lang="en-US" altLang="en-US" sz="4400" dirty="0" err="1"/>
              <a:t>các</a:t>
            </a:r>
            <a:r>
              <a:rPr lang="en-US" altLang="en-US" sz="4400" dirty="0"/>
              <a:t>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kiểm</a:t>
            </a:r>
            <a:r>
              <a:rPr lang="en-US" altLang="en-US" sz="4400" dirty="0"/>
              <a:t> </a:t>
            </a:r>
            <a:r>
              <a:rPr lang="en-US" altLang="en-US" sz="4400" dirty="0" err="1"/>
              <a:t>thử</a:t>
            </a:r>
            <a:r>
              <a:rPr lang="en-US" altLang="en-US" sz="4400" dirty="0"/>
              <a:t>(t)</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TextBox 6">
            <a:extLst>
              <a:ext uri="{FF2B5EF4-FFF2-40B4-BE49-F238E27FC236}">
                <a16:creationId xmlns:a16="http://schemas.microsoft.com/office/drawing/2014/main" id="{31EFAED6-EE6A-4F68-2063-8E800699A9A1}"/>
              </a:ext>
            </a:extLst>
          </p:cNvPr>
          <p:cNvSpPr txBox="1"/>
          <p:nvPr/>
        </p:nvSpPr>
        <p:spPr>
          <a:xfrm>
            <a:off x="686026" y="1694283"/>
            <a:ext cx="11063288" cy="429668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200" b="1" dirty="0" err="1"/>
              <a:t>Một</a:t>
            </a:r>
            <a:r>
              <a:rPr lang="en-US" sz="2200" b="1" dirty="0"/>
              <a:t> </a:t>
            </a:r>
            <a:r>
              <a:rPr lang="en-US" sz="2200" b="1" dirty="0" err="1"/>
              <a:t>số</a:t>
            </a:r>
            <a:r>
              <a:rPr lang="en-US" sz="2200" b="1" dirty="0"/>
              <a:t> </a:t>
            </a:r>
            <a:r>
              <a:rPr lang="en-US" sz="2200" b="1" dirty="0" err="1"/>
              <a:t>khái</a:t>
            </a:r>
            <a:r>
              <a:rPr lang="en-US" sz="2200" b="1" dirty="0"/>
              <a:t> </a:t>
            </a:r>
            <a:r>
              <a:rPr lang="en-US" sz="2200" b="1" dirty="0" err="1"/>
              <a:t>niệm</a:t>
            </a:r>
            <a:r>
              <a:rPr lang="en-US" sz="2200" b="1" dirty="0"/>
              <a:t> </a:t>
            </a:r>
            <a:r>
              <a:rPr lang="en-US" sz="2200" b="1" dirty="0" err="1"/>
              <a:t>sử</a:t>
            </a:r>
            <a:r>
              <a:rPr lang="en-US" sz="2200" b="1" dirty="0"/>
              <a:t> </a:t>
            </a:r>
            <a:r>
              <a:rPr lang="en-US" sz="2200" b="1" dirty="0" err="1"/>
              <a:t>dụng</a:t>
            </a:r>
            <a:r>
              <a:rPr lang="en-US" sz="2200" b="1" dirty="0"/>
              <a:t>:</a:t>
            </a:r>
          </a:p>
          <a:p>
            <a:pPr marL="285750" indent="-285750">
              <a:lnSpc>
                <a:spcPct val="150000"/>
              </a:lnSpc>
              <a:buFontTx/>
              <a:buChar char="-"/>
            </a:pPr>
            <a:r>
              <a:rPr lang="en-US" b="1" dirty="0"/>
              <a:t>Test case (Ca/</a:t>
            </a:r>
            <a:r>
              <a:rPr lang="en-US" b="1" dirty="0" err="1"/>
              <a:t>trường</a:t>
            </a:r>
            <a:r>
              <a:rPr lang="en-US" b="1" dirty="0"/>
              <a:t> </a:t>
            </a:r>
            <a:r>
              <a:rPr lang="en-US" b="1" dirty="0" err="1"/>
              <a:t>hợp</a:t>
            </a:r>
            <a:r>
              <a:rPr lang="en-US" b="1" dirty="0"/>
              <a:t> </a:t>
            </a:r>
            <a:r>
              <a:rPr lang="en-US" b="1" dirty="0" err="1"/>
              <a:t>kiểm</a:t>
            </a:r>
            <a:r>
              <a:rPr lang="en-US" b="1" dirty="0"/>
              <a:t> </a:t>
            </a:r>
            <a:r>
              <a:rPr lang="en-US" b="1" dirty="0" err="1"/>
              <a:t>thử</a:t>
            </a:r>
            <a:r>
              <a:rPr lang="en-US" b="1" dirty="0"/>
              <a:t>): </a:t>
            </a:r>
            <a:r>
              <a:rPr lang="vi-VN" b="0" i="0" dirty="0">
                <a:solidFill>
                  <a:srgbClr val="3C4043"/>
                </a:solidFill>
                <a:effectLst/>
                <a:latin typeface="Roboto" panose="02000000000000000000" pitchFamily="2" charset="0"/>
              </a:rPr>
              <a:t>Một tập hợp các điều kiện tiên quyết, đầu vào, hành động (nếu có), kết quả dự kiến và hậu điều kiện, được phát triển dựa trên các điều kiện </a:t>
            </a:r>
            <a:r>
              <a:rPr lang="en-US" b="0" i="0" dirty="0" err="1">
                <a:solidFill>
                  <a:srgbClr val="3C4043"/>
                </a:solidFill>
                <a:effectLst/>
                <a:latin typeface="Roboto" panose="02000000000000000000" pitchFamily="2" charset="0"/>
              </a:rPr>
              <a:t>kiểm</a:t>
            </a:r>
            <a:r>
              <a:rPr lang="en-US" b="0" i="0" dirty="0">
                <a:solidFill>
                  <a:srgbClr val="3C4043"/>
                </a:solidFill>
                <a:effectLst/>
                <a:latin typeface="Roboto" panose="02000000000000000000" pitchFamily="2" charset="0"/>
              </a:rPr>
              <a:t> </a:t>
            </a:r>
            <a:r>
              <a:rPr lang="en-US" b="0" i="0" dirty="0" err="1">
                <a:solidFill>
                  <a:srgbClr val="3C4043"/>
                </a:solidFill>
                <a:effectLst/>
                <a:latin typeface="Roboto" panose="02000000000000000000" pitchFamily="2" charset="0"/>
              </a:rPr>
              <a:t>thử</a:t>
            </a:r>
            <a:r>
              <a:rPr lang="en-US" b="0" i="0" dirty="0">
                <a:solidFill>
                  <a:srgbClr val="3C4043"/>
                </a:solidFill>
                <a:effectLst/>
                <a:latin typeface="Roboto" panose="02000000000000000000" pitchFamily="2" charset="0"/>
              </a:rPr>
              <a:t> (test condition)</a:t>
            </a:r>
            <a:endParaRPr lang="en-US" dirty="0"/>
          </a:p>
          <a:p>
            <a:pPr marL="285750" indent="-285750">
              <a:lnSpc>
                <a:spcPct val="150000"/>
              </a:lnSpc>
              <a:buFontTx/>
              <a:buChar char="-"/>
            </a:pPr>
            <a:r>
              <a:rPr lang="en-US" b="1" dirty="0"/>
              <a:t>Test condition (</a:t>
            </a:r>
            <a:r>
              <a:rPr lang="en-US" b="1" dirty="0" err="1"/>
              <a:t>Điều</a:t>
            </a:r>
            <a:r>
              <a:rPr lang="en-US" b="1" dirty="0"/>
              <a:t> </a:t>
            </a:r>
            <a:r>
              <a:rPr lang="en-US" b="1" dirty="0" err="1"/>
              <a:t>kiện</a:t>
            </a:r>
            <a:r>
              <a:rPr lang="en-US" b="1" dirty="0"/>
              <a:t> </a:t>
            </a:r>
            <a:r>
              <a:rPr lang="en-US" b="1" dirty="0" err="1"/>
              <a:t>kiểm</a:t>
            </a:r>
            <a:r>
              <a:rPr lang="en-US" b="1" dirty="0"/>
              <a:t> </a:t>
            </a:r>
            <a:r>
              <a:rPr lang="en-US" b="1" dirty="0" err="1"/>
              <a:t>thử</a:t>
            </a:r>
            <a:r>
              <a:rPr lang="en-US" b="1" dirty="0"/>
              <a:t>): </a:t>
            </a:r>
            <a:r>
              <a:rPr lang="vi-VN" b="0" i="0" dirty="0">
                <a:solidFill>
                  <a:srgbClr val="3C4043"/>
                </a:solidFill>
                <a:effectLst/>
                <a:latin typeface="Roboto" panose="02000000000000000000" pitchFamily="2" charset="0"/>
              </a:rPr>
              <a:t>Một khía cạnh có thể kiểm </a:t>
            </a:r>
            <a:r>
              <a:rPr lang="en-US" b="0" i="0" dirty="0" err="1">
                <a:solidFill>
                  <a:srgbClr val="3C4043"/>
                </a:solidFill>
                <a:effectLst/>
                <a:latin typeface="Roboto" panose="02000000000000000000" pitchFamily="2" charset="0"/>
              </a:rPr>
              <a:t>thử</a:t>
            </a:r>
            <a:r>
              <a:rPr lang="vi-VN" b="0" i="0" dirty="0">
                <a:solidFill>
                  <a:srgbClr val="3C4043"/>
                </a:solidFill>
                <a:effectLst/>
                <a:latin typeface="Roboto" panose="02000000000000000000" pitchFamily="2" charset="0"/>
              </a:rPr>
              <a:t> được của một thành phần hoặc hệ thống được xác định làm cơ sở </a:t>
            </a:r>
            <a:r>
              <a:rPr lang="en-US" b="0" i="0" dirty="0" err="1">
                <a:solidFill>
                  <a:srgbClr val="3C4043"/>
                </a:solidFill>
                <a:effectLst/>
                <a:latin typeface="Roboto" panose="02000000000000000000" pitchFamily="2" charset="0"/>
              </a:rPr>
              <a:t>kiểm</a:t>
            </a:r>
            <a:r>
              <a:rPr lang="en-US" b="0" i="0" dirty="0">
                <a:solidFill>
                  <a:srgbClr val="3C4043"/>
                </a:solidFill>
                <a:effectLst/>
                <a:latin typeface="Roboto" panose="02000000000000000000" pitchFamily="2" charset="0"/>
              </a:rPr>
              <a:t> </a:t>
            </a:r>
            <a:r>
              <a:rPr lang="en-US" b="0" i="0" dirty="0" err="1">
                <a:solidFill>
                  <a:srgbClr val="3C4043"/>
                </a:solidFill>
                <a:effectLst/>
                <a:latin typeface="Roboto" panose="02000000000000000000" pitchFamily="2" charset="0"/>
              </a:rPr>
              <a:t>thử</a:t>
            </a:r>
            <a:r>
              <a:rPr lang="vi-VN" b="0" i="0" dirty="0">
                <a:solidFill>
                  <a:srgbClr val="3C4043"/>
                </a:solidFill>
                <a:effectLst/>
                <a:latin typeface="Roboto" panose="02000000000000000000" pitchFamily="2" charset="0"/>
              </a:rPr>
              <a:t>.</a:t>
            </a:r>
            <a:endParaRPr lang="en-US" b="1" dirty="0"/>
          </a:p>
          <a:p>
            <a:pPr marL="285750" indent="-285750">
              <a:lnSpc>
                <a:spcPct val="150000"/>
              </a:lnSpc>
              <a:buFontTx/>
              <a:buChar char="-"/>
            </a:pPr>
            <a:r>
              <a:rPr lang="en-US" b="1" dirty="0"/>
              <a:t>Test procedure </a:t>
            </a:r>
            <a:r>
              <a:rPr lang="en-US" dirty="0"/>
              <a:t>(</a:t>
            </a:r>
            <a:r>
              <a:rPr lang="en-US" dirty="0" err="1"/>
              <a:t>Thủ</a:t>
            </a:r>
            <a:r>
              <a:rPr lang="en-US" dirty="0"/>
              <a:t> </a:t>
            </a:r>
            <a:r>
              <a:rPr lang="en-US" dirty="0" err="1"/>
              <a:t>tục</a:t>
            </a:r>
            <a:r>
              <a:rPr lang="en-US" dirty="0"/>
              <a:t> </a:t>
            </a:r>
            <a:r>
              <a:rPr lang="en-US" dirty="0" err="1"/>
              <a:t>kiểm</a:t>
            </a:r>
            <a:r>
              <a:rPr lang="en-US" dirty="0"/>
              <a:t> </a:t>
            </a:r>
            <a:r>
              <a:rPr lang="en-US" dirty="0" err="1"/>
              <a:t>thử</a:t>
            </a:r>
            <a:r>
              <a:rPr lang="en-US" dirty="0"/>
              <a:t>/</a:t>
            </a:r>
            <a:r>
              <a:rPr lang="en-US" dirty="0" err="1"/>
              <a:t>Thứ</a:t>
            </a:r>
            <a:r>
              <a:rPr lang="en-US" dirty="0"/>
              <a:t> </a:t>
            </a:r>
            <a:r>
              <a:rPr lang="en-US" dirty="0" err="1"/>
              <a:t>tự</a:t>
            </a:r>
            <a:r>
              <a:rPr lang="en-US" dirty="0"/>
              <a:t> </a:t>
            </a:r>
            <a:r>
              <a:rPr lang="en-US" dirty="0" err="1"/>
              <a:t>kiểm</a:t>
            </a:r>
            <a:r>
              <a:rPr lang="en-US" dirty="0"/>
              <a:t> </a:t>
            </a:r>
            <a:r>
              <a:rPr lang="en-US" dirty="0" err="1"/>
              <a:t>thử</a:t>
            </a:r>
            <a:r>
              <a:rPr lang="en-US" dirty="0"/>
              <a:t>): </a:t>
            </a:r>
            <a:r>
              <a:rPr lang="vi-VN" b="0" i="0" dirty="0">
                <a:solidFill>
                  <a:srgbClr val="3C4043"/>
                </a:solidFill>
                <a:effectLst/>
                <a:latin typeface="Roboto" panose="02000000000000000000" pitchFamily="2" charset="0"/>
              </a:rPr>
              <a:t>Một chuỗi các </a:t>
            </a:r>
            <a:r>
              <a:rPr lang="en-US" b="0" i="0" dirty="0">
                <a:solidFill>
                  <a:srgbClr val="3C4043"/>
                </a:solidFill>
                <a:effectLst/>
                <a:latin typeface="Roboto" panose="02000000000000000000" pitchFamily="2" charset="0"/>
              </a:rPr>
              <a:t>test case </a:t>
            </a:r>
            <a:r>
              <a:rPr lang="vi-VN" b="0" i="0" dirty="0">
                <a:solidFill>
                  <a:srgbClr val="3C4043"/>
                </a:solidFill>
                <a:effectLst/>
                <a:latin typeface="Roboto" panose="02000000000000000000" pitchFamily="2" charset="0"/>
              </a:rPr>
              <a:t>theo thứ tự thực hiện và bất kỳ hành động liên quan nào </a:t>
            </a:r>
            <a:r>
              <a:rPr lang="en-US" dirty="0" err="1">
                <a:solidFill>
                  <a:srgbClr val="3C4043"/>
                </a:solidFill>
                <a:latin typeface="Roboto" panose="02000000000000000000" pitchFamily="2" charset="0"/>
              </a:rPr>
              <a:t>được</a:t>
            </a:r>
            <a:r>
              <a:rPr lang="en-US" dirty="0">
                <a:solidFill>
                  <a:srgbClr val="3C4043"/>
                </a:solidFill>
                <a:latin typeface="Roboto" panose="02000000000000000000" pitchFamily="2" charset="0"/>
              </a:rPr>
              <a:t> </a:t>
            </a:r>
            <a:r>
              <a:rPr lang="en-US" dirty="0" err="1">
                <a:solidFill>
                  <a:srgbClr val="3C4043"/>
                </a:solidFill>
                <a:latin typeface="Roboto" panose="02000000000000000000" pitchFamily="2" charset="0"/>
              </a:rPr>
              <a:t>yêu</a:t>
            </a:r>
            <a:r>
              <a:rPr lang="en-US" dirty="0">
                <a:solidFill>
                  <a:srgbClr val="3C4043"/>
                </a:solidFill>
                <a:latin typeface="Roboto" panose="02000000000000000000" pitchFamily="2" charset="0"/>
              </a:rPr>
              <a:t> </a:t>
            </a:r>
            <a:r>
              <a:rPr lang="en-US" dirty="0" err="1">
                <a:solidFill>
                  <a:srgbClr val="3C4043"/>
                </a:solidFill>
                <a:latin typeface="Roboto" panose="02000000000000000000" pitchFamily="2" charset="0"/>
              </a:rPr>
              <a:t>cầu</a:t>
            </a:r>
            <a:r>
              <a:rPr lang="en-US" dirty="0">
                <a:solidFill>
                  <a:srgbClr val="3C4043"/>
                </a:solidFill>
                <a:latin typeface="Roboto" panose="02000000000000000000" pitchFamily="2" charset="0"/>
              </a:rPr>
              <a:t> </a:t>
            </a:r>
            <a:r>
              <a:rPr lang="en-US" dirty="0" err="1">
                <a:solidFill>
                  <a:srgbClr val="3C4043"/>
                </a:solidFill>
                <a:latin typeface="Roboto" panose="02000000000000000000" pitchFamily="2" charset="0"/>
              </a:rPr>
              <a:t>để</a:t>
            </a:r>
            <a:r>
              <a:rPr lang="en-US" dirty="0">
                <a:solidFill>
                  <a:srgbClr val="3C4043"/>
                </a:solidFill>
                <a:latin typeface="Roboto" panose="02000000000000000000" pitchFamily="2" charset="0"/>
              </a:rPr>
              <a:t> </a:t>
            </a:r>
            <a:r>
              <a:rPr lang="en-US" dirty="0" err="1">
                <a:solidFill>
                  <a:srgbClr val="3C4043"/>
                </a:solidFill>
                <a:latin typeface="Roboto" panose="02000000000000000000" pitchFamily="2" charset="0"/>
              </a:rPr>
              <a:t>bắt</a:t>
            </a:r>
            <a:r>
              <a:rPr lang="en-US" dirty="0">
                <a:solidFill>
                  <a:srgbClr val="3C4043"/>
                </a:solidFill>
                <a:latin typeface="Roboto" panose="02000000000000000000" pitchFamily="2" charset="0"/>
              </a:rPr>
              <a:t> </a:t>
            </a:r>
            <a:r>
              <a:rPr lang="en-US" dirty="0" err="1">
                <a:solidFill>
                  <a:srgbClr val="3C4043"/>
                </a:solidFill>
                <a:latin typeface="Roboto" panose="02000000000000000000" pitchFamily="2" charset="0"/>
              </a:rPr>
              <a:t>đầu</a:t>
            </a:r>
            <a:r>
              <a:rPr lang="en-US" dirty="0">
                <a:solidFill>
                  <a:srgbClr val="3C4043"/>
                </a:solidFill>
                <a:latin typeface="Roboto" panose="02000000000000000000" pitchFamily="2" charset="0"/>
              </a:rPr>
              <a:t> </a:t>
            </a:r>
            <a:r>
              <a:rPr lang="en-US" dirty="0" err="1">
                <a:solidFill>
                  <a:srgbClr val="3C4043"/>
                </a:solidFill>
                <a:latin typeface="Roboto" panose="02000000000000000000" pitchFamily="2" charset="0"/>
              </a:rPr>
              <a:t>và</a:t>
            </a:r>
            <a:r>
              <a:rPr lang="en-US" dirty="0">
                <a:solidFill>
                  <a:srgbClr val="3C4043"/>
                </a:solidFill>
                <a:latin typeface="Roboto" panose="02000000000000000000" pitchFamily="2" charset="0"/>
              </a:rPr>
              <a:t> </a:t>
            </a:r>
            <a:r>
              <a:rPr lang="en-US" dirty="0" err="1">
                <a:solidFill>
                  <a:srgbClr val="3C4043"/>
                </a:solidFill>
                <a:latin typeface="Roboto" panose="02000000000000000000" pitchFamily="2" charset="0"/>
              </a:rPr>
              <a:t>đóng</a:t>
            </a:r>
            <a:r>
              <a:rPr lang="en-US" dirty="0">
                <a:solidFill>
                  <a:srgbClr val="3C4043"/>
                </a:solidFill>
                <a:latin typeface="Roboto" panose="02000000000000000000" pitchFamily="2" charset="0"/>
              </a:rPr>
              <a:t> </a:t>
            </a:r>
            <a:r>
              <a:rPr lang="en-US" dirty="0" err="1">
                <a:solidFill>
                  <a:srgbClr val="3C4043"/>
                </a:solidFill>
                <a:latin typeface="Roboto" panose="02000000000000000000" pitchFamily="2" charset="0"/>
              </a:rPr>
              <a:t>gói</a:t>
            </a:r>
            <a:r>
              <a:rPr lang="en-US" dirty="0">
                <a:solidFill>
                  <a:srgbClr val="3C4043"/>
                </a:solidFill>
                <a:latin typeface="Roboto" panose="02000000000000000000" pitchFamily="2" charset="0"/>
              </a:rPr>
              <a:t> </a:t>
            </a:r>
            <a:r>
              <a:rPr lang="vi-VN" b="0" i="0" dirty="0">
                <a:solidFill>
                  <a:srgbClr val="3C4043"/>
                </a:solidFill>
                <a:effectLst/>
                <a:latin typeface="Roboto" panose="02000000000000000000" pitchFamily="2" charset="0"/>
              </a:rPr>
              <a:t>kết thúc sau khi thực hiện.</a:t>
            </a:r>
            <a:endParaRPr lang="en-US" dirty="0"/>
          </a:p>
          <a:p>
            <a:pPr marL="285750" indent="-285750">
              <a:lnSpc>
                <a:spcPct val="150000"/>
              </a:lnSpc>
              <a:buFontTx/>
              <a:buChar char="-"/>
            </a:pPr>
            <a:r>
              <a:rPr lang="en-US" b="1" dirty="0"/>
              <a:t>Test data </a:t>
            </a:r>
            <a:r>
              <a:rPr lang="en-US" dirty="0"/>
              <a:t>(</a:t>
            </a:r>
            <a:r>
              <a:rPr lang="en-US" dirty="0" err="1"/>
              <a:t>Dữ</a:t>
            </a:r>
            <a:r>
              <a:rPr lang="en-US" dirty="0"/>
              <a:t> </a:t>
            </a:r>
            <a:r>
              <a:rPr lang="en-US" dirty="0" err="1"/>
              <a:t>liệu</a:t>
            </a:r>
            <a:r>
              <a:rPr lang="en-US" dirty="0"/>
              <a:t> </a:t>
            </a:r>
            <a:r>
              <a:rPr lang="en-US" dirty="0" err="1"/>
              <a:t>kiểm</a:t>
            </a:r>
            <a:r>
              <a:rPr lang="en-US" dirty="0"/>
              <a:t> </a:t>
            </a:r>
            <a:r>
              <a:rPr lang="en-US" dirty="0" err="1"/>
              <a:t>thử</a:t>
            </a:r>
            <a:r>
              <a:rPr lang="en-US" dirty="0"/>
              <a:t>): </a:t>
            </a:r>
            <a:r>
              <a:rPr lang="en-US" dirty="0" err="1"/>
              <a:t>Dữ</a:t>
            </a:r>
            <a:r>
              <a:rPr lang="en-US" dirty="0"/>
              <a:t> </a:t>
            </a:r>
            <a:r>
              <a:rPr lang="en-US" dirty="0" err="1"/>
              <a:t>liệu</a:t>
            </a:r>
            <a:r>
              <a:rPr lang="en-US" dirty="0"/>
              <a:t> </a:t>
            </a:r>
            <a:r>
              <a:rPr lang="en-US" dirty="0" err="1"/>
              <a:t>dùng</a:t>
            </a:r>
            <a:r>
              <a:rPr lang="en-US" dirty="0"/>
              <a:t> </a:t>
            </a:r>
            <a:r>
              <a:rPr lang="en-US" dirty="0" err="1"/>
              <a:t>để</a:t>
            </a:r>
            <a:r>
              <a:rPr lang="en-US" dirty="0"/>
              <a:t> </a:t>
            </a:r>
            <a:r>
              <a:rPr lang="en-US" dirty="0" err="1"/>
              <a:t>kiểm</a:t>
            </a:r>
            <a:r>
              <a:rPr lang="en-US" dirty="0"/>
              <a:t> </a:t>
            </a:r>
            <a:r>
              <a:rPr lang="en-US" dirty="0" err="1"/>
              <a:t>thử</a:t>
            </a:r>
            <a:r>
              <a:rPr lang="en-US" dirty="0"/>
              <a:t>, 1 test case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test data.</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36083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4.1. </a:t>
            </a:r>
            <a:r>
              <a:rPr lang="en-US" altLang="en-US" sz="4400" dirty="0" err="1"/>
              <a:t>Tổng</a:t>
            </a:r>
            <a:r>
              <a:rPr lang="en-US" altLang="en-US" sz="4400" dirty="0"/>
              <a:t> </a:t>
            </a:r>
            <a:r>
              <a:rPr lang="en-US" altLang="en-US" sz="4400" dirty="0" err="1"/>
              <a:t>quan</a:t>
            </a:r>
            <a:r>
              <a:rPr lang="en-US" altLang="en-US" sz="4400" dirty="0"/>
              <a:t> </a:t>
            </a:r>
            <a:r>
              <a:rPr lang="en-US" altLang="en-US" sz="4400" dirty="0" err="1"/>
              <a:t>về</a:t>
            </a:r>
            <a:r>
              <a:rPr lang="en-US" altLang="en-US" sz="4400" dirty="0"/>
              <a:t> </a:t>
            </a:r>
            <a:r>
              <a:rPr lang="en-US" altLang="en-US" sz="4400" dirty="0" err="1"/>
              <a:t>các</a:t>
            </a:r>
            <a:r>
              <a:rPr lang="en-US" altLang="en-US" sz="4400" dirty="0"/>
              <a:t>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kiểm</a:t>
            </a:r>
            <a:r>
              <a:rPr lang="en-US" altLang="en-US" sz="4400" dirty="0"/>
              <a:t> </a:t>
            </a:r>
            <a:r>
              <a:rPr lang="en-US" altLang="en-US" sz="4400" dirty="0" err="1"/>
              <a:t>thử</a:t>
            </a:r>
            <a:endParaRPr lang="en-US" altLang="en-US" sz="4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8" name="Content Placeholder 7">
            <a:extLst>
              <a:ext uri="{FF2B5EF4-FFF2-40B4-BE49-F238E27FC236}">
                <a16:creationId xmlns:a16="http://schemas.microsoft.com/office/drawing/2014/main" id="{4CAB23C7-986A-189E-1483-12DCCE60FAF4}"/>
              </a:ext>
            </a:extLst>
          </p:cNvPr>
          <p:cNvSpPr>
            <a:spLocks noGrp="1"/>
          </p:cNvSpPr>
          <p:nvPr>
            <p:ph idx="1"/>
          </p:nvPr>
        </p:nvSpPr>
        <p:spPr/>
        <p:txBody>
          <a:bodyPr/>
          <a:lstStyle/>
          <a:p>
            <a:pPr>
              <a:buFont typeface="Wingdings" panose="05000000000000000000" pitchFamily="2" charset="2"/>
              <a:buChar char="v"/>
            </a:pPr>
            <a:r>
              <a:rPr lang="en-US" dirty="0"/>
              <a:t> </a:t>
            </a:r>
            <a:r>
              <a:rPr lang="en-US" dirty="0" err="1"/>
              <a:t>Phân</a:t>
            </a:r>
            <a:r>
              <a:rPr lang="en-US" dirty="0"/>
              <a:t> </a:t>
            </a:r>
            <a:r>
              <a:rPr lang="en-US" dirty="0" err="1"/>
              <a:t>loại</a:t>
            </a:r>
            <a:r>
              <a:rPr lang="en-US" dirty="0"/>
              <a:t> </a:t>
            </a:r>
            <a:r>
              <a:rPr lang="en-US" dirty="0" err="1"/>
              <a:t>các</a:t>
            </a:r>
            <a:r>
              <a:rPr lang="en-US" dirty="0"/>
              <a:t> </a:t>
            </a:r>
            <a:r>
              <a:rPr lang="en-US" dirty="0" err="1"/>
              <a:t>nhóm</a:t>
            </a:r>
            <a:r>
              <a:rPr lang="en-US" dirty="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vào</a:t>
            </a:r>
            <a:r>
              <a:rPr lang="en-US" dirty="0"/>
              <a:t> </a:t>
            </a:r>
            <a:r>
              <a:rPr lang="en-US" dirty="0" err="1"/>
              <a:t>nguồn</a:t>
            </a:r>
            <a:r>
              <a:rPr lang="en-US" dirty="0"/>
              <a:t> </a:t>
            </a:r>
            <a:r>
              <a:rPr lang="en-US" dirty="0" err="1"/>
              <a:t>gốc</a:t>
            </a:r>
            <a:r>
              <a:rPr lang="en-US" dirty="0"/>
              <a:t> </a:t>
            </a:r>
            <a:r>
              <a:rPr lang="en-US" dirty="0" err="1"/>
              <a:t>lấy</a:t>
            </a:r>
            <a:r>
              <a:rPr lang="en-US" dirty="0"/>
              <a:t> test case.</a:t>
            </a:r>
          </a:p>
        </p:txBody>
      </p:sp>
      <p:graphicFrame>
        <p:nvGraphicFramePr>
          <p:cNvPr id="9" name="Table 9">
            <a:extLst>
              <a:ext uri="{FF2B5EF4-FFF2-40B4-BE49-F238E27FC236}">
                <a16:creationId xmlns:a16="http://schemas.microsoft.com/office/drawing/2014/main" id="{59324A3B-0B7A-0669-1B9A-FFC473566C8C}"/>
              </a:ext>
            </a:extLst>
          </p:cNvPr>
          <p:cNvGraphicFramePr>
            <a:graphicFrameLocks noGrp="1"/>
          </p:cNvGraphicFramePr>
          <p:nvPr>
            <p:extLst>
              <p:ext uri="{D42A27DB-BD31-4B8C-83A1-F6EECF244321}">
                <p14:modId xmlns:p14="http://schemas.microsoft.com/office/powerpoint/2010/main" val="4129195993"/>
              </p:ext>
            </p:extLst>
          </p:nvPr>
        </p:nvGraphicFramePr>
        <p:xfrm>
          <a:off x="1371600" y="2816980"/>
          <a:ext cx="8991600" cy="3427066"/>
        </p:xfrm>
        <a:graphic>
          <a:graphicData uri="http://schemas.openxmlformats.org/drawingml/2006/table">
            <a:tbl>
              <a:tblPr firstRow="1" bandRow="1">
                <a:tableStyleId>{5C22544A-7EE6-4342-B048-85BDC9FD1C3A}</a:tableStyleId>
              </a:tblPr>
              <a:tblGrid>
                <a:gridCol w="5602514">
                  <a:extLst>
                    <a:ext uri="{9D8B030D-6E8A-4147-A177-3AD203B41FA5}">
                      <a16:colId xmlns:a16="http://schemas.microsoft.com/office/drawing/2014/main" val="1759233565"/>
                    </a:ext>
                  </a:extLst>
                </a:gridCol>
                <a:gridCol w="3389086">
                  <a:extLst>
                    <a:ext uri="{9D8B030D-6E8A-4147-A177-3AD203B41FA5}">
                      <a16:colId xmlns:a16="http://schemas.microsoft.com/office/drawing/2014/main" val="462308635"/>
                    </a:ext>
                  </a:extLst>
                </a:gridCol>
              </a:tblGrid>
              <a:tr h="616253">
                <a:tc>
                  <a:txBody>
                    <a:bodyPr/>
                    <a:lstStyle/>
                    <a:p>
                      <a:r>
                        <a:rPr lang="en-US" dirty="0" err="1"/>
                        <a:t>Tên</a:t>
                      </a:r>
                      <a:r>
                        <a:rPr lang="en-US" dirty="0"/>
                        <a:t> </a:t>
                      </a:r>
                      <a:r>
                        <a:rPr lang="en-US" dirty="0" err="1"/>
                        <a:t>nhóm</a:t>
                      </a:r>
                      <a:r>
                        <a:rPr lang="en-US" dirty="0"/>
                        <a:t> </a:t>
                      </a:r>
                      <a:r>
                        <a:rPr lang="en-US" dirty="0" err="1"/>
                        <a:t>kỹ</a:t>
                      </a:r>
                      <a:r>
                        <a:rPr lang="en-US" dirty="0"/>
                        <a:t> </a:t>
                      </a:r>
                      <a:r>
                        <a:rPr lang="en-US" dirty="0" err="1"/>
                        <a:t>thuật</a:t>
                      </a:r>
                      <a:endParaRPr lang="en-US" dirty="0"/>
                    </a:p>
                  </a:txBody>
                  <a:tcPr/>
                </a:tc>
                <a:tc>
                  <a:txBody>
                    <a:bodyPr/>
                    <a:lstStyle/>
                    <a:p>
                      <a:r>
                        <a:rPr lang="en-US" dirty="0"/>
                        <a:t>Test case </a:t>
                      </a:r>
                      <a:r>
                        <a:rPr lang="en-US" dirty="0" err="1"/>
                        <a:t>được</a:t>
                      </a:r>
                      <a:r>
                        <a:rPr lang="en-US" dirty="0"/>
                        <a:t> </a:t>
                      </a:r>
                      <a:r>
                        <a:rPr lang="en-US" dirty="0" err="1"/>
                        <a:t>lấy</a:t>
                      </a:r>
                      <a:r>
                        <a:rPr lang="en-US" dirty="0"/>
                        <a:t> </a:t>
                      </a:r>
                      <a:r>
                        <a:rPr lang="en-US" dirty="0" err="1"/>
                        <a:t>từ</a:t>
                      </a:r>
                      <a:endParaRPr lang="en-US" dirty="0"/>
                    </a:p>
                  </a:txBody>
                  <a:tcPr/>
                </a:tc>
                <a:extLst>
                  <a:ext uri="{0D108BD9-81ED-4DB2-BD59-A6C34878D82A}">
                    <a16:rowId xmlns:a16="http://schemas.microsoft.com/office/drawing/2014/main" val="2970529548"/>
                  </a:ext>
                </a:extLst>
              </a:tr>
              <a:tr h="616253">
                <a:tc>
                  <a:txBody>
                    <a:bodyPr/>
                    <a:lstStyle/>
                    <a:p>
                      <a:r>
                        <a:rPr lang="en-US" dirty="0" err="1"/>
                        <a:t>Kiểm</a:t>
                      </a:r>
                      <a:r>
                        <a:rPr lang="en-US" dirty="0"/>
                        <a:t> </a:t>
                      </a:r>
                      <a:r>
                        <a:rPr lang="en-US" dirty="0" err="1"/>
                        <a:t>thử</a:t>
                      </a:r>
                      <a:r>
                        <a:rPr lang="en-US" dirty="0"/>
                        <a:t> </a:t>
                      </a:r>
                      <a:r>
                        <a:rPr lang="en-US" dirty="0" err="1"/>
                        <a:t>hộp</a:t>
                      </a:r>
                      <a:r>
                        <a:rPr lang="en-US" dirty="0"/>
                        <a:t> </a:t>
                      </a:r>
                      <a:r>
                        <a:rPr lang="en-US" dirty="0" err="1"/>
                        <a:t>đen</a:t>
                      </a:r>
                      <a:r>
                        <a:rPr lang="en-US" dirty="0"/>
                        <a:t> (Specification based testing – </a:t>
                      </a: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vào</a:t>
                      </a:r>
                      <a:r>
                        <a:rPr lang="en-US" dirty="0"/>
                        <a:t> </a:t>
                      </a:r>
                      <a:r>
                        <a:rPr lang="en-US" dirty="0" err="1"/>
                        <a:t>đặc</a:t>
                      </a:r>
                      <a:r>
                        <a:rPr lang="en-US" dirty="0"/>
                        <a:t> </a:t>
                      </a:r>
                      <a:r>
                        <a:rPr lang="en-US" dirty="0" err="1"/>
                        <a:t>tả</a:t>
                      </a:r>
                      <a:r>
                        <a:rPr lang="en-US" dirty="0"/>
                        <a:t>)</a:t>
                      </a:r>
                    </a:p>
                  </a:txBody>
                  <a:tcPr/>
                </a:tc>
                <a:tc>
                  <a:txBody>
                    <a:bodyPr/>
                    <a:lstStyle/>
                    <a:p>
                      <a:r>
                        <a:rPr lang="en-US" dirty="0" err="1"/>
                        <a:t>Đặc</a:t>
                      </a:r>
                      <a:r>
                        <a:rPr lang="en-US" dirty="0"/>
                        <a:t> </a:t>
                      </a:r>
                      <a:r>
                        <a:rPr lang="en-US" dirty="0" err="1"/>
                        <a:t>tả</a:t>
                      </a:r>
                      <a:r>
                        <a:rPr lang="en-US" dirty="0"/>
                        <a:t> </a:t>
                      </a:r>
                      <a:r>
                        <a:rPr lang="en-US" dirty="0" err="1"/>
                        <a:t>yêu</a:t>
                      </a:r>
                      <a:r>
                        <a:rPr lang="en-US" dirty="0"/>
                        <a:t> </a:t>
                      </a:r>
                      <a:r>
                        <a:rPr lang="en-US" dirty="0" err="1"/>
                        <a:t>cầu</a:t>
                      </a:r>
                      <a:endParaRPr lang="en-US" dirty="0"/>
                    </a:p>
                  </a:txBody>
                  <a:tcPr/>
                </a:tc>
                <a:extLst>
                  <a:ext uri="{0D108BD9-81ED-4DB2-BD59-A6C34878D82A}">
                    <a16:rowId xmlns:a16="http://schemas.microsoft.com/office/drawing/2014/main" val="3037768992"/>
                  </a:ext>
                </a:extLst>
              </a:tr>
              <a:tr h="616253">
                <a:tc>
                  <a:txBody>
                    <a:bodyPr/>
                    <a:lstStyle/>
                    <a:p>
                      <a:r>
                        <a:rPr lang="en-US" dirty="0" err="1"/>
                        <a:t>Kiểm</a:t>
                      </a:r>
                      <a:r>
                        <a:rPr lang="en-US" dirty="0"/>
                        <a:t> </a:t>
                      </a:r>
                      <a:r>
                        <a:rPr lang="en-US" dirty="0" err="1"/>
                        <a:t>thử</a:t>
                      </a:r>
                      <a:r>
                        <a:rPr lang="en-US" dirty="0"/>
                        <a:t> </a:t>
                      </a:r>
                      <a:r>
                        <a:rPr lang="en-US" dirty="0" err="1"/>
                        <a:t>hộp</a:t>
                      </a:r>
                      <a:r>
                        <a:rPr lang="en-US" dirty="0"/>
                        <a:t> </a:t>
                      </a:r>
                      <a:r>
                        <a:rPr lang="en-US" dirty="0" err="1"/>
                        <a:t>trắng</a:t>
                      </a:r>
                      <a:r>
                        <a:rPr lang="en-US" dirty="0"/>
                        <a:t> (Structure based testing – </a:t>
                      </a: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vào</a:t>
                      </a:r>
                      <a:r>
                        <a:rPr lang="en-US" dirty="0"/>
                        <a:t> </a:t>
                      </a:r>
                      <a:r>
                        <a:rPr lang="en-US" dirty="0" err="1"/>
                        <a:t>cấu</a:t>
                      </a:r>
                      <a:r>
                        <a:rPr lang="en-US" dirty="0"/>
                        <a:t> </a:t>
                      </a:r>
                      <a:r>
                        <a:rPr lang="en-US" dirty="0" err="1"/>
                        <a:t>trúc</a:t>
                      </a:r>
                      <a:r>
                        <a:rPr lang="en-US" dirty="0"/>
                        <a:t> </a:t>
                      </a:r>
                      <a:r>
                        <a:rPr lang="en-US" dirty="0" err="1"/>
                        <a:t>bên</a:t>
                      </a:r>
                      <a:r>
                        <a:rPr lang="en-US" dirty="0"/>
                        <a:t> </a:t>
                      </a:r>
                      <a:r>
                        <a:rPr lang="en-US" dirty="0" err="1"/>
                        <a:t>trong</a:t>
                      </a:r>
                      <a:r>
                        <a:rPr lang="en-US" dirty="0"/>
                        <a:t> </a:t>
                      </a:r>
                      <a:r>
                        <a:rPr lang="en-US" dirty="0" err="1"/>
                        <a:t>của</a:t>
                      </a:r>
                      <a:r>
                        <a:rPr lang="en-US" dirty="0"/>
                        <a:t> </a:t>
                      </a:r>
                      <a:r>
                        <a:rPr lang="en-US" dirty="0" err="1"/>
                        <a:t>hệ</a:t>
                      </a:r>
                      <a:r>
                        <a:rPr lang="en-US" dirty="0"/>
                        <a:t> </a:t>
                      </a:r>
                      <a:r>
                        <a:rPr lang="en-US" dirty="0" err="1"/>
                        <a:t>thống</a:t>
                      </a:r>
                      <a:r>
                        <a:rPr lang="en-US" dirty="0"/>
                        <a:t>)</a:t>
                      </a:r>
                    </a:p>
                  </a:txBody>
                  <a:tcPr/>
                </a:tc>
                <a:tc>
                  <a:txBody>
                    <a:bodyPr/>
                    <a:lstStyle/>
                    <a:p>
                      <a:r>
                        <a:rPr lang="en-US" dirty="0"/>
                        <a:t>Source code, </a:t>
                      </a:r>
                      <a:r>
                        <a:rPr lang="en-US" dirty="0" err="1"/>
                        <a:t>tài</a:t>
                      </a:r>
                      <a:r>
                        <a:rPr lang="en-US" dirty="0"/>
                        <a:t> </a:t>
                      </a:r>
                      <a:r>
                        <a:rPr lang="en-US" dirty="0" err="1"/>
                        <a:t>liệu</a:t>
                      </a:r>
                      <a:r>
                        <a:rPr lang="en-US" dirty="0"/>
                        <a:t> </a:t>
                      </a:r>
                      <a:r>
                        <a:rPr lang="en-US" dirty="0" err="1"/>
                        <a:t>thiết</a:t>
                      </a:r>
                      <a:r>
                        <a:rPr lang="en-US" dirty="0"/>
                        <a:t> </a:t>
                      </a:r>
                      <a:r>
                        <a:rPr lang="en-US" dirty="0" err="1"/>
                        <a:t>kế</a:t>
                      </a:r>
                      <a:r>
                        <a:rPr lang="en-US" dirty="0"/>
                        <a:t> chi </a:t>
                      </a:r>
                      <a:r>
                        <a:rPr lang="en-US" dirty="0" err="1"/>
                        <a:t>tiết</a:t>
                      </a:r>
                      <a:r>
                        <a:rPr lang="en-US" dirty="0"/>
                        <a:t>/</a:t>
                      </a:r>
                      <a:r>
                        <a:rPr lang="en-US" dirty="0" err="1"/>
                        <a:t>tổng</a:t>
                      </a:r>
                      <a:r>
                        <a:rPr lang="en-US" dirty="0"/>
                        <a:t> </a:t>
                      </a:r>
                      <a:r>
                        <a:rPr lang="en-US" dirty="0" err="1"/>
                        <a:t>quát</a:t>
                      </a:r>
                      <a:r>
                        <a:rPr lang="en-US" dirty="0"/>
                        <a:t> </a:t>
                      </a:r>
                      <a:r>
                        <a:rPr lang="en-US" dirty="0" err="1"/>
                        <a:t>liên</a:t>
                      </a:r>
                      <a:r>
                        <a:rPr lang="en-US" dirty="0"/>
                        <a:t> </a:t>
                      </a:r>
                      <a:r>
                        <a:rPr lang="en-US" dirty="0" err="1"/>
                        <a:t>quan</a:t>
                      </a:r>
                      <a:r>
                        <a:rPr lang="en-US" dirty="0"/>
                        <a:t>.</a:t>
                      </a:r>
                    </a:p>
                  </a:txBody>
                  <a:tcPr/>
                </a:tc>
                <a:extLst>
                  <a:ext uri="{0D108BD9-81ED-4DB2-BD59-A6C34878D82A}">
                    <a16:rowId xmlns:a16="http://schemas.microsoft.com/office/drawing/2014/main" val="4051077451"/>
                  </a:ext>
                </a:extLst>
              </a:tr>
              <a:tr h="616253">
                <a:tc>
                  <a:txBody>
                    <a:bodyPr/>
                    <a:lstStyle/>
                    <a:p>
                      <a:r>
                        <a:rPr lang="en-US" dirty="0" err="1"/>
                        <a:t>Kiểm</a:t>
                      </a:r>
                      <a:r>
                        <a:rPr lang="en-US" dirty="0"/>
                        <a:t> </a:t>
                      </a:r>
                      <a:r>
                        <a:rPr lang="en-US" dirty="0" err="1"/>
                        <a:t>thử</a:t>
                      </a:r>
                      <a:r>
                        <a:rPr lang="en-US" dirty="0"/>
                        <a:t> </a:t>
                      </a:r>
                      <a:r>
                        <a:rPr lang="en-US" dirty="0" err="1"/>
                        <a:t>dựa</a:t>
                      </a:r>
                      <a:r>
                        <a:rPr lang="en-US" dirty="0"/>
                        <a:t> </a:t>
                      </a:r>
                      <a:r>
                        <a:rPr lang="en-US" dirty="0" err="1"/>
                        <a:t>vào</a:t>
                      </a:r>
                      <a:r>
                        <a:rPr lang="en-US" dirty="0"/>
                        <a:t> </a:t>
                      </a:r>
                      <a:r>
                        <a:rPr lang="en-US" dirty="0" err="1"/>
                        <a:t>kinh</a:t>
                      </a:r>
                      <a:r>
                        <a:rPr lang="en-US" dirty="0"/>
                        <a:t> </a:t>
                      </a:r>
                      <a:r>
                        <a:rPr lang="en-US" dirty="0" err="1"/>
                        <a:t>nghiệm</a:t>
                      </a:r>
                      <a:endParaRPr lang="en-US" dirty="0"/>
                    </a:p>
                  </a:txBody>
                  <a:tcPr/>
                </a:tc>
                <a:tc>
                  <a:txBody>
                    <a:bodyPr/>
                    <a:lstStyle/>
                    <a:p>
                      <a:r>
                        <a:rPr lang="en-US" dirty="0" err="1"/>
                        <a:t>Kinh</a:t>
                      </a:r>
                      <a:r>
                        <a:rPr lang="en-US" dirty="0"/>
                        <a:t> </a:t>
                      </a:r>
                      <a:r>
                        <a:rPr lang="en-US" dirty="0" err="1"/>
                        <a:t>nghiệm</a:t>
                      </a:r>
                      <a:r>
                        <a:rPr lang="en-US" dirty="0"/>
                        <a:t> </a:t>
                      </a:r>
                      <a:r>
                        <a:rPr lang="en-US" dirty="0" err="1"/>
                        <a:t>của</a:t>
                      </a:r>
                      <a:r>
                        <a:rPr lang="en-US" dirty="0"/>
                        <a:t> </a:t>
                      </a:r>
                      <a:r>
                        <a:rPr lang="en-US" dirty="0" err="1"/>
                        <a:t>người</a:t>
                      </a:r>
                      <a:r>
                        <a:rPr lang="en-US" dirty="0"/>
                        <a:t> </a:t>
                      </a:r>
                      <a:r>
                        <a:rPr lang="en-US" dirty="0" err="1"/>
                        <a:t>kiểm</a:t>
                      </a:r>
                      <a:r>
                        <a:rPr lang="en-US" dirty="0"/>
                        <a:t> </a:t>
                      </a:r>
                      <a:r>
                        <a:rPr lang="en-US" dirty="0" err="1"/>
                        <a:t>thử</a:t>
                      </a:r>
                      <a:endParaRPr lang="en-US" dirty="0"/>
                    </a:p>
                  </a:txBody>
                  <a:tcPr/>
                </a:tc>
                <a:extLst>
                  <a:ext uri="{0D108BD9-81ED-4DB2-BD59-A6C34878D82A}">
                    <a16:rowId xmlns:a16="http://schemas.microsoft.com/office/drawing/2014/main" val="1596934119"/>
                  </a:ext>
                </a:extLst>
              </a:tr>
              <a:tr h="616253">
                <a:tc>
                  <a:txBody>
                    <a:bodyPr/>
                    <a:lstStyle/>
                    <a:p>
                      <a:r>
                        <a:rPr lang="en-US" dirty="0" err="1"/>
                        <a:t>Kiểm</a:t>
                      </a:r>
                      <a:r>
                        <a:rPr lang="en-US" dirty="0"/>
                        <a:t> </a:t>
                      </a:r>
                      <a:r>
                        <a:rPr lang="en-US" dirty="0" err="1"/>
                        <a:t>thử</a:t>
                      </a:r>
                      <a:r>
                        <a:rPr lang="en-US" dirty="0"/>
                        <a:t> </a:t>
                      </a:r>
                      <a:r>
                        <a:rPr lang="en-US" dirty="0" err="1"/>
                        <a:t>cộng</a:t>
                      </a:r>
                      <a:r>
                        <a:rPr lang="en-US" dirty="0"/>
                        <a:t> </a:t>
                      </a:r>
                      <a:r>
                        <a:rPr lang="en-US" dirty="0" err="1"/>
                        <a:t>tác</a:t>
                      </a:r>
                      <a:endParaRPr lang="en-US" dirty="0"/>
                    </a:p>
                  </a:txBody>
                  <a:tcPr/>
                </a:tc>
                <a:tc>
                  <a:txBody>
                    <a:bodyPr/>
                    <a:lstStyle/>
                    <a:p>
                      <a:r>
                        <a:rPr lang="en-US" dirty="0" err="1"/>
                        <a:t>Tiêu</a:t>
                      </a:r>
                      <a:r>
                        <a:rPr lang="en-US" dirty="0"/>
                        <a:t> </a:t>
                      </a:r>
                      <a:r>
                        <a:rPr lang="en-US" dirty="0" err="1"/>
                        <a:t>chí</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a:t>phẩm</a:t>
                      </a:r>
                      <a:r>
                        <a:rPr lang="en-US" dirty="0"/>
                        <a:t>(Acceptance criteria) </a:t>
                      </a:r>
                      <a:r>
                        <a:rPr lang="en-US" dirty="0" err="1"/>
                        <a:t>trong</a:t>
                      </a:r>
                      <a:r>
                        <a:rPr lang="en-US" dirty="0"/>
                        <a:t> user story </a:t>
                      </a:r>
                    </a:p>
                  </a:txBody>
                  <a:tcPr/>
                </a:tc>
                <a:extLst>
                  <a:ext uri="{0D108BD9-81ED-4DB2-BD59-A6C34878D82A}">
                    <a16:rowId xmlns:a16="http://schemas.microsoft.com/office/drawing/2014/main" val="1138770949"/>
                  </a:ext>
                </a:extLst>
              </a:tr>
            </a:tbl>
          </a:graphicData>
        </a:graphic>
      </p:graphicFrame>
    </p:spTree>
    <p:extLst>
      <p:ext uri="{BB962C8B-B14F-4D97-AF65-F5344CB8AC3E}">
        <p14:creationId xmlns:p14="http://schemas.microsoft.com/office/powerpoint/2010/main" val="3680157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4.1. </a:t>
            </a:r>
            <a:r>
              <a:rPr lang="en-US" altLang="en-US" sz="4400" dirty="0" err="1"/>
              <a:t>Tổng</a:t>
            </a:r>
            <a:r>
              <a:rPr lang="en-US" altLang="en-US" sz="4400" dirty="0"/>
              <a:t> </a:t>
            </a:r>
            <a:r>
              <a:rPr lang="en-US" altLang="en-US" sz="4400" dirty="0" err="1"/>
              <a:t>quan</a:t>
            </a:r>
            <a:r>
              <a:rPr lang="en-US" altLang="en-US" sz="4400" dirty="0"/>
              <a:t> </a:t>
            </a:r>
            <a:r>
              <a:rPr lang="en-US" altLang="en-US" sz="4400" dirty="0" err="1"/>
              <a:t>về</a:t>
            </a:r>
            <a:r>
              <a:rPr lang="en-US" altLang="en-US" sz="4400" dirty="0"/>
              <a:t> </a:t>
            </a:r>
            <a:r>
              <a:rPr lang="en-US" altLang="en-US" sz="4400" dirty="0" err="1"/>
              <a:t>các</a:t>
            </a:r>
            <a:r>
              <a:rPr lang="en-US" altLang="en-US" sz="4400" dirty="0"/>
              <a:t>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kiểm</a:t>
            </a:r>
            <a:r>
              <a:rPr lang="en-US" altLang="en-US" sz="4400" dirty="0"/>
              <a:t> </a:t>
            </a:r>
            <a:r>
              <a:rPr lang="en-US" altLang="en-US" sz="4400" dirty="0" err="1"/>
              <a:t>thử</a:t>
            </a:r>
            <a:endParaRPr lang="en-US" altLang="en-US" sz="4400" dirty="0"/>
          </a:p>
        </p:txBody>
      </p:sp>
      <p:pic>
        <p:nvPicPr>
          <p:cNvPr id="4" name="Content Placeholder 3">
            <a:extLst>
              <a:ext uri="{FF2B5EF4-FFF2-40B4-BE49-F238E27FC236}">
                <a16:creationId xmlns:a16="http://schemas.microsoft.com/office/drawing/2014/main" id="{83100B56-89BB-BFF6-89D3-ACAD64FB4FAC}"/>
              </a:ext>
            </a:extLst>
          </p:cNvPr>
          <p:cNvPicPr>
            <a:picLocks noGrp="1" noChangeAspect="1"/>
          </p:cNvPicPr>
          <p:nvPr>
            <p:ph idx="1"/>
          </p:nvPr>
        </p:nvPicPr>
        <p:blipFill>
          <a:blip r:embed="rId2"/>
          <a:stretch>
            <a:fillRect/>
          </a:stretch>
        </p:blipFill>
        <p:spPr>
          <a:xfrm>
            <a:off x="523401" y="1651935"/>
            <a:ext cx="10816205" cy="3776409"/>
          </a:xfrm>
        </p:spPr>
      </p:pic>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39546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
            <a:ext cx="10515600" cy="1001486"/>
          </a:xfrm>
        </p:spPr>
        <p:txBody>
          <a:bodyPr/>
          <a:lstStyle/>
          <a:p>
            <a:pPr marL="0" indent="0" eaLnBrk="1" fontAlgn="auto" hangingPunct="1">
              <a:lnSpc>
                <a:spcPct val="150000"/>
              </a:lnSpc>
              <a:spcAft>
                <a:spcPts val="0"/>
              </a:spcAft>
              <a:buNone/>
              <a:defRPr/>
            </a:pPr>
            <a:r>
              <a:rPr lang="en-US" altLang="en-US" sz="4400" dirty="0"/>
              <a:t>4.2. </a:t>
            </a:r>
            <a:r>
              <a:rPr lang="en-US" altLang="en-US" sz="4400" dirty="0" err="1"/>
              <a:t>Kỹ</a:t>
            </a:r>
            <a:r>
              <a:rPr lang="en-US" altLang="en-US" sz="4400" dirty="0"/>
              <a:t> </a:t>
            </a:r>
            <a:r>
              <a:rPr lang="en-US" altLang="en-US" sz="4400" dirty="0" err="1"/>
              <a:t>thuật</a:t>
            </a:r>
            <a:r>
              <a:rPr lang="en-US" altLang="en-US" sz="4400" dirty="0"/>
              <a:t> </a:t>
            </a:r>
            <a:r>
              <a:rPr lang="en-US" altLang="en-US" sz="4400" dirty="0" err="1"/>
              <a:t>kiểm</a:t>
            </a:r>
            <a:r>
              <a:rPr lang="en-US" altLang="en-US" sz="4400" dirty="0"/>
              <a:t> </a:t>
            </a:r>
            <a:r>
              <a:rPr lang="en-US" altLang="en-US" sz="4400" dirty="0" err="1"/>
              <a:t>thử</a:t>
            </a:r>
            <a:r>
              <a:rPr lang="en-US" altLang="en-US" sz="4400" dirty="0"/>
              <a:t> </a:t>
            </a:r>
            <a:r>
              <a:rPr lang="en-US" altLang="en-US" sz="4400" dirty="0" err="1"/>
              <a:t>hộp</a:t>
            </a:r>
            <a:r>
              <a:rPr lang="en-US" altLang="en-US" sz="4400" dirty="0"/>
              <a:t> </a:t>
            </a:r>
            <a:r>
              <a:rPr lang="en-US" altLang="en-US" sz="4400" dirty="0" err="1"/>
              <a:t>đen</a:t>
            </a:r>
            <a:endParaRPr lang="en-US" altLang="en-US" sz="4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19B3941D-134A-CBB6-026B-DAE8DC10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E990F70C-D2C9-B5A4-064A-A317652DC12B}"/>
              </a:ext>
            </a:extLst>
          </p:cNvPr>
          <p:cNvSpPr>
            <a:spLocks noGrp="1"/>
          </p:cNvSpPr>
          <p:nvPr>
            <p:ph idx="1"/>
          </p:nvPr>
        </p:nvSpPr>
        <p:spPr>
          <a:xfrm>
            <a:off x="751341" y="1368425"/>
            <a:ext cx="9292545" cy="4351338"/>
          </a:xfrm>
        </p:spPr>
        <p:txBody>
          <a:bodyPr>
            <a:normAutofit/>
          </a:bodyPr>
          <a:lstStyle/>
          <a:p>
            <a:pPr>
              <a:buFont typeface="Wingdings" panose="05000000000000000000" pitchFamily="2" charset="2"/>
              <a:buChar char="v"/>
            </a:pPr>
            <a:r>
              <a:rPr lang="en-US" sz="2000" b="1" dirty="0"/>
              <a:t> </a:t>
            </a:r>
            <a:r>
              <a:rPr lang="en-US" sz="2000" b="1" dirty="0" err="1"/>
              <a:t>Định</a:t>
            </a:r>
            <a:r>
              <a:rPr lang="en-US" sz="2000" b="1" dirty="0"/>
              <a:t> </a:t>
            </a:r>
            <a:r>
              <a:rPr lang="en-US" sz="2000" b="1" dirty="0" err="1"/>
              <a:t>nghĩa</a:t>
            </a:r>
            <a:r>
              <a:rPr lang="en-US" sz="2000" b="1" dirty="0"/>
              <a:t>: </a:t>
            </a:r>
          </a:p>
          <a:p>
            <a:pPr lvl="1"/>
            <a:r>
              <a:rPr lang="en-US" sz="1600" dirty="0" err="1"/>
              <a:t>Là</a:t>
            </a:r>
            <a:r>
              <a:rPr lang="en-US" sz="1600" dirty="0"/>
              <a:t> </a:t>
            </a:r>
            <a:r>
              <a:rPr lang="en-US" sz="1600" dirty="0" err="1"/>
              <a:t>nhóm</a:t>
            </a:r>
            <a:r>
              <a:rPr lang="en-US" sz="1600" dirty="0"/>
              <a:t> </a:t>
            </a:r>
            <a:r>
              <a:rPr lang="en-US" sz="1600" dirty="0" err="1"/>
              <a:t>kỹ</a:t>
            </a:r>
            <a:r>
              <a:rPr lang="en-US" sz="1600" dirty="0"/>
              <a:t> </a:t>
            </a:r>
            <a:r>
              <a:rPr lang="en-US" sz="1600" dirty="0" err="1"/>
              <a:t>thuật</a:t>
            </a:r>
            <a:r>
              <a:rPr lang="en-US" sz="1600" dirty="0"/>
              <a:t> </a:t>
            </a:r>
            <a:r>
              <a:rPr lang="en-US" sz="1600" dirty="0" err="1"/>
              <a:t>thiết</a:t>
            </a:r>
            <a:r>
              <a:rPr lang="en-US" sz="1600" dirty="0"/>
              <a:t> </a:t>
            </a:r>
            <a:r>
              <a:rPr lang="en-US" sz="1600" dirty="0" err="1"/>
              <a:t>kế</a:t>
            </a:r>
            <a:r>
              <a:rPr lang="en-US" sz="1600" dirty="0"/>
              <a:t> test case </a:t>
            </a:r>
            <a:r>
              <a:rPr lang="en-US" sz="1600" dirty="0" err="1"/>
              <a:t>từ</a:t>
            </a:r>
            <a:r>
              <a:rPr lang="en-US" sz="1600" dirty="0"/>
              <a:t> </a:t>
            </a:r>
            <a:r>
              <a:rPr lang="en-US" sz="1600" dirty="0" err="1"/>
              <a:t>tài</a:t>
            </a:r>
            <a:r>
              <a:rPr lang="en-US" sz="1600" dirty="0"/>
              <a:t> </a:t>
            </a:r>
            <a:r>
              <a:rPr lang="en-US" sz="1600" dirty="0" err="1"/>
              <a:t>liệu</a:t>
            </a:r>
            <a:r>
              <a:rPr lang="en-US" sz="1600" dirty="0"/>
              <a:t> </a:t>
            </a:r>
            <a:r>
              <a:rPr lang="en-US" sz="1600" dirty="0" err="1"/>
              <a:t>đặc</a:t>
            </a:r>
            <a:r>
              <a:rPr lang="en-US" sz="1600" dirty="0"/>
              <a:t> </a:t>
            </a:r>
            <a:r>
              <a:rPr lang="en-US" sz="1600" dirty="0" err="1"/>
              <a:t>tả</a:t>
            </a:r>
            <a:r>
              <a:rPr lang="en-US" sz="1600" dirty="0"/>
              <a:t> </a:t>
            </a:r>
            <a:r>
              <a:rPr lang="en-US" sz="1600" dirty="0" err="1"/>
              <a:t>yêu</a:t>
            </a:r>
            <a:r>
              <a:rPr lang="en-US" sz="1600" dirty="0"/>
              <a:t> </a:t>
            </a:r>
            <a:r>
              <a:rPr lang="en-US" sz="1600" dirty="0" err="1"/>
              <a:t>cầu</a:t>
            </a:r>
            <a:r>
              <a:rPr lang="en-US" sz="1600" dirty="0"/>
              <a:t>, </a:t>
            </a:r>
            <a:r>
              <a:rPr lang="en-US" sz="1600" dirty="0" err="1"/>
              <a:t>coi</a:t>
            </a:r>
            <a:r>
              <a:rPr lang="en-US" sz="1600" dirty="0"/>
              <a:t> </a:t>
            </a:r>
            <a:r>
              <a:rPr lang="en-US" sz="1600" dirty="0" err="1"/>
              <a:t>phần</a:t>
            </a:r>
            <a:r>
              <a:rPr lang="en-US" sz="1600" dirty="0"/>
              <a:t> </a:t>
            </a:r>
            <a:r>
              <a:rPr lang="en-US" sz="1600" dirty="0" err="1"/>
              <a:t>mềm</a:t>
            </a:r>
            <a:r>
              <a:rPr lang="en-US" sz="1600" dirty="0"/>
              <a:t> </a:t>
            </a:r>
            <a:r>
              <a:rPr lang="en-US" sz="1600" dirty="0" err="1"/>
              <a:t>là</a:t>
            </a:r>
            <a:r>
              <a:rPr lang="en-US" sz="1600" dirty="0"/>
              <a:t> </a:t>
            </a:r>
            <a:r>
              <a:rPr lang="en-US" sz="1600" dirty="0" err="1"/>
              <a:t>một</a:t>
            </a:r>
            <a:r>
              <a:rPr lang="en-US" sz="1600" dirty="0"/>
              <a:t> </a:t>
            </a:r>
            <a:r>
              <a:rPr lang="en-US" sz="1600" dirty="0" err="1"/>
              <a:t>hộp</a:t>
            </a:r>
            <a:r>
              <a:rPr lang="en-US" sz="1600" dirty="0"/>
              <a:t> </a:t>
            </a:r>
            <a:r>
              <a:rPr lang="en-US" sz="1600" dirty="0" err="1"/>
              <a:t>đen</a:t>
            </a:r>
            <a:r>
              <a:rPr lang="en-US" sz="1600" dirty="0"/>
              <a:t> (</a:t>
            </a:r>
            <a:r>
              <a:rPr lang="en-US" sz="1600" dirty="0" err="1"/>
              <a:t>không</a:t>
            </a:r>
            <a:r>
              <a:rPr lang="en-US" sz="1600" dirty="0"/>
              <a:t> </a:t>
            </a:r>
            <a:r>
              <a:rPr lang="en-US" sz="1600" dirty="0" err="1"/>
              <a:t>quan</a:t>
            </a:r>
            <a:r>
              <a:rPr lang="en-US" sz="1600" dirty="0"/>
              <a:t> </a:t>
            </a:r>
            <a:r>
              <a:rPr lang="en-US" sz="1600" dirty="0" err="1"/>
              <a:t>tâm</a:t>
            </a:r>
            <a:r>
              <a:rPr lang="en-US" sz="1600" dirty="0"/>
              <a:t> </a:t>
            </a:r>
            <a:r>
              <a:rPr lang="en-US" sz="1600" dirty="0" err="1"/>
              <a:t>đến</a:t>
            </a:r>
            <a:r>
              <a:rPr lang="en-US" sz="1600" dirty="0"/>
              <a:t> </a:t>
            </a:r>
            <a:r>
              <a:rPr lang="en-US" sz="1600" dirty="0" err="1"/>
              <a:t>xử</a:t>
            </a:r>
            <a:r>
              <a:rPr lang="en-US" sz="1600" dirty="0"/>
              <a:t> </a:t>
            </a:r>
            <a:r>
              <a:rPr lang="en-US" sz="1600" dirty="0" err="1"/>
              <a:t>lý</a:t>
            </a:r>
            <a:r>
              <a:rPr lang="en-US" sz="1600" dirty="0"/>
              <a:t> </a:t>
            </a:r>
            <a:r>
              <a:rPr lang="en-US" sz="1600" dirty="0" err="1"/>
              <a:t>bên</a:t>
            </a:r>
            <a:r>
              <a:rPr lang="en-US" sz="1600" dirty="0"/>
              <a:t> </a:t>
            </a:r>
            <a:r>
              <a:rPr lang="en-US" sz="1600" dirty="0" err="1"/>
              <a:t>trong</a:t>
            </a:r>
            <a:r>
              <a:rPr lang="en-US" sz="1600" dirty="0"/>
              <a:t> </a:t>
            </a:r>
            <a:r>
              <a:rPr lang="en-US" sz="1600" dirty="0" err="1"/>
              <a:t>của</a:t>
            </a:r>
            <a:r>
              <a:rPr lang="en-US" sz="1600" dirty="0"/>
              <a:t> </a:t>
            </a:r>
            <a:r>
              <a:rPr lang="en-US" sz="1600" dirty="0" err="1"/>
              <a:t>phần</a:t>
            </a:r>
            <a:r>
              <a:rPr lang="en-US" sz="1600" dirty="0"/>
              <a:t> </a:t>
            </a:r>
            <a:r>
              <a:rPr lang="en-US" sz="1600" dirty="0" err="1"/>
              <a:t>mềm</a:t>
            </a:r>
            <a:r>
              <a:rPr lang="en-US" sz="1600" dirty="0"/>
              <a:t>), </a:t>
            </a:r>
            <a:r>
              <a:rPr lang="en-US" sz="1600" dirty="0" err="1"/>
              <a:t>chỉ</a:t>
            </a:r>
            <a:r>
              <a:rPr lang="en-US" sz="1600" dirty="0"/>
              <a:t> </a:t>
            </a:r>
            <a:r>
              <a:rPr lang="en-US" sz="1600" dirty="0" err="1"/>
              <a:t>quan</a:t>
            </a:r>
            <a:r>
              <a:rPr lang="en-US" sz="1600" dirty="0"/>
              <a:t> </a:t>
            </a:r>
            <a:r>
              <a:rPr lang="en-US" sz="1600" dirty="0" err="1"/>
              <a:t>tâm</a:t>
            </a:r>
            <a:r>
              <a:rPr lang="en-US" sz="1600" dirty="0"/>
              <a:t> </a:t>
            </a:r>
            <a:r>
              <a:rPr lang="en-US" sz="1600" dirty="0" err="1"/>
              <a:t>đến</a:t>
            </a:r>
            <a:r>
              <a:rPr lang="en-US" sz="1600" dirty="0"/>
              <a:t> </a:t>
            </a:r>
            <a:r>
              <a:rPr lang="en-US" sz="1600" dirty="0" err="1"/>
              <a:t>đầu</a:t>
            </a:r>
            <a:r>
              <a:rPr lang="en-US" sz="1600" dirty="0"/>
              <a:t> </a:t>
            </a:r>
            <a:r>
              <a:rPr lang="en-US" sz="1600" dirty="0" err="1"/>
              <a:t>vào</a:t>
            </a:r>
            <a:r>
              <a:rPr lang="en-US" sz="1600" dirty="0"/>
              <a:t> (input) </a:t>
            </a:r>
            <a:r>
              <a:rPr lang="en-US" sz="1600" dirty="0" err="1"/>
              <a:t>và</a:t>
            </a:r>
            <a:r>
              <a:rPr lang="en-US" sz="1600" dirty="0"/>
              <a:t> </a:t>
            </a:r>
            <a:r>
              <a:rPr lang="en-US" sz="1600" dirty="0" err="1"/>
              <a:t>đầu</a:t>
            </a:r>
            <a:r>
              <a:rPr lang="en-US" sz="1600" dirty="0"/>
              <a:t> </a:t>
            </a:r>
            <a:r>
              <a:rPr lang="en-US" sz="1600" dirty="0" err="1"/>
              <a:t>ra</a:t>
            </a:r>
            <a:r>
              <a:rPr lang="en-US" sz="1600" dirty="0"/>
              <a:t> (output).</a:t>
            </a:r>
          </a:p>
          <a:p>
            <a:pPr lvl="1"/>
            <a:r>
              <a:rPr lang="en-US" sz="1600" dirty="0" err="1"/>
              <a:t>Mỗi</a:t>
            </a:r>
            <a:r>
              <a:rPr lang="en-US" sz="1600" dirty="0"/>
              <a:t> </a:t>
            </a:r>
            <a:r>
              <a:rPr lang="en-US" sz="1600" dirty="0" err="1"/>
              <a:t>cặp</a:t>
            </a:r>
            <a:r>
              <a:rPr lang="en-US" sz="1600" dirty="0"/>
              <a:t> </a:t>
            </a:r>
            <a:r>
              <a:rPr lang="en-US" sz="1600" dirty="0" err="1"/>
              <a:t>đầu</a:t>
            </a:r>
            <a:r>
              <a:rPr lang="en-US" sz="1600" dirty="0"/>
              <a:t> </a:t>
            </a:r>
            <a:r>
              <a:rPr lang="en-US" sz="1600" dirty="0" err="1"/>
              <a:t>vào</a:t>
            </a:r>
            <a:r>
              <a:rPr lang="en-US" sz="1600" dirty="0"/>
              <a:t>/</a:t>
            </a:r>
            <a:r>
              <a:rPr lang="en-US" sz="1600" dirty="0" err="1"/>
              <a:t>đầu</a:t>
            </a:r>
            <a:r>
              <a:rPr lang="en-US" sz="1600" dirty="0"/>
              <a:t> </a:t>
            </a:r>
            <a:r>
              <a:rPr lang="en-US" sz="1600" dirty="0" err="1"/>
              <a:t>ra</a:t>
            </a:r>
            <a:r>
              <a:rPr lang="en-US" sz="1600" dirty="0"/>
              <a:t> </a:t>
            </a:r>
            <a:r>
              <a:rPr lang="en-US" sz="1600" dirty="0" err="1"/>
              <a:t>sẽ</a:t>
            </a:r>
            <a:r>
              <a:rPr lang="en-US" sz="1600" dirty="0"/>
              <a:t> </a:t>
            </a:r>
            <a:r>
              <a:rPr lang="en-US" sz="1600" dirty="0" err="1"/>
              <a:t>xác</a:t>
            </a:r>
            <a:r>
              <a:rPr lang="en-US" sz="1600" dirty="0"/>
              <a:t> </a:t>
            </a:r>
            <a:r>
              <a:rPr lang="en-US" sz="1600" dirty="0" err="1"/>
              <a:t>định</a:t>
            </a:r>
            <a:r>
              <a:rPr lang="en-US" sz="1600" dirty="0"/>
              <a:t> 1 test case.</a:t>
            </a:r>
          </a:p>
          <a:p>
            <a:pPr lvl="1"/>
            <a:r>
              <a:rPr lang="en-US" sz="1600" dirty="0" err="1"/>
              <a:t>Nhóm</a:t>
            </a:r>
            <a:r>
              <a:rPr lang="en-US" sz="1600" dirty="0"/>
              <a:t> </a:t>
            </a:r>
            <a:r>
              <a:rPr lang="en-US" sz="1600" dirty="0" err="1"/>
              <a:t>kỹ</a:t>
            </a:r>
            <a:r>
              <a:rPr lang="en-US" sz="1600" dirty="0"/>
              <a:t> </a:t>
            </a:r>
            <a:r>
              <a:rPr lang="en-US" sz="1600" dirty="0" err="1"/>
              <a:t>thuật</a:t>
            </a:r>
            <a:r>
              <a:rPr lang="en-US" sz="1600" dirty="0"/>
              <a:t> </a:t>
            </a:r>
            <a:r>
              <a:rPr lang="en-US" sz="1600" dirty="0" err="1"/>
              <a:t>này</a:t>
            </a:r>
            <a:r>
              <a:rPr lang="en-US" sz="1600" dirty="0"/>
              <a:t> </a:t>
            </a:r>
            <a:r>
              <a:rPr lang="en-US" sz="1600" dirty="0" err="1"/>
              <a:t>có</a:t>
            </a:r>
            <a:r>
              <a:rPr lang="en-US" sz="1600" dirty="0"/>
              <a:t> </a:t>
            </a:r>
            <a:r>
              <a:rPr lang="en-US" sz="1600" dirty="0" err="1"/>
              <a:t>thể</a:t>
            </a:r>
            <a:r>
              <a:rPr lang="en-US" sz="1600" dirty="0"/>
              <a:t> </a:t>
            </a:r>
            <a:r>
              <a:rPr lang="en-US" sz="1600" dirty="0" err="1"/>
              <a:t>áp</a:t>
            </a:r>
            <a:r>
              <a:rPr lang="en-US" sz="1600" dirty="0"/>
              <a:t> </a:t>
            </a:r>
            <a:r>
              <a:rPr lang="en-US" sz="1600" dirty="0" err="1"/>
              <a:t>dụng</a:t>
            </a:r>
            <a:r>
              <a:rPr lang="en-US" sz="1600" dirty="0"/>
              <a:t> ở </a:t>
            </a:r>
            <a:r>
              <a:rPr lang="en-US" sz="1600" dirty="0" err="1"/>
              <a:t>tất</a:t>
            </a:r>
            <a:r>
              <a:rPr lang="en-US" sz="1600" dirty="0"/>
              <a:t> </a:t>
            </a:r>
            <a:r>
              <a:rPr lang="en-US" sz="1600" dirty="0" err="1"/>
              <a:t>cả</a:t>
            </a:r>
            <a:r>
              <a:rPr lang="en-US" sz="1600" dirty="0"/>
              <a:t> </a:t>
            </a:r>
            <a:r>
              <a:rPr lang="en-US" sz="1600" dirty="0" err="1"/>
              <a:t>các</a:t>
            </a:r>
            <a:r>
              <a:rPr lang="en-US" sz="1600" dirty="0"/>
              <a:t> </a:t>
            </a:r>
            <a:r>
              <a:rPr lang="en-US" sz="1600" dirty="0" err="1"/>
              <a:t>mức</a:t>
            </a:r>
            <a:r>
              <a:rPr lang="en-US" sz="1600" dirty="0"/>
              <a:t> </a:t>
            </a:r>
            <a:r>
              <a:rPr lang="en-US" sz="1600" dirty="0" err="1"/>
              <a:t>độ</a:t>
            </a:r>
            <a:r>
              <a:rPr lang="en-US" sz="1600" dirty="0"/>
              <a:t> </a:t>
            </a:r>
            <a:r>
              <a:rPr lang="en-US" sz="1600" dirty="0" err="1"/>
              <a:t>kiểm</a:t>
            </a:r>
            <a:r>
              <a:rPr lang="en-US" sz="1600" dirty="0"/>
              <a:t> </a:t>
            </a:r>
            <a:r>
              <a:rPr lang="en-US" sz="1600" dirty="0" err="1"/>
              <a:t>thử</a:t>
            </a:r>
            <a:r>
              <a:rPr lang="en-US" sz="1600" dirty="0"/>
              <a:t> </a:t>
            </a:r>
            <a:r>
              <a:rPr lang="en-US" sz="1600" dirty="0" err="1"/>
              <a:t>như</a:t>
            </a:r>
            <a:r>
              <a:rPr lang="en-US" sz="1600" dirty="0"/>
              <a:t> </a:t>
            </a:r>
            <a:r>
              <a:rPr lang="en-US" sz="1600" dirty="0" err="1"/>
              <a:t>Kiểm</a:t>
            </a:r>
            <a:r>
              <a:rPr lang="en-US" sz="1600" dirty="0"/>
              <a:t> </a:t>
            </a:r>
            <a:r>
              <a:rPr lang="en-US" sz="1600" dirty="0" err="1"/>
              <a:t>thử</a:t>
            </a:r>
            <a:r>
              <a:rPr lang="en-US" sz="1600" dirty="0"/>
              <a:t> </a:t>
            </a:r>
            <a:r>
              <a:rPr lang="en-US" sz="1600" dirty="0" err="1"/>
              <a:t>đơn</a:t>
            </a:r>
            <a:r>
              <a:rPr lang="en-US" sz="1600" dirty="0"/>
              <a:t> </a:t>
            </a:r>
            <a:r>
              <a:rPr lang="en-US" sz="1600" dirty="0" err="1"/>
              <a:t>vị</a:t>
            </a:r>
            <a:r>
              <a:rPr lang="en-US" sz="1600" dirty="0"/>
              <a:t>, </a:t>
            </a:r>
            <a:r>
              <a:rPr lang="en-US" sz="1600" dirty="0" err="1"/>
              <a:t>kiểm</a:t>
            </a:r>
            <a:r>
              <a:rPr lang="en-US" sz="1600" dirty="0"/>
              <a:t> </a:t>
            </a:r>
            <a:r>
              <a:rPr lang="en-US" sz="1600" dirty="0" err="1"/>
              <a:t>thử</a:t>
            </a:r>
            <a:r>
              <a:rPr lang="en-US" sz="1600" dirty="0"/>
              <a:t> </a:t>
            </a:r>
            <a:r>
              <a:rPr lang="en-US" sz="1600" dirty="0" err="1"/>
              <a:t>tích</a:t>
            </a:r>
            <a:r>
              <a:rPr lang="en-US" sz="1600" dirty="0"/>
              <a:t> </a:t>
            </a:r>
            <a:r>
              <a:rPr lang="en-US" sz="1600" dirty="0" err="1"/>
              <a:t>hợp</a:t>
            </a:r>
            <a:r>
              <a:rPr lang="en-US" sz="1600" dirty="0"/>
              <a:t>, </a:t>
            </a:r>
            <a:r>
              <a:rPr lang="en-US" sz="1600" dirty="0" err="1"/>
              <a:t>kiểm</a:t>
            </a:r>
            <a:r>
              <a:rPr lang="en-US" sz="1600" dirty="0"/>
              <a:t> </a:t>
            </a:r>
            <a:r>
              <a:rPr lang="en-US" sz="1600" dirty="0" err="1"/>
              <a:t>thử</a:t>
            </a:r>
            <a:r>
              <a:rPr lang="en-US" sz="1600" dirty="0"/>
              <a:t> </a:t>
            </a:r>
            <a:r>
              <a:rPr lang="en-US" sz="1600" dirty="0" err="1"/>
              <a:t>hệ</a:t>
            </a:r>
            <a:r>
              <a:rPr lang="en-US" sz="1600" dirty="0"/>
              <a:t> </a:t>
            </a:r>
            <a:r>
              <a:rPr lang="en-US" sz="1600" dirty="0" err="1"/>
              <a:t>thống</a:t>
            </a:r>
            <a:r>
              <a:rPr lang="en-US" sz="1600" dirty="0"/>
              <a:t> </a:t>
            </a:r>
            <a:r>
              <a:rPr lang="en-US" sz="1600" dirty="0" err="1"/>
              <a:t>và</a:t>
            </a:r>
            <a:r>
              <a:rPr lang="en-US" sz="1600" dirty="0"/>
              <a:t> </a:t>
            </a:r>
            <a:r>
              <a:rPr lang="en-US" sz="1600" dirty="0" err="1"/>
              <a:t>kiểm</a:t>
            </a:r>
            <a:r>
              <a:rPr lang="en-US" sz="1600" dirty="0"/>
              <a:t> </a:t>
            </a:r>
            <a:r>
              <a:rPr lang="en-US" sz="1600" dirty="0" err="1"/>
              <a:t>thử</a:t>
            </a:r>
            <a:r>
              <a:rPr lang="en-US" sz="1600" dirty="0"/>
              <a:t> </a:t>
            </a:r>
            <a:r>
              <a:rPr lang="en-US" sz="1600" dirty="0" err="1"/>
              <a:t>chấp</a:t>
            </a:r>
            <a:r>
              <a:rPr lang="en-US" sz="1600" dirty="0"/>
              <a:t> </a:t>
            </a:r>
            <a:r>
              <a:rPr lang="en-US" sz="1600" dirty="0" err="1"/>
              <a:t>nhận</a:t>
            </a:r>
            <a:r>
              <a:rPr lang="en-US" sz="1600" dirty="0"/>
              <a:t>… </a:t>
            </a:r>
            <a:r>
              <a:rPr lang="en-US" sz="1600" dirty="0" err="1"/>
              <a:t>và</a:t>
            </a:r>
            <a:r>
              <a:rPr lang="en-US" sz="1600" dirty="0"/>
              <a:t> </a:t>
            </a:r>
            <a:r>
              <a:rPr lang="en-US" sz="1600" dirty="0" err="1"/>
              <a:t>thường</a:t>
            </a:r>
            <a:r>
              <a:rPr lang="en-US" sz="1600" dirty="0"/>
              <a:t> </a:t>
            </a:r>
            <a:r>
              <a:rPr lang="en-US" sz="1600" dirty="0" err="1"/>
              <a:t>áp</a:t>
            </a:r>
            <a:r>
              <a:rPr lang="en-US" sz="1600" dirty="0"/>
              <a:t> </a:t>
            </a:r>
            <a:r>
              <a:rPr lang="en-US" sz="1600" dirty="0" err="1"/>
              <a:t>dụng</a:t>
            </a:r>
            <a:r>
              <a:rPr lang="en-US" sz="1600" dirty="0"/>
              <a:t> </a:t>
            </a:r>
            <a:r>
              <a:rPr lang="en-US" sz="1600" dirty="0" err="1"/>
              <a:t>cho</a:t>
            </a:r>
            <a:r>
              <a:rPr lang="en-US" sz="1600" dirty="0"/>
              <a:t> </a:t>
            </a:r>
            <a:r>
              <a:rPr lang="en-US" sz="1600" dirty="0" err="1"/>
              <a:t>các</a:t>
            </a:r>
            <a:r>
              <a:rPr lang="en-US" sz="1600" dirty="0"/>
              <a:t> </a:t>
            </a:r>
            <a:r>
              <a:rPr lang="en-US" sz="1600" dirty="0" err="1"/>
              <a:t>loại</a:t>
            </a:r>
            <a:r>
              <a:rPr lang="en-US" sz="1600" dirty="0"/>
              <a:t> </a:t>
            </a:r>
            <a:r>
              <a:rPr lang="en-US" sz="1600" dirty="0" err="1"/>
              <a:t>kiểm</a:t>
            </a:r>
            <a:r>
              <a:rPr lang="en-US" sz="1600" dirty="0"/>
              <a:t> </a:t>
            </a:r>
            <a:r>
              <a:rPr lang="en-US" sz="1600" dirty="0" err="1"/>
              <a:t>thử</a:t>
            </a:r>
            <a:r>
              <a:rPr lang="en-US" sz="1600" dirty="0"/>
              <a:t> </a:t>
            </a:r>
            <a:r>
              <a:rPr lang="en-US" sz="1600" dirty="0" err="1"/>
              <a:t>chức</a:t>
            </a:r>
            <a:r>
              <a:rPr lang="en-US" sz="1600" dirty="0"/>
              <a:t> </a:t>
            </a:r>
            <a:r>
              <a:rPr lang="en-US" sz="1600" dirty="0" err="1"/>
              <a:t>năng</a:t>
            </a:r>
            <a:r>
              <a:rPr lang="en-US" sz="1600" dirty="0"/>
              <a:t>/phi </a:t>
            </a:r>
            <a:r>
              <a:rPr lang="en-US" sz="1600" dirty="0" err="1"/>
              <a:t>chức</a:t>
            </a:r>
            <a:r>
              <a:rPr lang="en-US" sz="1600" dirty="0"/>
              <a:t> </a:t>
            </a:r>
            <a:r>
              <a:rPr lang="en-US" sz="1600" dirty="0" err="1"/>
              <a:t>năng</a:t>
            </a:r>
            <a:endParaRPr lang="en-US" sz="1600" dirty="0"/>
          </a:p>
          <a:p>
            <a:pPr lvl="1"/>
            <a:r>
              <a:rPr lang="en-US" sz="1600" dirty="0" err="1"/>
              <a:t>Đòi</a:t>
            </a:r>
            <a:r>
              <a:rPr lang="en-US" sz="1600" dirty="0"/>
              <a:t> </a:t>
            </a:r>
            <a:r>
              <a:rPr lang="en-US" sz="1600" dirty="0" err="1"/>
              <a:t>hỏi</a:t>
            </a:r>
            <a:r>
              <a:rPr lang="en-US" sz="1600" dirty="0"/>
              <a:t> </a:t>
            </a:r>
            <a:r>
              <a:rPr lang="en-US" sz="1600" dirty="0" err="1"/>
              <a:t>kiểm</a:t>
            </a:r>
            <a:r>
              <a:rPr lang="en-US" sz="1600" dirty="0"/>
              <a:t> </a:t>
            </a:r>
            <a:r>
              <a:rPr lang="en-US" sz="1600" dirty="0" err="1"/>
              <a:t>thử</a:t>
            </a:r>
            <a:r>
              <a:rPr lang="en-US" sz="1600" dirty="0"/>
              <a:t> </a:t>
            </a:r>
            <a:r>
              <a:rPr lang="en-US" sz="1600" dirty="0" err="1"/>
              <a:t>viên</a:t>
            </a:r>
            <a:r>
              <a:rPr lang="en-US" sz="1600" dirty="0"/>
              <a:t> </a:t>
            </a:r>
            <a:r>
              <a:rPr lang="en-US" sz="1600" dirty="0" err="1"/>
              <a:t>phải</a:t>
            </a:r>
            <a:r>
              <a:rPr lang="en-US" sz="1600" dirty="0"/>
              <a:t> </a:t>
            </a:r>
            <a:r>
              <a:rPr lang="en-US" sz="1600" dirty="0" err="1"/>
              <a:t>hiểu</a:t>
            </a:r>
            <a:r>
              <a:rPr lang="en-US" sz="1600" dirty="0"/>
              <a:t> </a:t>
            </a:r>
            <a:r>
              <a:rPr lang="en-US" sz="1600" dirty="0" err="1"/>
              <a:t>đặc</a:t>
            </a:r>
            <a:r>
              <a:rPr lang="en-US" sz="1600" dirty="0"/>
              <a:t> </a:t>
            </a:r>
            <a:r>
              <a:rPr lang="en-US" sz="1600" dirty="0" err="1"/>
              <a:t>tả</a:t>
            </a:r>
            <a:r>
              <a:rPr lang="en-US" sz="1600" dirty="0"/>
              <a:t> </a:t>
            </a:r>
            <a:r>
              <a:rPr lang="en-US" sz="1600" dirty="0" err="1"/>
              <a:t>yêu</a:t>
            </a:r>
            <a:r>
              <a:rPr lang="en-US" sz="1600" dirty="0"/>
              <a:t> </a:t>
            </a:r>
            <a:r>
              <a:rPr lang="en-US" sz="1600" dirty="0" err="1"/>
              <a:t>cầu</a:t>
            </a:r>
            <a:endParaRPr lang="en-US" sz="1600" dirty="0"/>
          </a:p>
          <a:p>
            <a:pPr marL="0" indent="0">
              <a:buNone/>
            </a:pPr>
            <a:endParaRPr lang="en-US" sz="2000" dirty="0"/>
          </a:p>
        </p:txBody>
      </p:sp>
      <p:sp>
        <p:nvSpPr>
          <p:cNvPr id="6" name="Rectangle 5">
            <a:extLst>
              <a:ext uri="{FF2B5EF4-FFF2-40B4-BE49-F238E27FC236}">
                <a16:creationId xmlns:a16="http://schemas.microsoft.com/office/drawing/2014/main" id="{DC80003B-C0F4-9BCC-6207-34C6F96EC805}"/>
              </a:ext>
            </a:extLst>
          </p:cNvPr>
          <p:cNvSpPr/>
          <p:nvPr/>
        </p:nvSpPr>
        <p:spPr>
          <a:xfrm>
            <a:off x="4463143" y="4107543"/>
            <a:ext cx="2801257" cy="9216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Phần</a:t>
            </a:r>
            <a:r>
              <a:rPr lang="en-US" dirty="0"/>
              <a:t> </a:t>
            </a:r>
            <a:r>
              <a:rPr lang="en-US" dirty="0" err="1"/>
              <a:t>mềm</a:t>
            </a:r>
            <a:endParaRPr lang="en-US" dirty="0"/>
          </a:p>
        </p:txBody>
      </p:sp>
      <p:sp>
        <p:nvSpPr>
          <p:cNvPr id="8" name="Arrow: Right 7">
            <a:extLst>
              <a:ext uri="{FF2B5EF4-FFF2-40B4-BE49-F238E27FC236}">
                <a16:creationId xmlns:a16="http://schemas.microsoft.com/office/drawing/2014/main" id="{88AF5439-56CD-CE94-7615-7740FA7F5A96}"/>
              </a:ext>
            </a:extLst>
          </p:cNvPr>
          <p:cNvSpPr/>
          <p:nvPr/>
        </p:nvSpPr>
        <p:spPr>
          <a:xfrm>
            <a:off x="3258457" y="4169229"/>
            <a:ext cx="1204686" cy="76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E4BE978D-CEC3-BB64-CA1C-CFAD0CBAAB41}"/>
              </a:ext>
            </a:extLst>
          </p:cNvPr>
          <p:cNvSpPr/>
          <p:nvPr/>
        </p:nvSpPr>
        <p:spPr>
          <a:xfrm>
            <a:off x="7264400" y="4169228"/>
            <a:ext cx="1204686" cy="76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A3714E1-9288-3DBC-4BFB-D88CF300DAFE}"/>
              </a:ext>
            </a:extLst>
          </p:cNvPr>
          <p:cNvSpPr txBox="1"/>
          <p:nvPr/>
        </p:nvSpPr>
        <p:spPr>
          <a:xfrm>
            <a:off x="2053771" y="4333876"/>
            <a:ext cx="1113510" cy="430887"/>
          </a:xfrm>
          <a:prstGeom prst="rect">
            <a:avLst/>
          </a:prstGeom>
          <a:noFill/>
        </p:spPr>
        <p:txBody>
          <a:bodyPr wrap="none" rtlCol="0">
            <a:spAutoFit/>
          </a:bodyPr>
          <a:lstStyle/>
          <a:p>
            <a:r>
              <a:rPr lang="en-US" sz="2200" dirty="0" err="1"/>
              <a:t>Đầu</a:t>
            </a:r>
            <a:r>
              <a:rPr lang="en-US" sz="2200" dirty="0"/>
              <a:t> </a:t>
            </a:r>
            <a:r>
              <a:rPr lang="en-US" sz="2200" dirty="0" err="1"/>
              <a:t>vào</a:t>
            </a:r>
            <a:endParaRPr lang="en-US" sz="2200" dirty="0"/>
          </a:p>
        </p:txBody>
      </p:sp>
      <p:sp>
        <p:nvSpPr>
          <p:cNvPr id="11" name="TextBox 10">
            <a:extLst>
              <a:ext uri="{FF2B5EF4-FFF2-40B4-BE49-F238E27FC236}">
                <a16:creationId xmlns:a16="http://schemas.microsoft.com/office/drawing/2014/main" id="{2FE49DFD-1101-D3F7-1F2D-B80F1D4680C2}"/>
              </a:ext>
            </a:extLst>
          </p:cNvPr>
          <p:cNvSpPr txBox="1"/>
          <p:nvPr/>
        </p:nvSpPr>
        <p:spPr>
          <a:xfrm>
            <a:off x="8469086" y="4304735"/>
            <a:ext cx="933910" cy="430887"/>
          </a:xfrm>
          <a:prstGeom prst="rect">
            <a:avLst/>
          </a:prstGeom>
          <a:noFill/>
        </p:spPr>
        <p:txBody>
          <a:bodyPr wrap="none" rtlCol="0">
            <a:spAutoFit/>
          </a:bodyPr>
          <a:lstStyle/>
          <a:p>
            <a:r>
              <a:rPr lang="en-US" sz="2200" dirty="0" err="1"/>
              <a:t>Đầu</a:t>
            </a:r>
            <a:r>
              <a:rPr lang="en-US" sz="2200" dirty="0"/>
              <a:t> </a:t>
            </a:r>
            <a:r>
              <a:rPr lang="en-US" sz="2200" dirty="0" err="1"/>
              <a:t>ra</a:t>
            </a:r>
            <a:endParaRPr lang="en-US" sz="2200" dirty="0"/>
          </a:p>
        </p:txBody>
      </p:sp>
    </p:spTree>
    <p:extLst>
      <p:ext uri="{BB962C8B-B14F-4D97-AF65-F5344CB8AC3E}">
        <p14:creationId xmlns:p14="http://schemas.microsoft.com/office/powerpoint/2010/main" val="1635652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4080</TotalTime>
  <Words>4579</Words>
  <Application>Microsoft Office PowerPoint</Application>
  <PresentationFormat>Widescreen</PresentationFormat>
  <Paragraphs>500</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docs-Calibri</vt:lpstr>
      <vt:lpstr>Google Sans</vt:lpstr>
      <vt:lpstr>Roboto</vt:lpstr>
      <vt:lpstr>Symbol</vt:lpstr>
      <vt:lpstr>Tahoma</vt:lpstr>
      <vt:lpstr>Wingdings</vt:lpstr>
      <vt:lpstr>Office Theme</vt:lpstr>
      <vt:lpstr>ISTQB FOUNDATION  Chương 4 – Phân tích và thiết kế kiểm thử</vt:lpstr>
      <vt:lpstr>Mục tiêu của bài học</vt:lpstr>
      <vt:lpstr>4.1. Tổng quan về các kỹ thuật kiểm thử(t)</vt:lpstr>
      <vt:lpstr>4.1. Tổng quan về các kỹ thuật kiểm thử(t)</vt:lpstr>
      <vt:lpstr>4.1. Tổng quan về các kỹ thuật kiểm thử(t)</vt:lpstr>
      <vt:lpstr>4.1. Tổng quan về các kỹ thuật kiểm thử(t)</vt:lpstr>
      <vt:lpstr>4.1. Tổng quan về các kỹ thuật kiểm thử</vt:lpstr>
      <vt:lpstr>4.1. Tổng quan về các kỹ thuật kiểm thử</vt:lpstr>
      <vt:lpstr>4.2. Kỹ thuật kiểm thử hộp đen</vt:lpstr>
      <vt:lpstr>4.2.1. Kỹ thuật phân vùng tương đương</vt:lpstr>
      <vt:lpstr>4.2.1. Kỹ thuật phân vùng tương đương(t)</vt:lpstr>
      <vt:lpstr>4.2.1. Kỹ thuật phân vùng tương đương(t)</vt:lpstr>
      <vt:lpstr>4.2.2. Kỹ thuật phân tích giá trị biên</vt:lpstr>
      <vt:lpstr>4.2.2. Kỹ thuật phân tích giá trị biên(t)</vt:lpstr>
      <vt:lpstr>4.2.2. Kỹ thuật phân tích giá trị biên(t)</vt:lpstr>
      <vt:lpstr>4.2.2. Kỹ thuật phân tích giá trị biên(t)</vt:lpstr>
      <vt:lpstr>4.2.2. Kỹ thuật phân tích giá trị biên(t)</vt:lpstr>
      <vt:lpstr>4.2.3. Kỹ thuật dùng bảng quyết định</vt:lpstr>
      <vt:lpstr>4.2.3. Kỹ thuật dùng bảng quyết định(t)</vt:lpstr>
      <vt:lpstr>4.2.3. Kỹ thuật dùng bảng quyết định(t)</vt:lpstr>
      <vt:lpstr>4.2.3. Kỹ thuật dùng bảng quyết định(t)</vt:lpstr>
      <vt:lpstr>4.2.3. Kỹ thuật dùng bảng quyết định(t)</vt:lpstr>
      <vt:lpstr>4.2.4. Kỹ thuật dùng chuyển trạng thái</vt:lpstr>
      <vt:lpstr>4.2.4. Kỹ thuật dùng chuyển trạng thái</vt:lpstr>
      <vt:lpstr>4.2.4. Kỹ thuật dùng chuyển trạng thái</vt:lpstr>
      <vt:lpstr>4.2.5. Kỹ thuật dùng use case (ca sử dụng)</vt:lpstr>
      <vt:lpstr>4.2.5. Kỹ thuật dùng use case (ca sử dụng)</vt:lpstr>
      <vt:lpstr>4.3. Các kỹ thuật kiểm thử hộp trắng</vt:lpstr>
      <vt:lpstr>4.3. Các kỹ thuật kiểm thử hộp trắng</vt:lpstr>
      <vt:lpstr>4.3.1. Statement Testing</vt:lpstr>
      <vt:lpstr>4.3.1. Statement Testing</vt:lpstr>
      <vt:lpstr>4.3.2. Branch Testing</vt:lpstr>
      <vt:lpstr>4.3.2. Branch Testing</vt:lpstr>
      <vt:lpstr>4.3.3. Path Testing</vt:lpstr>
      <vt:lpstr>4.3.3. Path Testing</vt:lpstr>
      <vt:lpstr>4.3.4. So sánh các kỹ thuật kiểm thử hộp trắng</vt:lpstr>
      <vt:lpstr>4.4. Kỹ thuật kiểm thử dựa vào kinh nghiệm</vt:lpstr>
      <vt:lpstr>4.4.1 Kỹ thuật Đoán lỗi</vt:lpstr>
      <vt:lpstr>4.4.2 Kỹ thuật test phá</vt:lpstr>
      <vt:lpstr>4.4.3 Kỹ thuật dựa vào danh sách kiểm tra</vt:lpstr>
      <vt:lpstr>4.5 Kỹ thuật dựa vào sự cộng tác</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Luy THI HOANG</dc:creator>
  <cp:lastModifiedBy>Luy THI HOANG</cp:lastModifiedBy>
  <cp:revision>80</cp:revision>
  <dcterms:created xsi:type="dcterms:W3CDTF">2023-05-24T12:32:34Z</dcterms:created>
  <dcterms:modified xsi:type="dcterms:W3CDTF">2023-05-29T00:28:33Z</dcterms:modified>
</cp:coreProperties>
</file>