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412" r:id="rId4"/>
    <p:sldId id="413" r:id="rId5"/>
    <p:sldId id="414" r:id="rId6"/>
    <p:sldId id="416" r:id="rId7"/>
    <p:sldId id="415"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1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86" d="100"/>
          <a:sy n="86" d="100"/>
        </p:scale>
        <p:origin x="2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900" b="1" dirty="0" err="1">
                <a:solidFill>
                  <a:srgbClr val="007ABF"/>
                </a:solidFill>
                <a:latin typeface="Arial" panose="020B0604020202020204" pitchFamily="34" charset="0"/>
                <a:ea typeface="+mj-ea"/>
                <a:cs typeface="Arial" panose="020B0604020202020204" pitchFamily="34" charset="0"/>
              </a:rPr>
              <a:t>Chương</a:t>
            </a:r>
            <a:r>
              <a:rPr lang="en-US" sz="4900" b="1" dirty="0">
                <a:solidFill>
                  <a:srgbClr val="007ABF"/>
                </a:solidFill>
                <a:latin typeface="Arial" panose="020B0604020202020204" pitchFamily="34" charset="0"/>
                <a:ea typeface="+mj-ea"/>
                <a:cs typeface="Arial" panose="020B0604020202020204" pitchFamily="34" charset="0"/>
              </a:rPr>
              <a:t> 5 – </a:t>
            </a:r>
            <a:r>
              <a:rPr lang="en-US" sz="4900" b="1" dirty="0" err="1">
                <a:solidFill>
                  <a:srgbClr val="007ABF"/>
                </a:solidFill>
                <a:latin typeface="Arial" panose="020B0604020202020204" pitchFamily="34" charset="0"/>
                <a:ea typeface="+mj-ea"/>
                <a:cs typeface="Arial" panose="020B0604020202020204" pitchFamily="34" charset="0"/>
              </a:rPr>
              <a:t>Quản</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lý</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các</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hoạt</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động</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kiểm</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thử</a:t>
            </a:r>
            <a:endParaRPr lang="en-US" sz="4900" b="1" dirty="0">
              <a:solidFill>
                <a:srgbClr val="007ABF"/>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12682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9584245-6AEC-89C0-E71C-F7934C97D4F0}"/>
              </a:ext>
            </a:extLst>
          </p:cNvPr>
          <p:cNvGraphicFramePr>
            <a:graphicFrameLocks noGrp="1"/>
          </p:cNvGraphicFramePr>
          <p:nvPr>
            <p:ph idx="1"/>
            <p:extLst>
              <p:ext uri="{D42A27DB-BD31-4B8C-83A1-F6EECF244321}">
                <p14:modId xmlns:p14="http://schemas.microsoft.com/office/powerpoint/2010/main" val="3628250031"/>
              </p:ext>
            </p:extLst>
          </p:nvPr>
        </p:nvGraphicFramePr>
        <p:xfrm>
          <a:off x="277501" y="1631206"/>
          <a:ext cx="11468449" cy="2274604"/>
        </p:xfrm>
        <a:graphic>
          <a:graphicData uri="http://schemas.openxmlformats.org/drawingml/2006/table">
            <a:tbl>
              <a:tblPr firstRow="1" bandRow="1">
                <a:tableStyleId>{5C22544A-7EE6-4342-B048-85BDC9FD1C3A}</a:tableStyleId>
              </a:tblPr>
              <a:tblGrid>
                <a:gridCol w="5298109">
                  <a:extLst>
                    <a:ext uri="{9D8B030D-6E8A-4147-A177-3AD203B41FA5}">
                      <a16:colId xmlns:a16="http://schemas.microsoft.com/office/drawing/2014/main" val="232857527"/>
                    </a:ext>
                  </a:extLst>
                </a:gridCol>
                <a:gridCol w="6170340">
                  <a:extLst>
                    <a:ext uri="{9D8B030D-6E8A-4147-A177-3AD203B41FA5}">
                      <a16:colId xmlns:a16="http://schemas.microsoft.com/office/drawing/2014/main" val="4188511291"/>
                    </a:ext>
                  </a:extLst>
                </a:gridCol>
              </a:tblGrid>
              <a:tr h="154721">
                <a:tc>
                  <a:txBody>
                    <a:bodyPr/>
                    <a:lstStyle/>
                    <a:p>
                      <a:r>
                        <a:rPr lang="en-US" dirty="0" err="1"/>
                        <a:t>Tiêu</a:t>
                      </a:r>
                      <a:r>
                        <a:rPr lang="en-US" dirty="0"/>
                        <a:t> </a:t>
                      </a:r>
                      <a:r>
                        <a:rPr lang="en-US" dirty="0" err="1"/>
                        <a:t>chí</a:t>
                      </a:r>
                      <a:r>
                        <a:rPr lang="en-US" dirty="0"/>
                        <a:t> </a:t>
                      </a:r>
                      <a:r>
                        <a:rPr lang="en-US" dirty="0" err="1"/>
                        <a:t>đầu</a:t>
                      </a:r>
                      <a:r>
                        <a:rPr lang="en-US" dirty="0"/>
                        <a:t> </a:t>
                      </a:r>
                      <a:r>
                        <a:rPr lang="en-US" dirty="0" err="1"/>
                        <a:t>vào</a:t>
                      </a:r>
                      <a:endParaRPr lang="en-US" dirty="0"/>
                    </a:p>
                  </a:txBody>
                  <a:tcPr/>
                </a:tc>
                <a:tc>
                  <a:txBody>
                    <a:bodyPr/>
                    <a:lstStyle/>
                    <a:p>
                      <a:r>
                        <a:rPr lang="en-US" dirty="0" err="1"/>
                        <a:t>Tiêu</a:t>
                      </a:r>
                      <a:r>
                        <a:rPr lang="en-US" dirty="0"/>
                        <a:t> </a:t>
                      </a:r>
                      <a:r>
                        <a:rPr lang="en-US" dirty="0" err="1"/>
                        <a:t>chí</a:t>
                      </a:r>
                      <a:r>
                        <a:rPr lang="en-US" dirty="0"/>
                        <a:t> </a:t>
                      </a:r>
                      <a:r>
                        <a:rPr lang="en-US" dirty="0" err="1"/>
                        <a:t>đầu</a:t>
                      </a:r>
                      <a:r>
                        <a:rPr lang="en-US" dirty="0"/>
                        <a:t> </a:t>
                      </a:r>
                      <a:r>
                        <a:rPr lang="en-US" dirty="0" err="1"/>
                        <a:t>ra</a:t>
                      </a:r>
                      <a:endParaRPr lang="en-US" dirty="0"/>
                    </a:p>
                  </a:txBody>
                  <a:tcPr/>
                </a:tc>
                <a:extLst>
                  <a:ext uri="{0D108BD9-81ED-4DB2-BD59-A6C34878D82A}">
                    <a16:rowId xmlns:a16="http://schemas.microsoft.com/office/drawing/2014/main" val="4239999123"/>
                  </a:ext>
                </a:extLst>
              </a:tr>
              <a:tr h="1908844">
                <a:tc>
                  <a:txBody>
                    <a:bodyPr/>
                    <a:lstStyle/>
                    <a:p>
                      <a:pPr marL="285750" indent="-285750">
                        <a:lnSpc>
                          <a:spcPct val="150000"/>
                        </a:lnSpc>
                        <a:buFontTx/>
                        <a:buChar char="-"/>
                      </a:pPr>
                      <a:r>
                        <a:rPr lang="en-US" sz="1800" dirty="0" err="1">
                          <a:latin typeface="Calibri" panose="020F0502020204030204" pitchFamily="34" charset="0"/>
                          <a:ea typeface="Calibri" panose="020F0502020204030204" pitchFamily="34" charset="0"/>
                          <a:cs typeface="Calibri" panose="020F0502020204030204" pitchFamily="34" charset="0"/>
                        </a:rPr>
                        <a:t>gọi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là</a:t>
                      </a:r>
                      <a:r>
                        <a:rPr lang="en-US" sz="1800" dirty="0">
                          <a:latin typeface="Calibri" panose="020F0502020204030204" pitchFamily="34" charset="0"/>
                          <a:ea typeface="Calibri" panose="020F0502020204030204" pitchFamily="34" charset="0"/>
                          <a:cs typeface="Calibri" panose="020F0502020204030204" pitchFamily="34" charset="0"/>
                        </a:rPr>
                        <a:t> Definition of Ready (</a:t>
                      </a:r>
                      <a:r>
                        <a:rPr lang="en-US" sz="1800" dirty="0" err="1">
                          <a:latin typeface="Calibri" panose="020F0502020204030204" pitchFamily="34" charset="0"/>
                          <a:ea typeface="Calibri" panose="020F0502020204030204" pitchFamily="34" charset="0"/>
                          <a:cs typeface="Calibri" panose="020F0502020204030204" pitchFamily="34" charset="0"/>
                        </a:rPr>
                        <a:t>định</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nghĩa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sẵn</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sàng</a:t>
                      </a:r>
                      <a:r>
                        <a:rPr lang="en-US"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Tx/>
                        <a:buChar char="-"/>
                      </a:pPr>
                      <a:r>
                        <a:rPr lang="en-US" sz="1800" dirty="0" err="1">
                          <a:latin typeface="Calibri" panose="020F0502020204030204" pitchFamily="34" charset="0"/>
                          <a:ea typeface="Calibri" panose="020F0502020204030204" pitchFamily="34" charset="0"/>
                          <a:cs typeface="Calibri" panose="020F0502020204030204" pitchFamily="34" charset="0"/>
                        </a:rPr>
                        <a:t>Tiêu</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chí</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mà</a:t>
                      </a:r>
                      <a:r>
                        <a:rPr lang="en-US" sz="1800" dirty="0">
                          <a:latin typeface="Calibri" panose="020F0502020204030204" pitchFamily="34" charset="0"/>
                          <a:ea typeface="Calibri" panose="020F0502020204030204" pitchFamily="34" charset="0"/>
                          <a:cs typeface="Calibri" panose="020F0502020204030204" pitchFamily="34" charset="0"/>
                        </a:rPr>
                        <a:t> user story </a:t>
                      </a:r>
                      <a:r>
                        <a:rPr lang="en-US" sz="1800" dirty="0" err="1">
                          <a:latin typeface="Calibri" panose="020F0502020204030204" pitchFamily="34" charset="0"/>
                          <a:ea typeface="Calibri" panose="020F0502020204030204" pitchFamily="34" charset="0"/>
                          <a:cs typeface="Calibri" panose="020F0502020204030204" pitchFamily="34" charset="0"/>
                        </a:rPr>
                        <a:t>phải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thỏa</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mãn</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để</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bắt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đầu</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các</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hoạt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động</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kiểm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thử</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và</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phát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triển</a:t>
                      </a:r>
                      <a:r>
                        <a:rPr lang="en-US" sz="18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285750" indent="-285750">
                        <a:lnSpc>
                          <a:spcPct val="150000"/>
                        </a:lnSpc>
                        <a:buFontTx/>
                        <a:buChar char="-"/>
                      </a:pPr>
                      <a:r>
                        <a:rPr lang="en-US" dirty="0" err="1">
                          <a:latin typeface="Calibri" panose="020F0502020204030204" pitchFamily="34" charset="0"/>
                          <a:ea typeface="Calibri" panose="020F0502020204030204" pitchFamily="34" charset="0"/>
                          <a:cs typeface="Calibri" panose="020F0502020204030204" pitchFamily="34" charset="0"/>
                        </a:rPr>
                        <a:t>gọi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là</a:t>
                      </a:r>
                      <a:r>
                        <a:rPr lang="en-US" dirty="0">
                          <a:latin typeface="Calibri" panose="020F0502020204030204" pitchFamily="34" charset="0"/>
                          <a:ea typeface="Calibri" panose="020F0502020204030204" pitchFamily="34" charset="0"/>
                          <a:cs typeface="Calibri" panose="020F0502020204030204" pitchFamily="34" charset="0"/>
                        </a:rPr>
                        <a:t> Definition of Done – DoD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nghĩa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hoàn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thành</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Tx/>
                        <a:buChar char="-"/>
                      </a:pPr>
                      <a:r>
                        <a:rPr lang="en-US" sz="1800" b="0" i="0" kern="1200" dirty="0" err="1">
                          <a:solidFill>
                            <a:schemeClr val="dk1"/>
                          </a:solidFill>
                          <a:effectLst/>
                          <a:latin typeface="+mn-lt"/>
                          <a:ea typeface="+mn-ea"/>
                          <a:cs typeface="+mn-cs"/>
                        </a:rPr>
                        <a:t>xác</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định</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các</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chỉ</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số</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mục</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tiêu</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của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đội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nhóm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cho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một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hạng</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mục</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có</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thể</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bàn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giao</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1932367"/>
                  </a:ext>
                </a:extLst>
              </a:tr>
            </a:tbl>
          </a:graphicData>
        </a:graphic>
      </p:graphicFrame>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5.1.3. </a:t>
            </a:r>
            <a:r>
              <a:rPr lang="en-US" sz="3200" dirty="0" err="1"/>
              <a:t>Tiêu</a:t>
            </a:r>
            <a:r>
              <a:rPr lang="en-US" sz="3200" dirty="0"/>
              <a:t> </a:t>
            </a:r>
            <a:r>
              <a:rPr lang="en-US" sz="3200" dirty="0" err="1"/>
              <a:t>chí</a:t>
            </a:r>
            <a:r>
              <a:rPr lang="en-US" sz="3200" dirty="0"/>
              <a:t> </a:t>
            </a:r>
            <a:r>
              <a:rPr lang="en-US" sz="3200" dirty="0" err="1"/>
              <a:t>đầu</a:t>
            </a:r>
            <a:r>
              <a:rPr lang="en-US" sz="3200" dirty="0"/>
              <a:t> </a:t>
            </a:r>
            <a:r>
              <a:rPr lang="en-US" sz="3200" dirty="0" err="1"/>
              <a:t>vào</a:t>
            </a:r>
            <a:r>
              <a:rPr lang="en-US" sz="3200" dirty="0"/>
              <a:t> </a:t>
            </a:r>
            <a:r>
              <a:rPr lang="en-US" sz="3200" dirty="0" err="1"/>
              <a:t>và</a:t>
            </a:r>
            <a:r>
              <a:rPr lang="en-US" sz="3200" dirty="0"/>
              <a:t> </a:t>
            </a:r>
            <a:r>
              <a:rPr lang="en-US" sz="3200" dirty="0" err="1"/>
              <a:t>đầu</a:t>
            </a:r>
            <a:r>
              <a:rPr lang="en-US" sz="3200" dirty="0"/>
              <a:t> </a:t>
            </a:r>
            <a:r>
              <a:rPr lang="en-US" sz="3200" dirty="0" err="1"/>
              <a:t>ra</a:t>
            </a:r>
            <a:endParaRPr lang="en-US" sz="3200" dirty="0"/>
          </a:p>
        </p:txBody>
      </p:sp>
      <p:sp>
        <p:nvSpPr>
          <p:cNvPr id="4" name="Rectangle 3">
            <a:extLst>
              <a:ext uri="{FF2B5EF4-FFF2-40B4-BE49-F238E27FC236}">
                <a16:creationId xmlns:a16="http://schemas.microsoft.com/office/drawing/2014/main" id="{B3EB540B-3C46-E0A5-15E7-2DD55EDE6EDD}"/>
              </a:ext>
            </a:extLst>
          </p:cNvPr>
          <p:cNvSpPr txBox="1">
            <a:spLocks noChangeArrowheads="1"/>
          </p:cNvSpPr>
          <p:nvPr/>
        </p:nvSpPr>
        <p:spPr>
          <a:xfrm>
            <a:off x="366713" y="1066801"/>
            <a:ext cx="9074653" cy="1136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en-US" sz="2200" dirty="0">
                <a:solidFill>
                  <a:srgbClr val="3C4043"/>
                </a:solidFill>
              </a:rPr>
              <a:t>Trong Agile:</a:t>
            </a:r>
            <a:endParaRPr lang="en-US" altLang="en-US" sz="2200" dirty="0"/>
          </a:p>
        </p:txBody>
      </p:sp>
    </p:spTree>
    <p:extLst>
      <p:ext uri="{BB962C8B-B14F-4D97-AF65-F5344CB8AC3E}">
        <p14:creationId xmlns:p14="http://schemas.microsoft.com/office/powerpoint/2010/main" val="252612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5.1.4. </a:t>
            </a:r>
            <a:r>
              <a:rPr lang="en-US" sz="3200" dirty="0" err="1"/>
              <a:t>Kỹ</a:t>
            </a:r>
            <a:r>
              <a:rPr lang="en-US" sz="3200" dirty="0"/>
              <a:t> </a:t>
            </a:r>
            <a:r>
              <a:rPr lang="en-US" sz="3200" dirty="0" err="1"/>
              <a:t>thuật</a:t>
            </a:r>
            <a:r>
              <a:rPr lang="en-US" sz="3200" dirty="0"/>
              <a:t> </a:t>
            </a:r>
            <a:r>
              <a:rPr lang="en-US" sz="3200" dirty="0" err="1"/>
              <a:t>ước</a:t>
            </a:r>
            <a:r>
              <a:rPr lang="en-US" sz="3200" dirty="0"/>
              <a:t> </a:t>
            </a:r>
            <a:r>
              <a:rPr lang="en-US" sz="3200" dirty="0" err="1"/>
              <a:t>lượng</a:t>
            </a:r>
            <a:endParaRPr lang="en-US" sz="3200" dirty="0"/>
          </a:p>
        </p:txBody>
      </p:sp>
      <p:sp>
        <p:nvSpPr>
          <p:cNvPr id="4" name="Rectangle 3">
            <a:extLst>
              <a:ext uri="{FF2B5EF4-FFF2-40B4-BE49-F238E27FC236}">
                <a16:creationId xmlns:a16="http://schemas.microsoft.com/office/drawing/2014/main" id="{B3EB540B-3C46-E0A5-15E7-2DD55EDE6EDD}"/>
              </a:ext>
            </a:extLst>
          </p:cNvPr>
          <p:cNvSpPr txBox="1">
            <a:spLocks noChangeArrowheads="1"/>
          </p:cNvSpPr>
          <p:nvPr/>
        </p:nvSpPr>
        <p:spPr>
          <a:xfrm>
            <a:off x="366713" y="1066800"/>
            <a:ext cx="9074653" cy="4545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en-US" sz="2200" dirty="0" err="1">
                <a:solidFill>
                  <a:srgbClr val="3C4043"/>
                </a:solidFill>
              </a:rPr>
              <a:t>Dự</a:t>
            </a:r>
            <a:r>
              <a:rPr lang="en-US" sz="2200" dirty="0">
                <a:solidFill>
                  <a:srgbClr val="3C4043"/>
                </a:solidFill>
              </a:rPr>
              <a:t> </a:t>
            </a:r>
            <a:r>
              <a:rPr lang="en-US" sz="2200" dirty="0" err="1">
                <a:solidFill>
                  <a:srgbClr val="3C4043"/>
                </a:solidFill>
              </a:rPr>
              <a:t>đoán</a:t>
            </a:r>
            <a:r>
              <a:rPr lang="en-US" sz="2200" dirty="0">
                <a:solidFill>
                  <a:srgbClr val="3C4043"/>
                </a:solidFill>
              </a:rPr>
              <a:t> </a:t>
            </a:r>
            <a:r>
              <a:rPr lang="en-US" sz="2200" dirty="0" err="1">
                <a:solidFill>
                  <a:srgbClr val="3C4043"/>
                </a:solidFill>
              </a:rPr>
              <a:t>khối</a:t>
            </a:r>
            <a:r>
              <a:rPr lang="en-US" sz="2200" dirty="0">
                <a:solidFill>
                  <a:srgbClr val="3C4043"/>
                </a:solidFill>
              </a:rPr>
              <a:t> </a:t>
            </a:r>
            <a:r>
              <a:rPr lang="en-US" sz="2200" dirty="0" err="1">
                <a:solidFill>
                  <a:srgbClr val="3C4043"/>
                </a:solidFill>
              </a:rPr>
              <a:t>lượng</a:t>
            </a:r>
            <a:r>
              <a:rPr lang="en-US" sz="2200" dirty="0">
                <a:solidFill>
                  <a:srgbClr val="3C4043"/>
                </a:solidFill>
              </a:rPr>
              <a:t> </a:t>
            </a:r>
            <a:r>
              <a:rPr lang="en-US" sz="2200" dirty="0" err="1">
                <a:solidFill>
                  <a:srgbClr val="3C4043"/>
                </a:solidFill>
              </a:rPr>
              <a:t>công</a:t>
            </a:r>
            <a:r>
              <a:rPr lang="en-US" sz="2200" dirty="0">
                <a:solidFill>
                  <a:srgbClr val="3C4043"/>
                </a:solidFill>
              </a:rPr>
              <a:t> </a:t>
            </a:r>
            <a:r>
              <a:rPr lang="en-US" sz="2200" dirty="0" err="1">
                <a:solidFill>
                  <a:srgbClr val="3C4043"/>
                </a:solidFill>
              </a:rPr>
              <a:t>việc</a:t>
            </a:r>
            <a:r>
              <a:rPr lang="en-US" sz="2200" dirty="0">
                <a:solidFill>
                  <a:srgbClr val="3C4043"/>
                </a:solidFill>
              </a:rPr>
              <a:t> </a:t>
            </a:r>
            <a:r>
              <a:rPr lang="en-US" sz="2200" dirty="0" err="1">
                <a:solidFill>
                  <a:srgbClr val="3C4043"/>
                </a:solidFill>
              </a:rPr>
              <a:t>cần</a:t>
            </a:r>
            <a:r>
              <a:rPr lang="en-US" sz="2200" dirty="0">
                <a:solidFill>
                  <a:srgbClr val="3C4043"/>
                </a:solidFill>
              </a:rPr>
              <a:t> </a:t>
            </a:r>
            <a:r>
              <a:rPr lang="en-US" sz="2200" dirty="0" err="1">
                <a:solidFill>
                  <a:srgbClr val="3C4043"/>
                </a:solidFill>
              </a:rPr>
              <a:t>thiết</a:t>
            </a:r>
            <a:r>
              <a:rPr lang="en-US" sz="2200" dirty="0">
                <a:solidFill>
                  <a:srgbClr val="3C4043"/>
                </a:solidFill>
              </a:rPr>
              <a:t> </a:t>
            </a:r>
            <a:r>
              <a:rPr lang="en-US" sz="2200" dirty="0" err="1">
                <a:solidFill>
                  <a:srgbClr val="3C4043"/>
                </a:solidFill>
              </a:rPr>
              <a:t>để</a:t>
            </a:r>
            <a:r>
              <a:rPr lang="en-US" sz="2200" dirty="0">
                <a:solidFill>
                  <a:srgbClr val="3C4043"/>
                </a:solidFill>
              </a:rPr>
              <a:t> </a:t>
            </a:r>
            <a:r>
              <a:rPr lang="en-US" sz="2200" dirty="0" err="1">
                <a:solidFill>
                  <a:srgbClr val="3C4043"/>
                </a:solidFill>
              </a:rPr>
              <a:t>đáp</a:t>
            </a:r>
            <a:r>
              <a:rPr lang="en-US" sz="2200" dirty="0">
                <a:solidFill>
                  <a:srgbClr val="3C4043"/>
                </a:solidFill>
              </a:rPr>
              <a:t> </a:t>
            </a:r>
            <a:r>
              <a:rPr lang="en-US" sz="2200" dirty="0" err="1">
                <a:solidFill>
                  <a:srgbClr val="3C4043"/>
                </a:solidFill>
              </a:rPr>
              <a:t>ứng</a:t>
            </a:r>
            <a:r>
              <a:rPr lang="en-US" sz="2200" dirty="0">
                <a:solidFill>
                  <a:srgbClr val="3C4043"/>
                </a:solidFill>
              </a:rPr>
              <a:t> </a:t>
            </a:r>
            <a:r>
              <a:rPr lang="en-US" sz="2200" dirty="0" err="1">
                <a:solidFill>
                  <a:srgbClr val="3C4043"/>
                </a:solidFill>
              </a:rPr>
              <a:t>được</a:t>
            </a:r>
            <a:r>
              <a:rPr lang="en-US" sz="2200" dirty="0">
                <a:solidFill>
                  <a:srgbClr val="3C4043"/>
                </a:solidFill>
              </a:rPr>
              <a:t> </a:t>
            </a:r>
            <a:r>
              <a:rPr lang="en-US" sz="2200" dirty="0" err="1">
                <a:solidFill>
                  <a:srgbClr val="3C4043"/>
                </a:solidFill>
              </a:rPr>
              <a:t>các</a:t>
            </a:r>
            <a:r>
              <a:rPr lang="en-US" sz="2200" dirty="0">
                <a:solidFill>
                  <a:srgbClr val="3C4043"/>
                </a:solidFill>
              </a:rPr>
              <a:t> </a:t>
            </a:r>
            <a:r>
              <a:rPr lang="en-US" sz="2200" dirty="0" err="1">
                <a:solidFill>
                  <a:srgbClr val="3C4043"/>
                </a:solidFill>
              </a:rPr>
              <a:t>mục</a:t>
            </a:r>
            <a:r>
              <a:rPr lang="en-US" sz="2200" dirty="0">
                <a:solidFill>
                  <a:srgbClr val="3C4043"/>
                </a:solidFill>
              </a:rPr>
              <a:t> </a:t>
            </a:r>
            <a:r>
              <a:rPr lang="en-US" sz="2200" dirty="0" err="1">
                <a:solidFill>
                  <a:srgbClr val="3C4043"/>
                </a:solidFill>
              </a:rPr>
              <a:t>tiêu</a:t>
            </a:r>
            <a:r>
              <a:rPr lang="en-US" sz="2200" dirty="0">
                <a:solidFill>
                  <a:srgbClr val="3C4043"/>
                </a:solidFill>
              </a:rPr>
              <a:t>.</a:t>
            </a:r>
          </a:p>
          <a:p>
            <a:pPr>
              <a:lnSpc>
                <a:spcPct val="150000"/>
              </a:lnSpc>
              <a:buFont typeface="Wingdings" panose="05000000000000000000" pitchFamily="2" charset="2"/>
              <a:buChar char="v"/>
              <a:defRPr/>
            </a:pPr>
            <a:r>
              <a:rPr lang="en-US" altLang="en-US" sz="2200" dirty="0" err="1">
                <a:solidFill>
                  <a:srgbClr val="3C4043"/>
                </a:solidFill>
              </a:rPr>
              <a:t>Có</a:t>
            </a:r>
            <a:r>
              <a:rPr lang="en-US" altLang="en-US" sz="2200" dirty="0">
                <a:solidFill>
                  <a:srgbClr val="3C4043"/>
                </a:solidFill>
              </a:rPr>
              <a:t> 4 </a:t>
            </a:r>
            <a:r>
              <a:rPr lang="en-US" altLang="en-US" sz="2200" dirty="0" err="1">
                <a:solidFill>
                  <a:srgbClr val="3C4043"/>
                </a:solidFill>
              </a:rPr>
              <a:t>kỹ</a:t>
            </a:r>
            <a:r>
              <a:rPr lang="en-US" altLang="en-US" sz="2200" dirty="0">
                <a:solidFill>
                  <a:srgbClr val="3C4043"/>
                </a:solidFill>
              </a:rPr>
              <a:t> </a:t>
            </a:r>
            <a:r>
              <a:rPr lang="en-US" altLang="en-US" sz="2200" dirty="0" err="1">
                <a:solidFill>
                  <a:srgbClr val="3C4043"/>
                </a:solidFill>
              </a:rPr>
              <a:t>thuật</a:t>
            </a:r>
            <a:r>
              <a:rPr lang="en-US" altLang="en-US" sz="2200" dirty="0">
                <a:solidFill>
                  <a:srgbClr val="3C4043"/>
                </a:solidFill>
              </a:rPr>
              <a:t> </a:t>
            </a:r>
            <a:r>
              <a:rPr lang="en-US" altLang="en-US" sz="2200" dirty="0" err="1">
                <a:solidFill>
                  <a:srgbClr val="3C4043"/>
                </a:solidFill>
              </a:rPr>
              <a:t>ước</a:t>
            </a:r>
            <a:r>
              <a:rPr lang="en-US" altLang="en-US" sz="2200" dirty="0">
                <a:solidFill>
                  <a:srgbClr val="3C4043"/>
                </a:solidFill>
              </a:rPr>
              <a:t> </a:t>
            </a:r>
            <a:r>
              <a:rPr lang="en-US" altLang="en-US" sz="2200" dirty="0" err="1">
                <a:solidFill>
                  <a:srgbClr val="3C4043"/>
                </a:solidFill>
              </a:rPr>
              <a:t>lượng</a:t>
            </a:r>
            <a:r>
              <a:rPr lang="en-US" altLang="en-US" sz="2200" dirty="0">
                <a:solidFill>
                  <a:srgbClr val="3C4043"/>
                </a:solidFill>
              </a:rPr>
              <a:t> </a:t>
            </a:r>
            <a:r>
              <a:rPr lang="en-US" altLang="en-US" sz="2200" dirty="0" err="1">
                <a:solidFill>
                  <a:srgbClr val="3C4043"/>
                </a:solidFill>
              </a:rPr>
              <a:t>cơ</a:t>
            </a:r>
            <a:r>
              <a:rPr lang="en-US" altLang="en-US" sz="2200" dirty="0">
                <a:solidFill>
                  <a:srgbClr val="3C4043"/>
                </a:solidFill>
              </a:rPr>
              <a:t> </a:t>
            </a:r>
            <a:r>
              <a:rPr lang="en-US" altLang="en-US" sz="2200" dirty="0" err="1">
                <a:solidFill>
                  <a:srgbClr val="3C4043"/>
                </a:solidFill>
              </a:rPr>
              <a:t>bản</a:t>
            </a:r>
            <a:r>
              <a:rPr lang="en-US" altLang="en-US" sz="2200" dirty="0">
                <a:solidFill>
                  <a:srgbClr val="3C4043"/>
                </a:solidFill>
              </a:rPr>
              <a:t>:</a:t>
            </a:r>
          </a:p>
          <a:p>
            <a:pPr>
              <a:lnSpc>
                <a:spcPct val="150000"/>
              </a:lnSpc>
              <a:buFontTx/>
              <a:buChar char="-"/>
              <a:defRPr/>
            </a:pPr>
            <a:r>
              <a:rPr lang="en-US" altLang="en-US" sz="2200" dirty="0" err="1"/>
              <a:t>Ước</a:t>
            </a:r>
            <a:r>
              <a:rPr lang="en-US" altLang="en-US" sz="2200" dirty="0"/>
              <a:t> </a:t>
            </a:r>
            <a:r>
              <a:rPr lang="en-US" altLang="en-US" sz="2200" dirty="0" err="1"/>
              <a:t>lượng</a:t>
            </a:r>
            <a:r>
              <a:rPr lang="en-US" altLang="en-US" sz="2200" dirty="0"/>
              <a:t> </a:t>
            </a:r>
            <a:r>
              <a:rPr lang="en-US" altLang="en-US" sz="2200" dirty="0" err="1"/>
              <a:t>dựa</a:t>
            </a:r>
            <a:r>
              <a:rPr lang="en-US" altLang="en-US" sz="2200" dirty="0"/>
              <a:t> </a:t>
            </a:r>
            <a:r>
              <a:rPr lang="en-US" altLang="en-US" sz="2200" dirty="0" err="1"/>
              <a:t>vào</a:t>
            </a:r>
            <a:r>
              <a:rPr lang="en-US" altLang="en-US" sz="2200" dirty="0"/>
              <a:t> </a:t>
            </a:r>
            <a:r>
              <a:rPr lang="en-US" altLang="en-US" sz="2200" dirty="0" err="1"/>
              <a:t>tỉ</a:t>
            </a:r>
            <a:r>
              <a:rPr lang="en-US" altLang="en-US" sz="2200" dirty="0"/>
              <a:t> </a:t>
            </a:r>
            <a:r>
              <a:rPr lang="en-US" altLang="en-US" sz="2200" dirty="0" err="1"/>
              <a:t>lệ</a:t>
            </a:r>
            <a:endParaRPr lang="en-US" altLang="en-US" sz="2200" dirty="0"/>
          </a:p>
          <a:p>
            <a:pPr>
              <a:lnSpc>
                <a:spcPct val="150000"/>
              </a:lnSpc>
              <a:buFontTx/>
              <a:buChar char="-"/>
              <a:defRPr/>
            </a:pPr>
            <a:r>
              <a:rPr lang="en-US" altLang="en-US" sz="2200" dirty="0" err="1"/>
              <a:t>Kỹ</a:t>
            </a:r>
            <a:r>
              <a:rPr lang="en-US" altLang="en-US" sz="2200" dirty="0"/>
              <a:t> </a:t>
            </a:r>
            <a:r>
              <a:rPr lang="en-US" altLang="en-US" sz="2200" dirty="0" err="1"/>
              <a:t>thuật</a:t>
            </a:r>
            <a:r>
              <a:rPr lang="en-US" altLang="en-US" sz="2200" dirty="0"/>
              <a:t> </a:t>
            </a:r>
            <a:r>
              <a:rPr lang="en-US" altLang="en-US" sz="2200" dirty="0" err="1"/>
              <a:t>ngoại</a:t>
            </a:r>
            <a:r>
              <a:rPr lang="en-US" altLang="en-US" sz="2200" dirty="0"/>
              <a:t> </a:t>
            </a:r>
            <a:r>
              <a:rPr lang="en-US" altLang="en-US" sz="2200" dirty="0" err="1"/>
              <a:t>suy</a:t>
            </a:r>
            <a:endParaRPr lang="en-US" altLang="en-US" sz="2200" dirty="0"/>
          </a:p>
          <a:p>
            <a:pPr>
              <a:lnSpc>
                <a:spcPct val="150000"/>
              </a:lnSpc>
              <a:buFontTx/>
              <a:buChar char="-"/>
              <a:defRPr/>
            </a:pPr>
            <a:r>
              <a:rPr lang="en-US" altLang="en-US" sz="2200" dirty="0" err="1"/>
              <a:t>Kỹ</a:t>
            </a:r>
            <a:r>
              <a:rPr lang="en-US" altLang="en-US" sz="2200" dirty="0"/>
              <a:t> </a:t>
            </a:r>
            <a:r>
              <a:rPr lang="en-US" altLang="en-US" sz="2200" dirty="0" err="1"/>
              <a:t>thuật</a:t>
            </a:r>
            <a:r>
              <a:rPr lang="en-US" altLang="en-US" sz="2200" dirty="0"/>
              <a:t> </a:t>
            </a:r>
            <a:r>
              <a:rPr lang="en-US" sz="2200" dirty="0"/>
              <a:t>Wideband Delphi</a:t>
            </a:r>
          </a:p>
          <a:p>
            <a:pPr>
              <a:lnSpc>
                <a:spcPct val="150000"/>
              </a:lnSpc>
              <a:buFontTx/>
              <a:buChar char="-"/>
              <a:defRPr/>
            </a:pPr>
            <a:r>
              <a:rPr lang="en-US" sz="2200" dirty="0" err="1"/>
              <a:t>Kỹ</a:t>
            </a:r>
            <a:r>
              <a:rPr lang="en-US" sz="2200" dirty="0"/>
              <a:t> </a:t>
            </a:r>
            <a:r>
              <a:rPr lang="en-US" sz="2200" dirty="0" err="1"/>
              <a:t>thuật</a:t>
            </a:r>
            <a:r>
              <a:rPr lang="en-US" sz="2200" dirty="0"/>
              <a:t> </a:t>
            </a:r>
            <a:r>
              <a:rPr lang="en-US" sz="2200" dirty="0" err="1"/>
              <a:t>ước</a:t>
            </a:r>
            <a:r>
              <a:rPr lang="en-US" sz="2200" dirty="0"/>
              <a:t> </a:t>
            </a:r>
            <a:r>
              <a:rPr lang="en-US" sz="2200" dirty="0" err="1"/>
              <a:t>lượng</a:t>
            </a:r>
            <a:r>
              <a:rPr lang="en-US" sz="2200" dirty="0"/>
              <a:t> 3 </a:t>
            </a:r>
            <a:r>
              <a:rPr lang="en-US" sz="2200" dirty="0" err="1"/>
              <a:t>điểm</a:t>
            </a:r>
            <a:endParaRPr lang="en-US" sz="2200" dirty="0"/>
          </a:p>
          <a:p>
            <a:pPr>
              <a:lnSpc>
                <a:spcPct val="150000"/>
              </a:lnSpc>
              <a:buFontTx/>
              <a:buChar char="-"/>
              <a:defRPr/>
            </a:pPr>
            <a:endParaRPr lang="en-US" altLang="en-US" sz="2200" dirty="0"/>
          </a:p>
        </p:txBody>
      </p:sp>
    </p:spTree>
    <p:extLst>
      <p:ext uri="{BB962C8B-B14F-4D97-AF65-F5344CB8AC3E}">
        <p14:creationId xmlns:p14="http://schemas.microsoft.com/office/powerpoint/2010/main" val="169401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5.1.5. </a:t>
            </a:r>
            <a:r>
              <a:rPr lang="en-US" sz="3200" dirty="0" err="1"/>
              <a:t>Độ</a:t>
            </a:r>
            <a:r>
              <a:rPr lang="en-US" sz="3200" dirty="0"/>
              <a:t> </a:t>
            </a:r>
            <a:r>
              <a:rPr lang="en-US" sz="3200" dirty="0" err="1"/>
              <a:t>ưu</a:t>
            </a:r>
            <a:r>
              <a:rPr lang="en-US" sz="3200" dirty="0"/>
              <a:t> </a:t>
            </a:r>
            <a:r>
              <a:rPr lang="en-US" sz="3200" dirty="0" err="1"/>
              <a:t>tiên</a:t>
            </a:r>
            <a:r>
              <a:rPr lang="en-US" sz="3200" dirty="0"/>
              <a:t> </a:t>
            </a:r>
            <a:r>
              <a:rPr lang="en-US" sz="3200" dirty="0" err="1"/>
              <a:t>của</a:t>
            </a:r>
            <a:r>
              <a:rPr lang="en-US" sz="3200" dirty="0"/>
              <a:t> test case</a:t>
            </a:r>
          </a:p>
        </p:txBody>
      </p:sp>
      <p:sp>
        <p:nvSpPr>
          <p:cNvPr id="4" name="Rectangle 3">
            <a:extLst>
              <a:ext uri="{FF2B5EF4-FFF2-40B4-BE49-F238E27FC236}">
                <a16:creationId xmlns:a16="http://schemas.microsoft.com/office/drawing/2014/main" id="{B3EB540B-3C46-E0A5-15E7-2DD55EDE6EDD}"/>
              </a:ext>
            </a:extLst>
          </p:cNvPr>
          <p:cNvSpPr txBox="1">
            <a:spLocks noChangeArrowheads="1"/>
          </p:cNvSpPr>
          <p:nvPr/>
        </p:nvSpPr>
        <p:spPr>
          <a:xfrm>
            <a:off x="366713" y="1066800"/>
            <a:ext cx="9074653" cy="4545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en-US" sz="2200" dirty="0" err="1">
                <a:solidFill>
                  <a:srgbClr val="3C4043"/>
                </a:solidFill>
              </a:rPr>
              <a:t>Có</a:t>
            </a:r>
            <a:r>
              <a:rPr lang="en-US" sz="2200" dirty="0">
                <a:solidFill>
                  <a:srgbClr val="3C4043"/>
                </a:solidFill>
              </a:rPr>
              <a:t> 3 </a:t>
            </a:r>
            <a:r>
              <a:rPr lang="en-US" sz="2200" dirty="0" err="1">
                <a:solidFill>
                  <a:srgbClr val="3C4043"/>
                </a:solidFill>
              </a:rPr>
              <a:t>chiến</a:t>
            </a:r>
            <a:r>
              <a:rPr lang="en-US" sz="2200" dirty="0">
                <a:solidFill>
                  <a:srgbClr val="3C4043"/>
                </a:solidFill>
              </a:rPr>
              <a:t> </a:t>
            </a:r>
            <a:r>
              <a:rPr lang="en-US" sz="2200" dirty="0" err="1">
                <a:solidFill>
                  <a:srgbClr val="3C4043"/>
                </a:solidFill>
              </a:rPr>
              <a:t>lược</a:t>
            </a:r>
            <a:r>
              <a:rPr lang="en-US" sz="2200" dirty="0">
                <a:solidFill>
                  <a:srgbClr val="3C4043"/>
                </a:solidFill>
              </a:rPr>
              <a:t> </a:t>
            </a:r>
            <a:r>
              <a:rPr lang="en-US" sz="2200" dirty="0" err="1">
                <a:solidFill>
                  <a:srgbClr val="3C4043"/>
                </a:solidFill>
              </a:rPr>
              <a:t>ưu</a:t>
            </a:r>
            <a:r>
              <a:rPr lang="en-US" sz="2200" dirty="0">
                <a:solidFill>
                  <a:srgbClr val="3C4043"/>
                </a:solidFill>
              </a:rPr>
              <a:t> </a:t>
            </a:r>
            <a:r>
              <a:rPr lang="en-US" sz="2200" dirty="0" err="1">
                <a:solidFill>
                  <a:srgbClr val="3C4043"/>
                </a:solidFill>
              </a:rPr>
              <a:t>tiên</a:t>
            </a:r>
            <a:r>
              <a:rPr lang="en-US" sz="2200" dirty="0">
                <a:solidFill>
                  <a:srgbClr val="3C4043"/>
                </a:solidFill>
              </a:rPr>
              <a:t> test case </a:t>
            </a:r>
            <a:r>
              <a:rPr lang="en-US" sz="2200" dirty="0" err="1">
                <a:solidFill>
                  <a:srgbClr val="3C4043"/>
                </a:solidFill>
              </a:rPr>
              <a:t>thường</a:t>
            </a:r>
            <a:r>
              <a:rPr lang="en-US" sz="2200" dirty="0">
                <a:solidFill>
                  <a:srgbClr val="3C4043"/>
                </a:solidFill>
              </a:rPr>
              <a:t> </a:t>
            </a:r>
            <a:r>
              <a:rPr lang="en-US" sz="2200" dirty="0" err="1">
                <a:solidFill>
                  <a:srgbClr val="3C4043"/>
                </a:solidFill>
              </a:rPr>
              <a:t>được</a:t>
            </a:r>
            <a:r>
              <a:rPr lang="en-US" sz="2200" dirty="0">
                <a:solidFill>
                  <a:srgbClr val="3C4043"/>
                </a:solidFill>
              </a:rPr>
              <a:t> </a:t>
            </a:r>
            <a:r>
              <a:rPr lang="en-US" sz="2200" dirty="0" err="1">
                <a:solidFill>
                  <a:srgbClr val="3C4043"/>
                </a:solidFill>
              </a:rPr>
              <a:t>sử</a:t>
            </a:r>
            <a:r>
              <a:rPr lang="en-US" sz="2200" dirty="0">
                <a:solidFill>
                  <a:srgbClr val="3C4043"/>
                </a:solidFill>
              </a:rPr>
              <a:t> </a:t>
            </a:r>
            <a:r>
              <a:rPr lang="en-US" sz="2200" dirty="0" err="1">
                <a:solidFill>
                  <a:srgbClr val="3C4043"/>
                </a:solidFill>
              </a:rPr>
              <a:t>dụng</a:t>
            </a:r>
            <a:r>
              <a:rPr lang="en-US" sz="2200" dirty="0">
                <a:solidFill>
                  <a:srgbClr val="3C4043"/>
                </a:solidFill>
              </a:rPr>
              <a:t>:</a:t>
            </a:r>
          </a:p>
          <a:p>
            <a:pPr>
              <a:lnSpc>
                <a:spcPct val="150000"/>
              </a:lnSpc>
              <a:buFontTx/>
              <a:buChar char="-"/>
              <a:defRPr/>
            </a:pPr>
            <a:r>
              <a:rPr lang="vi-VN" sz="1600" b="0" i="0" dirty="0">
                <a:solidFill>
                  <a:srgbClr val="3C4043"/>
                </a:solidFill>
                <a:effectLst/>
                <a:latin typeface="Roboto" panose="02000000000000000000" pitchFamily="2" charset="0"/>
              </a:rPr>
              <a:t>Ưu tiên dựa trên rủi ro</a:t>
            </a:r>
            <a:r>
              <a:rPr lang="en-US" sz="22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thứ</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tự</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thực</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hiện</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kiểm</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thử</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dựa</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trên</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kết</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quả</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phân</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tích</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rủi</a:t>
            </a:r>
            <a:r>
              <a:rPr lang="en-US" sz="1600" b="0" i="0" dirty="0">
                <a:solidFill>
                  <a:srgbClr val="3C4043"/>
                </a:solidFill>
                <a:effectLst/>
                <a:latin typeface="Roboto" panose="02000000000000000000" pitchFamily="2" charset="0"/>
              </a:rPr>
              <a:t> ro. </a:t>
            </a:r>
            <a:r>
              <a:rPr lang="en-US" sz="1600" b="0" i="0" dirty="0" err="1">
                <a:solidFill>
                  <a:srgbClr val="3C4043"/>
                </a:solidFill>
                <a:effectLst/>
                <a:latin typeface="Roboto" panose="02000000000000000000" pitchFamily="2" charset="0"/>
              </a:rPr>
              <a:t>Các</a:t>
            </a:r>
            <a:r>
              <a:rPr lang="en-US" sz="1600" b="0" i="0" dirty="0">
                <a:solidFill>
                  <a:srgbClr val="3C4043"/>
                </a:solidFill>
                <a:effectLst/>
                <a:latin typeface="Roboto" panose="02000000000000000000" pitchFamily="2" charset="0"/>
              </a:rPr>
              <a:t> test case </a:t>
            </a:r>
            <a:r>
              <a:rPr lang="en-US" sz="1600" b="0" i="0" dirty="0" err="1">
                <a:solidFill>
                  <a:srgbClr val="3C4043"/>
                </a:solidFill>
                <a:effectLst/>
                <a:latin typeface="Roboto" panose="02000000000000000000" pitchFamily="2" charset="0"/>
              </a:rPr>
              <a:t>liên</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quan</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đến</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rủi</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ro</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cao</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nhất</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được</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ưu</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tiên</a:t>
            </a:r>
            <a:endParaRPr lang="en-US" sz="1600" b="0" i="0" dirty="0">
              <a:solidFill>
                <a:srgbClr val="3C4043"/>
              </a:solidFill>
              <a:effectLst/>
              <a:latin typeface="Roboto" panose="02000000000000000000" pitchFamily="2" charset="0"/>
            </a:endParaRPr>
          </a:p>
          <a:p>
            <a:pPr>
              <a:lnSpc>
                <a:spcPct val="150000"/>
              </a:lnSpc>
              <a:buFontTx/>
              <a:buChar char="-"/>
              <a:defRPr/>
            </a:pPr>
            <a:r>
              <a:rPr lang="vi-VN" sz="1600" dirty="0">
                <a:solidFill>
                  <a:srgbClr val="3C4043"/>
                </a:solidFill>
                <a:latin typeface="Roboto" panose="02000000000000000000" pitchFamily="2" charset="0"/>
              </a:rPr>
              <a:t>Ưu tiên dựa trên mức độ</a:t>
            </a:r>
            <a:r>
              <a:rPr lang="en-US" sz="1600" dirty="0">
                <a:solidFill>
                  <a:srgbClr val="3C4043"/>
                </a:solidFill>
                <a:latin typeface="Roboto" panose="02000000000000000000" pitchFamily="2" charset="0"/>
              </a:rPr>
              <a:t>  bao </a:t>
            </a:r>
            <a:r>
              <a:rPr lang="en-US" sz="1600" dirty="0" err="1">
                <a:solidFill>
                  <a:srgbClr val="3C4043"/>
                </a:solidFill>
                <a:latin typeface="Roboto" panose="02000000000000000000" pitchFamily="2" charset="0"/>
              </a:rPr>
              <a:t>phủ</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Thứ</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tự</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thực</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hiện</a:t>
            </a:r>
            <a:r>
              <a:rPr lang="en-US" sz="1600" dirty="0">
                <a:solidFill>
                  <a:srgbClr val="3C4043"/>
                </a:solidFill>
                <a:latin typeface="Roboto" panose="02000000000000000000" pitchFamily="2" charset="0"/>
              </a:rPr>
              <a:t> test case </a:t>
            </a:r>
            <a:r>
              <a:rPr lang="en-US" sz="1600" dirty="0" err="1">
                <a:solidFill>
                  <a:srgbClr val="3C4043"/>
                </a:solidFill>
                <a:latin typeface="Roboto" panose="02000000000000000000" pitchFamily="2" charset="0"/>
              </a:rPr>
              <a:t>dựa</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vào</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độ</a:t>
            </a:r>
            <a:r>
              <a:rPr lang="en-US" sz="1600" dirty="0">
                <a:solidFill>
                  <a:srgbClr val="3C4043"/>
                </a:solidFill>
                <a:latin typeface="Roboto" panose="02000000000000000000" pitchFamily="2" charset="0"/>
              </a:rPr>
              <a:t> bao </a:t>
            </a:r>
            <a:r>
              <a:rPr lang="en-US" sz="1600" dirty="0" err="1">
                <a:solidFill>
                  <a:srgbClr val="3C4043"/>
                </a:solidFill>
                <a:latin typeface="Roboto" panose="02000000000000000000" pitchFamily="2" charset="0"/>
              </a:rPr>
              <a:t>phủ</a:t>
            </a:r>
            <a:r>
              <a:rPr lang="en-US" sz="1600" dirty="0">
                <a:solidFill>
                  <a:srgbClr val="3C4043"/>
                </a:solidFill>
                <a:latin typeface="Roboto" panose="02000000000000000000" pitchFamily="2" charset="0"/>
              </a:rPr>
              <a:t> (Statement coverage). </a:t>
            </a:r>
            <a:r>
              <a:rPr lang="en-US" sz="1600" dirty="0" err="1">
                <a:solidFill>
                  <a:srgbClr val="3C4043"/>
                </a:solidFill>
                <a:latin typeface="Roboto" panose="02000000000000000000" pitchFamily="2" charset="0"/>
              </a:rPr>
              <a:t>Các</a:t>
            </a:r>
            <a:r>
              <a:rPr lang="en-US" sz="1600" dirty="0">
                <a:solidFill>
                  <a:srgbClr val="3C4043"/>
                </a:solidFill>
                <a:latin typeface="Roboto" panose="02000000000000000000" pitchFamily="2" charset="0"/>
              </a:rPr>
              <a:t> test case </a:t>
            </a:r>
            <a:r>
              <a:rPr lang="en-US" sz="1600" dirty="0" err="1">
                <a:solidFill>
                  <a:srgbClr val="3C4043"/>
                </a:solidFill>
                <a:latin typeface="Roboto" panose="02000000000000000000" pitchFamily="2" charset="0"/>
              </a:rPr>
              <a:t>đạt</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độ</a:t>
            </a:r>
            <a:r>
              <a:rPr lang="en-US" sz="1600" dirty="0">
                <a:solidFill>
                  <a:srgbClr val="3C4043"/>
                </a:solidFill>
                <a:latin typeface="Roboto" panose="02000000000000000000" pitchFamily="2" charset="0"/>
              </a:rPr>
              <a:t> bao </a:t>
            </a:r>
            <a:r>
              <a:rPr lang="en-US" sz="1600" dirty="0" err="1">
                <a:solidFill>
                  <a:srgbClr val="3C4043"/>
                </a:solidFill>
                <a:latin typeface="Roboto" panose="02000000000000000000" pitchFamily="2" charset="0"/>
              </a:rPr>
              <a:t>phủ</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cao</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nhất</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được</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ưu</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tiên</a:t>
            </a:r>
            <a:r>
              <a:rPr lang="en-US" sz="1600" dirty="0">
                <a:solidFill>
                  <a:srgbClr val="3C4043"/>
                </a:solidFill>
                <a:latin typeface="Roboto" panose="02000000000000000000" pitchFamily="2" charset="0"/>
              </a:rPr>
              <a:t>.</a:t>
            </a:r>
          </a:p>
          <a:p>
            <a:pPr>
              <a:lnSpc>
                <a:spcPct val="150000"/>
              </a:lnSpc>
              <a:buFontTx/>
              <a:buChar char="-"/>
              <a:defRPr/>
            </a:pPr>
            <a:r>
              <a:rPr lang="vi-VN" sz="1600" dirty="0">
                <a:solidFill>
                  <a:srgbClr val="3C4043"/>
                </a:solidFill>
                <a:latin typeface="Roboto" panose="02000000000000000000" pitchFamily="2" charset="0"/>
              </a:rPr>
              <a:t>Ưu tiên dựa trên yêu cầu</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Thứ</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tự</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thực</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hiện</a:t>
            </a:r>
            <a:r>
              <a:rPr lang="en-US" sz="1600" dirty="0">
                <a:solidFill>
                  <a:srgbClr val="3C4043"/>
                </a:solidFill>
                <a:latin typeface="Roboto" panose="02000000000000000000" pitchFamily="2" charset="0"/>
              </a:rPr>
              <a:t> test case </a:t>
            </a:r>
            <a:r>
              <a:rPr lang="en-US" sz="1600" dirty="0" err="1">
                <a:solidFill>
                  <a:srgbClr val="3C4043"/>
                </a:solidFill>
                <a:latin typeface="Roboto" panose="02000000000000000000" pitchFamily="2" charset="0"/>
              </a:rPr>
              <a:t>dựa</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vào</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mức</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độ</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ưu</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tiên</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của</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các</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yêu</a:t>
            </a:r>
            <a:r>
              <a:rPr lang="en-US" sz="1600" dirty="0">
                <a:solidFill>
                  <a:srgbClr val="3C4043"/>
                </a:solidFill>
                <a:latin typeface="Roboto" panose="02000000000000000000" pitchFamily="2" charset="0"/>
              </a:rPr>
              <a:t> </a:t>
            </a:r>
            <a:r>
              <a:rPr lang="en-US" sz="1600" dirty="0" err="1">
                <a:solidFill>
                  <a:srgbClr val="3C4043"/>
                </a:solidFill>
                <a:latin typeface="Roboto" panose="02000000000000000000" pitchFamily="2" charset="0"/>
              </a:rPr>
              <a:t>cầu</a:t>
            </a:r>
            <a:r>
              <a:rPr lang="en-US" sz="1600" dirty="0">
                <a:solidFill>
                  <a:srgbClr val="3C4043"/>
                </a:solidFill>
                <a:latin typeface="Roboto" panose="02000000000000000000" pitchFamily="2" charset="0"/>
              </a:rPr>
              <a:t>. </a:t>
            </a:r>
            <a:r>
              <a:rPr lang="vi-VN" sz="1600" dirty="0">
                <a:solidFill>
                  <a:srgbClr val="3C4043"/>
                </a:solidFill>
                <a:latin typeface="Roboto" panose="02000000000000000000" pitchFamily="2" charset="0"/>
              </a:rPr>
              <a:t>Các </a:t>
            </a:r>
            <a:r>
              <a:rPr lang="en-US" sz="1600" dirty="0">
                <a:solidFill>
                  <a:srgbClr val="3C4043"/>
                </a:solidFill>
                <a:latin typeface="Roboto" panose="02000000000000000000" pitchFamily="2" charset="0"/>
              </a:rPr>
              <a:t>test case </a:t>
            </a:r>
            <a:r>
              <a:rPr lang="vi-VN" sz="1600" dirty="0">
                <a:solidFill>
                  <a:srgbClr val="3C4043"/>
                </a:solidFill>
                <a:latin typeface="Roboto" panose="02000000000000000000" pitchFamily="2" charset="0"/>
              </a:rPr>
              <a:t>liên quan đến các yêu cầu quan trọng nhất được thực hiện đầu tiên.</a:t>
            </a:r>
            <a:endParaRPr lang="en-US" sz="1600" dirty="0">
              <a:solidFill>
                <a:srgbClr val="3C4043"/>
              </a:solidFill>
              <a:latin typeface="Roboto" panose="02000000000000000000" pitchFamily="2" charset="0"/>
            </a:endParaRPr>
          </a:p>
          <a:p>
            <a:pPr>
              <a:lnSpc>
                <a:spcPct val="150000"/>
              </a:lnSpc>
              <a:buFontTx/>
              <a:buChar char="-"/>
              <a:defRPr/>
            </a:pPr>
            <a:endParaRPr lang="en-US" altLang="en-US" sz="2200" dirty="0"/>
          </a:p>
        </p:txBody>
      </p:sp>
    </p:spTree>
    <p:extLst>
      <p:ext uri="{BB962C8B-B14F-4D97-AF65-F5344CB8AC3E}">
        <p14:creationId xmlns:p14="http://schemas.microsoft.com/office/powerpoint/2010/main" val="305010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5.1.6. </a:t>
            </a:r>
            <a:r>
              <a:rPr lang="en-US" sz="3200" dirty="0" err="1"/>
              <a:t>Kiểm</a:t>
            </a:r>
            <a:r>
              <a:rPr lang="en-US" sz="3200" dirty="0"/>
              <a:t> </a:t>
            </a:r>
            <a:r>
              <a:rPr lang="en-US" sz="3200" dirty="0" err="1"/>
              <a:t>thử</a:t>
            </a:r>
            <a:r>
              <a:rPr lang="en-US" sz="3200" dirty="0"/>
              <a:t> </a:t>
            </a:r>
            <a:r>
              <a:rPr lang="en-US" sz="3200" dirty="0" err="1"/>
              <a:t>kim</a:t>
            </a:r>
            <a:r>
              <a:rPr lang="en-US" sz="3200" dirty="0"/>
              <a:t> </a:t>
            </a:r>
            <a:r>
              <a:rPr lang="en-US" sz="3200" dirty="0" err="1"/>
              <a:t>tự</a:t>
            </a:r>
            <a:r>
              <a:rPr lang="en-US" sz="3200" dirty="0"/>
              <a:t> </a:t>
            </a:r>
            <a:r>
              <a:rPr lang="en-US" sz="3200" dirty="0" err="1"/>
              <a:t>tháp</a:t>
            </a:r>
            <a:r>
              <a:rPr lang="en-US" sz="3200" dirty="0"/>
              <a:t> (</a:t>
            </a:r>
            <a:r>
              <a:rPr lang="en-US" sz="3200" dirty="0" err="1"/>
              <a:t>Đọc</a:t>
            </a:r>
            <a:r>
              <a:rPr lang="en-US" sz="3200" dirty="0"/>
              <a:t> </a:t>
            </a:r>
            <a:r>
              <a:rPr lang="en-US" sz="3200" dirty="0" err="1"/>
              <a:t>thêm</a:t>
            </a:r>
            <a:r>
              <a:rPr lang="en-US" sz="3200" dirty="0"/>
              <a:t> ISTQB)</a:t>
            </a:r>
          </a:p>
        </p:txBody>
      </p:sp>
    </p:spTree>
    <p:extLst>
      <p:ext uri="{BB962C8B-B14F-4D97-AF65-F5344CB8AC3E}">
        <p14:creationId xmlns:p14="http://schemas.microsoft.com/office/powerpoint/2010/main" val="250421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5.1.7. </a:t>
            </a:r>
            <a:r>
              <a:rPr lang="en-US" sz="3200" dirty="0" err="1"/>
              <a:t>Kiểm</a:t>
            </a:r>
            <a:r>
              <a:rPr lang="en-US" sz="3200" dirty="0"/>
              <a:t> </a:t>
            </a:r>
            <a:r>
              <a:rPr lang="en-US" sz="3200" dirty="0" err="1"/>
              <a:t>thử</a:t>
            </a:r>
            <a:r>
              <a:rPr lang="en-US" sz="3200" dirty="0"/>
              <a:t> </a:t>
            </a:r>
            <a:r>
              <a:rPr lang="en-US" sz="3200" dirty="0" err="1"/>
              <a:t>góc</a:t>
            </a:r>
            <a:r>
              <a:rPr lang="en-US" sz="3200" dirty="0"/>
              <a:t> </a:t>
            </a:r>
            <a:r>
              <a:rPr lang="en-US" sz="3200" dirty="0" err="1"/>
              <a:t>phần</a:t>
            </a:r>
            <a:r>
              <a:rPr lang="en-US" sz="3200" dirty="0"/>
              <a:t> </a:t>
            </a:r>
            <a:r>
              <a:rPr lang="en-US" sz="3200" dirty="0" err="1"/>
              <a:t>tư</a:t>
            </a:r>
            <a:r>
              <a:rPr lang="en-US" sz="3200" dirty="0"/>
              <a:t>(</a:t>
            </a:r>
            <a:r>
              <a:rPr lang="en-US" sz="3200" dirty="0" err="1"/>
              <a:t>Đọc</a:t>
            </a:r>
            <a:r>
              <a:rPr lang="en-US" sz="3200" dirty="0"/>
              <a:t> </a:t>
            </a:r>
            <a:r>
              <a:rPr lang="en-US" sz="3200" dirty="0" err="1"/>
              <a:t>thêm</a:t>
            </a:r>
            <a:r>
              <a:rPr lang="en-US" sz="3200" dirty="0"/>
              <a:t> ISTQB)</a:t>
            </a:r>
          </a:p>
        </p:txBody>
      </p:sp>
    </p:spTree>
    <p:extLst>
      <p:ext uri="{BB962C8B-B14F-4D97-AF65-F5344CB8AC3E}">
        <p14:creationId xmlns:p14="http://schemas.microsoft.com/office/powerpoint/2010/main" val="304036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5.2. </a:t>
            </a:r>
            <a:r>
              <a:rPr lang="en-US" sz="3200" dirty="0" err="1"/>
              <a:t>Quản</a:t>
            </a:r>
            <a:r>
              <a:rPr lang="en-US" sz="3200" dirty="0"/>
              <a:t> </a:t>
            </a:r>
            <a:r>
              <a:rPr lang="en-US" sz="3200" dirty="0" err="1"/>
              <a:t>lý</a:t>
            </a:r>
            <a:r>
              <a:rPr lang="en-US" sz="3200" dirty="0"/>
              <a:t> </a:t>
            </a:r>
            <a:r>
              <a:rPr lang="en-US" sz="3200" dirty="0" err="1"/>
              <a:t>rủi</a:t>
            </a:r>
            <a:r>
              <a:rPr lang="en-US" sz="3200" dirty="0"/>
              <a:t> </a:t>
            </a:r>
            <a:r>
              <a:rPr lang="en-US" sz="3200" dirty="0" err="1"/>
              <a:t>ro</a:t>
            </a:r>
            <a:endParaRPr lang="en-US" sz="3200" dirty="0"/>
          </a:p>
        </p:txBody>
      </p:sp>
      <p:sp>
        <p:nvSpPr>
          <p:cNvPr id="4" name="Rectangle 3">
            <a:extLst>
              <a:ext uri="{FF2B5EF4-FFF2-40B4-BE49-F238E27FC236}">
                <a16:creationId xmlns:a16="http://schemas.microsoft.com/office/drawing/2014/main" id="{B3EB540B-3C46-E0A5-15E7-2DD55EDE6EDD}"/>
              </a:ext>
            </a:extLst>
          </p:cNvPr>
          <p:cNvSpPr txBox="1">
            <a:spLocks noChangeArrowheads="1"/>
          </p:cNvSpPr>
          <p:nvPr/>
        </p:nvSpPr>
        <p:spPr>
          <a:xfrm>
            <a:off x="366713" y="1066800"/>
            <a:ext cx="9074653" cy="4545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en-US" sz="2200" dirty="0" err="1">
                <a:solidFill>
                  <a:srgbClr val="3C4043"/>
                </a:solidFill>
              </a:rPr>
              <a:t>Rủi</a:t>
            </a:r>
            <a:r>
              <a:rPr lang="en-US" sz="2200" dirty="0">
                <a:solidFill>
                  <a:srgbClr val="3C4043"/>
                </a:solidFill>
              </a:rPr>
              <a:t> </a:t>
            </a:r>
            <a:r>
              <a:rPr lang="en-US" sz="2200" dirty="0" err="1">
                <a:solidFill>
                  <a:srgbClr val="3C4043"/>
                </a:solidFill>
              </a:rPr>
              <a:t>ro</a:t>
            </a:r>
            <a:r>
              <a:rPr lang="en-US" sz="2200" dirty="0">
                <a:solidFill>
                  <a:srgbClr val="3C4043"/>
                </a:solidFill>
              </a:rPr>
              <a:t>: </a:t>
            </a:r>
            <a:r>
              <a:rPr lang="en-US" sz="2200" dirty="0" err="1">
                <a:solidFill>
                  <a:srgbClr val="3C4043"/>
                </a:solidFill>
              </a:rPr>
              <a:t>Các</a:t>
            </a:r>
            <a:r>
              <a:rPr lang="en-US" sz="2200" dirty="0">
                <a:solidFill>
                  <a:srgbClr val="3C4043"/>
                </a:solidFill>
              </a:rPr>
              <a:t> </a:t>
            </a:r>
            <a:r>
              <a:rPr lang="en-US" sz="2200" dirty="0" err="1">
                <a:solidFill>
                  <a:srgbClr val="3C4043"/>
                </a:solidFill>
              </a:rPr>
              <a:t>yếu</a:t>
            </a:r>
            <a:r>
              <a:rPr lang="en-US" sz="2200" dirty="0">
                <a:solidFill>
                  <a:srgbClr val="3C4043"/>
                </a:solidFill>
              </a:rPr>
              <a:t> </a:t>
            </a:r>
            <a:r>
              <a:rPr lang="en-US" sz="2200" dirty="0" err="1">
                <a:solidFill>
                  <a:srgbClr val="3C4043"/>
                </a:solidFill>
              </a:rPr>
              <a:t>tố</a:t>
            </a:r>
            <a:r>
              <a:rPr lang="en-US" sz="2200" dirty="0">
                <a:solidFill>
                  <a:srgbClr val="3C4043"/>
                </a:solidFill>
              </a:rPr>
              <a:t> </a:t>
            </a:r>
            <a:r>
              <a:rPr lang="en-US" sz="2200" dirty="0" err="1">
                <a:solidFill>
                  <a:srgbClr val="3C4043"/>
                </a:solidFill>
              </a:rPr>
              <a:t>bên</a:t>
            </a:r>
            <a:r>
              <a:rPr lang="en-US" sz="2200" dirty="0">
                <a:solidFill>
                  <a:srgbClr val="3C4043"/>
                </a:solidFill>
              </a:rPr>
              <a:t> </a:t>
            </a:r>
            <a:r>
              <a:rPr lang="en-US" sz="2200" dirty="0" err="1">
                <a:solidFill>
                  <a:srgbClr val="3C4043"/>
                </a:solidFill>
              </a:rPr>
              <a:t>trong</a:t>
            </a:r>
            <a:r>
              <a:rPr lang="en-US" sz="2200" dirty="0">
                <a:solidFill>
                  <a:srgbClr val="3C4043"/>
                </a:solidFill>
              </a:rPr>
              <a:t> </a:t>
            </a:r>
            <a:r>
              <a:rPr lang="en-US" sz="2200" dirty="0" err="1">
                <a:solidFill>
                  <a:srgbClr val="3C4043"/>
                </a:solidFill>
              </a:rPr>
              <a:t>và</a:t>
            </a:r>
            <a:r>
              <a:rPr lang="en-US" sz="2200" dirty="0">
                <a:solidFill>
                  <a:srgbClr val="3C4043"/>
                </a:solidFill>
              </a:rPr>
              <a:t> </a:t>
            </a:r>
            <a:r>
              <a:rPr lang="en-US" sz="2200" dirty="0" err="1">
                <a:solidFill>
                  <a:srgbClr val="3C4043"/>
                </a:solidFill>
              </a:rPr>
              <a:t>bên</a:t>
            </a:r>
            <a:r>
              <a:rPr lang="en-US" sz="2200" dirty="0">
                <a:solidFill>
                  <a:srgbClr val="3C4043"/>
                </a:solidFill>
              </a:rPr>
              <a:t> </a:t>
            </a:r>
            <a:r>
              <a:rPr lang="en-US" sz="2200" dirty="0" err="1">
                <a:solidFill>
                  <a:srgbClr val="3C4043"/>
                </a:solidFill>
              </a:rPr>
              <a:t>ngoài</a:t>
            </a:r>
            <a:r>
              <a:rPr lang="en-US" sz="2200" dirty="0">
                <a:solidFill>
                  <a:srgbClr val="3C4043"/>
                </a:solidFill>
              </a:rPr>
              <a:t> </a:t>
            </a:r>
            <a:r>
              <a:rPr lang="en-US" sz="2200" dirty="0" err="1">
                <a:solidFill>
                  <a:srgbClr val="3C4043"/>
                </a:solidFill>
              </a:rPr>
              <a:t>làm</a:t>
            </a:r>
            <a:r>
              <a:rPr lang="en-US" sz="2200" dirty="0">
                <a:solidFill>
                  <a:srgbClr val="3C4043"/>
                </a:solidFill>
              </a:rPr>
              <a:t> </a:t>
            </a:r>
            <a:r>
              <a:rPr lang="en-US" sz="2200" dirty="0" err="1">
                <a:solidFill>
                  <a:srgbClr val="3C4043"/>
                </a:solidFill>
              </a:rPr>
              <a:t>cho</a:t>
            </a:r>
            <a:r>
              <a:rPr lang="en-US" sz="2200" dirty="0">
                <a:solidFill>
                  <a:srgbClr val="3C4043"/>
                </a:solidFill>
              </a:rPr>
              <a:t> </a:t>
            </a:r>
            <a:r>
              <a:rPr lang="en-US" sz="2200" dirty="0" err="1">
                <a:solidFill>
                  <a:srgbClr val="3C4043"/>
                </a:solidFill>
              </a:rPr>
              <a:t>tổ</a:t>
            </a:r>
            <a:r>
              <a:rPr lang="en-US" sz="2200" dirty="0">
                <a:solidFill>
                  <a:srgbClr val="3C4043"/>
                </a:solidFill>
              </a:rPr>
              <a:t> </a:t>
            </a:r>
            <a:r>
              <a:rPr lang="en-US" sz="2200" dirty="0" err="1">
                <a:solidFill>
                  <a:srgbClr val="3C4043"/>
                </a:solidFill>
              </a:rPr>
              <a:t>chức</a:t>
            </a:r>
            <a:r>
              <a:rPr lang="en-US" sz="2200" dirty="0">
                <a:solidFill>
                  <a:srgbClr val="3C4043"/>
                </a:solidFill>
              </a:rPr>
              <a:t> </a:t>
            </a:r>
            <a:r>
              <a:rPr lang="en-US" sz="2200" dirty="0" err="1">
                <a:solidFill>
                  <a:srgbClr val="3C4043"/>
                </a:solidFill>
              </a:rPr>
              <a:t>không</a:t>
            </a:r>
            <a:r>
              <a:rPr lang="en-US" sz="2200" dirty="0">
                <a:solidFill>
                  <a:srgbClr val="3C4043"/>
                </a:solidFill>
              </a:rPr>
              <a:t> </a:t>
            </a:r>
            <a:r>
              <a:rPr lang="en-US" sz="2200" dirty="0" err="1">
                <a:solidFill>
                  <a:srgbClr val="3C4043"/>
                </a:solidFill>
              </a:rPr>
              <a:t>chắc</a:t>
            </a:r>
            <a:r>
              <a:rPr lang="en-US" sz="2200" dirty="0">
                <a:solidFill>
                  <a:srgbClr val="3C4043"/>
                </a:solidFill>
              </a:rPr>
              <a:t> </a:t>
            </a:r>
            <a:r>
              <a:rPr lang="en-US" sz="2200" dirty="0" err="1">
                <a:solidFill>
                  <a:srgbClr val="3C4043"/>
                </a:solidFill>
              </a:rPr>
              <a:t>chắn</a:t>
            </a:r>
            <a:r>
              <a:rPr lang="en-US" sz="2200" dirty="0">
                <a:solidFill>
                  <a:srgbClr val="3C4043"/>
                </a:solidFill>
              </a:rPr>
              <a:t> </a:t>
            </a:r>
            <a:r>
              <a:rPr lang="en-US" sz="2200" dirty="0" err="1">
                <a:solidFill>
                  <a:srgbClr val="3C4043"/>
                </a:solidFill>
              </a:rPr>
              <a:t>họ</a:t>
            </a:r>
            <a:r>
              <a:rPr lang="en-US" sz="2200" dirty="0">
                <a:solidFill>
                  <a:srgbClr val="3C4043"/>
                </a:solidFill>
              </a:rPr>
              <a:t> </a:t>
            </a:r>
            <a:r>
              <a:rPr lang="en-US" sz="2200" dirty="0" err="1">
                <a:solidFill>
                  <a:srgbClr val="3C4043"/>
                </a:solidFill>
              </a:rPr>
              <a:t>có</a:t>
            </a:r>
            <a:r>
              <a:rPr lang="en-US" sz="2200" dirty="0">
                <a:solidFill>
                  <a:srgbClr val="3C4043"/>
                </a:solidFill>
              </a:rPr>
              <a:t> </a:t>
            </a:r>
            <a:r>
              <a:rPr lang="en-US" sz="2200" dirty="0" err="1">
                <a:solidFill>
                  <a:srgbClr val="3C4043"/>
                </a:solidFill>
              </a:rPr>
              <a:t>đạt</a:t>
            </a:r>
            <a:r>
              <a:rPr lang="en-US" sz="2200" dirty="0">
                <a:solidFill>
                  <a:srgbClr val="3C4043"/>
                </a:solidFill>
              </a:rPr>
              <a:t> </a:t>
            </a:r>
            <a:r>
              <a:rPr lang="en-US" sz="2200" dirty="0" err="1">
                <a:solidFill>
                  <a:srgbClr val="3C4043"/>
                </a:solidFill>
              </a:rPr>
              <a:t>được</a:t>
            </a:r>
            <a:r>
              <a:rPr lang="en-US" sz="2200" dirty="0">
                <a:solidFill>
                  <a:srgbClr val="3C4043"/>
                </a:solidFill>
              </a:rPr>
              <a:t> </a:t>
            </a:r>
            <a:r>
              <a:rPr lang="en-US" sz="2200" dirty="0" err="1">
                <a:solidFill>
                  <a:srgbClr val="3C4043"/>
                </a:solidFill>
              </a:rPr>
              <a:t>mục</a:t>
            </a:r>
            <a:r>
              <a:rPr lang="en-US" sz="2200" dirty="0">
                <a:solidFill>
                  <a:srgbClr val="3C4043"/>
                </a:solidFill>
              </a:rPr>
              <a:t> </a:t>
            </a:r>
            <a:r>
              <a:rPr lang="en-US" sz="2200" dirty="0" err="1">
                <a:solidFill>
                  <a:srgbClr val="3C4043"/>
                </a:solidFill>
              </a:rPr>
              <a:t>tiêu</a:t>
            </a:r>
            <a:r>
              <a:rPr lang="en-US" sz="2200" dirty="0">
                <a:solidFill>
                  <a:srgbClr val="3C4043"/>
                </a:solidFill>
              </a:rPr>
              <a:t> hay </a:t>
            </a:r>
            <a:r>
              <a:rPr lang="en-US" sz="2200" dirty="0" err="1">
                <a:solidFill>
                  <a:srgbClr val="3C4043"/>
                </a:solidFill>
              </a:rPr>
              <a:t>không</a:t>
            </a:r>
            <a:r>
              <a:rPr lang="en-US" sz="2200" dirty="0">
                <a:solidFill>
                  <a:srgbClr val="3C4043"/>
                </a:solidFill>
              </a:rPr>
              <a:t> </a:t>
            </a:r>
            <a:r>
              <a:rPr lang="en-US" sz="2200" dirty="0" err="1">
                <a:solidFill>
                  <a:srgbClr val="3C4043"/>
                </a:solidFill>
              </a:rPr>
              <a:t>và</a:t>
            </a:r>
            <a:r>
              <a:rPr lang="en-US" sz="2200" dirty="0">
                <a:solidFill>
                  <a:srgbClr val="3C4043"/>
                </a:solidFill>
              </a:rPr>
              <a:t> </a:t>
            </a:r>
            <a:r>
              <a:rPr lang="en-US" sz="2200" dirty="0" err="1">
                <a:solidFill>
                  <a:srgbClr val="3C4043"/>
                </a:solidFill>
              </a:rPr>
              <a:t>khi</a:t>
            </a:r>
            <a:r>
              <a:rPr lang="en-US" sz="2200" dirty="0">
                <a:solidFill>
                  <a:srgbClr val="3C4043"/>
                </a:solidFill>
              </a:rPr>
              <a:t> </a:t>
            </a:r>
            <a:r>
              <a:rPr lang="en-US" sz="2200" dirty="0" err="1">
                <a:solidFill>
                  <a:srgbClr val="3C4043"/>
                </a:solidFill>
              </a:rPr>
              <a:t>nào</a:t>
            </a:r>
            <a:r>
              <a:rPr lang="en-US" sz="2200" dirty="0">
                <a:solidFill>
                  <a:srgbClr val="3C4043"/>
                </a:solidFill>
              </a:rPr>
              <a:t> </a:t>
            </a:r>
            <a:r>
              <a:rPr lang="en-US" sz="2200" dirty="0" err="1">
                <a:solidFill>
                  <a:srgbClr val="3C4043"/>
                </a:solidFill>
              </a:rPr>
              <a:t>đạt</a:t>
            </a:r>
            <a:r>
              <a:rPr lang="en-US" sz="2200" dirty="0">
                <a:solidFill>
                  <a:srgbClr val="3C4043"/>
                </a:solidFill>
              </a:rPr>
              <a:t> </a:t>
            </a:r>
            <a:r>
              <a:rPr lang="en-US" sz="2200" dirty="0" err="1">
                <a:solidFill>
                  <a:srgbClr val="3C4043"/>
                </a:solidFill>
              </a:rPr>
              <a:t>được</a:t>
            </a:r>
            <a:r>
              <a:rPr lang="en-US" sz="2200" dirty="0">
                <a:solidFill>
                  <a:srgbClr val="3C4043"/>
                </a:solidFill>
              </a:rPr>
              <a:t>.</a:t>
            </a:r>
          </a:p>
          <a:p>
            <a:pPr>
              <a:lnSpc>
                <a:spcPct val="150000"/>
              </a:lnSpc>
              <a:buFont typeface="Wingdings" panose="05000000000000000000" pitchFamily="2" charset="2"/>
              <a:buChar char="v"/>
              <a:defRPr/>
            </a:pPr>
            <a:r>
              <a:rPr lang="en-US" sz="2200" dirty="0" err="1">
                <a:solidFill>
                  <a:srgbClr val="3C4043"/>
                </a:solidFill>
              </a:rPr>
              <a:t>Các</a:t>
            </a:r>
            <a:r>
              <a:rPr lang="en-US" sz="2200" dirty="0">
                <a:solidFill>
                  <a:srgbClr val="3C4043"/>
                </a:solidFill>
              </a:rPr>
              <a:t> </a:t>
            </a:r>
            <a:r>
              <a:rPr lang="en-US" sz="2200" dirty="0" err="1">
                <a:solidFill>
                  <a:srgbClr val="3C4043"/>
                </a:solidFill>
              </a:rPr>
              <a:t>hoạt</a:t>
            </a:r>
            <a:r>
              <a:rPr lang="en-US" sz="2200" dirty="0">
                <a:solidFill>
                  <a:srgbClr val="3C4043"/>
                </a:solidFill>
              </a:rPr>
              <a:t> </a:t>
            </a:r>
            <a:r>
              <a:rPr lang="en-US" sz="2200" dirty="0" err="1">
                <a:solidFill>
                  <a:srgbClr val="3C4043"/>
                </a:solidFill>
              </a:rPr>
              <a:t>động</a:t>
            </a:r>
            <a:r>
              <a:rPr lang="en-US" sz="2200" dirty="0">
                <a:solidFill>
                  <a:srgbClr val="3C4043"/>
                </a:solidFill>
              </a:rPr>
              <a:t> </a:t>
            </a:r>
            <a:r>
              <a:rPr lang="en-US" sz="2200" dirty="0" err="1">
                <a:solidFill>
                  <a:srgbClr val="3C4043"/>
                </a:solidFill>
              </a:rPr>
              <a:t>quản</a:t>
            </a:r>
            <a:r>
              <a:rPr lang="en-US" sz="2200" dirty="0">
                <a:solidFill>
                  <a:srgbClr val="3C4043"/>
                </a:solidFill>
              </a:rPr>
              <a:t> </a:t>
            </a:r>
            <a:r>
              <a:rPr lang="en-US" sz="2200" dirty="0" err="1">
                <a:solidFill>
                  <a:srgbClr val="3C4043"/>
                </a:solidFill>
              </a:rPr>
              <a:t>lý</a:t>
            </a:r>
            <a:r>
              <a:rPr lang="en-US" sz="2200" dirty="0">
                <a:solidFill>
                  <a:srgbClr val="3C4043"/>
                </a:solidFill>
              </a:rPr>
              <a:t> </a:t>
            </a:r>
            <a:r>
              <a:rPr lang="en-US" sz="2200" dirty="0" err="1">
                <a:solidFill>
                  <a:srgbClr val="3C4043"/>
                </a:solidFill>
              </a:rPr>
              <a:t>rủi</a:t>
            </a:r>
            <a:r>
              <a:rPr lang="en-US" sz="2200" dirty="0">
                <a:solidFill>
                  <a:srgbClr val="3C4043"/>
                </a:solidFill>
              </a:rPr>
              <a:t> </a:t>
            </a:r>
            <a:r>
              <a:rPr lang="en-US" sz="2200" dirty="0" err="1">
                <a:solidFill>
                  <a:srgbClr val="3C4043"/>
                </a:solidFill>
              </a:rPr>
              <a:t>ro</a:t>
            </a:r>
            <a:r>
              <a:rPr lang="en-US" sz="2200" dirty="0">
                <a:solidFill>
                  <a:srgbClr val="3C4043"/>
                </a:solidFill>
              </a:rPr>
              <a:t>:</a:t>
            </a:r>
          </a:p>
          <a:p>
            <a:pPr lvl="1">
              <a:lnSpc>
                <a:spcPct val="150000"/>
              </a:lnSpc>
              <a:buFontTx/>
              <a:buChar char="-"/>
              <a:defRPr/>
            </a:pPr>
            <a:r>
              <a:rPr lang="en-US" sz="1800" dirty="0" err="1">
                <a:solidFill>
                  <a:srgbClr val="3C4043"/>
                </a:solidFill>
              </a:rPr>
              <a:t>Phân</a:t>
            </a:r>
            <a:r>
              <a:rPr lang="en-US" sz="1800" dirty="0">
                <a:solidFill>
                  <a:srgbClr val="3C4043"/>
                </a:solidFill>
              </a:rPr>
              <a:t> </a:t>
            </a:r>
            <a:r>
              <a:rPr lang="en-US" sz="1800" dirty="0" err="1">
                <a:solidFill>
                  <a:srgbClr val="3C4043"/>
                </a:solidFill>
              </a:rPr>
              <a:t>tích</a:t>
            </a:r>
            <a:r>
              <a:rPr lang="en-US" sz="1800" dirty="0">
                <a:solidFill>
                  <a:srgbClr val="3C4043"/>
                </a:solidFill>
              </a:rPr>
              <a:t> </a:t>
            </a:r>
            <a:r>
              <a:rPr lang="en-US" sz="1800" dirty="0" err="1">
                <a:solidFill>
                  <a:srgbClr val="3C4043"/>
                </a:solidFill>
              </a:rPr>
              <a:t>rủi</a:t>
            </a:r>
            <a:r>
              <a:rPr lang="en-US" sz="1800" dirty="0">
                <a:solidFill>
                  <a:srgbClr val="3C4043"/>
                </a:solidFill>
              </a:rPr>
              <a:t> </a:t>
            </a:r>
            <a:r>
              <a:rPr lang="en-US" sz="1800" dirty="0" err="1">
                <a:solidFill>
                  <a:srgbClr val="3C4043"/>
                </a:solidFill>
              </a:rPr>
              <a:t>ro</a:t>
            </a:r>
            <a:endParaRPr lang="en-US" sz="1800" dirty="0">
              <a:solidFill>
                <a:srgbClr val="3C4043"/>
              </a:solidFill>
            </a:endParaRPr>
          </a:p>
          <a:p>
            <a:pPr lvl="1">
              <a:lnSpc>
                <a:spcPct val="150000"/>
              </a:lnSpc>
              <a:buFontTx/>
              <a:buChar char="-"/>
              <a:defRPr/>
            </a:pPr>
            <a:r>
              <a:rPr lang="en-US" sz="1800" dirty="0" err="1">
                <a:solidFill>
                  <a:srgbClr val="3C4043"/>
                </a:solidFill>
              </a:rPr>
              <a:t>Kiểm</a:t>
            </a:r>
            <a:r>
              <a:rPr lang="en-US" sz="1800" dirty="0">
                <a:solidFill>
                  <a:srgbClr val="3C4043"/>
                </a:solidFill>
              </a:rPr>
              <a:t> </a:t>
            </a:r>
            <a:r>
              <a:rPr lang="en-US" sz="1800" dirty="0" err="1">
                <a:solidFill>
                  <a:srgbClr val="3C4043"/>
                </a:solidFill>
              </a:rPr>
              <a:t>soát</a:t>
            </a:r>
            <a:r>
              <a:rPr lang="en-US" sz="1800" dirty="0">
                <a:solidFill>
                  <a:srgbClr val="3C4043"/>
                </a:solidFill>
              </a:rPr>
              <a:t> </a:t>
            </a:r>
            <a:r>
              <a:rPr lang="en-US" sz="1800" dirty="0" err="1">
                <a:solidFill>
                  <a:srgbClr val="3C4043"/>
                </a:solidFill>
              </a:rPr>
              <a:t>rủi</a:t>
            </a:r>
            <a:r>
              <a:rPr lang="en-US" sz="1800" dirty="0">
                <a:solidFill>
                  <a:srgbClr val="3C4043"/>
                </a:solidFill>
              </a:rPr>
              <a:t> </a:t>
            </a:r>
            <a:r>
              <a:rPr lang="en-US" sz="1800" dirty="0" err="1">
                <a:solidFill>
                  <a:srgbClr val="3C4043"/>
                </a:solidFill>
              </a:rPr>
              <a:t>ro</a:t>
            </a:r>
            <a:endParaRPr lang="en-US" sz="1800" dirty="0">
              <a:solidFill>
                <a:srgbClr val="3C4043"/>
              </a:solidFill>
            </a:endParaRPr>
          </a:p>
          <a:p>
            <a:pPr>
              <a:lnSpc>
                <a:spcPct val="150000"/>
              </a:lnSpc>
              <a:buFont typeface="Wingdings" panose="05000000000000000000" pitchFamily="2" charset="2"/>
              <a:buChar char="v"/>
              <a:defRPr/>
            </a:pP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Phương pháp </a:t>
            </a:r>
            <a:r>
              <a:rPr lang="en-US" sz="2200" b="0" i="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kiểm</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thử</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trong đó các hoạt động </a:t>
            </a:r>
            <a:r>
              <a:rPr lang="en-US" sz="2200" b="0" i="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kiểm</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thử</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được lựa chọn, ưu tiên và quản lý dựa trên phân tích rủi ro và kiểm soát rủi ro, được gọi là </a:t>
            </a:r>
            <a:r>
              <a:rPr lang="en-US" sz="2200" b="0" i="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kiểm</a:t>
            </a:r>
            <a:r>
              <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3C4043"/>
                </a:solidFill>
                <a:effectLst/>
                <a:latin typeface="Calibri" panose="020F0502020204030204" pitchFamily="34" charset="0"/>
                <a:ea typeface="Calibri" panose="020F0502020204030204" pitchFamily="34" charset="0"/>
                <a:cs typeface="Calibri" panose="020F0502020204030204" pitchFamily="34" charset="0"/>
              </a:rPr>
              <a:t>thử</a:t>
            </a: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dựa trên rủi ro.</a:t>
            </a:r>
            <a:endParaRPr lang="en-US" sz="22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FontTx/>
              <a:buChar char="-"/>
              <a:defRPr/>
            </a:pPr>
            <a:endParaRPr lang="en-US" altLang="en-US" sz="2200" dirty="0"/>
          </a:p>
        </p:txBody>
      </p:sp>
    </p:spTree>
    <p:extLst>
      <p:ext uri="{BB962C8B-B14F-4D97-AF65-F5344CB8AC3E}">
        <p14:creationId xmlns:p14="http://schemas.microsoft.com/office/powerpoint/2010/main" val="141325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5.2.1. </a:t>
            </a:r>
            <a:r>
              <a:rPr lang="en-US" sz="3200" dirty="0" err="1"/>
              <a:t>Định</a:t>
            </a:r>
            <a:r>
              <a:rPr lang="en-US" sz="3200" dirty="0"/>
              <a:t> </a:t>
            </a:r>
            <a:r>
              <a:rPr lang="en-US" sz="3200" dirty="0" err="1"/>
              <a:t>nghĩa</a:t>
            </a:r>
            <a:r>
              <a:rPr lang="en-US" sz="3200" dirty="0"/>
              <a:t> </a:t>
            </a:r>
            <a:r>
              <a:rPr lang="en-US" sz="3200" dirty="0" err="1"/>
              <a:t>và</a:t>
            </a:r>
            <a:r>
              <a:rPr lang="en-US" sz="3200" dirty="0"/>
              <a:t> </a:t>
            </a:r>
            <a:r>
              <a:rPr lang="en-US" sz="3200" dirty="0" err="1"/>
              <a:t>các</a:t>
            </a:r>
            <a:r>
              <a:rPr lang="en-US" sz="3200" dirty="0"/>
              <a:t> </a:t>
            </a:r>
            <a:r>
              <a:rPr lang="en-US" sz="3200" dirty="0" err="1"/>
              <a:t>thuộc</a:t>
            </a:r>
            <a:r>
              <a:rPr lang="en-US" sz="3200" dirty="0"/>
              <a:t> </a:t>
            </a:r>
            <a:r>
              <a:rPr lang="en-US" sz="3200" dirty="0" err="1"/>
              <a:t>tính</a:t>
            </a:r>
            <a:r>
              <a:rPr lang="en-US" sz="3200" dirty="0"/>
              <a:t> </a:t>
            </a:r>
            <a:r>
              <a:rPr lang="en-US" sz="3200" dirty="0" err="1"/>
              <a:t>của</a:t>
            </a:r>
            <a:r>
              <a:rPr lang="en-US" sz="3200" dirty="0"/>
              <a:t> </a:t>
            </a:r>
            <a:r>
              <a:rPr lang="en-US" sz="3200" dirty="0" err="1"/>
              <a:t>rủi</a:t>
            </a:r>
            <a:r>
              <a:rPr lang="en-US" sz="3200" dirty="0"/>
              <a:t> </a:t>
            </a:r>
            <a:r>
              <a:rPr lang="en-US" sz="3200" dirty="0" err="1"/>
              <a:t>ro</a:t>
            </a:r>
            <a:endParaRPr lang="en-US" sz="3200" dirty="0"/>
          </a:p>
        </p:txBody>
      </p:sp>
      <p:sp>
        <p:nvSpPr>
          <p:cNvPr id="4" name="Rectangle 3">
            <a:extLst>
              <a:ext uri="{FF2B5EF4-FFF2-40B4-BE49-F238E27FC236}">
                <a16:creationId xmlns:a16="http://schemas.microsoft.com/office/drawing/2014/main" id="{B3EB540B-3C46-E0A5-15E7-2DD55EDE6EDD}"/>
              </a:ext>
            </a:extLst>
          </p:cNvPr>
          <p:cNvSpPr txBox="1">
            <a:spLocks noChangeArrowheads="1"/>
          </p:cNvSpPr>
          <p:nvPr/>
        </p:nvSpPr>
        <p:spPr>
          <a:xfrm>
            <a:off x="366713" y="1066800"/>
            <a:ext cx="9074653" cy="4545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en-US" sz="2200" dirty="0" err="1">
                <a:solidFill>
                  <a:srgbClr val="3C4043"/>
                </a:solidFill>
              </a:rPr>
              <a:t>Rủi</a:t>
            </a:r>
            <a:r>
              <a:rPr lang="en-US" sz="2200" dirty="0">
                <a:solidFill>
                  <a:srgbClr val="3C4043"/>
                </a:solidFill>
              </a:rPr>
              <a:t> </a:t>
            </a:r>
            <a:r>
              <a:rPr lang="en-US" sz="2200" dirty="0" err="1">
                <a:solidFill>
                  <a:srgbClr val="3C4043"/>
                </a:solidFill>
              </a:rPr>
              <a:t>ro</a:t>
            </a:r>
            <a:r>
              <a:rPr lang="en-US" sz="2200" dirty="0">
                <a:solidFill>
                  <a:srgbClr val="3C4043"/>
                </a:solidFill>
              </a:rPr>
              <a:t>: </a:t>
            </a:r>
            <a:r>
              <a:rPr lang="en-US" sz="2200" b="0" i="0" dirty="0" err="1">
                <a:solidFill>
                  <a:srgbClr val="3C4043"/>
                </a:solidFill>
                <a:effectLst/>
                <a:ea typeface="Roboto" panose="02000000000000000000" pitchFamily="2" charset="0"/>
                <a:cs typeface="Roboto" panose="02000000000000000000" pitchFamily="2" charset="0"/>
              </a:rPr>
              <a:t>Rủi</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ro</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là</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một</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sự</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kiện</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mối</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nguy</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hiểm</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mối</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đe</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dọa</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hoặc</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tình</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huống</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tiềm</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ẩn</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mà</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sự</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xuất</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hiện</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của</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chúng</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gây</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ra</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tác</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động</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bất</a:t>
            </a:r>
            <a:r>
              <a:rPr lang="en-US" sz="2200" b="0" i="0" dirty="0">
                <a:solidFill>
                  <a:srgbClr val="3C4043"/>
                </a:solidFill>
                <a:effectLst/>
                <a:ea typeface="Roboto" panose="02000000000000000000" pitchFamily="2" charset="0"/>
                <a:cs typeface="Roboto" panose="02000000000000000000" pitchFamily="2" charset="0"/>
              </a:rPr>
              <a:t> </a:t>
            </a:r>
            <a:r>
              <a:rPr lang="en-US" sz="2200" b="0" i="0" dirty="0" err="1">
                <a:solidFill>
                  <a:srgbClr val="3C4043"/>
                </a:solidFill>
                <a:effectLst/>
                <a:ea typeface="Roboto" panose="02000000000000000000" pitchFamily="2" charset="0"/>
                <a:cs typeface="Roboto" panose="02000000000000000000" pitchFamily="2" charset="0"/>
              </a:rPr>
              <a:t>lợi</a:t>
            </a:r>
            <a:r>
              <a:rPr lang="en-US" sz="2200" b="0" i="0" dirty="0">
                <a:solidFill>
                  <a:srgbClr val="3C4043"/>
                </a:solidFill>
                <a:effectLst/>
                <a:ea typeface="Roboto" panose="02000000000000000000" pitchFamily="2" charset="0"/>
                <a:cs typeface="Roboto" panose="02000000000000000000" pitchFamily="2" charset="0"/>
              </a:rPr>
              <a:t>.</a:t>
            </a:r>
          </a:p>
          <a:p>
            <a:pPr>
              <a:lnSpc>
                <a:spcPct val="150000"/>
              </a:lnSpc>
              <a:buFont typeface="Wingdings" panose="05000000000000000000" pitchFamily="2" charset="2"/>
              <a:buChar char="v"/>
              <a:defRPr/>
            </a:pPr>
            <a:r>
              <a:rPr lang="en-US" altLang="en-US" sz="2200" dirty="0">
                <a:solidFill>
                  <a:srgbClr val="3C4043"/>
                </a:solidFill>
                <a:ea typeface="Roboto" panose="02000000000000000000" pitchFamily="2" charset="0"/>
                <a:cs typeface="Roboto" panose="02000000000000000000" pitchFamily="2" charset="0"/>
              </a:rPr>
              <a:t> 2 </a:t>
            </a:r>
            <a:r>
              <a:rPr lang="en-US" altLang="en-US" sz="2200" dirty="0" err="1">
                <a:solidFill>
                  <a:srgbClr val="3C4043"/>
                </a:solidFill>
                <a:ea typeface="Roboto" panose="02000000000000000000" pitchFamily="2" charset="0"/>
                <a:cs typeface="Roboto" panose="02000000000000000000" pitchFamily="2" charset="0"/>
              </a:rPr>
              <a:t>yếu</a:t>
            </a:r>
            <a:r>
              <a:rPr lang="en-US" altLang="en-US" sz="2200" dirty="0">
                <a:solidFill>
                  <a:srgbClr val="3C4043"/>
                </a:solidFill>
                <a:ea typeface="Roboto" panose="02000000000000000000" pitchFamily="2" charset="0"/>
                <a:cs typeface="Roboto" panose="02000000000000000000" pitchFamily="2" charset="0"/>
              </a:rPr>
              <a:t> </a:t>
            </a:r>
            <a:r>
              <a:rPr lang="en-US" altLang="en-US" sz="2200" dirty="0" err="1">
                <a:solidFill>
                  <a:srgbClr val="3C4043"/>
                </a:solidFill>
                <a:ea typeface="Roboto" panose="02000000000000000000" pitchFamily="2" charset="0"/>
                <a:cs typeface="Roboto" panose="02000000000000000000" pitchFamily="2" charset="0"/>
              </a:rPr>
              <a:t>tố</a:t>
            </a:r>
            <a:r>
              <a:rPr lang="en-US" altLang="en-US" sz="2200" dirty="0">
                <a:solidFill>
                  <a:srgbClr val="3C4043"/>
                </a:solidFill>
                <a:ea typeface="Roboto" panose="02000000000000000000" pitchFamily="2" charset="0"/>
                <a:cs typeface="Roboto" panose="02000000000000000000" pitchFamily="2" charset="0"/>
              </a:rPr>
              <a:t> </a:t>
            </a:r>
            <a:r>
              <a:rPr lang="en-US" altLang="en-US" sz="2200" dirty="0" err="1">
                <a:solidFill>
                  <a:srgbClr val="3C4043"/>
                </a:solidFill>
                <a:ea typeface="Roboto" panose="02000000000000000000" pitchFamily="2" charset="0"/>
                <a:cs typeface="Roboto" panose="02000000000000000000" pitchFamily="2" charset="0"/>
              </a:rPr>
              <a:t>đặc</a:t>
            </a:r>
            <a:r>
              <a:rPr lang="en-US" altLang="en-US" sz="2200" dirty="0">
                <a:solidFill>
                  <a:srgbClr val="3C4043"/>
                </a:solidFill>
                <a:ea typeface="Roboto" panose="02000000000000000000" pitchFamily="2" charset="0"/>
                <a:cs typeface="Roboto" panose="02000000000000000000" pitchFamily="2" charset="0"/>
              </a:rPr>
              <a:t> </a:t>
            </a:r>
            <a:r>
              <a:rPr lang="en-US" altLang="en-US" sz="2200" dirty="0" err="1">
                <a:solidFill>
                  <a:srgbClr val="3C4043"/>
                </a:solidFill>
                <a:ea typeface="Roboto" panose="02000000000000000000" pitchFamily="2" charset="0"/>
                <a:cs typeface="Roboto" panose="02000000000000000000" pitchFamily="2" charset="0"/>
              </a:rPr>
              <a:t>trưng</a:t>
            </a:r>
            <a:r>
              <a:rPr lang="en-US" altLang="en-US" sz="2200" dirty="0">
                <a:solidFill>
                  <a:srgbClr val="3C4043"/>
                </a:solidFill>
                <a:ea typeface="Roboto" panose="02000000000000000000" pitchFamily="2" charset="0"/>
                <a:cs typeface="Roboto" panose="02000000000000000000" pitchFamily="2" charset="0"/>
              </a:rPr>
              <a:t> </a:t>
            </a:r>
            <a:r>
              <a:rPr lang="en-US" altLang="en-US" sz="2200" dirty="0" err="1">
                <a:solidFill>
                  <a:srgbClr val="3C4043"/>
                </a:solidFill>
                <a:ea typeface="Roboto" panose="02000000000000000000" pitchFamily="2" charset="0"/>
                <a:cs typeface="Roboto" panose="02000000000000000000" pitchFamily="2" charset="0"/>
              </a:rPr>
              <a:t>của</a:t>
            </a:r>
            <a:r>
              <a:rPr lang="en-US" altLang="en-US" sz="2200" dirty="0">
                <a:solidFill>
                  <a:srgbClr val="3C4043"/>
                </a:solidFill>
                <a:ea typeface="Roboto" panose="02000000000000000000" pitchFamily="2" charset="0"/>
                <a:cs typeface="Roboto" panose="02000000000000000000" pitchFamily="2" charset="0"/>
              </a:rPr>
              <a:t> </a:t>
            </a:r>
            <a:r>
              <a:rPr lang="en-US" altLang="en-US" sz="2200" dirty="0" err="1">
                <a:solidFill>
                  <a:srgbClr val="3C4043"/>
                </a:solidFill>
                <a:ea typeface="Roboto" panose="02000000000000000000" pitchFamily="2" charset="0"/>
                <a:cs typeface="Roboto" panose="02000000000000000000" pitchFamily="2" charset="0"/>
              </a:rPr>
              <a:t>rủi</a:t>
            </a:r>
            <a:r>
              <a:rPr lang="en-US" altLang="en-US" sz="2200" dirty="0">
                <a:solidFill>
                  <a:srgbClr val="3C4043"/>
                </a:solidFill>
                <a:ea typeface="Roboto" panose="02000000000000000000" pitchFamily="2" charset="0"/>
                <a:cs typeface="Roboto" panose="02000000000000000000" pitchFamily="2" charset="0"/>
              </a:rPr>
              <a:t> </a:t>
            </a:r>
            <a:r>
              <a:rPr lang="en-US" altLang="en-US" sz="2200" dirty="0" err="1">
                <a:solidFill>
                  <a:srgbClr val="3C4043"/>
                </a:solidFill>
                <a:ea typeface="Roboto" panose="02000000000000000000" pitchFamily="2" charset="0"/>
                <a:cs typeface="Roboto" panose="02000000000000000000" pitchFamily="2" charset="0"/>
              </a:rPr>
              <a:t>ro</a:t>
            </a:r>
            <a:r>
              <a:rPr lang="en-US" altLang="en-US" sz="2200" dirty="0">
                <a:solidFill>
                  <a:srgbClr val="3C4043"/>
                </a:solidFill>
                <a:ea typeface="Roboto" panose="02000000000000000000" pitchFamily="2" charset="0"/>
                <a:cs typeface="Roboto" panose="02000000000000000000" pitchFamily="2" charset="0"/>
              </a:rPr>
              <a:t>:</a:t>
            </a:r>
          </a:p>
          <a:p>
            <a:pPr>
              <a:lnSpc>
                <a:spcPct val="150000"/>
              </a:lnSpc>
              <a:buFontTx/>
              <a:buChar char="-"/>
              <a:defRPr/>
            </a:pPr>
            <a:r>
              <a:rPr lang="vi-VN" sz="1600" b="0" i="0" dirty="0">
                <a:solidFill>
                  <a:srgbClr val="3C4043"/>
                </a:solidFill>
                <a:effectLst/>
                <a:latin typeface="Roboto" panose="02000000000000000000" pitchFamily="2" charset="0"/>
              </a:rPr>
              <a:t>Khả năng xảy ra rủi ro – xác suất xảy ra rủi ro (lớn hơn 0 và nhỏ hơn 1) </a:t>
            </a:r>
            <a:endParaRPr lang="en-US" sz="1600" b="0" i="0" dirty="0">
              <a:solidFill>
                <a:srgbClr val="3C4043"/>
              </a:solidFill>
              <a:effectLst/>
              <a:latin typeface="Roboto" panose="02000000000000000000" pitchFamily="2" charset="0"/>
            </a:endParaRPr>
          </a:p>
          <a:p>
            <a:pPr>
              <a:lnSpc>
                <a:spcPct val="150000"/>
              </a:lnSpc>
              <a:buFontTx/>
              <a:buChar char="-"/>
              <a:defRPr/>
            </a:pPr>
            <a:r>
              <a:rPr lang="vi-VN" sz="1600" b="0" i="0" dirty="0">
                <a:solidFill>
                  <a:srgbClr val="3C4043"/>
                </a:solidFill>
                <a:effectLst/>
                <a:latin typeface="Roboto" panose="02000000000000000000" pitchFamily="2" charset="0"/>
              </a:rPr>
              <a:t>Tác động rủi ro (tác hại) – hậu quả của sự xuất hiện này</a:t>
            </a:r>
            <a:endParaRPr lang="en-US" sz="1600" b="0" i="0" dirty="0">
              <a:solidFill>
                <a:srgbClr val="3C4043"/>
              </a:solidFill>
              <a:effectLst/>
              <a:latin typeface="Roboto" panose="02000000000000000000" pitchFamily="2" charset="0"/>
            </a:endParaRPr>
          </a:p>
          <a:p>
            <a:pPr marL="0" indent="0">
              <a:lnSpc>
                <a:spcPct val="150000"/>
              </a:lnSpc>
              <a:buNone/>
              <a:defRPr/>
            </a:pPr>
            <a:r>
              <a:rPr lang="en-US" sz="1600" b="0" i="0" dirty="0">
                <a:solidFill>
                  <a:srgbClr val="3C4043"/>
                </a:solidFill>
                <a:effectLst/>
                <a:latin typeface="Roboto" panose="02000000000000000000" pitchFamily="2" charset="0"/>
                <a:sym typeface="Wingdings" panose="05000000000000000000" pitchFamily="2" charset="2"/>
              </a:rPr>
              <a:t> </a:t>
            </a:r>
            <a:r>
              <a:rPr lang="vi-VN" sz="1600" b="0" i="0" dirty="0">
                <a:solidFill>
                  <a:srgbClr val="3C4043"/>
                </a:solidFill>
                <a:effectLst/>
                <a:latin typeface="Roboto" panose="02000000000000000000" pitchFamily="2" charset="0"/>
              </a:rPr>
              <a:t>Hai yếu tố này thể hiện mức độ rủi ro, là thước đo cho rủi ro. Mức độ rủi ro càng cao thì việc </a:t>
            </a:r>
            <a:r>
              <a:rPr lang="en-US" sz="1600" b="0" i="0" dirty="0" err="1">
                <a:solidFill>
                  <a:srgbClr val="3C4043"/>
                </a:solidFill>
                <a:effectLst/>
                <a:latin typeface="Roboto" panose="02000000000000000000" pitchFamily="2" charset="0"/>
              </a:rPr>
              <a:t>xử</a:t>
            </a:r>
            <a:r>
              <a:rPr lang="en-US" sz="1600" b="0" i="0" dirty="0">
                <a:solidFill>
                  <a:srgbClr val="3C4043"/>
                </a:solidFill>
                <a:effectLst/>
                <a:latin typeface="Roboto" panose="02000000000000000000" pitchFamily="2" charset="0"/>
              </a:rPr>
              <a:t> </a:t>
            </a:r>
            <a:r>
              <a:rPr lang="en-US" sz="1600" b="0" i="0" dirty="0" err="1">
                <a:solidFill>
                  <a:srgbClr val="3C4043"/>
                </a:solidFill>
                <a:effectLst/>
                <a:latin typeface="Roboto" panose="02000000000000000000" pitchFamily="2" charset="0"/>
              </a:rPr>
              <a:t>lý</a:t>
            </a:r>
            <a:r>
              <a:rPr lang="en-US" sz="1600" b="0" i="0" dirty="0">
                <a:solidFill>
                  <a:srgbClr val="3C4043"/>
                </a:solidFill>
                <a:effectLst/>
                <a:latin typeface="Roboto" panose="02000000000000000000" pitchFamily="2" charset="0"/>
              </a:rPr>
              <a:t> </a:t>
            </a:r>
            <a:r>
              <a:rPr lang="vi-VN" sz="1600" b="0" i="0" dirty="0">
                <a:solidFill>
                  <a:srgbClr val="3C4043"/>
                </a:solidFill>
                <a:effectLst/>
                <a:latin typeface="Roboto" panose="02000000000000000000" pitchFamily="2" charset="0"/>
              </a:rPr>
              <a:t>càng quan trọng.</a:t>
            </a:r>
            <a:endParaRPr lang="en-US" altLang="en-US" sz="2200" dirty="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2923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5.2.2. </a:t>
            </a:r>
            <a:r>
              <a:rPr lang="en-US" sz="3200" dirty="0" err="1"/>
              <a:t>Rủi</a:t>
            </a:r>
            <a:r>
              <a:rPr lang="en-US" sz="3200" dirty="0"/>
              <a:t> </a:t>
            </a:r>
            <a:r>
              <a:rPr lang="en-US" sz="3200" dirty="0" err="1"/>
              <a:t>ro</a:t>
            </a:r>
            <a:r>
              <a:rPr lang="en-US" sz="3200" dirty="0"/>
              <a:t> </a:t>
            </a:r>
            <a:r>
              <a:rPr lang="en-US" sz="3200" dirty="0" err="1"/>
              <a:t>dự</a:t>
            </a:r>
            <a:r>
              <a:rPr lang="en-US" sz="3200" dirty="0"/>
              <a:t> </a:t>
            </a:r>
            <a:r>
              <a:rPr lang="en-US" sz="3200" dirty="0" err="1"/>
              <a:t>án</a:t>
            </a:r>
            <a:r>
              <a:rPr lang="en-US" sz="3200" dirty="0"/>
              <a:t> </a:t>
            </a:r>
            <a:r>
              <a:rPr lang="en-US" sz="3200" dirty="0" err="1"/>
              <a:t>và</a:t>
            </a:r>
            <a:r>
              <a:rPr lang="en-US" sz="3200" dirty="0"/>
              <a:t> </a:t>
            </a:r>
            <a:r>
              <a:rPr lang="en-US" sz="3200" dirty="0" err="1"/>
              <a:t>rủi</a:t>
            </a:r>
            <a:r>
              <a:rPr lang="en-US" sz="3200" dirty="0"/>
              <a:t> </a:t>
            </a:r>
            <a:r>
              <a:rPr lang="en-US" sz="3200" dirty="0" err="1"/>
              <a:t>ro</a:t>
            </a:r>
            <a:r>
              <a:rPr lang="en-US" sz="3200" dirty="0"/>
              <a:t> </a:t>
            </a:r>
            <a:r>
              <a:rPr lang="en-US" sz="3200" dirty="0" err="1"/>
              <a:t>sản</a:t>
            </a:r>
            <a:r>
              <a:rPr lang="en-US" sz="3200" dirty="0"/>
              <a:t> </a:t>
            </a:r>
            <a:r>
              <a:rPr lang="en-US" sz="3200" dirty="0" err="1"/>
              <a:t>phẩm</a:t>
            </a:r>
            <a:endParaRPr lang="en-US" sz="3200" dirty="0"/>
          </a:p>
        </p:txBody>
      </p:sp>
      <p:sp>
        <p:nvSpPr>
          <p:cNvPr id="4" name="Rectangle 3">
            <a:extLst>
              <a:ext uri="{FF2B5EF4-FFF2-40B4-BE49-F238E27FC236}">
                <a16:creationId xmlns:a16="http://schemas.microsoft.com/office/drawing/2014/main" id="{B3EB540B-3C46-E0A5-15E7-2DD55EDE6EDD}"/>
              </a:ext>
            </a:extLst>
          </p:cNvPr>
          <p:cNvSpPr txBox="1">
            <a:spLocks noChangeArrowheads="1"/>
          </p:cNvSpPr>
          <p:nvPr/>
        </p:nvSpPr>
        <p:spPr>
          <a:xfrm>
            <a:off x="366713" y="1066800"/>
            <a:ext cx="9074653" cy="4545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en-US" sz="2200" dirty="0">
                <a:solidFill>
                  <a:srgbClr val="3C4043"/>
                </a:solidFill>
              </a:rPr>
              <a:t>Project risk</a:t>
            </a:r>
          </a:p>
          <a:p>
            <a:pPr>
              <a:lnSpc>
                <a:spcPct val="150000"/>
              </a:lnSpc>
              <a:buFont typeface="Wingdings" panose="05000000000000000000" pitchFamily="2" charset="2"/>
              <a:buChar char="v"/>
              <a:defRPr/>
            </a:pPr>
            <a:r>
              <a:rPr lang="en-US" altLang="en-US" sz="2200" dirty="0">
                <a:solidFill>
                  <a:srgbClr val="3C4043"/>
                </a:solidFill>
                <a:ea typeface="Roboto" panose="02000000000000000000" pitchFamily="2" charset="0"/>
                <a:cs typeface="Roboto" panose="02000000000000000000" pitchFamily="2" charset="0"/>
              </a:rPr>
              <a:t>Product risk</a:t>
            </a:r>
            <a:endParaRPr lang="en-US" altLang="en-US" sz="2200" dirty="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341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5.2.3. </a:t>
            </a:r>
            <a:r>
              <a:rPr lang="en-US" sz="3200" dirty="0" err="1"/>
              <a:t>Phân</a:t>
            </a:r>
            <a:r>
              <a:rPr lang="en-US" sz="3200" dirty="0"/>
              <a:t> </a:t>
            </a:r>
            <a:r>
              <a:rPr lang="en-US" sz="3200" dirty="0" err="1"/>
              <a:t>tích</a:t>
            </a:r>
            <a:r>
              <a:rPr lang="en-US" sz="3200" dirty="0"/>
              <a:t> </a:t>
            </a:r>
            <a:r>
              <a:rPr lang="en-US" sz="3200" dirty="0" err="1"/>
              <a:t>rủi</a:t>
            </a:r>
            <a:r>
              <a:rPr lang="en-US" sz="3200" dirty="0"/>
              <a:t> </a:t>
            </a:r>
            <a:r>
              <a:rPr lang="en-US" sz="3200" dirty="0" err="1"/>
              <a:t>ro</a:t>
            </a:r>
            <a:r>
              <a:rPr lang="en-US" sz="3200" dirty="0"/>
              <a:t> </a:t>
            </a:r>
            <a:r>
              <a:rPr lang="en-US" sz="3200" dirty="0" err="1"/>
              <a:t>sản</a:t>
            </a:r>
            <a:r>
              <a:rPr lang="en-US" sz="3200" dirty="0"/>
              <a:t> </a:t>
            </a:r>
            <a:r>
              <a:rPr lang="en-US" sz="3200" dirty="0" err="1"/>
              <a:t>phẩm</a:t>
            </a:r>
            <a:r>
              <a:rPr lang="en-US" sz="3200" dirty="0"/>
              <a:t> (</a:t>
            </a:r>
            <a:r>
              <a:rPr lang="en-US" sz="3200" dirty="0" err="1"/>
              <a:t>đọc</a:t>
            </a:r>
            <a:r>
              <a:rPr lang="en-US" sz="3200" dirty="0"/>
              <a:t> </a:t>
            </a:r>
            <a:r>
              <a:rPr lang="en-US" sz="3200" dirty="0" err="1"/>
              <a:t>thêm</a:t>
            </a:r>
            <a:r>
              <a:rPr lang="en-US" sz="3200" dirty="0"/>
              <a:t>)</a:t>
            </a:r>
          </a:p>
        </p:txBody>
      </p:sp>
    </p:spTree>
    <p:extLst>
      <p:ext uri="{BB962C8B-B14F-4D97-AF65-F5344CB8AC3E}">
        <p14:creationId xmlns:p14="http://schemas.microsoft.com/office/powerpoint/2010/main" val="9641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5.2.4. </a:t>
            </a:r>
            <a:r>
              <a:rPr lang="en-US" sz="3200" dirty="0" err="1"/>
              <a:t>Kiểm</a:t>
            </a:r>
            <a:r>
              <a:rPr lang="en-US" sz="3200" dirty="0"/>
              <a:t> </a:t>
            </a:r>
            <a:r>
              <a:rPr lang="en-US" sz="3200" dirty="0" err="1"/>
              <a:t>soát</a:t>
            </a:r>
            <a:r>
              <a:rPr lang="en-US" sz="3200" dirty="0"/>
              <a:t> </a:t>
            </a:r>
            <a:r>
              <a:rPr lang="en-US" sz="3200" dirty="0" err="1"/>
              <a:t>rủi</a:t>
            </a:r>
            <a:r>
              <a:rPr lang="en-US" sz="3200" dirty="0"/>
              <a:t> </a:t>
            </a:r>
            <a:r>
              <a:rPr lang="en-US" sz="3200" dirty="0" err="1"/>
              <a:t>ro</a:t>
            </a:r>
            <a:r>
              <a:rPr lang="en-US" sz="3200" dirty="0"/>
              <a:t> </a:t>
            </a:r>
            <a:r>
              <a:rPr lang="en-US" sz="3200" dirty="0" err="1"/>
              <a:t>sản</a:t>
            </a:r>
            <a:r>
              <a:rPr lang="en-US" sz="3200" dirty="0"/>
              <a:t> </a:t>
            </a:r>
            <a:r>
              <a:rPr lang="en-US" sz="3200" dirty="0" err="1"/>
              <a:t>phẩm</a:t>
            </a:r>
            <a:r>
              <a:rPr lang="en-US" sz="3200" dirty="0"/>
              <a:t> (</a:t>
            </a:r>
            <a:r>
              <a:rPr lang="en-US" sz="3200" dirty="0" err="1"/>
              <a:t>đọc</a:t>
            </a:r>
            <a:r>
              <a:rPr lang="en-US" sz="3200" dirty="0"/>
              <a:t> </a:t>
            </a:r>
            <a:r>
              <a:rPr lang="en-US" sz="3200" dirty="0" err="1"/>
              <a:t>thêm</a:t>
            </a:r>
            <a:r>
              <a:rPr lang="en-US" sz="3200" dirty="0"/>
              <a:t>)</a:t>
            </a:r>
          </a:p>
        </p:txBody>
      </p:sp>
    </p:spTree>
    <p:extLst>
      <p:ext uri="{BB962C8B-B14F-4D97-AF65-F5344CB8AC3E}">
        <p14:creationId xmlns:p14="http://schemas.microsoft.com/office/powerpoint/2010/main" val="130944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0" indent="0" eaLnBrk="1" fontAlgn="auto" hangingPunct="1">
              <a:lnSpc>
                <a:spcPct val="150000"/>
              </a:lnSpc>
              <a:spcAft>
                <a:spcPts val="0"/>
              </a:spcAft>
              <a:buNone/>
              <a:defRPr/>
            </a:pPr>
            <a:r>
              <a:rPr lang="en-US" sz="2400" dirty="0"/>
              <a:t>5.1. </a:t>
            </a:r>
            <a:r>
              <a:rPr lang="en-US" sz="2400" dirty="0" err="1"/>
              <a:t>Lập</a:t>
            </a:r>
            <a:r>
              <a:rPr lang="en-US" sz="2400" dirty="0"/>
              <a:t> </a:t>
            </a:r>
            <a:r>
              <a:rPr lang="en-US" sz="2400" dirty="0" err="1"/>
              <a:t>kế</a:t>
            </a:r>
            <a:r>
              <a:rPr lang="en-US" sz="2400" dirty="0"/>
              <a:t> </a:t>
            </a:r>
            <a:r>
              <a:rPr lang="en-US" sz="2400" dirty="0" err="1"/>
              <a:t>hoạch</a:t>
            </a:r>
            <a:r>
              <a:rPr lang="en-US" sz="2400" dirty="0"/>
              <a:t> </a:t>
            </a:r>
            <a:r>
              <a:rPr lang="en-US" sz="2400" dirty="0" err="1"/>
              <a:t>kiểm</a:t>
            </a:r>
            <a:r>
              <a:rPr lang="en-US" sz="2400" dirty="0"/>
              <a:t> </a:t>
            </a:r>
            <a:r>
              <a:rPr lang="en-US" sz="2400" dirty="0" err="1"/>
              <a:t>thử</a:t>
            </a:r>
            <a:endParaRPr lang="en-US" sz="2400" dirty="0"/>
          </a:p>
          <a:p>
            <a:pPr marL="0" indent="0" eaLnBrk="1" fontAlgn="auto" hangingPunct="1">
              <a:lnSpc>
                <a:spcPct val="150000"/>
              </a:lnSpc>
              <a:spcAft>
                <a:spcPts val="0"/>
              </a:spcAft>
              <a:buNone/>
              <a:defRPr/>
            </a:pPr>
            <a:r>
              <a:rPr lang="en-US" sz="2400" dirty="0"/>
              <a:t>5.2. </a:t>
            </a:r>
            <a:r>
              <a:rPr lang="en-US" sz="2400" dirty="0" err="1"/>
              <a:t>Quản</a:t>
            </a:r>
            <a:r>
              <a:rPr lang="en-US" sz="2400" dirty="0"/>
              <a:t> </a:t>
            </a:r>
            <a:r>
              <a:rPr lang="en-US" sz="2400" dirty="0" err="1"/>
              <a:t>lý</a:t>
            </a:r>
            <a:r>
              <a:rPr lang="en-US" sz="2400" dirty="0"/>
              <a:t> </a:t>
            </a:r>
            <a:r>
              <a:rPr lang="en-US" sz="2400" dirty="0" err="1"/>
              <a:t>rủi</a:t>
            </a:r>
            <a:r>
              <a:rPr lang="en-US" sz="2400" dirty="0"/>
              <a:t> </a:t>
            </a:r>
            <a:r>
              <a:rPr lang="en-US" sz="2400" dirty="0" err="1"/>
              <a:t>ro</a:t>
            </a:r>
            <a:endParaRPr lang="en-US" sz="2400" dirty="0"/>
          </a:p>
          <a:p>
            <a:pPr marL="0" indent="0" eaLnBrk="1" fontAlgn="auto" hangingPunct="1">
              <a:lnSpc>
                <a:spcPct val="150000"/>
              </a:lnSpc>
              <a:spcAft>
                <a:spcPts val="0"/>
              </a:spcAft>
              <a:buNone/>
              <a:defRPr/>
            </a:pPr>
            <a:r>
              <a:rPr lang="en-US" sz="2400" dirty="0"/>
              <a:t>5.3. </a:t>
            </a:r>
            <a:r>
              <a:rPr lang="en-US" sz="2400" dirty="0" err="1"/>
              <a:t>Kiểm</a:t>
            </a:r>
            <a:r>
              <a:rPr lang="en-US" sz="2400" dirty="0"/>
              <a:t> </a:t>
            </a:r>
            <a:r>
              <a:rPr lang="en-US" sz="2400" dirty="0" err="1"/>
              <a:t>soát</a:t>
            </a:r>
            <a:r>
              <a:rPr lang="en-US" sz="2400" dirty="0"/>
              <a:t>, </a:t>
            </a:r>
            <a:r>
              <a:rPr lang="en-US" sz="2400" dirty="0" err="1"/>
              <a:t>điều</a:t>
            </a:r>
            <a:r>
              <a:rPr lang="en-US" sz="2400" dirty="0"/>
              <a:t> </a:t>
            </a:r>
            <a:r>
              <a:rPr lang="en-US" sz="2400" dirty="0" err="1"/>
              <a:t>chỉnh</a:t>
            </a:r>
            <a:r>
              <a:rPr lang="en-US" sz="2400" dirty="0"/>
              <a:t> </a:t>
            </a:r>
            <a:r>
              <a:rPr lang="en-US" sz="2400" dirty="0" err="1"/>
              <a:t>và</a:t>
            </a:r>
            <a:r>
              <a:rPr lang="en-US" sz="2400" dirty="0"/>
              <a:t> </a:t>
            </a:r>
            <a:r>
              <a:rPr lang="en-US" sz="2400" dirty="0" err="1"/>
              <a:t>hoàn</a:t>
            </a:r>
            <a:r>
              <a:rPr lang="en-US" sz="2400" dirty="0"/>
              <a:t> </a:t>
            </a:r>
            <a:r>
              <a:rPr lang="en-US" sz="2400" dirty="0" err="1"/>
              <a:t>thành</a:t>
            </a:r>
            <a:r>
              <a:rPr lang="en-US" sz="2400" dirty="0"/>
              <a:t> </a:t>
            </a:r>
            <a:r>
              <a:rPr lang="en-US" sz="2400" dirty="0" err="1"/>
              <a:t>kiểm</a:t>
            </a:r>
            <a:r>
              <a:rPr lang="en-US" sz="2400" dirty="0"/>
              <a:t> </a:t>
            </a:r>
            <a:r>
              <a:rPr lang="en-US" sz="2400" dirty="0" err="1"/>
              <a:t>thử</a:t>
            </a:r>
            <a:endParaRPr lang="en-US" sz="2400" dirty="0"/>
          </a:p>
          <a:p>
            <a:pPr marL="0" indent="0" eaLnBrk="1" fontAlgn="auto" hangingPunct="1">
              <a:lnSpc>
                <a:spcPct val="150000"/>
              </a:lnSpc>
              <a:spcAft>
                <a:spcPts val="0"/>
              </a:spcAft>
              <a:buNone/>
              <a:defRPr/>
            </a:pPr>
            <a:r>
              <a:rPr lang="en-US" altLang="en-US" sz="2400" dirty="0"/>
              <a:t>5.4.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cấu</a:t>
            </a:r>
            <a:r>
              <a:rPr lang="en-US" altLang="en-US" sz="2400" dirty="0"/>
              <a:t> </a:t>
            </a:r>
            <a:r>
              <a:rPr lang="en-US" altLang="en-US" sz="2400" dirty="0" err="1"/>
              <a:t>hình</a:t>
            </a:r>
            <a:r>
              <a:rPr lang="en-US" altLang="en-US" sz="2400" dirty="0"/>
              <a:t> </a:t>
            </a:r>
            <a:r>
              <a:rPr lang="en-US" altLang="en-US" sz="2400" dirty="0" err="1"/>
              <a:t>kiểm</a:t>
            </a:r>
            <a:r>
              <a:rPr lang="en-US" altLang="en-US" sz="2400" dirty="0"/>
              <a:t> </a:t>
            </a:r>
            <a:r>
              <a:rPr lang="en-US" altLang="en-US" sz="2400" dirty="0" err="1"/>
              <a:t>thử</a:t>
            </a:r>
            <a:endParaRPr lang="en-US" altLang="en-US" sz="2400" dirty="0"/>
          </a:p>
          <a:p>
            <a:pPr marL="0" indent="0" eaLnBrk="1" fontAlgn="auto" hangingPunct="1">
              <a:lnSpc>
                <a:spcPct val="150000"/>
              </a:lnSpc>
              <a:spcAft>
                <a:spcPts val="0"/>
              </a:spcAft>
              <a:buNone/>
              <a:defRPr/>
            </a:pPr>
            <a:r>
              <a:rPr lang="en-US" altLang="en-US" sz="2400" dirty="0"/>
              <a:t>5.5.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lỗi</a:t>
            </a: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 calcmode="lin" valueType="num">
                                      <p:cBhvr additive="base">
                                        <p:cTn id="7"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0" end="0"/>
                                            </p:txEl>
                                          </p:spTgt>
                                        </p:tgtEl>
                                        <p:attrNameLst>
                                          <p:attrName>style.visibility</p:attrName>
                                        </p:attrNameLst>
                                      </p:cBhvr>
                                      <p:to>
                                        <p:strVal val="visible"/>
                                      </p:to>
                                    </p:set>
                                    <p:anim calcmode="lin" valueType="num">
                                      <p:cBhvr additive="base">
                                        <p:cTn id="13"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5.3. </a:t>
            </a:r>
            <a:r>
              <a:rPr lang="en-US" sz="3200" dirty="0" err="1"/>
              <a:t>Kiểm</a:t>
            </a:r>
            <a:r>
              <a:rPr lang="en-US" sz="3200" dirty="0"/>
              <a:t> </a:t>
            </a:r>
            <a:r>
              <a:rPr lang="en-US" sz="3200" dirty="0" err="1"/>
              <a:t>soát</a:t>
            </a:r>
            <a:r>
              <a:rPr lang="en-US" sz="3200" dirty="0"/>
              <a:t>, </a:t>
            </a:r>
            <a:r>
              <a:rPr lang="en-US" sz="3200" dirty="0" err="1"/>
              <a:t>điều</a:t>
            </a:r>
            <a:r>
              <a:rPr lang="en-US" sz="3200" dirty="0"/>
              <a:t> </a:t>
            </a:r>
            <a:r>
              <a:rPr lang="en-US" sz="3200" dirty="0" err="1"/>
              <a:t>chỉnh</a:t>
            </a:r>
            <a:r>
              <a:rPr lang="en-US" sz="3200" dirty="0"/>
              <a:t> </a:t>
            </a:r>
            <a:r>
              <a:rPr lang="en-US" sz="3200" dirty="0" err="1"/>
              <a:t>và</a:t>
            </a:r>
            <a:r>
              <a:rPr lang="en-US" sz="3200" dirty="0"/>
              <a:t> </a:t>
            </a:r>
            <a:r>
              <a:rPr lang="en-US" sz="3200" dirty="0" err="1"/>
              <a:t>hoàn</a:t>
            </a:r>
            <a:r>
              <a:rPr lang="en-US" sz="3200" dirty="0"/>
              <a:t> </a:t>
            </a:r>
            <a:r>
              <a:rPr lang="en-US" sz="3200" dirty="0" err="1"/>
              <a:t>thành</a:t>
            </a:r>
            <a:r>
              <a:rPr lang="en-US" sz="3200" dirty="0"/>
              <a:t> </a:t>
            </a:r>
            <a:r>
              <a:rPr lang="en-US" sz="3200" dirty="0" err="1"/>
              <a:t>kiểm</a:t>
            </a:r>
            <a:r>
              <a:rPr lang="en-US" sz="3200" dirty="0"/>
              <a:t> </a:t>
            </a:r>
            <a:r>
              <a:rPr lang="en-US" sz="3200" dirty="0" err="1"/>
              <a:t>thử</a:t>
            </a:r>
            <a:endParaRPr lang="en-US" sz="3200" dirty="0"/>
          </a:p>
        </p:txBody>
      </p:sp>
    </p:spTree>
    <p:extLst>
      <p:ext uri="{BB962C8B-B14F-4D97-AF65-F5344CB8AC3E}">
        <p14:creationId xmlns:p14="http://schemas.microsoft.com/office/powerpoint/2010/main" val="395821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5.4. </a:t>
            </a:r>
            <a:r>
              <a:rPr lang="en-US" sz="3200" dirty="0" err="1"/>
              <a:t>Quản</a:t>
            </a:r>
            <a:r>
              <a:rPr lang="en-US" sz="3200" dirty="0"/>
              <a:t> </a:t>
            </a:r>
            <a:r>
              <a:rPr lang="en-US" sz="3200" dirty="0" err="1"/>
              <a:t>lý</a:t>
            </a:r>
            <a:r>
              <a:rPr lang="en-US" sz="3200" dirty="0"/>
              <a:t> </a:t>
            </a:r>
            <a:r>
              <a:rPr lang="en-US" sz="3200" dirty="0" err="1"/>
              <a:t>lỗi</a:t>
            </a:r>
            <a:endParaRPr lang="en-US" sz="3200" dirty="0"/>
          </a:p>
        </p:txBody>
      </p:sp>
    </p:spTree>
    <p:extLst>
      <p:ext uri="{BB962C8B-B14F-4D97-AF65-F5344CB8AC3E}">
        <p14:creationId xmlns:p14="http://schemas.microsoft.com/office/powerpoint/2010/main" val="67128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B2BA4375-830B-2E56-8C6D-46683F16D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85175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5.1.1. </a:t>
            </a:r>
            <a:r>
              <a:rPr lang="en-US" sz="3200" dirty="0" err="1"/>
              <a:t>Mục</a:t>
            </a:r>
            <a:r>
              <a:rPr lang="en-US" sz="3200" dirty="0"/>
              <a:t> </a:t>
            </a:r>
            <a:r>
              <a:rPr lang="en-US" sz="3200" dirty="0" err="1"/>
              <a:t>đích</a:t>
            </a:r>
            <a:r>
              <a:rPr lang="en-US" sz="3200" dirty="0"/>
              <a:t> </a:t>
            </a:r>
            <a:r>
              <a:rPr lang="en-US" sz="3200" dirty="0" err="1"/>
              <a:t>và</a:t>
            </a:r>
            <a:r>
              <a:rPr lang="en-US" sz="3200" dirty="0"/>
              <a:t> </a:t>
            </a:r>
            <a:r>
              <a:rPr lang="en-US" sz="3200" dirty="0" err="1"/>
              <a:t>nội</a:t>
            </a:r>
            <a:r>
              <a:rPr lang="en-US" sz="3200" dirty="0"/>
              <a:t> dung </a:t>
            </a:r>
            <a:r>
              <a:rPr lang="en-US" sz="3200" dirty="0" err="1"/>
              <a:t>của</a:t>
            </a:r>
            <a:r>
              <a:rPr lang="en-US" sz="3200" dirty="0"/>
              <a:t> </a:t>
            </a:r>
            <a:r>
              <a:rPr lang="en-US" sz="3200" dirty="0" err="1"/>
              <a:t>bản</a:t>
            </a:r>
            <a:r>
              <a:rPr lang="en-US" sz="3200" dirty="0"/>
              <a:t> </a:t>
            </a:r>
            <a:r>
              <a:rPr lang="en-US" sz="3200" dirty="0" err="1"/>
              <a:t>kế</a:t>
            </a:r>
            <a:r>
              <a:rPr lang="en-US" sz="3200" dirty="0"/>
              <a:t> </a:t>
            </a:r>
            <a:r>
              <a:rPr lang="en-US" sz="3200" dirty="0" err="1"/>
              <a:t>hoạch</a:t>
            </a:r>
            <a:r>
              <a:rPr lang="en-US" sz="3200" dirty="0"/>
              <a:t> </a:t>
            </a:r>
            <a:r>
              <a:rPr lang="en-US" sz="3200" dirty="0" err="1"/>
              <a:t>kiểm</a:t>
            </a:r>
            <a:r>
              <a:rPr lang="en-US" sz="3200" dirty="0"/>
              <a:t> </a:t>
            </a:r>
            <a:r>
              <a:rPr lang="en-US" sz="3200" dirty="0" err="1"/>
              <a:t>thử</a:t>
            </a:r>
            <a:r>
              <a:rPr lang="en-US" sz="3200" dirty="0"/>
              <a:t>:</a:t>
            </a:r>
          </a:p>
        </p:txBody>
      </p:sp>
      <p:sp>
        <p:nvSpPr>
          <p:cNvPr id="190467" name="Rectangle 3"/>
          <p:cNvSpPr>
            <a:spLocks noGrp="1" noChangeArrowheads="1"/>
          </p:cNvSpPr>
          <p:nvPr>
            <p:ph idx="1"/>
          </p:nvPr>
        </p:nvSpPr>
        <p:spPr>
          <a:xfrm>
            <a:off x="366713" y="1066800"/>
            <a:ext cx="10377487" cy="4608513"/>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en-US" altLang="en-US" sz="2200" dirty="0" err="1"/>
              <a:t>Là</a:t>
            </a:r>
            <a:r>
              <a:rPr lang="en-US" altLang="en-US" sz="2200" dirty="0"/>
              <a:t> </a:t>
            </a:r>
            <a:r>
              <a:rPr lang="en-US" altLang="en-US" sz="2200" dirty="0" err="1"/>
              <a:t>một</a:t>
            </a:r>
            <a:r>
              <a:rPr lang="en-US" altLang="en-US" sz="2200" dirty="0"/>
              <a:t> </a:t>
            </a:r>
            <a:r>
              <a:rPr lang="en-US" altLang="en-US" sz="2200" dirty="0" err="1"/>
              <a:t>bản</a:t>
            </a:r>
            <a:r>
              <a:rPr lang="en-US" altLang="en-US" sz="2200" dirty="0"/>
              <a:t> </a:t>
            </a:r>
            <a:r>
              <a:rPr lang="en-US" altLang="en-US" sz="2200" dirty="0" err="1"/>
              <a:t>kế</a:t>
            </a:r>
            <a:r>
              <a:rPr lang="en-US" altLang="en-US" sz="2200" dirty="0"/>
              <a:t> </a:t>
            </a:r>
            <a:r>
              <a:rPr lang="en-US" altLang="en-US" sz="2200" dirty="0" err="1"/>
              <a:t>hoạch</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r>
              <a:rPr lang="en-US" altLang="en-US" sz="2200" dirty="0" err="1"/>
              <a:t>mô</a:t>
            </a:r>
            <a:r>
              <a:rPr lang="en-US" altLang="en-US" sz="2200" dirty="0"/>
              <a:t> </a:t>
            </a:r>
            <a:r>
              <a:rPr lang="en-US" altLang="en-US" sz="2200" dirty="0" err="1"/>
              <a:t>tả</a:t>
            </a:r>
            <a:r>
              <a:rPr lang="en-US" altLang="en-US" sz="2200" dirty="0"/>
              <a:t> </a:t>
            </a:r>
            <a:r>
              <a:rPr lang="en-US" altLang="en-US" sz="2200" dirty="0" err="1"/>
              <a:t>đối</a:t>
            </a:r>
            <a:r>
              <a:rPr lang="en-US" altLang="en-US" sz="2200" dirty="0"/>
              <a:t> </a:t>
            </a:r>
            <a:r>
              <a:rPr lang="en-US" altLang="en-US" sz="2200" dirty="0" err="1"/>
              <a:t>tượng</a:t>
            </a:r>
            <a:r>
              <a:rPr lang="en-US" altLang="en-US" sz="2200" dirty="0"/>
              <a:t>, </a:t>
            </a:r>
            <a:r>
              <a:rPr lang="en-US" altLang="en-US" sz="2200" dirty="0" err="1"/>
              <a:t>nguồn</a:t>
            </a:r>
            <a:r>
              <a:rPr lang="en-US" altLang="en-US" sz="2200" dirty="0"/>
              <a:t> </a:t>
            </a:r>
            <a:r>
              <a:rPr lang="en-US" altLang="en-US" sz="2200" dirty="0" err="1"/>
              <a:t>lực</a:t>
            </a:r>
            <a:r>
              <a:rPr lang="en-US" altLang="en-US" sz="2200" dirty="0"/>
              <a:t> </a:t>
            </a:r>
            <a:r>
              <a:rPr lang="en-US" altLang="en-US" sz="2200" dirty="0" err="1"/>
              <a:t>và</a:t>
            </a:r>
            <a:r>
              <a:rPr lang="en-US" altLang="en-US" sz="2200" dirty="0"/>
              <a:t> </a:t>
            </a:r>
            <a:r>
              <a:rPr lang="en-US" altLang="en-US" sz="2200" dirty="0" err="1"/>
              <a:t>quy</a:t>
            </a:r>
            <a:r>
              <a:rPr lang="en-US" altLang="en-US" sz="2200" dirty="0"/>
              <a:t> </a:t>
            </a:r>
            <a:r>
              <a:rPr lang="en-US" altLang="en-US" sz="2200" dirty="0" err="1"/>
              <a:t>trình</a:t>
            </a:r>
            <a:r>
              <a:rPr lang="en-US" altLang="en-US" sz="2200" dirty="0"/>
              <a:t> </a:t>
            </a:r>
            <a:r>
              <a:rPr lang="en-US" altLang="en-US" sz="2200" dirty="0" err="1"/>
              <a:t>của</a:t>
            </a:r>
            <a:r>
              <a:rPr lang="en-US" altLang="en-US" sz="2200" dirty="0"/>
              <a:t> </a:t>
            </a:r>
            <a:r>
              <a:rPr lang="en-US" altLang="en-US" sz="2200" dirty="0" err="1"/>
              <a:t>đối</a:t>
            </a:r>
            <a:r>
              <a:rPr lang="en-US" altLang="en-US" sz="2200" dirty="0"/>
              <a:t> </a:t>
            </a:r>
            <a:r>
              <a:rPr lang="en-US" altLang="en-US" sz="2200" dirty="0" err="1"/>
              <a:t>tượng</a:t>
            </a:r>
            <a:r>
              <a:rPr lang="en-US" altLang="en-US" sz="2200" dirty="0"/>
              <a:t> </a:t>
            </a:r>
            <a:r>
              <a:rPr lang="en-US" altLang="en-US" sz="2200" dirty="0" err="1"/>
              <a:t>kiểm</a:t>
            </a:r>
            <a:r>
              <a:rPr lang="en-US" altLang="en-US" sz="2200" dirty="0"/>
              <a:t> </a:t>
            </a:r>
            <a:r>
              <a:rPr lang="en-US" altLang="en-US" sz="2200" dirty="0" err="1"/>
              <a:t>thử</a:t>
            </a:r>
            <a:r>
              <a:rPr lang="en-US" altLang="en-US" sz="2200" dirty="0"/>
              <a:t>. </a:t>
            </a:r>
          </a:p>
          <a:p>
            <a:pPr lvl="1">
              <a:lnSpc>
                <a:spcPct val="150000"/>
              </a:lnSpc>
              <a:defRPr/>
            </a:pPr>
            <a:r>
              <a:rPr lang="en-US" altLang="en-US" sz="1800" dirty="0" err="1"/>
              <a:t>Mô</a:t>
            </a:r>
            <a:r>
              <a:rPr lang="en-US" altLang="en-US" sz="1800" dirty="0"/>
              <a:t> </a:t>
            </a:r>
            <a:r>
              <a:rPr lang="en-US" altLang="en-US" sz="1800" dirty="0" err="1"/>
              <a:t>tả</a:t>
            </a:r>
            <a:r>
              <a:rPr lang="en-US" altLang="en-US" sz="1800" dirty="0"/>
              <a:t> </a:t>
            </a:r>
            <a:r>
              <a:rPr lang="en-US" altLang="en-US" sz="1800" dirty="0" err="1"/>
              <a:t>cách</a:t>
            </a:r>
            <a:r>
              <a:rPr lang="en-US" altLang="en-US" sz="1800" dirty="0"/>
              <a:t> </a:t>
            </a:r>
            <a:r>
              <a:rPr lang="en-US" altLang="en-US" sz="1800" dirty="0" err="1"/>
              <a:t>thức</a:t>
            </a:r>
            <a:r>
              <a:rPr lang="en-US" altLang="en-US" sz="1800" dirty="0"/>
              <a:t> </a:t>
            </a:r>
            <a:r>
              <a:rPr lang="en-US" altLang="en-US" sz="1800" dirty="0" err="1"/>
              <a:t>và</a:t>
            </a:r>
            <a:r>
              <a:rPr lang="en-US" altLang="en-US" sz="1800" dirty="0"/>
              <a:t> </a:t>
            </a:r>
            <a:r>
              <a:rPr lang="en-US" altLang="en-US" sz="1800" dirty="0" err="1"/>
              <a:t>lịch</a:t>
            </a:r>
            <a:r>
              <a:rPr lang="en-US" altLang="en-US" sz="1800" dirty="0"/>
              <a:t> </a:t>
            </a:r>
            <a:r>
              <a:rPr lang="en-US" altLang="en-US" sz="1800" dirty="0" err="1"/>
              <a:t>trình</a:t>
            </a:r>
            <a:r>
              <a:rPr lang="en-US" altLang="en-US" sz="1800" dirty="0"/>
              <a:t> </a:t>
            </a:r>
            <a:r>
              <a:rPr lang="en-US" altLang="en-US" sz="1800" dirty="0" err="1"/>
              <a:t>để</a:t>
            </a:r>
            <a:r>
              <a:rPr lang="en-US" altLang="en-US" sz="1800" dirty="0"/>
              <a:t> </a:t>
            </a:r>
            <a:r>
              <a:rPr lang="en-US" altLang="en-US" sz="1800" dirty="0" err="1"/>
              <a:t>đạt</a:t>
            </a:r>
            <a:r>
              <a:rPr lang="en-US" altLang="en-US" sz="1800" dirty="0"/>
              <a:t> </a:t>
            </a:r>
            <a:r>
              <a:rPr lang="en-US" altLang="en-US" sz="1800" dirty="0" err="1"/>
              <a:t>được</a:t>
            </a:r>
            <a:r>
              <a:rPr lang="en-US" altLang="en-US" sz="1800" dirty="0"/>
              <a:t> </a:t>
            </a:r>
            <a:r>
              <a:rPr lang="en-US" altLang="en-US" sz="1800" dirty="0" err="1"/>
              <a:t>mục</a:t>
            </a:r>
            <a:r>
              <a:rPr lang="en-US" altLang="en-US" sz="1800" dirty="0"/>
              <a:t> </a:t>
            </a:r>
            <a:r>
              <a:rPr lang="en-US" altLang="en-US" sz="1800" dirty="0" err="1"/>
              <a:t>đích</a:t>
            </a:r>
            <a:r>
              <a:rPr lang="en-US" altLang="en-US" sz="1800" dirty="0"/>
              <a:t> </a:t>
            </a:r>
            <a:r>
              <a:rPr lang="en-US" altLang="en-US" sz="1800" dirty="0" err="1"/>
              <a:t>kiểm</a:t>
            </a:r>
            <a:r>
              <a:rPr lang="en-US" altLang="en-US" sz="1800" dirty="0"/>
              <a:t> </a:t>
            </a:r>
            <a:r>
              <a:rPr lang="en-US" altLang="en-US" sz="1800" dirty="0" err="1"/>
              <a:t>thử</a:t>
            </a:r>
            <a:endParaRPr lang="en-US" altLang="en-US" sz="1800" dirty="0"/>
          </a:p>
          <a:p>
            <a:pPr lvl="1">
              <a:lnSpc>
                <a:spcPct val="150000"/>
              </a:lnSpc>
              <a:defRPr/>
            </a:pPr>
            <a:r>
              <a:rPr lang="en-US" altLang="en-US" sz="1800" dirty="0" err="1"/>
              <a:t>Đảm</a:t>
            </a:r>
            <a:r>
              <a:rPr lang="en-US" altLang="en-US" sz="1800" dirty="0"/>
              <a:t> </a:t>
            </a:r>
            <a:r>
              <a:rPr lang="en-US" altLang="en-US" sz="1800" dirty="0" err="1"/>
              <a:t>bảo</a:t>
            </a:r>
            <a:r>
              <a:rPr lang="en-US" altLang="en-US" sz="1800" dirty="0"/>
              <a:t> </a:t>
            </a:r>
            <a:r>
              <a:rPr lang="en-US" altLang="en-US" sz="1800" dirty="0" err="1"/>
              <a:t>các</a:t>
            </a:r>
            <a:r>
              <a:rPr lang="en-US" altLang="en-US" sz="1800" dirty="0"/>
              <a:t> </a:t>
            </a:r>
            <a:r>
              <a:rPr lang="en-US" altLang="en-US" sz="1800" dirty="0" err="1"/>
              <a:t>hoạt</a:t>
            </a:r>
            <a:r>
              <a:rPr lang="en-US" altLang="en-US" sz="1800" dirty="0"/>
              <a:t> </a:t>
            </a:r>
            <a:r>
              <a:rPr lang="en-US" altLang="en-US" sz="1800" dirty="0" err="1"/>
              <a:t>động</a:t>
            </a:r>
            <a:r>
              <a:rPr lang="en-US" altLang="en-US" sz="1800" dirty="0"/>
              <a:t> </a:t>
            </a:r>
            <a:r>
              <a:rPr lang="en-US" altLang="en-US" sz="1800" dirty="0" err="1"/>
              <a:t>kiểm</a:t>
            </a:r>
            <a:r>
              <a:rPr lang="en-US" altLang="en-US" sz="1800" dirty="0"/>
              <a:t> </a:t>
            </a:r>
            <a:r>
              <a:rPr lang="en-US" altLang="en-US" sz="1800" dirty="0" err="1"/>
              <a:t>thử</a:t>
            </a:r>
            <a:r>
              <a:rPr lang="en-US" altLang="en-US" sz="1800" dirty="0"/>
              <a:t> </a:t>
            </a:r>
            <a:r>
              <a:rPr lang="en-US" altLang="en-US" sz="1800" dirty="0" err="1"/>
              <a:t>đáp</a:t>
            </a:r>
            <a:r>
              <a:rPr lang="en-US" altLang="en-US" sz="1800" dirty="0"/>
              <a:t> </a:t>
            </a:r>
            <a:r>
              <a:rPr lang="en-US" altLang="en-US" sz="1800" dirty="0" err="1"/>
              <a:t>ứng</a:t>
            </a:r>
            <a:r>
              <a:rPr lang="en-US" altLang="en-US" sz="1800" dirty="0"/>
              <a:t> </a:t>
            </a:r>
            <a:r>
              <a:rPr lang="en-US" altLang="en-US" sz="1800" dirty="0" err="1"/>
              <a:t>được</a:t>
            </a:r>
            <a:r>
              <a:rPr lang="en-US" altLang="en-US" sz="1800" dirty="0"/>
              <a:t> </a:t>
            </a:r>
            <a:r>
              <a:rPr lang="en-US" altLang="en-US" sz="1800" dirty="0" err="1"/>
              <a:t>các</a:t>
            </a:r>
            <a:r>
              <a:rPr lang="en-US" altLang="en-US" sz="1800" dirty="0"/>
              <a:t> </a:t>
            </a:r>
            <a:r>
              <a:rPr lang="en-US" altLang="en-US" sz="1800" dirty="0" err="1"/>
              <a:t>tiêu</a:t>
            </a:r>
            <a:r>
              <a:rPr lang="en-US" altLang="en-US" sz="1800" dirty="0"/>
              <a:t> </a:t>
            </a:r>
            <a:r>
              <a:rPr lang="en-US" altLang="en-US" sz="1800" dirty="0" err="1"/>
              <a:t>chí</a:t>
            </a:r>
            <a:r>
              <a:rPr lang="en-US" altLang="en-US" sz="1800" dirty="0"/>
              <a:t> </a:t>
            </a:r>
            <a:r>
              <a:rPr lang="en-US" altLang="en-US" sz="1800" dirty="0" err="1"/>
              <a:t>đã</a:t>
            </a:r>
            <a:r>
              <a:rPr lang="en-US" altLang="en-US" sz="1800" dirty="0"/>
              <a:t> </a:t>
            </a:r>
            <a:r>
              <a:rPr lang="en-US" altLang="en-US" sz="1800" dirty="0" err="1"/>
              <a:t>đề</a:t>
            </a:r>
            <a:r>
              <a:rPr lang="en-US" altLang="en-US" sz="1800" dirty="0"/>
              <a:t> </a:t>
            </a:r>
            <a:r>
              <a:rPr lang="en-US" altLang="en-US" sz="1800" dirty="0" err="1"/>
              <a:t>ra</a:t>
            </a:r>
            <a:endParaRPr lang="en-US" altLang="en-US" sz="1800" dirty="0"/>
          </a:p>
          <a:p>
            <a:pPr lvl="1">
              <a:lnSpc>
                <a:spcPct val="150000"/>
              </a:lnSpc>
              <a:defRPr/>
            </a:pPr>
            <a:r>
              <a:rPr lang="en-US" altLang="en-US" sz="1800" dirty="0" err="1"/>
              <a:t>Hoạt</a:t>
            </a:r>
            <a:r>
              <a:rPr lang="en-US" altLang="en-US" sz="1800" dirty="0"/>
              <a:t> </a:t>
            </a:r>
            <a:r>
              <a:rPr lang="en-US" altLang="en-US" sz="1800" dirty="0" err="1"/>
              <a:t>động</a:t>
            </a:r>
            <a:r>
              <a:rPr lang="en-US" altLang="en-US" sz="1800" dirty="0"/>
              <a:t> </a:t>
            </a:r>
            <a:r>
              <a:rPr lang="en-US" altLang="en-US" sz="1800" dirty="0" err="1"/>
              <a:t>như</a:t>
            </a:r>
            <a:r>
              <a:rPr lang="en-US" altLang="en-US" sz="1800" dirty="0"/>
              <a:t> </a:t>
            </a:r>
            <a:r>
              <a:rPr lang="en-US" altLang="en-US" sz="1800" dirty="0" err="1"/>
              <a:t>phương</a:t>
            </a:r>
            <a:r>
              <a:rPr lang="en-US" altLang="en-US" sz="1800" dirty="0"/>
              <a:t> </a:t>
            </a:r>
            <a:r>
              <a:rPr lang="en-US" altLang="en-US" sz="1800" dirty="0" err="1"/>
              <a:t>tiện</a:t>
            </a:r>
            <a:r>
              <a:rPr lang="en-US" altLang="en-US" sz="1800" dirty="0"/>
              <a:t> </a:t>
            </a:r>
            <a:r>
              <a:rPr lang="en-US" altLang="en-US" sz="1800" dirty="0" err="1"/>
              <a:t>trao</a:t>
            </a:r>
            <a:r>
              <a:rPr lang="en-US" altLang="en-US" sz="1800" dirty="0"/>
              <a:t> </a:t>
            </a:r>
            <a:r>
              <a:rPr lang="en-US" altLang="en-US" sz="1800" dirty="0" err="1"/>
              <a:t>đổi</a:t>
            </a:r>
            <a:r>
              <a:rPr lang="en-US" altLang="en-US" sz="1800" dirty="0"/>
              <a:t> </a:t>
            </a:r>
            <a:r>
              <a:rPr lang="en-US" altLang="en-US" sz="1800" dirty="0" err="1"/>
              <a:t>với</a:t>
            </a:r>
            <a:r>
              <a:rPr lang="en-US" altLang="en-US" sz="1800" dirty="0"/>
              <a:t> </a:t>
            </a:r>
            <a:r>
              <a:rPr lang="en-US" altLang="en-US" sz="1800" dirty="0" err="1"/>
              <a:t>các</a:t>
            </a:r>
            <a:r>
              <a:rPr lang="en-US" altLang="en-US" sz="1800" dirty="0"/>
              <a:t> </a:t>
            </a:r>
            <a:r>
              <a:rPr lang="en-US" altLang="en-US" sz="1800" dirty="0" err="1"/>
              <a:t>thành</a:t>
            </a:r>
            <a:r>
              <a:rPr lang="en-US" altLang="en-US" sz="1800" dirty="0"/>
              <a:t> </a:t>
            </a:r>
            <a:r>
              <a:rPr lang="en-US" altLang="en-US" sz="1800" dirty="0" err="1"/>
              <a:t>viên</a:t>
            </a:r>
            <a:r>
              <a:rPr lang="en-US" altLang="en-US" sz="1800" dirty="0"/>
              <a:t> </a:t>
            </a:r>
            <a:r>
              <a:rPr lang="en-US" altLang="en-US" sz="1800" dirty="0" err="1"/>
              <a:t>nhóm</a:t>
            </a:r>
            <a:r>
              <a:rPr lang="en-US" altLang="en-US" sz="1800" dirty="0"/>
              <a:t> </a:t>
            </a:r>
            <a:r>
              <a:rPr lang="en-US" altLang="en-US" sz="1800" dirty="0" err="1"/>
              <a:t>và</a:t>
            </a:r>
            <a:r>
              <a:rPr lang="en-US" altLang="en-US" sz="1800" dirty="0"/>
              <a:t> </a:t>
            </a:r>
            <a:r>
              <a:rPr lang="en-US" altLang="en-US" sz="1800" dirty="0" err="1"/>
              <a:t>các</a:t>
            </a:r>
            <a:r>
              <a:rPr lang="en-US" altLang="en-US" sz="1800" dirty="0"/>
              <a:t> </a:t>
            </a:r>
            <a:r>
              <a:rPr lang="en-US" altLang="en-US" sz="1800" dirty="0" err="1"/>
              <a:t>bên</a:t>
            </a:r>
            <a:r>
              <a:rPr lang="en-US" altLang="en-US" sz="1800" dirty="0"/>
              <a:t> </a:t>
            </a:r>
            <a:r>
              <a:rPr lang="en-US" altLang="en-US" sz="1800" dirty="0" err="1"/>
              <a:t>liên</a:t>
            </a:r>
            <a:r>
              <a:rPr lang="en-US" altLang="en-US" sz="1800" dirty="0"/>
              <a:t> </a:t>
            </a:r>
            <a:r>
              <a:rPr lang="en-US" altLang="en-US" sz="1800" dirty="0" err="1"/>
              <a:t>quan</a:t>
            </a:r>
            <a:endParaRPr lang="en-US" altLang="en-US" sz="1800" dirty="0"/>
          </a:p>
          <a:p>
            <a:pPr lvl="1">
              <a:lnSpc>
                <a:spcPct val="150000"/>
              </a:lnSpc>
              <a:defRPr/>
            </a:pPr>
            <a:r>
              <a:rPr lang="en-US" altLang="en-US" sz="1800" dirty="0" err="1"/>
              <a:t>Chứng</a:t>
            </a:r>
            <a:r>
              <a:rPr lang="en-US" altLang="en-US" sz="1800" dirty="0"/>
              <a:t> </a:t>
            </a:r>
            <a:r>
              <a:rPr lang="en-US" altLang="en-US" sz="1800" dirty="0" err="1"/>
              <a:t>minh</a:t>
            </a:r>
            <a:r>
              <a:rPr lang="en-US" altLang="en-US" sz="1800" dirty="0"/>
              <a:t> </a:t>
            </a:r>
            <a:r>
              <a:rPr lang="en-US" altLang="en-US" sz="1800" dirty="0" err="1"/>
              <a:t>rằng</a:t>
            </a:r>
            <a:r>
              <a:rPr lang="en-US" altLang="en-US" sz="1800" dirty="0"/>
              <a:t> </a:t>
            </a:r>
            <a:r>
              <a:rPr lang="en-US" altLang="en-US" sz="1800" dirty="0" err="1"/>
              <a:t>kiểm</a:t>
            </a:r>
            <a:r>
              <a:rPr lang="en-US" altLang="en-US" sz="1800" dirty="0"/>
              <a:t> </a:t>
            </a:r>
            <a:r>
              <a:rPr lang="en-US" altLang="en-US" sz="1800" dirty="0" err="1"/>
              <a:t>thử</a:t>
            </a:r>
            <a:r>
              <a:rPr lang="en-US" altLang="en-US" sz="1800" dirty="0"/>
              <a:t> </a:t>
            </a:r>
            <a:r>
              <a:rPr lang="en-US" altLang="en-US" sz="1800" dirty="0" err="1"/>
              <a:t>sẽ</a:t>
            </a:r>
            <a:r>
              <a:rPr lang="en-US" altLang="en-US" sz="1800" dirty="0"/>
              <a:t> </a:t>
            </a:r>
            <a:r>
              <a:rPr lang="en-US" altLang="en-US" sz="1800" dirty="0" err="1"/>
              <a:t>tuân</a:t>
            </a:r>
            <a:r>
              <a:rPr lang="en-US" altLang="en-US" sz="1800" dirty="0"/>
              <a:t> </a:t>
            </a:r>
            <a:r>
              <a:rPr lang="en-US" altLang="en-US" sz="1800" dirty="0" err="1"/>
              <a:t>thủ</a:t>
            </a:r>
            <a:r>
              <a:rPr lang="en-US" altLang="en-US" sz="1800" dirty="0"/>
              <a:t> </a:t>
            </a:r>
            <a:r>
              <a:rPr lang="en-US" altLang="en-US" sz="1800" dirty="0" err="1"/>
              <a:t>các</a:t>
            </a:r>
            <a:r>
              <a:rPr lang="en-US" altLang="en-US" sz="1800" dirty="0"/>
              <a:t> </a:t>
            </a:r>
            <a:r>
              <a:rPr lang="en-US" altLang="en-US" sz="1800" dirty="0" err="1"/>
              <a:t>chính</a:t>
            </a:r>
            <a:r>
              <a:rPr lang="en-US" altLang="en-US" sz="1800" dirty="0"/>
              <a:t> </a:t>
            </a:r>
            <a:r>
              <a:rPr lang="en-US" altLang="en-US" sz="1800" dirty="0" err="1"/>
              <a:t>sách</a:t>
            </a:r>
            <a:r>
              <a:rPr lang="en-US" altLang="en-US" sz="1800" dirty="0"/>
              <a:t> </a:t>
            </a:r>
            <a:r>
              <a:rPr lang="en-US" altLang="en-US" sz="1800" dirty="0" err="1"/>
              <a:t>và</a:t>
            </a:r>
            <a:r>
              <a:rPr lang="en-US" altLang="en-US" sz="1800" dirty="0"/>
              <a:t> </a:t>
            </a:r>
            <a:r>
              <a:rPr lang="en-US" altLang="en-US" sz="1800" dirty="0" err="1"/>
              <a:t>chiến</a:t>
            </a:r>
            <a:r>
              <a:rPr lang="en-US" altLang="en-US" sz="1800" dirty="0"/>
              <a:t> </a:t>
            </a:r>
            <a:r>
              <a:rPr lang="en-US" altLang="en-US" sz="1800" dirty="0" err="1"/>
              <a:t>lược</a:t>
            </a:r>
            <a:r>
              <a:rPr lang="en-US" altLang="en-US" sz="1800" dirty="0"/>
              <a:t> </a:t>
            </a:r>
            <a:r>
              <a:rPr lang="en-US" altLang="en-US" sz="1800" dirty="0" err="1"/>
              <a:t>kiểm</a:t>
            </a:r>
            <a:r>
              <a:rPr lang="en-US" altLang="en-US" sz="1800" dirty="0"/>
              <a:t> </a:t>
            </a:r>
            <a:r>
              <a:rPr lang="en-US" altLang="en-US" sz="1800" dirty="0" err="1"/>
              <a:t>thử</a:t>
            </a:r>
            <a:r>
              <a:rPr lang="en-US" altLang="en-US" sz="1800" dirty="0"/>
              <a:t> </a:t>
            </a:r>
            <a:r>
              <a:rPr lang="en-US" altLang="en-US" sz="1800" dirty="0" err="1"/>
              <a:t>hiện</a:t>
            </a:r>
            <a:r>
              <a:rPr lang="en-US" altLang="en-US" sz="1800" dirty="0"/>
              <a:t> </a:t>
            </a:r>
            <a:r>
              <a:rPr lang="en-US" altLang="en-US" sz="1800" dirty="0" err="1"/>
              <a:t>có</a:t>
            </a:r>
            <a:r>
              <a:rPr lang="en-US" altLang="en-US" sz="1800" dirty="0"/>
              <a:t> (</a:t>
            </a:r>
            <a:r>
              <a:rPr lang="en-US" altLang="en-US" sz="1800" dirty="0" err="1"/>
              <a:t>hoặc</a:t>
            </a:r>
            <a:r>
              <a:rPr lang="en-US" altLang="en-US" sz="1800" dirty="0"/>
              <a:t> </a:t>
            </a:r>
            <a:r>
              <a:rPr lang="en-US" altLang="en-US" sz="1800" dirty="0" err="1"/>
              <a:t>vì</a:t>
            </a:r>
            <a:r>
              <a:rPr lang="en-US" altLang="en-US" sz="1800" dirty="0"/>
              <a:t> </a:t>
            </a:r>
            <a:r>
              <a:rPr lang="en-US" altLang="en-US" sz="1800" dirty="0" err="1"/>
              <a:t>sao</a:t>
            </a:r>
            <a:r>
              <a:rPr lang="en-US" altLang="en-US" sz="1800" dirty="0"/>
              <a:t> </a:t>
            </a:r>
            <a:r>
              <a:rPr lang="en-US" altLang="en-US" sz="1800" dirty="0" err="1"/>
              <a:t>lại</a:t>
            </a:r>
            <a:r>
              <a:rPr lang="en-US" altLang="en-US" sz="1800" dirty="0"/>
              <a:t> </a:t>
            </a:r>
            <a:r>
              <a:rPr lang="en-US" altLang="en-US" sz="1800" dirty="0" err="1"/>
              <a:t>khác</a:t>
            </a:r>
            <a:r>
              <a:rPr lang="en-US" altLang="en-US" sz="1800" dirty="0"/>
              <a:t>)</a:t>
            </a:r>
          </a:p>
          <a:p>
            <a:pPr marL="457200" lvl="1" indent="0">
              <a:lnSpc>
                <a:spcPct val="150000"/>
              </a:lnSpc>
              <a:buNone/>
              <a:defRPr/>
            </a:pPr>
            <a:endParaRPr lang="en-US" altLang="en-US" sz="1800" dirty="0"/>
          </a:p>
          <a:p>
            <a:pPr eaLnBrk="1" fontAlgn="auto" hangingPunct="1">
              <a:lnSpc>
                <a:spcPct val="150000"/>
              </a:lnSpc>
              <a:spcAft>
                <a:spcPts val="0"/>
              </a:spcAft>
              <a:defRPr/>
            </a:pP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12424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66713" y="1066800"/>
            <a:ext cx="10377487" cy="4608513"/>
          </a:xfrm>
        </p:spPr>
        <p:txBody>
          <a:bodyPr rtlCol="0">
            <a:normAutofit/>
          </a:bodyPr>
          <a:lstStyle/>
          <a:p>
            <a:pPr eaLnBrk="1" fontAlgn="auto" hangingPunct="1">
              <a:lnSpc>
                <a:spcPct val="150000"/>
              </a:lnSpc>
              <a:spcAft>
                <a:spcPts val="0"/>
              </a:spcAft>
              <a:buFont typeface="Wingdings" panose="05000000000000000000" pitchFamily="2" charset="2"/>
              <a:buChar char="v"/>
              <a:defRPr/>
            </a:pPr>
            <a:r>
              <a:rPr lang="vi-VN" altLang="en-US" sz="2200" dirty="0">
                <a:latin typeface="Calibri" panose="020F0502020204030204" pitchFamily="34" charset="0"/>
                <a:ea typeface="Calibri" panose="020F0502020204030204" pitchFamily="34" charset="0"/>
                <a:cs typeface="Calibri" panose="020F0502020204030204" pitchFamily="34" charset="0"/>
              </a:rPr>
              <a:t>Lập kế hoạch kiểm thử hướng dẫn suy nghĩ của người kiểm thử và buộc người kiểm thử phải đối mặt với những thách thức trong tương lai liên quan đến rủi ro, lịch trình, con người, công cụ, chi phí, nỗ lực, v.v. </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defRPr/>
            </a:pP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vi-VN" altLang="en-US" sz="2200" dirty="0">
                <a:latin typeface="Calibri" panose="020F0502020204030204" pitchFamily="34" charset="0"/>
                <a:ea typeface="Calibri" panose="020F0502020204030204" pitchFamily="34" charset="0"/>
                <a:cs typeface="Calibri" panose="020F0502020204030204" pitchFamily="34" charset="0"/>
              </a:rPr>
              <a:t>Quá trình chuẩn bị kế hoạch kiểm thử là một cách hữu ích để suy nghĩ về những nỗ lực cần thiết để đạt được các mục tiêu của dự án </a:t>
            </a:r>
            <a:r>
              <a:rPr lang="en-US" altLang="en-US" sz="2200" dirty="0" err="1">
                <a:latin typeface="Calibri" panose="020F0502020204030204" pitchFamily="34" charset="0"/>
                <a:ea typeface="Calibri" panose="020F0502020204030204" pitchFamily="34" charset="0"/>
                <a:cs typeface="Calibri" panose="020F0502020204030204" pitchFamily="34" charset="0"/>
              </a:rPr>
              <a:t>kiểm</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thử</a:t>
            </a:r>
            <a:r>
              <a:rPr lang="vi-VN" altLang="en-US" sz="2200" dirty="0">
                <a:latin typeface="Calibri" panose="020F0502020204030204" pitchFamily="34" charset="0"/>
                <a:ea typeface="Calibri" panose="020F0502020204030204" pitchFamily="34" charset="0"/>
                <a:cs typeface="Calibri" panose="020F0502020204030204" pitchFamily="34" charset="0"/>
              </a:rPr>
              <a:t>.</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eaLnBrk="1" fontAlgn="auto" hangingPunct="1">
              <a:lnSpc>
                <a:spcPct val="150000"/>
              </a:lnSpc>
              <a:spcAft>
                <a:spcPts val="0"/>
              </a:spcAft>
              <a:defRPr/>
            </a:pP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AB3D57B8-7A51-3B3A-7346-D69F73D15E04}"/>
              </a:ext>
            </a:extLst>
          </p:cNvPr>
          <p:cNvSpPr txBox="1">
            <a:spLocks noChangeArrowheads="1"/>
          </p:cNvSpPr>
          <p:nvPr/>
        </p:nvSpPr>
        <p:spPr>
          <a:xfrm>
            <a:off x="0" y="30956"/>
            <a:ext cx="10515600" cy="838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defRPr/>
            </a:pPr>
            <a:r>
              <a:rPr lang="en-US" sz="3200"/>
              <a:t>5.1.1. Mục đích và nội dung của bản kế hoạch kiểm thử:</a:t>
            </a:r>
            <a:endParaRPr lang="en-US" sz="3200" dirty="0"/>
          </a:p>
        </p:txBody>
      </p:sp>
    </p:spTree>
    <p:extLst>
      <p:ext uri="{BB962C8B-B14F-4D97-AF65-F5344CB8AC3E}">
        <p14:creationId xmlns:p14="http://schemas.microsoft.com/office/powerpoint/2010/main" val="363957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66713" y="1066800"/>
            <a:ext cx="10377487" cy="4608513"/>
          </a:xfrm>
        </p:spPr>
        <p:txBody>
          <a:bodyPr rtlCol="0">
            <a:normAutofit fontScale="92500"/>
          </a:bodyPr>
          <a:lstStyle/>
          <a:p>
            <a:pPr eaLnBrk="1" fontAlgn="auto" hangingPunct="1">
              <a:lnSpc>
                <a:spcPct val="150000"/>
              </a:lnSpc>
              <a:spcAft>
                <a:spcPts val="0"/>
              </a:spcAft>
              <a:buFont typeface="Wingdings" panose="05000000000000000000" pitchFamily="2" charset="2"/>
              <a:buChar char="v"/>
              <a:defRPr/>
            </a:pP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Nội</a:t>
            </a:r>
            <a:r>
              <a:rPr lang="en-US" altLang="en-US" sz="2200" dirty="0">
                <a:latin typeface="Calibri" panose="020F0502020204030204" pitchFamily="34" charset="0"/>
                <a:ea typeface="Calibri" panose="020F0502020204030204" pitchFamily="34" charset="0"/>
                <a:cs typeface="Calibri" panose="020F0502020204030204" pitchFamily="34" charset="0"/>
              </a:rPr>
              <a:t> dung </a:t>
            </a:r>
            <a:r>
              <a:rPr lang="en-US" altLang="en-US" sz="2200" dirty="0" err="1">
                <a:latin typeface="Calibri" panose="020F0502020204030204" pitchFamily="34" charset="0"/>
                <a:ea typeface="Calibri" panose="020F0502020204030204" pitchFamily="34" charset="0"/>
                <a:cs typeface="Calibri" panose="020F0502020204030204" pitchFamily="34" charset="0"/>
              </a:rPr>
              <a:t>của</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bản</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kế</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hoạch</a:t>
            </a:r>
            <a:r>
              <a:rPr lang="en-US" altLang="en-US" sz="22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Ngữ</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cảnh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phạm</a:t>
            </a:r>
            <a:r>
              <a:rPr lang="en-US" altLang="en-US" sz="1800" dirty="0">
                <a:latin typeface="Calibri" panose="020F0502020204030204" pitchFamily="34" charset="0"/>
                <a:ea typeface="Calibri" panose="020F0502020204030204" pitchFamily="34" charset="0"/>
                <a:cs typeface="Calibri" panose="020F0502020204030204" pitchFamily="34" charset="0"/>
              </a:rPr>
              <a:t> vi, </a:t>
            </a:r>
            <a:r>
              <a:rPr lang="en-US" altLang="en-US" sz="1800" dirty="0" err="1">
                <a:latin typeface="Calibri" panose="020F0502020204030204" pitchFamily="34" charset="0"/>
                <a:ea typeface="Calibri" panose="020F0502020204030204" pitchFamily="34" charset="0"/>
                <a:cs typeface="Calibri" panose="020F0502020204030204" pitchFamily="34" charset="0"/>
              </a:rPr>
              <a:t>mục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tiêu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ràng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buộc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cơ</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sở</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Các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giả</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định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ràng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buộc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của</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dự</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án</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Các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bên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liên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quan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vai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trò</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trách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nhiệm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mức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độ</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liên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quan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đến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nhu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cầu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tuyển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dụng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đào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tạo</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altLang="en-US" sz="1800" dirty="0">
                <a:latin typeface="Calibri" panose="020F0502020204030204" pitchFamily="34" charset="0"/>
                <a:ea typeface="Calibri" panose="020F0502020204030204" pitchFamily="34" charset="0"/>
                <a:cs typeface="Calibri" panose="020F0502020204030204" pitchFamily="34" charset="0"/>
              </a:rPr>
              <a:t>Giao </a:t>
            </a:r>
            <a:r>
              <a:rPr lang="en-US" altLang="en-US" sz="1800" dirty="0" err="1">
                <a:latin typeface="Calibri" panose="020F0502020204030204" pitchFamily="34" charset="0"/>
                <a:ea typeface="Calibri" panose="020F0502020204030204" pitchFamily="34" charset="0"/>
                <a:cs typeface="Calibri" panose="020F0502020204030204" pitchFamily="34" charset="0"/>
              </a:rPr>
              <a:t>tiếp</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tần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suất</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hình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thức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trao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đổi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mẫu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tài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liệu</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Đăng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ký</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rủi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rủi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về</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sản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phẩm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rủi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về</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dự</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án</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Phương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pháp</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tiếp</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cận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mức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độ</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loại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kỹ</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thuật</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tài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liệu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bàn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giao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tiêu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chí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đầu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vào</a:t>
            </a:r>
            <a:r>
              <a:rPr lang="en-US" altLang="en-US" sz="1800" dirty="0">
                <a:latin typeface="Calibri" panose="020F0502020204030204" pitchFamily="34" charset="0"/>
                <a:ea typeface="Calibri" panose="020F0502020204030204" pitchFamily="34" charset="0"/>
                <a:cs typeface="Calibri" panose="020F0502020204030204" pitchFamily="34" charset="0"/>
              </a:rPr>
              <a:t>/</a:t>
            </a:r>
            <a:r>
              <a:rPr lang="en-US" altLang="en-US" sz="1800" dirty="0" err="1">
                <a:latin typeface="Calibri" panose="020F0502020204030204" pitchFamily="34" charset="0"/>
                <a:ea typeface="Calibri" panose="020F0502020204030204" pitchFamily="34" charset="0"/>
                <a:cs typeface="Calibri" panose="020F0502020204030204" pitchFamily="34" charset="0"/>
              </a:rPr>
              <a:t>đầu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ra</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mức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độ</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độc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lập</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của</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số</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liệu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thập</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dữ</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liệu</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môi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trường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khoảng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vênh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giữa</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chính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sách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tổ</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chức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với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chiến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lược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Ngân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sách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tiến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độ</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eaLnBrk="1" fontAlgn="auto" hangingPunct="1">
              <a:lnSpc>
                <a:spcPct val="150000"/>
              </a:lnSpc>
              <a:spcAft>
                <a:spcPts val="0"/>
              </a:spcAft>
              <a:defRPr/>
            </a:pP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6" name="Rectangle 2">
            <a:extLst>
              <a:ext uri="{FF2B5EF4-FFF2-40B4-BE49-F238E27FC236}">
                <a16:creationId xmlns:a16="http://schemas.microsoft.com/office/drawing/2014/main" id="{99C53F51-2CBD-F092-B3FA-2AE454F446B2}"/>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5.1.1. </a:t>
            </a:r>
            <a:r>
              <a:rPr lang="en-US" sz="3200" dirty="0" err="1"/>
              <a:t>Mục</a:t>
            </a:r>
            <a:r>
              <a:rPr lang="en-US" sz="3200" dirty="0"/>
              <a:t> </a:t>
            </a:r>
            <a:r>
              <a:rPr lang="en-US" sz="3200" dirty="0" err="1"/>
              <a:t>đích</a:t>
            </a:r>
            <a:r>
              <a:rPr lang="en-US" sz="3200" dirty="0"/>
              <a:t> </a:t>
            </a:r>
            <a:r>
              <a:rPr lang="en-US" sz="3200" dirty="0" err="1"/>
              <a:t>và</a:t>
            </a:r>
            <a:r>
              <a:rPr lang="en-US" sz="3200" dirty="0"/>
              <a:t> </a:t>
            </a:r>
            <a:r>
              <a:rPr lang="en-US" sz="3200" dirty="0" err="1"/>
              <a:t>nội</a:t>
            </a:r>
            <a:r>
              <a:rPr lang="en-US" sz="3200" dirty="0"/>
              <a:t> dung </a:t>
            </a:r>
            <a:r>
              <a:rPr lang="en-US" sz="3200" dirty="0" err="1"/>
              <a:t>của</a:t>
            </a:r>
            <a:r>
              <a:rPr lang="en-US" sz="3200" dirty="0"/>
              <a:t> </a:t>
            </a:r>
            <a:r>
              <a:rPr lang="en-US" sz="3200" dirty="0" err="1"/>
              <a:t>bản</a:t>
            </a:r>
            <a:r>
              <a:rPr lang="en-US" sz="3200" dirty="0"/>
              <a:t> </a:t>
            </a:r>
            <a:r>
              <a:rPr lang="en-US" sz="3200" dirty="0" err="1"/>
              <a:t>kế</a:t>
            </a:r>
            <a:r>
              <a:rPr lang="en-US" sz="3200" dirty="0"/>
              <a:t> </a:t>
            </a:r>
            <a:r>
              <a:rPr lang="en-US" sz="3200" dirty="0" err="1"/>
              <a:t>hoạch</a:t>
            </a:r>
            <a:r>
              <a:rPr lang="en-US" sz="3200" dirty="0"/>
              <a:t> </a:t>
            </a:r>
            <a:r>
              <a:rPr lang="en-US" sz="3200" dirty="0" err="1"/>
              <a:t>kiểm</a:t>
            </a:r>
            <a:r>
              <a:rPr lang="en-US" sz="3200" dirty="0"/>
              <a:t> </a:t>
            </a:r>
            <a:r>
              <a:rPr lang="en-US" sz="3200" dirty="0" err="1"/>
              <a:t>thử</a:t>
            </a:r>
            <a:r>
              <a:rPr lang="en-US" sz="3200" dirty="0"/>
              <a:t>:</a:t>
            </a:r>
          </a:p>
        </p:txBody>
      </p:sp>
    </p:spTree>
    <p:extLst>
      <p:ext uri="{BB962C8B-B14F-4D97-AF65-F5344CB8AC3E}">
        <p14:creationId xmlns:p14="http://schemas.microsoft.com/office/powerpoint/2010/main" val="377987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66713" y="1066800"/>
            <a:ext cx="10377487" cy="5564459"/>
          </a:xfrm>
        </p:spPr>
        <p:txBody>
          <a:bodyPr rtlCol="0">
            <a:normAutofit fontScale="85000" lnSpcReduction="10000"/>
          </a:bodyPr>
          <a:lstStyle/>
          <a:p>
            <a:pPr eaLnBrk="1" fontAlgn="auto" hangingPunct="1">
              <a:lnSpc>
                <a:spcPct val="150000"/>
              </a:lnSpc>
              <a:spcAft>
                <a:spcPts val="0"/>
              </a:spcAft>
              <a:buFont typeface="Wingdings" panose="05000000000000000000" pitchFamily="2" charset="2"/>
              <a:buChar char="v"/>
              <a:defRPr/>
            </a:pPr>
            <a:r>
              <a:rPr lang="en-US" altLang="en-US" sz="2400" dirty="0"/>
              <a:t> </a:t>
            </a:r>
            <a:r>
              <a:rPr lang="en-US" altLang="en-US" sz="2400" dirty="0" err="1"/>
              <a:t>Có</a:t>
            </a:r>
            <a:r>
              <a:rPr lang="en-US" altLang="en-US" sz="2400" dirty="0"/>
              <a:t> 2 </a:t>
            </a:r>
            <a:r>
              <a:rPr lang="en-US" altLang="en-US" sz="2400" dirty="0" err="1"/>
              <a:t>loại</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xảy</a:t>
            </a:r>
            <a:r>
              <a:rPr lang="en-US" altLang="en-US" sz="2400" dirty="0"/>
              <a:t> </a:t>
            </a:r>
            <a:r>
              <a:rPr lang="en-US" altLang="en-US" sz="2400" dirty="0" err="1"/>
              <a:t>ra</a:t>
            </a:r>
            <a:r>
              <a:rPr lang="en-US" altLang="en-US" sz="2400" dirty="0"/>
              <a:t>: </a:t>
            </a:r>
            <a:r>
              <a:rPr lang="en-US" altLang="en-US" sz="2400" dirty="0" err="1"/>
              <a:t>lập</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bàn</a:t>
            </a:r>
            <a:r>
              <a:rPr lang="en-US" altLang="en-US" sz="2400" dirty="0"/>
              <a:t> </a:t>
            </a:r>
            <a:r>
              <a:rPr lang="en-US" altLang="en-US" sz="2400" dirty="0" err="1"/>
              <a:t>giao</a:t>
            </a:r>
            <a:r>
              <a:rPr lang="en-US" altLang="en-US" sz="2400" dirty="0"/>
              <a:t> </a:t>
            </a:r>
            <a:r>
              <a:rPr lang="en-US" altLang="en-US" sz="2400" dirty="0" err="1"/>
              <a:t>và</a:t>
            </a:r>
            <a:r>
              <a:rPr lang="en-US" altLang="en-US" sz="2400" dirty="0"/>
              <a:t> </a:t>
            </a:r>
            <a:r>
              <a:rPr lang="en-US" altLang="en-US" sz="2400" dirty="0" err="1"/>
              <a:t>lập</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lặp</a:t>
            </a:r>
            <a:r>
              <a:rPr lang="en-US" altLang="en-US" sz="2400" dirty="0"/>
              <a:t> </a:t>
            </a:r>
            <a:r>
              <a:rPr lang="en-US" altLang="en-US" sz="2400" dirty="0" err="1"/>
              <a:t>lại</a:t>
            </a:r>
            <a:r>
              <a:rPr lang="en-US" altLang="en-US" sz="2400" dirty="0"/>
              <a:t>.</a:t>
            </a:r>
          </a:p>
          <a:p>
            <a:pPr eaLnBrk="1" fontAlgn="auto" hangingPunct="1">
              <a:lnSpc>
                <a:spcPct val="150000"/>
              </a:lnSpc>
              <a:spcAft>
                <a:spcPts val="0"/>
              </a:spcAft>
              <a:buFont typeface="Wingdings" panose="05000000000000000000" pitchFamily="2" charset="2"/>
              <a:buChar char="v"/>
              <a:defRPr/>
            </a:pPr>
            <a:r>
              <a:rPr lang="en-US" altLang="en-US" sz="2400" dirty="0" err="1"/>
              <a:t>Lập</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theo</a:t>
            </a:r>
            <a:r>
              <a:rPr lang="en-US" altLang="en-US" sz="2400" dirty="0"/>
              <a:t> </a:t>
            </a:r>
            <a:r>
              <a:rPr lang="en-US" altLang="en-US" sz="2400" dirty="0" err="1"/>
              <a:t>hướng</a:t>
            </a:r>
            <a:r>
              <a:rPr lang="en-US" altLang="en-US" sz="2400" dirty="0"/>
              <a:t> </a:t>
            </a:r>
            <a:r>
              <a:rPr lang="en-US" altLang="en-US" sz="2400" dirty="0" err="1"/>
              <a:t>bàn</a:t>
            </a:r>
            <a:r>
              <a:rPr lang="en-US" altLang="en-US" sz="2400" dirty="0"/>
              <a:t> </a:t>
            </a:r>
            <a:r>
              <a:rPr lang="en-US" altLang="en-US" sz="2400" dirty="0" err="1"/>
              <a:t>giao</a:t>
            </a:r>
            <a:r>
              <a:rPr lang="en-US" altLang="en-US" sz="2400" dirty="0"/>
              <a:t>:</a:t>
            </a:r>
          </a:p>
          <a:p>
            <a:pPr eaLnBrk="1" fontAlgn="auto" hangingPunct="1">
              <a:lnSpc>
                <a:spcPct val="150000"/>
              </a:lnSpc>
              <a:spcAft>
                <a:spcPts val="0"/>
              </a:spcAft>
              <a:buFontTx/>
              <a:buChar char="-"/>
              <a:defRPr/>
            </a:pPr>
            <a:r>
              <a:rPr lang="en-US" altLang="en-US" sz="2400" dirty="0" err="1"/>
              <a:t>Hướng</a:t>
            </a:r>
            <a:r>
              <a:rPr lang="en-US" altLang="en-US" sz="2400" dirty="0"/>
              <a:t> </a:t>
            </a:r>
            <a:r>
              <a:rPr lang="en-US" altLang="en-US" sz="2400" dirty="0" err="1"/>
              <a:t>tới</a:t>
            </a:r>
            <a:r>
              <a:rPr lang="en-US" altLang="en-US" sz="2400" dirty="0"/>
              <a:t> </a:t>
            </a:r>
            <a:r>
              <a:rPr lang="en-US" altLang="en-US" sz="2400" dirty="0" err="1"/>
              <a:t>việc</a:t>
            </a:r>
            <a:r>
              <a:rPr lang="en-US" altLang="en-US" sz="2400" dirty="0"/>
              <a:t> </a:t>
            </a:r>
            <a:r>
              <a:rPr lang="en-US" altLang="en-US" sz="2400" dirty="0" err="1"/>
              <a:t>phát</a:t>
            </a:r>
            <a:r>
              <a:rPr lang="en-US" altLang="en-US" sz="2400" dirty="0"/>
              <a:t> </a:t>
            </a:r>
            <a:r>
              <a:rPr lang="en-US" altLang="en-US" sz="2400" dirty="0" err="1"/>
              <a:t>hành</a:t>
            </a:r>
            <a:r>
              <a:rPr lang="en-US" altLang="en-US" sz="2400" dirty="0"/>
              <a:t> </a:t>
            </a:r>
            <a:r>
              <a:rPr lang="en-US" altLang="en-US" sz="2400" dirty="0" err="1"/>
              <a:t>sản</a:t>
            </a:r>
            <a:r>
              <a:rPr lang="en-US" altLang="en-US" sz="2400" dirty="0"/>
              <a:t> </a:t>
            </a:r>
            <a:r>
              <a:rPr lang="en-US" altLang="en-US" sz="2400" dirty="0" err="1"/>
              <a:t>phẩm</a:t>
            </a:r>
            <a:endParaRPr lang="en-US" altLang="en-US" sz="2400" dirty="0"/>
          </a:p>
          <a:p>
            <a:pPr eaLnBrk="1" fontAlgn="auto" hangingPunct="1">
              <a:lnSpc>
                <a:spcPct val="150000"/>
              </a:lnSpc>
              <a:spcAft>
                <a:spcPts val="0"/>
              </a:spcAft>
              <a:buFontTx/>
              <a:buChar char="-"/>
              <a:defRPr/>
            </a:pPr>
            <a:r>
              <a:rPr lang="en-US" altLang="en-US" sz="2400" dirty="0" err="1"/>
              <a:t>Xác</a:t>
            </a:r>
            <a:r>
              <a:rPr lang="en-US" altLang="en-US" sz="2400" dirty="0"/>
              <a:t> </a:t>
            </a:r>
            <a:r>
              <a:rPr lang="en-US" altLang="en-US" sz="2400" dirty="0" err="1"/>
              <a:t>định</a:t>
            </a:r>
            <a:r>
              <a:rPr lang="en-US" altLang="en-US" sz="2400" dirty="0"/>
              <a:t> </a:t>
            </a:r>
            <a:r>
              <a:rPr lang="en-US" altLang="en-US" sz="2400" dirty="0" err="1"/>
              <a:t>và</a:t>
            </a:r>
            <a:r>
              <a:rPr lang="en-US" altLang="en-US" sz="2400" dirty="0"/>
              <a:t> </a:t>
            </a:r>
            <a:r>
              <a:rPr lang="en-US" altLang="en-US" sz="2400" dirty="0" err="1"/>
              <a:t>xác</a:t>
            </a:r>
            <a:r>
              <a:rPr lang="en-US" altLang="en-US" sz="2400" dirty="0"/>
              <a:t> </a:t>
            </a:r>
            <a:r>
              <a:rPr lang="en-US" altLang="en-US" sz="2400" dirty="0" err="1"/>
              <a:t>định</a:t>
            </a:r>
            <a:r>
              <a:rPr lang="en-US" altLang="en-US" sz="2400" dirty="0"/>
              <a:t> </a:t>
            </a:r>
            <a:r>
              <a:rPr lang="en-US" altLang="en-US" sz="2400" dirty="0" err="1"/>
              <a:t>lại</a:t>
            </a:r>
            <a:r>
              <a:rPr lang="en-US" altLang="en-US" sz="2400" dirty="0"/>
              <a:t> product backlog</a:t>
            </a:r>
          </a:p>
          <a:p>
            <a:pPr eaLnBrk="1" fontAlgn="auto" hangingPunct="1">
              <a:lnSpc>
                <a:spcPct val="150000"/>
              </a:lnSpc>
              <a:spcAft>
                <a:spcPts val="0"/>
              </a:spcAft>
              <a:buFontTx/>
              <a:buChar char="-"/>
              <a:defRPr/>
            </a:pPr>
            <a:r>
              <a:rPr lang="en-US" altLang="en-US" sz="2400" dirty="0"/>
              <a:t>Tinh </a:t>
            </a:r>
            <a:r>
              <a:rPr lang="en-US" altLang="en-US" sz="2400" dirty="0" err="1"/>
              <a:t>chỉnh</a:t>
            </a:r>
            <a:r>
              <a:rPr lang="en-US" altLang="en-US" sz="2400" dirty="0"/>
              <a:t> </a:t>
            </a:r>
            <a:r>
              <a:rPr lang="en-US" altLang="en-US" sz="2400" dirty="0" err="1"/>
              <a:t>các</a:t>
            </a:r>
            <a:r>
              <a:rPr lang="en-US" altLang="en-US" sz="2400" dirty="0"/>
              <a:t> user story </a:t>
            </a:r>
            <a:r>
              <a:rPr lang="en-US" altLang="en-US" sz="2400" dirty="0" err="1"/>
              <a:t>lớn</a:t>
            </a:r>
            <a:r>
              <a:rPr lang="en-US" altLang="en-US" sz="2400" dirty="0"/>
              <a:t> </a:t>
            </a:r>
            <a:r>
              <a:rPr lang="en-US" altLang="en-US" sz="2400" dirty="0" err="1"/>
              <a:t>thành</a:t>
            </a:r>
            <a:r>
              <a:rPr lang="en-US" altLang="en-US" sz="2400" dirty="0"/>
              <a:t> </a:t>
            </a:r>
            <a:r>
              <a:rPr lang="en-US" altLang="en-US" sz="2400" dirty="0" err="1"/>
              <a:t>tập</a:t>
            </a:r>
            <a:r>
              <a:rPr lang="en-US" altLang="en-US" sz="2400" dirty="0"/>
              <a:t> </a:t>
            </a:r>
            <a:r>
              <a:rPr lang="en-US" altLang="en-US" sz="2400" dirty="0" err="1"/>
              <a:t>các</a:t>
            </a:r>
            <a:r>
              <a:rPr lang="en-US" altLang="en-US" sz="2400" dirty="0"/>
              <a:t> user story </a:t>
            </a:r>
            <a:r>
              <a:rPr lang="en-US" altLang="en-US" sz="2400" dirty="0" err="1"/>
              <a:t>nhỏ</a:t>
            </a:r>
            <a:r>
              <a:rPr lang="en-US" altLang="en-US" sz="2400" dirty="0"/>
              <a:t> </a:t>
            </a:r>
            <a:r>
              <a:rPr lang="en-US" altLang="en-US" sz="2400" dirty="0" err="1"/>
              <a:t>hơn</a:t>
            </a:r>
            <a:endParaRPr lang="en-US" altLang="en-US" sz="2400" dirty="0"/>
          </a:p>
          <a:p>
            <a:pPr eaLnBrk="1" fontAlgn="auto" hangingPunct="1">
              <a:lnSpc>
                <a:spcPct val="150000"/>
              </a:lnSpc>
              <a:spcAft>
                <a:spcPts val="0"/>
              </a:spcAft>
              <a:buFontTx/>
              <a:buChar char="-"/>
              <a:defRPr/>
            </a:pPr>
            <a:r>
              <a:rPr lang="en-US" altLang="en-US" sz="2400" dirty="0" err="1"/>
              <a:t>Hoạt</a:t>
            </a:r>
            <a:r>
              <a:rPr lang="en-US" altLang="en-US" sz="2400" dirty="0"/>
              <a:t> </a:t>
            </a:r>
            <a:r>
              <a:rPr lang="en-US" altLang="en-US" sz="2400" dirty="0" err="1"/>
              <a:t>động</a:t>
            </a:r>
            <a:r>
              <a:rPr lang="en-US" altLang="en-US" sz="2400" dirty="0"/>
              <a:t> </a:t>
            </a:r>
            <a:r>
              <a:rPr lang="en-US" altLang="en-US" sz="2400" dirty="0" err="1"/>
              <a:t>như</a:t>
            </a:r>
            <a:r>
              <a:rPr lang="en-US" altLang="en-US" sz="2400" dirty="0"/>
              <a:t> </a:t>
            </a:r>
            <a:r>
              <a:rPr lang="en-US" altLang="en-US" sz="2400" dirty="0" err="1"/>
              <a:t>cơ</a:t>
            </a:r>
            <a:r>
              <a:rPr lang="en-US" altLang="en-US" sz="2400" dirty="0"/>
              <a:t> </a:t>
            </a:r>
            <a:r>
              <a:rPr lang="en-US" altLang="en-US" sz="2400" dirty="0" err="1"/>
              <a:t>sở</a:t>
            </a:r>
            <a:r>
              <a:rPr lang="en-US" altLang="en-US" sz="2400" dirty="0"/>
              <a:t> </a:t>
            </a:r>
            <a:r>
              <a:rPr lang="en-US" altLang="en-US" sz="2400" dirty="0" err="1"/>
              <a:t>cho</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và</a:t>
            </a:r>
            <a:r>
              <a:rPr lang="en-US" altLang="en-US" sz="2400" dirty="0"/>
              <a:t> </a:t>
            </a:r>
            <a:r>
              <a:rPr lang="en-US" altLang="en-US" sz="2400" dirty="0" err="1"/>
              <a:t>phương</a:t>
            </a:r>
            <a:r>
              <a:rPr lang="en-US" altLang="en-US" sz="2400" dirty="0"/>
              <a:t> </a:t>
            </a:r>
            <a:r>
              <a:rPr lang="en-US" altLang="en-US" sz="2400" dirty="0" err="1"/>
              <a:t>pháp</a:t>
            </a:r>
            <a:r>
              <a:rPr lang="en-US" altLang="en-US" sz="2400" dirty="0"/>
              <a:t> </a:t>
            </a:r>
            <a:r>
              <a:rPr lang="en-US" altLang="en-US" sz="2400" dirty="0" err="1"/>
              <a:t>kiểm</a:t>
            </a:r>
            <a:r>
              <a:rPr lang="en-US" altLang="en-US" sz="2400" dirty="0"/>
              <a:t> </a:t>
            </a:r>
            <a:r>
              <a:rPr lang="en-US" altLang="en-US" sz="2400" dirty="0" err="1"/>
              <a:t>thử</a:t>
            </a:r>
            <a:r>
              <a:rPr lang="en-US" altLang="en-US" sz="2400" dirty="0"/>
              <a:t> </a:t>
            </a:r>
            <a:r>
              <a:rPr lang="en-US" altLang="en-US" sz="2400" dirty="0" err="1"/>
              <a:t>thông</a:t>
            </a:r>
            <a:r>
              <a:rPr lang="en-US" altLang="en-US" sz="2400" dirty="0"/>
              <a:t> qua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lần</a:t>
            </a:r>
            <a:r>
              <a:rPr lang="en-US" altLang="en-US" sz="2400" dirty="0"/>
              <a:t> </a:t>
            </a:r>
            <a:r>
              <a:rPr lang="en-US" altLang="en-US" sz="2400" dirty="0" err="1"/>
              <a:t>lặp</a:t>
            </a:r>
            <a:r>
              <a:rPr lang="en-US" altLang="en-US" sz="2400" dirty="0"/>
              <a:t>.</a:t>
            </a:r>
          </a:p>
          <a:p>
            <a:pPr eaLnBrk="1" fontAlgn="auto" hangingPunct="1">
              <a:lnSpc>
                <a:spcPct val="150000"/>
              </a:lnSpc>
              <a:spcAft>
                <a:spcPts val="0"/>
              </a:spcAft>
              <a:buFontTx/>
              <a:buChar char="-"/>
              <a:defRPr/>
            </a:pPr>
            <a:r>
              <a:rPr lang="en-US" altLang="en-US" sz="2400" dirty="0" err="1"/>
              <a:t>Kiểm</a:t>
            </a:r>
            <a:r>
              <a:rPr lang="en-US" altLang="en-US" sz="2400" dirty="0"/>
              <a:t> </a:t>
            </a:r>
            <a:r>
              <a:rPr lang="en-US" altLang="en-US" sz="2400" dirty="0" err="1"/>
              <a:t>thử</a:t>
            </a:r>
            <a:r>
              <a:rPr lang="en-US" altLang="en-US" sz="2400" dirty="0"/>
              <a:t> </a:t>
            </a:r>
            <a:r>
              <a:rPr lang="en-US" altLang="en-US" sz="2400" dirty="0" err="1"/>
              <a:t>viên</a:t>
            </a:r>
            <a:r>
              <a:rPr lang="en-US" altLang="en-US" sz="2400" dirty="0"/>
              <a:t> </a:t>
            </a:r>
            <a:r>
              <a:rPr lang="en-US" altLang="en-US" sz="2400" dirty="0" err="1"/>
              <a:t>đã</a:t>
            </a:r>
            <a:r>
              <a:rPr lang="en-US" altLang="en-US" sz="2400" dirty="0"/>
              <a:t> </a:t>
            </a:r>
            <a:r>
              <a:rPr lang="en-US" altLang="en-US" sz="2400" dirty="0" err="1"/>
              <a:t>tham</a:t>
            </a:r>
            <a:r>
              <a:rPr lang="en-US" altLang="en-US" sz="2400" dirty="0"/>
              <a:t> </a:t>
            </a:r>
            <a:r>
              <a:rPr lang="en-US" altLang="en-US" sz="2400" dirty="0" err="1"/>
              <a:t>gia</a:t>
            </a:r>
            <a:r>
              <a:rPr lang="en-US" altLang="en-US" sz="2400" dirty="0"/>
              <a:t> </a:t>
            </a:r>
            <a:r>
              <a:rPr lang="en-US" altLang="en-US" sz="2400" dirty="0" err="1"/>
              <a:t>vào</a:t>
            </a:r>
            <a:r>
              <a:rPr lang="en-US" altLang="en-US" sz="2400" dirty="0"/>
              <a:t> </a:t>
            </a:r>
            <a:r>
              <a:rPr lang="en-US" altLang="en-US" sz="2400" dirty="0" err="1"/>
              <a:t>lập</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bàn</a:t>
            </a:r>
            <a:r>
              <a:rPr lang="en-US" altLang="en-US" sz="2400" dirty="0"/>
              <a:t> </a:t>
            </a:r>
            <a:r>
              <a:rPr lang="en-US" altLang="en-US" sz="2400" dirty="0" err="1"/>
              <a:t>giao</a:t>
            </a:r>
            <a:r>
              <a:rPr lang="en-US" altLang="en-US" sz="2400" dirty="0"/>
              <a:t> </a:t>
            </a:r>
            <a:r>
              <a:rPr lang="en-US" altLang="en-US" sz="2400" dirty="0" err="1"/>
              <a:t>bằng</a:t>
            </a:r>
            <a:r>
              <a:rPr lang="en-US" altLang="en-US" sz="2400" dirty="0"/>
              <a:t> </a:t>
            </a:r>
            <a:r>
              <a:rPr lang="en-US" altLang="en-US" sz="2400" dirty="0" err="1"/>
              <a:t>cách</a:t>
            </a:r>
            <a:r>
              <a:rPr lang="en-US" altLang="en-US" sz="2400" dirty="0"/>
              <a:t>:</a:t>
            </a:r>
          </a:p>
          <a:p>
            <a:pPr marL="457200" lvl="1" indent="0">
              <a:lnSpc>
                <a:spcPct val="150000"/>
              </a:lnSpc>
              <a:buNone/>
              <a:defRPr/>
            </a:pPr>
            <a:r>
              <a:rPr lang="en-US" altLang="en-US" sz="2000" dirty="0"/>
              <a:t>+ </a:t>
            </a:r>
            <a:r>
              <a:rPr lang="en-US" altLang="en-US" sz="2000" dirty="0" err="1"/>
              <a:t>viết</a:t>
            </a:r>
            <a:r>
              <a:rPr lang="en-US" altLang="en-US" sz="2000" dirty="0"/>
              <a:t> </a:t>
            </a:r>
            <a:r>
              <a:rPr lang="en-US" altLang="en-US" sz="2000" dirty="0" err="1"/>
              <a:t>các</a:t>
            </a:r>
            <a:r>
              <a:rPr lang="en-US" altLang="en-US" sz="2000" dirty="0"/>
              <a:t> user story </a:t>
            </a:r>
            <a:r>
              <a:rPr lang="en-US" altLang="en-US" sz="2000" dirty="0" err="1"/>
              <a:t>và</a:t>
            </a:r>
            <a:r>
              <a:rPr lang="en-US" altLang="en-US" sz="2000" dirty="0"/>
              <a:t> </a:t>
            </a:r>
            <a:r>
              <a:rPr lang="en-US" altLang="en-US" sz="2000" dirty="0" err="1"/>
              <a:t>tiêu</a:t>
            </a:r>
            <a:r>
              <a:rPr lang="en-US" altLang="en-US" sz="2000" dirty="0"/>
              <a:t> </a:t>
            </a:r>
            <a:r>
              <a:rPr lang="en-US" altLang="en-US" sz="2000" dirty="0" err="1"/>
              <a:t>chí</a:t>
            </a:r>
            <a:r>
              <a:rPr lang="en-US" altLang="en-US" sz="2000" dirty="0"/>
              <a:t> </a:t>
            </a:r>
            <a:r>
              <a:rPr lang="en-US" altLang="en-US" sz="2000" dirty="0" err="1"/>
              <a:t>chấp</a:t>
            </a:r>
            <a:r>
              <a:rPr lang="en-US" altLang="en-US" sz="2000" dirty="0"/>
              <a:t> </a:t>
            </a:r>
            <a:r>
              <a:rPr lang="en-US" altLang="en-US" sz="2000" dirty="0" err="1"/>
              <a:t>nhận</a:t>
            </a:r>
            <a:r>
              <a:rPr lang="en-US" altLang="en-US" sz="2000" dirty="0"/>
              <a:t> </a:t>
            </a:r>
            <a:r>
              <a:rPr lang="en-US" altLang="en-US" sz="2000" dirty="0" err="1"/>
              <a:t>sản</a:t>
            </a:r>
            <a:r>
              <a:rPr lang="en-US" altLang="en-US" sz="2000" dirty="0"/>
              <a:t> </a:t>
            </a:r>
            <a:r>
              <a:rPr lang="en-US" altLang="en-US" sz="2000" dirty="0" err="1"/>
              <a:t>phẩm</a:t>
            </a:r>
            <a:r>
              <a:rPr lang="en-US" altLang="en-US" sz="2000" dirty="0"/>
              <a:t> </a:t>
            </a:r>
            <a:r>
              <a:rPr lang="en-US" altLang="en-US" sz="2000" dirty="0" err="1"/>
              <a:t>có</a:t>
            </a:r>
            <a:r>
              <a:rPr lang="en-US" altLang="en-US" sz="2000" dirty="0"/>
              <a:t> </a:t>
            </a:r>
            <a:r>
              <a:rPr lang="en-US" altLang="en-US" sz="2000" dirty="0" err="1"/>
              <a:t>thể</a:t>
            </a:r>
            <a:r>
              <a:rPr lang="en-US" altLang="en-US" sz="2000" dirty="0"/>
              <a:t> </a:t>
            </a:r>
            <a:r>
              <a:rPr lang="en-US" altLang="en-US" sz="2000" dirty="0" err="1"/>
              <a:t>kiểm</a:t>
            </a:r>
            <a:r>
              <a:rPr lang="en-US" altLang="en-US" sz="2000" dirty="0"/>
              <a:t> </a:t>
            </a:r>
            <a:r>
              <a:rPr lang="en-US" altLang="en-US" sz="2000" dirty="0" err="1"/>
              <a:t>thử</a:t>
            </a:r>
            <a:r>
              <a:rPr lang="en-US" altLang="en-US" sz="2000" dirty="0"/>
              <a:t> </a:t>
            </a:r>
            <a:r>
              <a:rPr lang="en-US" altLang="en-US" sz="2000" dirty="0" err="1"/>
              <a:t>được</a:t>
            </a:r>
            <a:endParaRPr lang="en-US" altLang="en-US" sz="2000" dirty="0"/>
          </a:p>
          <a:p>
            <a:pPr marL="457200" lvl="1" indent="0">
              <a:lnSpc>
                <a:spcPct val="150000"/>
              </a:lnSpc>
              <a:buNone/>
              <a:defRPr/>
            </a:pPr>
            <a:r>
              <a:rPr lang="en-US" altLang="en-US" sz="2000" dirty="0"/>
              <a:t>+ </a:t>
            </a:r>
            <a:r>
              <a:rPr lang="en-US" altLang="en-US" sz="2000" dirty="0" err="1"/>
              <a:t>tham</a:t>
            </a:r>
            <a:r>
              <a:rPr lang="en-US" altLang="en-US" sz="2000" dirty="0"/>
              <a:t> </a:t>
            </a:r>
            <a:r>
              <a:rPr lang="en-US" altLang="en-US" sz="2000" dirty="0" err="1"/>
              <a:t>gia</a:t>
            </a:r>
            <a:r>
              <a:rPr lang="en-US" altLang="en-US" sz="2000" dirty="0"/>
              <a:t> </a:t>
            </a:r>
            <a:r>
              <a:rPr lang="en-US" altLang="en-US" sz="2000" dirty="0" err="1"/>
              <a:t>vào</a:t>
            </a:r>
            <a:r>
              <a:rPr lang="en-US" altLang="en-US" sz="2000" dirty="0"/>
              <a:t> </a:t>
            </a:r>
            <a:r>
              <a:rPr lang="en-US" altLang="en-US" sz="2000" dirty="0" err="1"/>
              <a:t>phân</a:t>
            </a:r>
            <a:r>
              <a:rPr lang="en-US" altLang="en-US" sz="2000" dirty="0"/>
              <a:t> </a:t>
            </a:r>
            <a:r>
              <a:rPr lang="en-US" altLang="en-US" sz="2000" dirty="0" err="1"/>
              <a:t>tích</a:t>
            </a:r>
            <a:r>
              <a:rPr lang="en-US" altLang="en-US" sz="2000" dirty="0"/>
              <a:t> </a:t>
            </a:r>
            <a:r>
              <a:rPr lang="en-US" altLang="en-US" sz="2000" dirty="0" err="1"/>
              <a:t>rủi</a:t>
            </a:r>
            <a:r>
              <a:rPr lang="en-US" altLang="en-US" sz="2000" dirty="0"/>
              <a:t> </a:t>
            </a:r>
            <a:r>
              <a:rPr lang="en-US" altLang="en-US" sz="2000" dirty="0" err="1"/>
              <a:t>ro</a:t>
            </a:r>
            <a:r>
              <a:rPr lang="en-US" altLang="en-US" sz="2000" dirty="0"/>
              <a:t> </a:t>
            </a:r>
            <a:r>
              <a:rPr lang="en-US" altLang="en-US" sz="2000" dirty="0" err="1"/>
              <a:t>về</a:t>
            </a:r>
            <a:r>
              <a:rPr lang="en-US" altLang="en-US" sz="2000" dirty="0"/>
              <a:t> </a:t>
            </a:r>
            <a:r>
              <a:rPr lang="en-US" altLang="en-US" sz="2000" dirty="0" err="1"/>
              <a:t>chất</a:t>
            </a:r>
            <a:r>
              <a:rPr lang="en-US" altLang="en-US" sz="2000" dirty="0"/>
              <a:t> </a:t>
            </a:r>
            <a:r>
              <a:rPr lang="en-US" altLang="en-US" sz="2000" dirty="0" err="1"/>
              <a:t>lượng</a:t>
            </a:r>
            <a:r>
              <a:rPr lang="en-US" altLang="en-US" sz="2000" dirty="0"/>
              <a:t> </a:t>
            </a:r>
            <a:r>
              <a:rPr lang="en-US" altLang="en-US" sz="2000" dirty="0" err="1"/>
              <a:t>và</a:t>
            </a:r>
            <a:r>
              <a:rPr lang="en-US" altLang="en-US" sz="2000" dirty="0"/>
              <a:t> </a:t>
            </a:r>
            <a:r>
              <a:rPr lang="en-US" altLang="en-US" sz="2000" dirty="0" err="1"/>
              <a:t>dự</a:t>
            </a:r>
            <a:r>
              <a:rPr lang="en-US" altLang="en-US" sz="2000" dirty="0"/>
              <a:t> </a:t>
            </a:r>
            <a:r>
              <a:rPr lang="en-US" altLang="en-US" sz="2000" dirty="0" err="1"/>
              <a:t>án</a:t>
            </a:r>
            <a:endParaRPr lang="en-US" altLang="en-US" sz="2000" dirty="0"/>
          </a:p>
          <a:p>
            <a:pPr marL="457200" lvl="1" indent="0">
              <a:lnSpc>
                <a:spcPct val="150000"/>
              </a:lnSpc>
              <a:buNone/>
              <a:defRPr/>
            </a:pPr>
            <a:r>
              <a:rPr lang="en-US" altLang="en-US" sz="2000" dirty="0"/>
              <a:t>+ </a:t>
            </a:r>
            <a:r>
              <a:rPr lang="en-US" altLang="en-US" sz="2000" dirty="0" err="1"/>
              <a:t>ước</a:t>
            </a:r>
            <a:r>
              <a:rPr lang="en-US" altLang="en-US" sz="2000" dirty="0"/>
              <a:t> </a:t>
            </a:r>
            <a:r>
              <a:rPr lang="en-US" altLang="en-US" sz="2000" dirty="0" err="1"/>
              <a:t>lượng</a:t>
            </a:r>
            <a:r>
              <a:rPr lang="en-US" altLang="en-US" sz="2000" dirty="0"/>
              <a:t> </a:t>
            </a:r>
            <a:r>
              <a:rPr lang="en-US" altLang="en-US" sz="2000" dirty="0" err="1"/>
              <a:t>công</a:t>
            </a:r>
            <a:r>
              <a:rPr lang="en-US" altLang="en-US" sz="2000" dirty="0"/>
              <a:t> </a:t>
            </a:r>
            <a:r>
              <a:rPr lang="en-US" altLang="en-US" sz="2000" dirty="0" err="1"/>
              <a:t>sức</a:t>
            </a:r>
            <a:r>
              <a:rPr lang="en-US" altLang="en-US" sz="2000" dirty="0"/>
              <a:t> </a:t>
            </a:r>
            <a:r>
              <a:rPr lang="en-US" altLang="en-US" sz="2000" dirty="0" err="1"/>
              <a:t>kiểm</a:t>
            </a:r>
            <a:r>
              <a:rPr lang="en-US" altLang="en-US" sz="2000" dirty="0"/>
              <a:t> </a:t>
            </a:r>
            <a:r>
              <a:rPr lang="en-US" altLang="en-US" sz="2000" dirty="0" err="1"/>
              <a:t>thử</a:t>
            </a:r>
            <a:r>
              <a:rPr lang="en-US" altLang="en-US" sz="2000" dirty="0"/>
              <a:t> </a:t>
            </a:r>
            <a:r>
              <a:rPr lang="en-US" altLang="en-US" sz="2000" dirty="0" err="1"/>
              <a:t>các</a:t>
            </a:r>
            <a:r>
              <a:rPr lang="en-US" altLang="en-US" sz="2000" dirty="0"/>
              <a:t> user story</a:t>
            </a:r>
          </a:p>
          <a:p>
            <a:pPr marL="457200" lvl="1" indent="0">
              <a:lnSpc>
                <a:spcPct val="150000"/>
              </a:lnSpc>
              <a:buNone/>
              <a:defRPr/>
            </a:pPr>
            <a:r>
              <a:rPr lang="en-US" altLang="en-US" sz="2000" dirty="0"/>
              <a:t>+ </a:t>
            </a:r>
            <a:r>
              <a:rPr lang="en-US" altLang="en-US" sz="2000" dirty="0" err="1"/>
              <a:t>xác</a:t>
            </a:r>
            <a:r>
              <a:rPr lang="en-US" altLang="en-US" sz="2000" dirty="0"/>
              <a:t> </a:t>
            </a:r>
            <a:r>
              <a:rPr lang="en-US" altLang="en-US" sz="2000" dirty="0" err="1"/>
              <a:t>định</a:t>
            </a:r>
            <a:r>
              <a:rPr lang="en-US" altLang="en-US" sz="2000" dirty="0"/>
              <a:t> </a:t>
            </a:r>
            <a:r>
              <a:rPr lang="en-US" altLang="en-US" sz="2000" dirty="0" err="1"/>
              <a:t>phương</a:t>
            </a:r>
            <a:r>
              <a:rPr lang="en-US" altLang="en-US" sz="2000" dirty="0"/>
              <a:t> </a:t>
            </a:r>
            <a:r>
              <a:rPr lang="en-US" altLang="en-US" sz="2000" dirty="0" err="1"/>
              <a:t>pháp</a:t>
            </a:r>
            <a:r>
              <a:rPr lang="en-US" altLang="en-US" sz="2000" dirty="0"/>
              <a:t> </a:t>
            </a:r>
            <a:r>
              <a:rPr lang="en-US" altLang="en-US" sz="2000" dirty="0" err="1"/>
              <a:t>kiểm</a:t>
            </a:r>
            <a:r>
              <a:rPr lang="en-US" altLang="en-US" sz="2000" dirty="0"/>
              <a:t> </a:t>
            </a:r>
            <a:r>
              <a:rPr lang="en-US" altLang="en-US" sz="2000" dirty="0" err="1"/>
              <a:t>thử</a:t>
            </a:r>
            <a:r>
              <a:rPr lang="en-US" altLang="en-US" sz="2000" dirty="0"/>
              <a:t> </a:t>
            </a:r>
            <a:r>
              <a:rPr lang="en-US" altLang="en-US" sz="2000" dirty="0" err="1"/>
              <a:t>và</a:t>
            </a:r>
            <a:r>
              <a:rPr lang="en-US" altLang="en-US" sz="2000" dirty="0"/>
              <a:t> </a:t>
            </a:r>
            <a:r>
              <a:rPr lang="en-US" altLang="en-US" sz="2000" dirty="0" err="1"/>
              <a:t>lập</a:t>
            </a:r>
            <a:r>
              <a:rPr lang="en-US" altLang="en-US" sz="2000" dirty="0"/>
              <a:t> </a:t>
            </a:r>
            <a:r>
              <a:rPr lang="en-US" altLang="en-US" sz="2000" dirty="0" err="1"/>
              <a:t>kế</a:t>
            </a:r>
            <a:r>
              <a:rPr lang="en-US" altLang="en-US" sz="2000" dirty="0"/>
              <a:t> </a:t>
            </a:r>
            <a:r>
              <a:rPr lang="en-US" altLang="en-US" sz="2000" dirty="0" err="1"/>
              <a:t>hoạch</a:t>
            </a:r>
            <a:r>
              <a:rPr lang="en-US" altLang="en-US" sz="2000" dirty="0"/>
              <a:t> </a:t>
            </a:r>
            <a:r>
              <a:rPr lang="en-US" altLang="en-US" sz="2000" dirty="0" err="1"/>
              <a:t>cho</a:t>
            </a:r>
            <a:r>
              <a:rPr lang="en-US" altLang="en-US" sz="2000" dirty="0"/>
              <a:t> </a:t>
            </a:r>
            <a:r>
              <a:rPr lang="en-US" altLang="en-US" sz="2000" dirty="0" err="1"/>
              <a:t>bản</a:t>
            </a:r>
            <a:r>
              <a:rPr lang="en-US" altLang="en-US" sz="2000" dirty="0"/>
              <a:t> </a:t>
            </a:r>
            <a:r>
              <a:rPr lang="en-US" altLang="en-US" sz="2000" dirty="0" err="1"/>
              <a:t>phần</a:t>
            </a:r>
            <a:r>
              <a:rPr lang="en-US" altLang="en-US" sz="2000" dirty="0"/>
              <a:t> </a:t>
            </a:r>
            <a:r>
              <a:rPr lang="en-US" altLang="en-US" sz="2000" dirty="0" err="1"/>
              <a:t>mềm</a:t>
            </a:r>
            <a:r>
              <a:rPr lang="en-US" altLang="en-US" sz="2000" dirty="0"/>
              <a:t> </a:t>
            </a:r>
            <a:r>
              <a:rPr lang="en-US" altLang="en-US" sz="2000" dirty="0" err="1"/>
              <a:t>sắp</a:t>
            </a:r>
            <a:r>
              <a:rPr lang="en-US" altLang="en-US" sz="2000" dirty="0"/>
              <a:t> </a:t>
            </a:r>
            <a:r>
              <a:rPr lang="en-US" altLang="en-US" sz="2000" dirty="0" err="1"/>
              <a:t>bàn</a:t>
            </a:r>
            <a:r>
              <a:rPr lang="en-US" altLang="en-US" sz="2000" dirty="0"/>
              <a:t> </a:t>
            </a:r>
            <a:r>
              <a:rPr lang="en-US" altLang="en-US" sz="2000" dirty="0" err="1"/>
              <a:t>giao</a:t>
            </a:r>
            <a:r>
              <a:rPr lang="en-US" altLang="en-US" sz="2000" dirty="0"/>
              <a:t>.</a:t>
            </a:r>
          </a:p>
          <a:p>
            <a:pPr eaLnBrk="1" fontAlgn="auto" hangingPunct="1">
              <a:lnSpc>
                <a:spcPct val="150000"/>
              </a:lnSpc>
              <a:spcAft>
                <a:spcPts val="0"/>
              </a:spcAft>
              <a:buFontTx/>
              <a:buChar char="-"/>
              <a:defRPr/>
            </a:pPr>
            <a:endParaRPr lang="en-US" altLang="en-US" sz="2400" dirty="0"/>
          </a:p>
          <a:p>
            <a:pPr eaLnBrk="1" fontAlgn="auto" hangingPunct="1">
              <a:lnSpc>
                <a:spcPct val="150000"/>
              </a:lnSpc>
              <a:spcAft>
                <a:spcPts val="0"/>
              </a:spcAft>
              <a:buFontTx/>
              <a:buChar char="-"/>
              <a:defRPr/>
            </a:pP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fontScale="90000"/>
          </a:bodyPr>
          <a:lstStyle/>
          <a:p>
            <a:pPr marL="0" indent="0" eaLnBrk="1" fontAlgn="auto" hangingPunct="1">
              <a:lnSpc>
                <a:spcPct val="150000"/>
              </a:lnSpc>
              <a:spcAft>
                <a:spcPts val="0"/>
              </a:spcAft>
              <a:buNone/>
              <a:defRPr/>
            </a:pPr>
            <a:r>
              <a:rPr lang="en-US" sz="3200" dirty="0"/>
              <a:t>5.1.2. </a:t>
            </a:r>
            <a:r>
              <a:rPr lang="en-US" sz="3200" dirty="0" err="1"/>
              <a:t>Đóng</a:t>
            </a:r>
            <a:r>
              <a:rPr lang="en-US" sz="3200" dirty="0"/>
              <a:t> </a:t>
            </a:r>
            <a:r>
              <a:rPr lang="en-US" sz="3200" dirty="0" err="1"/>
              <a:t>góp</a:t>
            </a:r>
            <a:r>
              <a:rPr lang="en-US" sz="3200" dirty="0"/>
              <a:t> </a:t>
            </a:r>
            <a:r>
              <a:rPr lang="en-US" sz="3200" dirty="0" err="1"/>
              <a:t>của</a:t>
            </a:r>
            <a:r>
              <a:rPr lang="en-US" sz="3200" dirty="0"/>
              <a:t> </a:t>
            </a:r>
            <a:r>
              <a:rPr lang="en-US" sz="3200" dirty="0" err="1"/>
              <a:t>kiểm</a:t>
            </a:r>
            <a:r>
              <a:rPr lang="en-US" sz="3200" dirty="0"/>
              <a:t> </a:t>
            </a:r>
            <a:r>
              <a:rPr lang="en-US" sz="3200" dirty="0" err="1"/>
              <a:t>thử</a:t>
            </a:r>
            <a:r>
              <a:rPr lang="en-US" sz="3200" dirty="0"/>
              <a:t> </a:t>
            </a:r>
            <a:r>
              <a:rPr lang="en-US" sz="3200" dirty="0" err="1"/>
              <a:t>viên</a:t>
            </a:r>
            <a:r>
              <a:rPr lang="en-US" sz="3200" dirty="0"/>
              <a:t> </a:t>
            </a:r>
            <a:r>
              <a:rPr lang="en-US" sz="3200" dirty="0" err="1"/>
              <a:t>vào</a:t>
            </a:r>
            <a:r>
              <a:rPr lang="en-US" sz="3200" dirty="0"/>
              <a:t> </a:t>
            </a:r>
            <a:r>
              <a:rPr lang="en-US" sz="3200" dirty="0" err="1"/>
              <a:t>kế</a:t>
            </a:r>
            <a:r>
              <a:rPr lang="en-US" sz="3200" dirty="0"/>
              <a:t> </a:t>
            </a:r>
            <a:r>
              <a:rPr lang="en-US" sz="3200" dirty="0" err="1"/>
              <a:t>hoạch</a:t>
            </a:r>
            <a:r>
              <a:rPr lang="en-US" sz="3200" dirty="0"/>
              <a:t> </a:t>
            </a:r>
            <a:r>
              <a:rPr lang="en-US" sz="3200" dirty="0" err="1"/>
              <a:t>bàn</a:t>
            </a:r>
            <a:r>
              <a:rPr lang="en-US" sz="3200" dirty="0"/>
              <a:t> </a:t>
            </a:r>
            <a:r>
              <a:rPr lang="en-US" sz="3200" dirty="0" err="1"/>
              <a:t>giao</a:t>
            </a:r>
            <a:r>
              <a:rPr lang="en-US" sz="3200" dirty="0"/>
              <a:t> </a:t>
            </a:r>
            <a:r>
              <a:rPr lang="en-US" sz="3200" dirty="0" err="1"/>
              <a:t>và</a:t>
            </a:r>
            <a:r>
              <a:rPr lang="en-US" sz="3200" dirty="0"/>
              <a:t> </a:t>
            </a:r>
            <a:r>
              <a:rPr lang="en-US" sz="3200" dirty="0" err="1"/>
              <a:t>lặp</a:t>
            </a:r>
            <a:r>
              <a:rPr lang="en-US" sz="3200" dirty="0"/>
              <a:t> </a:t>
            </a:r>
            <a:r>
              <a:rPr lang="en-US" sz="3200" dirty="0" err="1"/>
              <a:t>lại</a:t>
            </a:r>
            <a:r>
              <a:rPr lang="en-US" sz="3200" dirty="0"/>
              <a:t> :</a:t>
            </a:r>
          </a:p>
        </p:txBody>
      </p:sp>
    </p:spTree>
    <p:extLst>
      <p:ext uri="{BB962C8B-B14F-4D97-AF65-F5344CB8AC3E}">
        <p14:creationId xmlns:p14="http://schemas.microsoft.com/office/powerpoint/2010/main" val="127701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467">
                                            <p:txEl>
                                              <p:pRg st="6" end="6"/>
                                            </p:txEl>
                                          </p:spTgt>
                                        </p:tgtEl>
                                        <p:attrNameLst>
                                          <p:attrName>style.visibility</p:attrName>
                                        </p:attrNameLst>
                                      </p:cBhvr>
                                      <p:to>
                                        <p:strVal val="visible"/>
                                      </p:to>
                                    </p:set>
                                    <p:anim calcmode="lin" valueType="num">
                                      <p:cBhvr additive="base">
                                        <p:cTn id="43" dur="5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467">
                                            <p:txEl>
                                              <p:pRg st="7" end="7"/>
                                            </p:txEl>
                                          </p:spTgt>
                                        </p:tgtEl>
                                        <p:attrNameLst>
                                          <p:attrName>style.visibility</p:attrName>
                                        </p:attrNameLst>
                                      </p:cBhvr>
                                      <p:to>
                                        <p:strVal val="visible"/>
                                      </p:to>
                                    </p:set>
                                    <p:anim calcmode="lin" valueType="num">
                                      <p:cBhvr additive="base">
                                        <p:cTn id="49" dur="500" fill="hold"/>
                                        <p:tgtEl>
                                          <p:spTgt spid="1904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467">
                                            <p:txEl>
                                              <p:pRg st="8" end="8"/>
                                            </p:txEl>
                                          </p:spTgt>
                                        </p:tgtEl>
                                        <p:attrNameLst>
                                          <p:attrName>style.visibility</p:attrName>
                                        </p:attrNameLst>
                                      </p:cBhvr>
                                      <p:to>
                                        <p:strVal val="visible"/>
                                      </p:to>
                                    </p:set>
                                    <p:anim calcmode="lin" valueType="num">
                                      <p:cBhvr additive="base">
                                        <p:cTn id="55" dur="500" fill="hold"/>
                                        <p:tgtEl>
                                          <p:spTgt spid="1904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467">
                                            <p:txEl>
                                              <p:pRg st="9" end="9"/>
                                            </p:txEl>
                                          </p:spTgt>
                                        </p:tgtEl>
                                        <p:attrNameLst>
                                          <p:attrName>style.visibility</p:attrName>
                                        </p:attrNameLst>
                                      </p:cBhvr>
                                      <p:to>
                                        <p:strVal val="visible"/>
                                      </p:to>
                                    </p:set>
                                    <p:anim calcmode="lin" valueType="num">
                                      <p:cBhvr additive="base">
                                        <p:cTn id="61" dur="500" fill="hold"/>
                                        <p:tgtEl>
                                          <p:spTgt spid="1904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0467">
                                            <p:txEl>
                                              <p:pRg st="10" end="10"/>
                                            </p:txEl>
                                          </p:spTgt>
                                        </p:tgtEl>
                                        <p:attrNameLst>
                                          <p:attrName>style.visibility</p:attrName>
                                        </p:attrNameLst>
                                      </p:cBhvr>
                                      <p:to>
                                        <p:strVal val="visible"/>
                                      </p:to>
                                    </p:set>
                                    <p:anim calcmode="lin" valueType="num">
                                      <p:cBhvr additive="base">
                                        <p:cTn id="67" dur="500" fill="hold"/>
                                        <p:tgtEl>
                                          <p:spTgt spid="19046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04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66713" y="1066800"/>
            <a:ext cx="10377487" cy="4608513"/>
          </a:xfrm>
        </p:spPr>
        <p:txBody>
          <a:bodyPr rtlCol="0">
            <a:normAutofit fontScale="70000" lnSpcReduction="20000"/>
          </a:bodyPr>
          <a:lstStyle/>
          <a:p>
            <a:pPr eaLnBrk="1" fontAlgn="auto" hangingPunct="1">
              <a:lnSpc>
                <a:spcPct val="150000"/>
              </a:lnSpc>
              <a:spcAft>
                <a:spcPts val="0"/>
              </a:spcAft>
              <a:buFont typeface="Wingdings" panose="05000000000000000000" pitchFamily="2" charset="2"/>
              <a:buChar char="v"/>
              <a:defRPr/>
            </a:pPr>
            <a:r>
              <a:rPr lang="en-US" altLang="en-US" sz="2400" dirty="0" err="1"/>
              <a:t>Lập</a:t>
            </a:r>
            <a:r>
              <a:rPr lang="en-US" altLang="en-US" sz="2400" dirty="0"/>
              <a:t> </a:t>
            </a:r>
            <a:r>
              <a:rPr lang="en-US" altLang="en-US" sz="2400" dirty="0" err="1"/>
              <a:t>kế</a:t>
            </a:r>
            <a:r>
              <a:rPr lang="en-US" altLang="en-US" sz="2400" dirty="0"/>
              <a:t> </a:t>
            </a:r>
            <a:r>
              <a:rPr lang="en-US" altLang="en-US" sz="2400" dirty="0" err="1"/>
              <a:t>hoạch</a:t>
            </a:r>
            <a:r>
              <a:rPr lang="en-US" altLang="en-US" sz="2400" dirty="0"/>
              <a:t> </a:t>
            </a:r>
            <a:r>
              <a:rPr lang="en-US" altLang="en-US" sz="2400" dirty="0" err="1"/>
              <a:t>theo</a:t>
            </a:r>
            <a:r>
              <a:rPr lang="en-US" altLang="en-US" sz="2400" dirty="0"/>
              <a:t> </a:t>
            </a:r>
            <a:r>
              <a:rPr lang="en-US" altLang="en-US" sz="2400" dirty="0" err="1"/>
              <a:t>hướng</a:t>
            </a:r>
            <a:r>
              <a:rPr lang="en-US" altLang="en-US" sz="2400" dirty="0"/>
              <a:t> </a:t>
            </a:r>
            <a:r>
              <a:rPr lang="en-US" altLang="en-US" sz="2400" dirty="0" err="1"/>
              <a:t>lặp</a:t>
            </a:r>
            <a:r>
              <a:rPr lang="en-US" altLang="en-US" sz="2400" dirty="0"/>
              <a:t> </a:t>
            </a:r>
            <a:r>
              <a:rPr lang="en-US" altLang="en-US" sz="2400" dirty="0" err="1"/>
              <a:t>lại</a:t>
            </a:r>
            <a:r>
              <a:rPr lang="en-US" altLang="en-US" sz="2400" dirty="0"/>
              <a:t>: </a:t>
            </a:r>
          </a:p>
          <a:p>
            <a:pPr>
              <a:lnSpc>
                <a:spcPct val="150000"/>
              </a:lnSpc>
              <a:buFontTx/>
              <a:buChar char="-"/>
              <a:defRPr/>
            </a:pPr>
            <a:r>
              <a:rPr lang="vi-VN" sz="2400" dirty="0"/>
              <a:t>hướng tới kết thúc của một lần lặp duy nhất và liên quan đến </a:t>
            </a:r>
            <a:r>
              <a:rPr lang="en-US" sz="2400" dirty="0"/>
              <a:t>product backlog </a:t>
            </a:r>
            <a:r>
              <a:rPr lang="en-US" sz="2400" dirty="0" err="1"/>
              <a:t>của</a:t>
            </a:r>
            <a:r>
              <a:rPr lang="en-US" sz="2400" dirty="0"/>
              <a:t> </a:t>
            </a:r>
            <a:r>
              <a:rPr lang="en-US" sz="2400" dirty="0" err="1"/>
              <a:t>lần</a:t>
            </a:r>
            <a:r>
              <a:rPr lang="en-US" sz="2400" dirty="0"/>
              <a:t> </a:t>
            </a:r>
            <a:r>
              <a:rPr lang="en-US" sz="2400" dirty="0" err="1"/>
              <a:t>lặp</a:t>
            </a:r>
            <a:r>
              <a:rPr lang="en-US" sz="2400" dirty="0"/>
              <a:t>.</a:t>
            </a:r>
          </a:p>
          <a:p>
            <a:pPr>
              <a:lnSpc>
                <a:spcPct val="150000"/>
              </a:lnSpc>
              <a:buFontTx/>
              <a:buChar char="-"/>
              <a:defRPr/>
            </a:pPr>
            <a:r>
              <a:rPr lang="en-US" sz="2400" dirty="0"/>
              <a:t>K</a:t>
            </a:r>
            <a:r>
              <a:rPr lang="vi-VN" sz="2400" dirty="0"/>
              <a:t>iểm thử</a:t>
            </a:r>
            <a:r>
              <a:rPr lang="en-US" sz="2400" dirty="0"/>
              <a:t> </a:t>
            </a:r>
            <a:r>
              <a:rPr lang="en-US" sz="2400" dirty="0" err="1"/>
              <a:t>viên</a:t>
            </a:r>
            <a:r>
              <a:rPr lang="vi-VN" sz="2400" dirty="0"/>
              <a:t> tham gia lập kế hoạch lặp lại </a:t>
            </a:r>
            <a:r>
              <a:rPr lang="en-US" sz="2400" dirty="0" err="1"/>
              <a:t>bằng</a:t>
            </a:r>
            <a:r>
              <a:rPr lang="en-US" sz="2400" dirty="0"/>
              <a:t> </a:t>
            </a:r>
            <a:r>
              <a:rPr lang="en-US" sz="2400" dirty="0" err="1"/>
              <a:t>cách</a:t>
            </a:r>
            <a:r>
              <a:rPr lang="en-US" sz="2400" dirty="0"/>
              <a:t>:</a:t>
            </a:r>
          </a:p>
          <a:p>
            <a:pPr marL="0" indent="0">
              <a:lnSpc>
                <a:spcPct val="150000"/>
              </a:lnSpc>
              <a:buNone/>
              <a:defRPr/>
            </a:pPr>
            <a:r>
              <a:rPr lang="en-US" sz="2400" dirty="0"/>
              <a:t>	+ </a:t>
            </a:r>
            <a:r>
              <a:rPr lang="vi-VN" sz="2400" dirty="0"/>
              <a:t>tham gia phân tích rủi ro chi tiết </a:t>
            </a:r>
            <a:r>
              <a:rPr lang="en-US" sz="2400" dirty="0" err="1"/>
              <a:t>của</a:t>
            </a:r>
            <a:r>
              <a:rPr lang="en-US" sz="2400" dirty="0"/>
              <a:t> </a:t>
            </a:r>
            <a:r>
              <a:rPr lang="en-US" sz="2400" dirty="0" err="1"/>
              <a:t>các</a:t>
            </a:r>
            <a:r>
              <a:rPr lang="en-US" sz="2400" dirty="0"/>
              <a:t> user story</a:t>
            </a:r>
          </a:p>
          <a:p>
            <a:pPr marL="0" indent="0">
              <a:lnSpc>
                <a:spcPct val="150000"/>
              </a:lnSpc>
              <a:buNone/>
              <a:defRPr/>
            </a:pPr>
            <a:r>
              <a:rPr lang="en-US" sz="2400" dirty="0"/>
              <a:t>	+ </a:t>
            </a:r>
            <a:r>
              <a:rPr lang="vi-VN" sz="2400" dirty="0"/>
              <a:t>xác định khả năng kiểm </a:t>
            </a:r>
            <a:r>
              <a:rPr lang="en-US" sz="2400" dirty="0" err="1"/>
              <a:t>thử</a:t>
            </a:r>
            <a:r>
              <a:rPr lang="vi-VN" sz="2400" dirty="0"/>
              <a:t> </a:t>
            </a:r>
            <a:r>
              <a:rPr lang="en-US" sz="2400" dirty="0" err="1"/>
              <a:t>của</a:t>
            </a:r>
            <a:r>
              <a:rPr lang="en-US" sz="2400" dirty="0"/>
              <a:t> user story</a:t>
            </a:r>
          </a:p>
          <a:p>
            <a:pPr marL="0" indent="0">
              <a:lnSpc>
                <a:spcPct val="150000"/>
              </a:lnSpc>
              <a:buNone/>
              <a:defRPr/>
            </a:pPr>
            <a:r>
              <a:rPr lang="en-US" sz="2400" dirty="0"/>
              <a:t>	+ </a:t>
            </a:r>
            <a:r>
              <a:rPr lang="vi-VN" sz="2400" dirty="0"/>
              <a:t>chia </a:t>
            </a:r>
            <a:r>
              <a:rPr lang="en-US" sz="2400" dirty="0"/>
              <a:t>user story </a:t>
            </a:r>
            <a:r>
              <a:rPr lang="vi-VN" sz="2400" dirty="0"/>
              <a:t>thành các </a:t>
            </a:r>
            <a:r>
              <a:rPr lang="en-US" sz="2400" dirty="0"/>
              <a:t>task </a:t>
            </a:r>
            <a:r>
              <a:rPr lang="vi-VN" sz="2400" dirty="0"/>
              <a:t>(đặc biệt là các </a:t>
            </a:r>
            <a:r>
              <a:rPr lang="en-US" sz="2400" dirty="0"/>
              <a:t>task </a:t>
            </a:r>
            <a:r>
              <a:rPr lang="vi-VN" sz="2400" dirty="0"/>
              <a:t>kiểm thử)</a:t>
            </a:r>
            <a:endParaRPr lang="en-US" sz="2400" dirty="0"/>
          </a:p>
          <a:p>
            <a:pPr marL="0" indent="0">
              <a:lnSpc>
                <a:spcPct val="150000"/>
              </a:lnSpc>
              <a:buNone/>
              <a:defRPr/>
            </a:pPr>
            <a:r>
              <a:rPr lang="en-US" sz="2400" dirty="0"/>
              <a:t>	+ </a:t>
            </a:r>
            <a:r>
              <a:rPr lang="vi-VN" sz="2400" dirty="0"/>
              <a:t>ước tính </a:t>
            </a:r>
            <a:r>
              <a:rPr lang="en-US" sz="2400" dirty="0" err="1"/>
              <a:t>công</a:t>
            </a:r>
            <a:r>
              <a:rPr lang="en-US" sz="2400" dirty="0"/>
              <a:t> </a:t>
            </a:r>
            <a:r>
              <a:rPr lang="en-US" sz="2400" dirty="0" err="1"/>
              <a:t>sức</a:t>
            </a:r>
            <a:r>
              <a:rPr lang="en-US" sz="2400" dirty="0"/>
              <a:t> </a:t>
            </a:r>
            <a:r>
              <a:rPr lang="vi-VN" sz="2400" dirty="0"/>
              <a:t>kiểm thử cho tất cả các </a:t>
            </a:r>
            <a:r>
              <a:rPr lang="en-US" sz="2400" dirty="0"/>
              <a:t>task </a:t>
            </a:r>
            <a:r>
              <a:rPr lang="vi-VN" sz="2400" dirty="0"/>
              <a:t>kiểm thử</a:t>
            </a:r>
            <a:endParaRPr lang="en-US" sz="2400" dirty="0"/>
          </a:p>
          <a:p>
            <a:pPr marL="0" indent="0">
              <a:lnSpc>
                <a:spcPct val="150000"/>
              </a:lnSpc>
              <a:buNone/>
              <a:defRPr/>
            </a:pPr>
            <a:r>
              <a:rPr lang="en-US" sz="2400" dirty="0"/>
              <a:t>	+ </a:t>
            </a:r>
            <a:r>
              <a:rPr lang="vi-VN" sz="2400" dirty="0"/>
              <a:t>xác định và tinh chỉnh </a:t>
            </a:r>
            <a:r>
              <a:rPr lang="en-US" sz="2400" dirty="0" err="1"/>
              <a:t>các</a:t>
            </a:r>
            <a:r>
              <a:rPr lang="en-US" sz="2400" dirty="0"/>
              <a:t> </a:t>
            </a:r>
            <a:r>
              <a:rPr lang="en-US" sz="2400" dirty="0" err="1"/>
              <a:t>khía</a:t>
            </a:r>
            <a:r>
              <a:rPr lang="en-US" sz="2400" dirty="0"/>
              <a:t> </a:t>
            </a:r>
            <a:r>
              <a:rPr lang="en-US" sz="2400" dirty="0" err="1"/>
              <a:t>cạnh</a:t>
            </a:r>
            <a:r>
              <a:rPr lang="en-US" sz="2400" dirty="0"/>
              <a:t> </a:t>
            </a:r>
            <a:r>
              <a:rPr lang="vi-VN" sz="2400" dirty="0"/>
              <a:t>chức năng và </a:t>
            </a:r>
            <a:r>
              <a:rPr lang="en-US" sz="2400" dirty="0"/>
              <a:t>phi</a:t>
            </a:r>
            <a:r>
              <a:rPr lang="vi-VN" sz="2400" dirty="0"/>
              <a:t> chức năng của đối tượng </a:t>
            </a:r>
            <a:r>
              <a:rPr lang="en-US" sz="2400" dirty="0" err="1"/>
              <a:t>kiểm</a:t>
            </a:r>
            <a:r>
              <a:rPr lang="en-US" sz="2400" dirty="0"/>
              <a:t> </a:t>
            </a:r>
            <a:r>
              <a:rPr lang="en-US" sz="2400" dirty="0" err="1"/>
              <a:t>thử</a:t>
            </a:r>
            <a:r>
              <a:rPr lang="vi-VN" sz="2400" dirty="0"/>
              <a:t>.</a:t>
            </a:r>
          </a:p>
          <a:p>
            <a:br>
              <a:rPr lang="vi-VN" dirty="0"/>
            </a:br>
            <a:endParaRPr lang="en-US" altLang="en-US" sz="2400" dirty="0"/>
          </a:p>
          <a:p>
            <a:pPr eaLnBrk="1" fontAlgn="auto" hangingPunct="1">
              <a:lnSpc>
                <a:spcPct val="150000"/>
              </a:lnSpc>
              <a:spcAft>
                <a:spcPts val="0"/>
              </a:spcAft>
              <a:buFontTx/>
              <a:buChar char="-"/>
              <a:defRPr/>
            </a:pPr>
            <a:endParaRPr lang="en-US" altLang="en-US" sz="2400" dirty="0"/>
          </a:p>
          <a:p>
            <a:pPr eaLnBrk="1" fontAlgn="auto" hangingPunct="1">
              <a:lnSpc>
                <a:spcPct val="150000"/>
              </a:lnSpc>
              <a:spcAft>
                <a:spcPts val="0"/>
              </a:spcAft>
              <a:buFontTx/>
              <a:buChar char="-"/>
              <a:defRPr/>
            </a:pP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fontScale="90000"/>
          </a:bodyPr>
          <a:lstStyle/>
          <a:p>
            <a:pPr marL="0" indent="0" eaLnBrk="1" fontAlgn="auto" hangingPunct="1">
              <a:lnSpc>
                <a:spcPct val="150000"/>
              </a:lnSpc>
              <a:spcAft>
                <a:spcPts val="0"/>
              </a:spcAft>
              <a:buNone/>
              <a:defRPr/>
            </a:pPr>
            <a:r>
              <a:rPr lang="en-US" sz="3200" dirty="0"/>
              <a:t>5.1.2. </a:t>
            </a:r>
            <a:r>
              <a:rPr lang="en-US" sz="3200" dirty="0" err="1"/>
              <a:t>Đóng</a:t>
            </a:r>
            <a:r>
              <a:rPr lang="en-US" sz="3200" dirty="0"/>
              <a:t> </a:t>
            </a:r>
            <a:r>
              <a:rPr lang="en-US" sz="3200" dirty="0" err="1"/>
              <a:t>góp</a:t>
            </a:r>
            <a:r>
              <a:rPr lang="en-US" sz="3200" dirty="0"/>
              <a:t> </a:t>
            </a:r>
            <a:r>
              <a:rPr lang="en-US" sz="3200" dirty="0" err="1"/>
              <a:t>của</a:t>
            </a:r>
            <a:r>
              <a:rPr lang="en-US" sz="3200" dirty="0"/>
              <a:t> </a:t>
            </a:r>
            <a:r>
              <a:rPr lang="en-US" sz="3200" dirty="0" err="1"/>
              <a:t>kiểm</a:t>
            </a:r>
            <a:r>
              <a:rPr lang="en-US" sz="3200" dirty="0"/>
              <a:t> </a:t>
            </a:r>
            <a:r>
              <a:rPr lang="en-US" sz="3200" dirty="0" err="1"/>
              <a:t>thử</a:t>
            </a:r>
            <a:r>
              <a:rPr lang="en-US" sz="3200" dirty="0"/>
              <a:t> </a:t>
            </a:r>
            <a:r>
              <a:rPr lang="en-US" sz="3200" dirty="0" err="1"/>
              <a:t>viên</a:t>
            </a:r>
            <a:r>
              <a:rPr lang="en-US" sz="3200" dirty="0"/>
              <a:t> </a:t>
            </a:r>
            <a:r>
              <a:rPr lang="en-US" sz="3200" dirty="0" err="1"/>
              <a:t>vào</a:t>
            </a:r>
            <a:r>
              <a:rPr lang="en-US" sz="3200" dirty="0"/>
              <a:t> </a:t>
            </a:r>
            <a:r>
              <a:rPr lang="en-US" sz="3200" dirty="0" err="1"/>
              <a:t>kế</a:t>
            </a:r>
            <a:r>
              <a:rPr lang="en-US" sz="3200" dirty="0"/>
              <a:t> </a:t>
            </a:r>
            <a:r>
              <a:rPr lang="en-US" sz="3200" dirty="0" err="1"/>
              <a:t>hoạch</a:t>
            </a:r>
            <a:r>
              <a:rPr lang="en-US" sz="3200" dirty="0"/>
              <a:t> </a:t>
            </a:r>
            <a:r>
              <a:rPr lang="en-US" sz="3200" dirty="0" err="1"/>
              <a:t>bàn</a:t>
            </a:r>
            <a:r>
              <a:rPr lang="en-US" sz="3200" dirty="0"/>
              <a:t> </a:t>
            </a:r>
            <a:r>
              <a:rPr lang="en-US" sz="3200" dirty="0" err="1"/>
              <a:t>giao</a:t>
            </a:r>
            <a:r>
              <a:rPr lang="en-US" sz="3200" dirty="0"/>
              <a:t> </a:t>
            </a:r>
            <a:r>
              <a:rPr lang="en-US" sz="3200" dirty="0" err="1"/>
              <a:t>và</a:t>
            </a:r>
            <a:r>
              <a:rPr lang="en-US" sz="3200" dirty="0"/>
              <a:t> </a:t>
            </a:r>
            <a:r>
              <a:rPr lang="en-US" sz="3200" dirty="0" err="1"/>
              <a:t>lặp</a:t>
            </a:r>
            <a:r>
              <a:rPr lang="en-US" sz="3200" dirty="0"/>
              <a:t> </a:t>
            </a:r>
            <a:r>
              <a:rPr lang="en-US" sz="3200" dirty="0" err="1"/>
              <a:t>lại</a:t>
            </a:r>
            <a:r>
              <a:rPr lang="en-US" sz="3200" dirty="0"/>
              <a:t> :</a:t>
            </a:r>
          </a:p>
        </p:txBody>
      </p:sp>
    </p:spTree>
    <p:extLst>
      <p:ext uri="{BB962C8B-B14F-4D97-AF65-F5344CB8AC3E}">
        <p14:creationId xmlns:p14="http://schemas.microsoft.com/office/powerpoint/2010/main" val="392574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8" end="8"/>
                                            </p:txEl>
                                          </p:spTgt>
                                        </p:tgtEl>
                                        <p:attrNameLst>
                                          <p:attrName>style.visibility</p:attrName>
                                        </p:attrNameLst>
                                      </p:cBhvr>
                                      <p:to>
                                        <p:strVal val="visible"/>
                                      </p:to>
                                    </p:set>
                                    <p:anim calcmode="lin" valueType="num">
                                      <p:cBhvr additive="base">
                                        <p:cTn id="19" dur="500" fill="hold"/>
                                        <p:tgtEl>
                                          <p:spTgt spid="19046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2" end="2"/>
                                            </p:txEl>
                                          </p:spTgt>
                                        </p:tgtEl>
                                        <p:attrNameLst>
                                          <p:attrName>style.visibility</p:attrName>
                                        </p:attrNameLst>
                                      </p:cBhvr>
                                      <p:to>
                                        <p:strVal val="visible"/>
                                      </p:to>
                                    </p:set>
                                    <p:anim calcmode="lin" valueType="num">
                                      <p:cBhvr additive="base">
                                        <p:cTn id="25"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3" end="3"/>
                                            </p:txEl>
                                          </p:spTgt>
                                        </p:tgtEl>
                                        <p:attrNameLst>
                                          <p:attrName>style.visibility</p:attrName>
                                        </p:attrNameLst>
                                      </p:cBhvr>
                                      <p:to>
                                        <p:strVal val="visible"/>
                                      </p:to>
                                    </p:set>
                                    <p:anim calcmode="lin" valueType="num">
                                      <p:cBhvr additive="base">
                                        <p:cTn id="31"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7">
                                            <p:txEl>
                                              <p:pRg st="4" end="4"/>
                                            </p:txEl>
                                          </p:spTgt>
                                        </p:tgtEl>
                                        <p:attrNameLst>
                                          <p:attrName>style.visibility</p:attrName>
                                        </p:attrNameLst>
                                      </p:cBhvr>
                                      <p:to>
                                        <p:strVal val="visible"/>
                                      </p:to>
                                    </p:set>
                                    <p:anim calcmode="lin" valueType="num">
                                      <p:cBhvr additive="base">
                                        <p:cTn id="37"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467">
                                            <p:txEl>
                                              <p:pRg st="5" end="5"/>
                                            </p:txEl>
                                          </p:spTgt>
                                        </p:tgtEl>
                                        <p:attrNameLst>
                                          <p:attrName>style.visibility</p:attrName>
                                        </p:attrNameLst>
                                      </p:cBhvr>
                                      <p:to>
                                        <p:strVal val="visible"/>
                                      </p:to>
                                    </p:set>
                                    <p:anim calcmode="lin" valueType="num">
                                      <p:cBhvr additive="base">
                                        <p:cTn id="43"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467">
                                            <p:txEl>
                                              <p:pRg st="6" end="6"/>
                                            </p:txEl>
                                          </p:spTgt>
                                        </p:tgtEl>
                                        <p:attrNameLst>
                                          <p:attrName>style.visibility</p:attrName>
                                        </p:attrNameLst>
                                      </p:cBhvr>
                                      <p:to>
                                        <p:strVal val="visible"/>
                                      </p:to>
                                    </p:set>
                                    <p:anim calcmode="lin" valueType="num">
                                      <p:cBhvr additive="base">
                                        <p:cTn id="49" dur="5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467">
                                            <p:txEl>
                                              <p:pRg st="7" end="7"/>
                                            </p:txEl>
                                          </p:spTgt>
                                        </p:tgtEl>
                                        <p:attrNameLst>
                                          <p:attrName>style.visibility</p:attrName>
                                        </p:attrNameLst>
                                      </p:cBhvr>
                                      <p:to>
                                        <p:strVal val="visible"/>
                                      </p:to>
                                    </p:set>
                                    <p:anim calcmode="lin" valueType="num">
                                      <p:cBhvr additive="base">
                                        <p:cTn id="55" dur="500" fill="hold"/>
                                        <p:tgtEl>
                                          <p:spTgt spid="190467">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9584245-6AEC-89C0-E71C-F7934C97D4F0}"/>
              </a:ext>
            </a:extLst>
          </p:cNvPr>
          <p:cNvGraphicFramePr>
            <a:graphicFrameLocks noGrp="1"/>
          </p:cNvGraphicFramePr>
          <p:nvPr>
            <p:ph idx="1"/>
            <p:extLst>
              <p:ext uri="{D42A27DB-BD31-4B8C-83A1-F6EECF244321}">
                <p14:modId xmlns:p14="http://schemas.microsoft.com/office/powerpoint/2010/main" val="2780440417"/>
              </p:ext>
            </p:extLst>
          </p:nvPr>
        </p:nvGraphicFramePr>
        <p:xfrm>
          <a:off x="520390" y="2203636"/>
          <a:ext cx="10361922" cy="2635993"/>
        </p:xfrm>
        <a:graphic>
          <a:graphicData uri="http://schemas.openxmlformats.org/drawingml/2006/table">
            <a:tbl>
              <a:tblPr firstRow="1" bandRow="1">
                <a:tableStyleId>{5C22544A-7EE6-4342-B048-85BDC9FD1C3A}</a:tableStyleId>
              </a:tblPr>
              <a:tblGrid>
                <a:gridCol w="5657386">
                  <a:extLst>
                    <a:ext uri="{9D8B030D-6E8A-4147-A177-3AD203B41FA5}">
                      <a16:colId xmlns:a16="http://schemas.microsoft.com/office/drawing/2014/main" val="232857527"/>
                    </a:ext>
                  </a:extLst>
                </a:gridCol>
                <a:gridCol w="4704536">
                  <a:extLst>
                    <a:ext uri="{9D8B030D-6E8A-4147-A177-3AD203B41FA5}">
                      <a16:colId xmlns:a16="http://schemas.microsoft.com/office/drawing/2014/main" val="4188511291"/>
                    </a:ext>
                  </a:extLst>
                </a:gridCol>
              </a:tblGrid>
              <a:tr h="394622">
                <a:tc>
                  <a:txBody>
                    <a:bodyPr/>
                    <a:lstStyle/>
                    <a:p>
                      <a:r>
                        <a:rPr lang="en-US" dirty="0" err="1"/>
                        <a:t>Tiêu</a:t>
                      </a:r>
                      <a:r>
                        <a:rPr lang="en-US" dirty="0"/>
                        <a:t> </a:t>
                      </a:r>
                      <a:r>
                        <a:rPr lang="en-US" dirty="0" err="1"/>
                        <a:t>chí</a:t>
                      </a:r>
                      <a:r>
                        <a:rPr lang="en-US" dirty="0"/>
                        <a:t> </a:t>
                      </a:r>
                      <a:r>
                        <a:rPr lang="en-US" dirty="0" err="1"/>
                        <a:t>đầu</a:t>
                      </a:r>
                      <a:r>
                        <a:rPr lang="en-US" dirty="0"/>
                        <a:t> </a:t>
                      </a:r>
                      <a:r>
                        <a:rPr lang="en-US" dirty="0" err="1"/>
                        <a:t>vào</a:t>
                      </a:r>
                      <a:endParaRPr lang="en-US" dirty="0"/>
                    </a:p>
                  </a:txBody>
                  <a:tcPr/>
                </a:tc>
                <a:tc>
                  <a:txBody>
                    <a:bodyPr/>
                    <a:lstStyle/>
                    <a:p>
                      <a:r>
                        <a:rPr lang="en-US" dirty="0" err="1"/>
                        <a:t>Tiêu</a:t>
                      </a:r>
                      <a:r>
                        <a:rPr lang="en-US" dirty="0"/>
                        <a:t> </a:t>
                      </a:r>
                      <a:r>
                        <a:rPr lang="en-US" dirty="0" err="1"/>
                        <a:t>chí</a:t>
                      </a:r>
                      <a:r>
                        <a:rPr lang="en-US" dirty="0"/>
                        <a:t> </a:t>
                      </a:r>
                      <a:r>
                        <a:rPr lang="en-US" dirty="0" err="1"/>
                        <a:t>đầu</a:t>
                      </a:r>
                      <a:r>
                        <a:rPr lang="en-US" dirty="0"/>
                        <a:t> </a:t>
                      </a:r>
                      <a:r>
                        <a:rPr lang="en-US" dirty="0" err="1"/>
                        <a:t>ra</a:t>
                      </a:r>
                      <a:endParaRPr lang="en-US" dirty="0"/>
                    </a:p>
                  </a:txBody>
                  <a:tcPr/>
                </a:tc>
                <a:extLst>
                  <a:ext uri="{0D108BD9-81ED-4DB2-BD59-A6C34878D82A}">
                    <a16:rowId xmlns:a16="http://schemas.microsoft.com/office/drawing/2014/main" val="4239999123"/>
                  </a:ext>
                </a:extLst>
              </a:tr>
              <a:tr h="2241371">
                <a:tc>
                  <a:txBody>
                    <a:bodyPr/>
                    <a:lstStyle/>
                    <a:p>
                      <a:pPr marL="285750" indent="-285750">
                        <a:lnSpc>
                          <a:spcPct val="150000"/>
                        </a:lnSpc>
                        <a:buFontTx/>
                        <a:buChar char="-"/>
                        <a:defRPr/>
                      </a:pPr>
                      <a:r>
                        <a:rPr lang="en-US" sz="1800" dirty="0" err="1"/>
                        <a:t>xác</a:t>
                      </a:r>
                      <a:r>
                        <a:rPr lang="en-US" sz="1800" dirty="0"/>
                        <a:t> </a:t>
                      </a:r>
                      <a:r>
                        <a:rPr lang="en-US" sz="1800" dirty="0" err="1"/>
                        <a:t>định</a:t>
                      </a:r>
                      <a:r>
                        <a:rPr lang="en-US" sz="1800" dirty="0"/>
                        <a:t> </a:t>
                      </a:r>
                      <a:r>
                        <a:rPr lang="en-US" sz="1800" dirty="0" err="1"/>
                        <a:t>các</a:t>
                      </a:r>
                      <a:r>
                        <a:rPr lang="en-US" sz="1800" dirty="0"/>
                        <a:t> </a:t>
                      </a:r>
                      <a:r>
                        <a:rPr lang="en-US" sz="1800" dirty="0" err="1"/>
                        <a:t>điều</a:t>
                      </a:r>
                      <a:r>
                        <a:rPr lang="en-US" sz="1800" dirty="0"/>
                        <a:t> </a:t>
                      </a:r>
                      <a:r>
                        <a:rPr lang="en-US" sz="1800" dirty="0" err="1"/>
                        <a:t>kiện</a:t>
                      </a:r>
                      <a:r>
                        <a:rPr lang="en-US" sz="1800" dirty="0"/>
                        <a:t> </a:t>
                      </a:r>
                      <a:r>
                        <a:rPr lang="en-US" sz="1800" dirty="0" err="1"/>
                        <a:t>tiên</a:t>
                      </a:r>
                      <a:r>
                        <a:rPr lang="en-US" sz="1800" dirty="0"/>
                        <a:t> </a:t>
                      </a:r>
                      <a:r>
                        <a:rPr lang="en-US" sz="1800" dirty="0" err="1"/>
                        <a:t>quyết</a:t>
                      </a:r>
                      <a:r>
                        <a:rPr lang="en-US" sz="1800" dirty="0"/>
                        <a:t> </a:t>
                      </a:r>
                      <a:r>
                        <a:rPr lang="en-US" sz="1800" dirty="0" err="1"/>
                        <a:t>để</a:t>
                      </a:r>
                      <a:r>
                        <a:rPr lang="en-US" sz="1800" dirty="0"/>
                        <a:t> </a:t>
                      </a:r>
                      <a:r>
                        <a:rPr lang="en-US" sz="1800" dirty="0" err="1"/>
                        <a:t>thực</a:t>
                      </a:r>
                      <a:r>
                        <a:rPr lang="en-US" sz="1800" dirty="0"/>
                        <a:t> </a:t>
                      </a:r>
                      <a:r>
                        <a:rPr lang="en-US" sz="1800" dirty="0" err="1"/>
                        <a:t>hiện</a:t>
                      </a:r>
                      <a:r>
                        <a:rPr lang="en-US" sz="1800" dirty="0"/>
                        <a:t> </a:t>
                      </a:r>
                      <a:r>
                        <a:rPr lang="en-US" sz="1800" dirty="0" err="1"/>
                        <a:t>một</a:t>
                      </a:r>
                      <a:r>
                        <a:rPr lang="en-US" sz="1800" dirty="0"/>
                        <a:t> </a:t>
                      </a:r>
                      <a:r>
                        <a:rPr lang="en-US" sz="1800" dirty="0" err="1"/>
                        <a:t>hoạt</a:t>
                      </a:r>
                      <a:r>
                        <a:rPr lang="en-US" sz="1800" dirty="0"/>
                        <a:t> </a:t>
                      </a:r>
                      <a:r>
                        <a:rPr lang="en-US" sz="1800" dirty="0" err="1"/>
                        <a:t>động</a:t>
                      </a:r>
                      <a:r>
                        <a:rPr lang="en-US" sz="1800" dirty="0"/>
                        <a:t> </a:t>
                      </a:r>
                      <a:r>
                        <a:rPr lang="en-US" sz="1800" dirty="0" err="1"/>
                        <a:t>kiểm</a:t>
                      </a:r>
                      <a:r>
                        <a:rPr lang="en-US" sz="1800" dirty="0"/>
                        <a:t> </a:t>
                      </a:r>
                      <a:r>
                        <a:rPr lang="en-US" sz="1800" dirty="0" err="1"/>
                        <a:t>thử</a:t>
                      </a:r>
                      <a:r>
                        <a:rPr lang="en-US" sz="1800" dirty="0"/>
                        <a:t> </a:t>
                      </a:r>
                      <a:r>
                        <a:rPr lang="en-US" sz="1800" dirty="0" err="1"/>
                        <a:t>nhất</a:t>
                      </a:r>
                      <a:r>
                        <a:rPr lang="en-US" sz="1800" dirty="0"/>
                        <a:t> </a:t>
                      </a:r>
                      <a:r>
                        <a:rPr lang="en-US" sz="1800" dirty="0" err="1"/>
                        <a:t>định</a:t>
                      </a:r>
                      <a:r>
                        <a:rPr lang="en-US" sz="1800" dirty="0"/>
                        <a:t>.</a:t>
                      </a:r>
                    </a:p>
                    <a:p>
                      <a:pPr marL="285750" indent="-285750">
                        <a:lnSpc>
                          <a:spcPct val="150000"/>
                        </a:lnSpc>
                        <a:buFontTx/>
                        <a:buChar char="-"/>
                        <a:defRPr/>
                      </a:pPr>
                      <a:r>
                        <a:rPr lang="en-US" sz="1800" dirty="0">
                          <a:latin typeface="Calibri" panose="020F0502020204030204" pitchFamily="34" charset="0"/>
                          <a:ea typeface="Calibri" panose="020F0502020204030204" pitchFamily="34" charset="0"/>
                          <a:cs typeface="Calibri" panose="020F0502020204030204" pitchFamily="34" charset="0"/>
                        </a:rPr>
                        <a:t>n</a:t>
                      </a:r>
                      <a:r>
                        <a:rPr lang="vi-VN" sz="1800" dirty="0">
                          <a:latin typeface="Calibri" panose="020F0502020204030204" pitchFamily="34" charset="0"/>
                          <a:ea typeface="Calibri" panose="020F0502020204030204" pitchFamily="34" charset="0"/>
                          <a:cs typeface="Calibri" panose="020F0502020204030204" pitchFamily="34" charset="0"/>
                        </a:rPr>
                        <a:t>ếu các tiêu chí đầu vào không được đáp ứng, có khả năng hoạt động sẽ khó khăn hơn, tốn thời gian, tốn kém và rủi ro hơn.</a:t>
                      </a:r>
                      <a:endParaRPr lang="en-US"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sz="1800" dirty="0">
                          <a:latin typeface="Calibri" panose="020F0502020204030204" pitchFamily="34" charset="0"/>
                          <a:ea typeface="Calibri" panose="020F0502020204030204" pitchFamily="34" charset="0"/>
                          <a:cs typeface="Calibri" panose="020F0502020204030204" pitchFamily="34" charset="0"/>
                        </a:rPr>
                        <a:t>xác định những gì phải đạt được để tuyên bố một hoạt động đã hoàn thành.</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altLang="en-US" sz="1800" dirty="0"/>
                    </a:p>
                    <a:p>
                      <a:endParaRPr lang="en-US" dirty="0"/>
                    </a:p>
                  </a:txBody>
                  <a:tcPr/>
                </a:tc>
                <a:extLst>
                  <a:ext uri="{0D108BD9-81ED-4DB2-BD59-A6C34878D82A}">
                    <a16:rowId xmlns:a16="http://schemas.microsoft.com/office/drawing/2014/main" val="1122040791"/>
                  </a:ext>
                </a:extLst>
              </a:tr>
            </a:tbl>
          </a:graphicData>
        </a:graphic>
      </p:graphicFrame>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5.1.3. </a:t>
            </a:r>
            <a:r>
              <a:rPr lang="en-US" sz="3200" dirty="0" err="1"/>
              <a:t>Tiêu</a:t>
            </a:r>
            <a:r>
              <a:rPr lang="en-US" sz="3200" dirty="0"/>
              <a:t> </a:t>
            </a:r>
            <a:r>
              <a:rPr lang="en-US" sz="3200" dirty="0" err="1"/>
              <a:t>chí</a:t>
            </a:r>
            <a:r>
              <a:rPr lang="en-US" sz="3200" dirty="0"/>
              <a:t> </a:t>
            </a:r>
            <a:r>
              <a:rPr lang="en-US" sz="3200" dirty="0" err="1"/>
              <a:t>đầu</a:t>
            </a:r>
            <a:r>
              <a:rPr lang="en-US" sz="3200" dirty="0"/>
              <a:t> </a:t>
            </a:r>
            <a:r>
              <a:rPr lang="en-US" sz="3200" dirty="0" err="1"/>
              <a:t>vào</a:t>
            </a:r>
            <a:r>
              <a:rPr lang="en-US" sz="3200" dirty="0"/>
              <a:t> </a:t>
            </a:r>
            <a:r>
              <a:rPr lang="en-US" sz="3200" dirty="0" err="1"/>
              <a:t>và</a:t>
            </a:r>
            <a:r>
              <a:rPr lang="en-US" sz="3200" dirty="0"/>
              <a:t> </a:t>
            </a:r>
            <a:r>
              <a:rPr lang="en-US" sz="3200" dirty="0" err="1"/>
              <a:t>đầu</a:t>
            </a:r>
            <a:r>
              <a:rPr lang="en-US" sz="3200" dirty="0"/>
              <a:t> </a:t>
            </a:r>
            <a:r>
              <a:rPr lang="en-US" sz="3200" dirty="0" err="1"/>
              <a:t>ra</a:t>
            </a:r>
            <a:endParaRPr lang="en-US" sz="3200" dirty="0"/>
          </a:p>
        </p:txBody>
      </p:sp>
      <p:sp>
        <p:nvSpPr>
          <p:cNvPr id="4" name="Rectangle 3">
            <a:extLst>
              <a:ext uri="{FF2B5EF4-FFF2-40B4-BE49-F238E27FC236}">
                <a16:creationId xmlns:a16="http://schemas.microsoft.com/office/drawing/2014/main" id="{8B9985EE-B0C9-1C4F-0FDB-851E4F78AB7D}"/>
              </a:ext>
            </a:extLst>
          </p:cNvPr>
          <p:cNvSpPr txBox="1">
            <a:spLocks noChangeArrowheads="1"/>
          </p:cNvSpPr>
          <p:nvPr/>
        </p:nvSpPr>
        <p:spPr>
          <a:xfrm>
            <a:off x="366713" y="1066801"/>
            <a:ext cx="9074653" cy="1136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defRPr/>
            </a:pPr>
            <a:r>
              <a:rPr lang="en-US" sz="2200" dirty="0"/>
              <a:t> </a:t>
            </a:r>
            <a:r>
              <a:rPr lang="vi-VN" sz="2200" b="0" i="0" dirty="0">
                <a:solidFill>
                  <a:srgbClr val="3C4043"/>
                </a:solidFill>
                <a:effectLst/>
              </a:rPr>
              <a:t>Tiêu chí đầu vào và tiêu chí đầu ra phải được xác định cho từng cấp độ kiểm </a:t>
            </a:r>
            <a:r>
              <a:rPr lang="en-US" sz="2200" b="0" i="0" dirty="0" err="1">
                <a:solidFill>
                  <a:srgbClr val="3C4043"/>
                </a:solidFill>
                <a:effectLst/>
              </a:rPr>
              <a:t>thử</a:t>
            </a:r>
            <a:r>
              <a:rPr lang="vi-VN" sz="2200" b="0" i="0" dirty="0">
                <a:solidFill>
                  <a:srgbClr val="3C4043"/>
                </a:solidFill>
                <a:effectLst/>
              </a:rPr>
              <a:t> và sẽ khác nhau dựa trên mục tiêu kiểm </a:t>
            </a:r>
            <a:r>
              <a:rPr lang="en-US" sz="2200" b="0" i="0" dirty="0" err="1">
                <a:solidFill>
                  <a:srgbClr val="3C4043"/>
                </a:solidFill>
                <a:effectLst/>
              </a:rPr>
              <a:t>thử</a:t>
            </a:r>
            <a:endParaRPr lang="en-US" altLang="en-US" sz="2200" dirty="0"/>
          </a:p>
        </p:txBody>
      </p:sp>
    </p:spTree>
    <p:extLst>
      <p:ext uri="{BB962C8B-B14F-4D97-AF65-F5344CB8AC3E}">
        <p14:creationId xmlns:p14="http://schemas.microsoft.com/office/powerpoint/2010/main" val="160971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9584245-6AEC-89C0-E71C-F7934C97D4F0}"/>
              </a:ext>
            </a:extLst>
          </p:cNvPr>
          <p:cNvGraphicFramePr>
            <a:graphicFrameLocks noGrp="1"/>
          </p:cNvGraphicFramePr>
          <p:nvPr>
            <p:ph idx="1"/>
            <p:extLst>
              <p:ext uri="{D42A27DB-BD31-4B8C-83A1-F6EECF244321}">
                <p14:modId xmlns:p14="http://schemas.microsoft.com/office/powerpoint/2010/main" val="795833471"/>
              </p:ext>
            </p:extLst>
          </p:nvPr>
        </p:nvGraphicFramePr>
        <p:xfrm>
          <a:off x="277501" y="1631206"/>
          <a:ext cx="11468449" cy="5090269"/>
        </p:xfrm>
        <a:graphic>
          <a:graphicData uri="http://schemas.openxmlformats.org/drawingml/2006/table">
            <a:tbl>
              <a:tblPr firstRow="1" bandRow="1">
                <a:tableStyleId>{5C22544A-7EE6-4342-B048-85BDC9FD1C3A}</a:tableStyleId>
              </a:tblPr>
              <a:tblGrid>
                <a:gridCol w="4257328">
                  <a:extLst>
                    <a:ext uri="{9D8B030D-6E8A-4147-A177-3AD203B41FA5}">
                      <a16:colId xmlns:a16="http://schemas.microsoft.com/office/drawing/2014/main" val="232857527"/>
                    </a:ext>
                  </a:extLst>
                </a:gridCol>
                <a:gridCol w="7211121">
                  <a:extLst>
                    <a:ext uri="{9D8B030D-6E8A-4147-A177-3AD203B41FA5}">
                      <a16:colId xmlns:a16="http://schemas.microsoft.com/office/drawing/2014/main" val="4188511291"/>
                    </a:ext>
                  </a:extLst>
                </a:gridCol>
              </a:tblGrid>
              <a:tr h="381656">
                <a:tc>
                  <a:txBody>
                    <a:bodyPr/>
                    <a:lstStyle/>
                    <a:p>
                      <a:r>
                        <a:rPr lang="en-US" dirty="0" err="1"/>
                        <a:t>Tiêu</a:t>
                      </a:r>
                      <a:r>
                        <a:rPr lang="en-US" dirty="0"/>
                        <a:t> </a:t>
                      </a:r>
                      <a:r>
                        <a:rPr lang="en-US" dirty="0" err="1"/>
                        <a:t>chí</a:t>
                      </a:r>
                      <a:r>
                        <a:rPr lang="en-US" dirty="0"/>
                        <a:t> </a:t>
                      </a:r>
                      <a:r>
                        <a:rPr lang="en-US" dirty="0" err="1"/>
                        <a:t>đầu</a:t>
                      </a:r>
                      <a:r>
                        <a:rPr lang="en-US" dirty="0"/>
                        <a:t> </a:t>
                      </a:r>
                      <a:r>
                        <a:rPr lang="en-US" dirty="0" err="1"/>
                        <a:t>vào</a:t>
                      </a:r>
                      <a:endParaRPr lang="en-US" dirty="0"/>
                    </a:p>
                  </a:txBody>
                  <a:tcPr/>
                </a:tc>
                <a:tc>
                  <a:txBody>
                    <a:bodyPr/>
                    <a:lstStyle/>
                    <a:p>
                      <a:r>
                        <a:rPr lang="en-US" dirty="0" err="1"/>
                        <a:t>Tiêu</a:t>
                      </a:r>
                      <a:r>
                        <a:rPr lang="en-US" dirty="0"/>
                        <a:t> </a:t>
                      </a:r>
                      <a:r>
                        <a:rPr lang="en-US" dirty="0" err="1"/>
                        <a:t>chí</a:t>
                      </a:r>
                      <a:r>
                        <a:rPr lang="en-US" dirty="0"/>
                        <a:t> </a:t>
                      </a:r>
                      <a:r>
                        <a:rPr lang="en-US" dirty="0" err="1"/>
                        <a:t>đầu</a:t>
                      </a:r>
                      <a:r>
                        <a:rPr lang="en-US" dirty="0"/>
                        <a:t> </a:t>
                      </a:r>
                      <a:r>
                        <a:rPr lang="en-US" dirty="0" err="1"/>
                        <a:t>ra</a:t>
                      </a:r>
                      <a:endParaRPr lang="en-US" dirty="0"/>
                    </a:p>
                  </a:txBody>
                  <a:tcPr/>
                </a:tc>
                <a:extLst>
                  <a:ext uri="{0D108BD9-81ED-4DB2-BD59-A6C34878D82A}">
                    <a16:rowId xmlns:a16="http://schemas.microsoft.com/office/drawing/2014/main" val="4239999123"/>
                  </a:ext>
                </a:extLst>
              </a:tr>
              <a:tr h="4708613">
                <a:tc>
                  <a:txBody>
                    <a:bodyPr/>
                    <a:lstStyle/>
                    <a:p>
                      <a:pPr>
                        <a:lnSpc>
                          <a:spcPct val="150000"/>
                        </a:lnSpc>
                      </a:pPr>
                      <a:r>
                        <a:rPr lang="en-US" sz="1800" dirty="0" err="1">
                          <a:latin typeface="Calibri" panose="020F0502020204030204" pitchFamily="34" charset="0"/>
                          <a:ea typeface="Calibri" panose="020F0502020204030204" pitchFamily="34" charset="0"/>
                          <a:cs typeface="Calibri" panose="020F0502020204030204" pitchFamily="34" charset="0"/>
                        </a:rPr>
                        <a:t>Gồm</a:t>
                      </a:r>
                      <a:r>
                        <a:rPr lang="en-US"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Tx/>
                        <a:buChar char="-"/>
                      </a:pP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ính sẵn có của tài nguyên (</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VD</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con người, công cụ, môi trường, dữ liệu kiểm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thử</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ngân sách, thời gian)</a:t>
                      </a:r>
                      <a:endPar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Tx/>
                        <a:buChar char="-"/>
                      </a:pP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ính khả dụng của phần mềm kiểm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thử</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(VD: </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cơ sở thử nghiệm, yêu cầu có thể kiểm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thể</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user story</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test case…</a:t>
                      </a:r>
                    </a:p>
                    <a:p>
                      <a:pPr marL="285750" indent="-285750">
                        <a:lnSpc>
                          <a:spcPct val="150000"/>
                        </a:lnSpc>
                        <a:buFontTx/>
                        <a:buChar char="-"/>
                      </a:pPr>
                      <a:r>
                        <a:rPr lang="en-US" sz="1800" b="0" i="0" kern="1200" dirty="0">
                          <a:solidFill>
                            <a:schemeClr val="dk1"/>
                          </a:solidFill>
                          <a:effectLst/>
                          <a:latin typeface="+mn-lt"/>
                          <a:ea typeface="+mn-ea"/>
                          <a:cs typeface="+mn-cs"/>
                        </a:rPr>
                        <a:t>M</a:t>
                      </a:r>
                      <a:r>
                        <a:rPr lang="vi-VN" sz="1800" b="0" i="0" kern="1200" dirty="0">
                          <a:solidFill>
                            <a:schemeClr val="dk1"/>
                          </a:solidFill>
                          <a:effectLst/>
                          <a:latin typeface="+mn-lt"/>
                          <a:ea typeface="+mn-ea"/>
                          <a:cs typeface="+mn-cs"/>
                        </a:rPr>
                        <a:t>ức chất lượng ban đầu của đối tượng </a:t>
                      </a:r>
                      <a:r>
                        <a:rPr lang="en-US" sz="1800" b="0" i="0" kern="1200" dirty="0" err="1">
                          <a:solidFill>
                            <a:schemeClr val="dk1"/>
                          </a:solidFill>
                          <a:effectLst/>
                          <a:latin typeface="+mn-lt"/>
                          <a:ea typeface="+mn-ea"/>
                          <a:cs typeface="+mn-cs"/>
                        </a:rPr>
                        <a:t>kiểm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thử</a:t>
                      </a:r>
                      <a:r>
                        <a:rPr lang="en-US" sz="1800" b="0" i="0" kern="1200" dirty="0">
                          <a:solidFill>
                            <a:schemeClr val="dk1"/>
                          </a:solidFill>
                          <a:effectLst/>
                          <a:latin typeface="+mn-lt"/>
                          <a:ea typeface="+mn-ea"/>
                          <a:cs typeface="+mn-cs"/>
                        </a:rPr>
                        <a:t> </a:t>
                      </a:r>
                      <a:r>
                        <a:rPr lang="vi-VN" sz="1800" b="0" i="0" kern="1200" dirty="0">
                          <a:solidFill>
                            <a:schemeClr val="dk1"/>
                          </a:solidFill>
                          <a:effectLst/>
                          <a:latin typeface="+mn-lt"/>
                          <a:ea typeface="+mn-ea"/>
                          <a:cs typeface="+mn-cs"/>
                        </a:rPr>
                        <a:t>(ví dụ: </a:t>
                      </a:r>
                      <a:r>
                        <a:rPr lang="en-US" sz="1800" b="0" i="0" kern="1200" dirty="0" err="1">
                          <a:solidFill>
                            <a:schemeClr val="dk1"/>
                          </a:solidFill>
                          <a:effectLst/>
                          <a:latin typeface="+mn-lt"/>
                          <a:ea typeface="+mn-ea"/>
                          <a:cs typeface="+mn-cs"/>
                        </a:rPr>
                        <a:t>đã</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vượt</a:t>
                      </a:r>
                      <a:r>
                        <a:rPr lang="en-US" sz="1800" b="0" i="0" kern="1200" dirty="0">
                          <a:solidFill>
                            <a:schemeClr val="dk1"/>
                          </a:solidFill>
                          <a:effectLst/>
                          <a:latin typeface="+mn-lt"/>
                          <a:ea typeface="+mn-ea"/>
                          <a:cs typeface="+mn-cs"/>
                        </a:rPr>
                        <a:t> qua </a:t>
                      </a:r>
                      <a:r>
                        <a:rPr lang="vi-VN" sz="1800" b="0" i="0" kern="1200" dirty="0">
                          <a:solidFill>
                            <a:schemeClr val="dk1"/>
                          </a:solidFill>
                          <a:effectLst/>
                          <a:latin typeface="+mn-lt"/>
                          <a:ea typeface="+mn-ea"/>
                          <a:cs typeface="+mn-cs"/>
                        </a:rPr>
                        <a:t>tất cả các </a:t>
                      </a:r>
                      <a:r>
                        <a:rPr lang="en-US" sz="1800" b="0" i="0" kern="1200" dirty="0">
                          <a:solidFill>
                            <a:schemeClr val="dk1"/>
                          </a:solidFill>
                          <a:effectLst/>
                          <a:latin typeface="+mn-lt"/>
                          <a:ea typeface="+mn-ea"/>
                          <a:cs typeface="+mn-cs"/>
                        </a:rPr>
                        <a:t>smoke test</a:t>
                      </a:r>
                      <a:r>
                        <a:rPr lang="vi-VN" sz="1800" b="0" i="0" kern="1200" dirty="0">
                          <a:solidFill>
                            <a:schemeClr val="dk1"/>
                          </a:solidFill>
                          <a:effectLst/>
                          <a:latin typeface="+mn-lt"/>
                          <a:ea typeface="+mn-ea"/>
                          <a:cs typeface="+mn-cs"/>
                        </a:rPr>
                        <a:t>).</a:t>
                      </a:r>
                      <a:endParaRPr lang="en-US"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50000"/>
                        </a:lnSpc>
                      </a:pPr>
                      <a:r>
                        <a:rPr lang="en-US" dirty="0" err="1">
                          <a:latin typeface="Calibri" panose="020F0502020204030204" pitchFamily="34" charset="0"/>
                          <a:ea typeface="Calibri" panose="020F0502020204030204" pitchFamily="34" charset="0"/>
                          <a:cs typeface="Calibri" panose="020F0502020204030204" pitchFamily="34" charset="0"/>
                        </a:rPr>
                        <a:t>Gồm</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Tx/>
                        <a:buChar char="-"/>
                      </a:pP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a:t>
                      </a:r>
                      <a:r>
                        <a:rPr lang="vi-VN"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ác </a:t>
                      </a:r>
                      <a:r>
                        <a:rPr lang="en-US" sz="18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thông</a:t>
                      </a: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số</a:t>
                      </a: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đo</a:t>
                      </a: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đạc</a:t>
                      </a: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kỹ</a:t>
                      </a: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1"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lưỡng</a:t>
                      </a: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VD</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mức độ bao phủ đạt được, số lượng lỗi chưa được giải quyết, mật độ lỗi, số </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test case</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thất bại)</a:t>
                      </a:r>
                      <a:endPar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Tx/>
                        <a:buChar char="-"/>
                      </a:pPr>
                      <a:r>
                        <a:rPr lang="en-US"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a:t>
                      </a:r>
                      <a:r>
                        <a:rPr lang="vi-VN"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iêu chí hoàn thành </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(ví dụ: kiểm thử theo kế hoạch đã được thực hiện, kiểm thử tĩnh đã được thực hiện, tất cả lỗi tìm thấy được báo cáo, tất cả các kiểm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thử</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hồi quy đều được tự động hóa).</a:t>
                      </a:r>
                      <a:endPar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Tx/>
                        <a:buChar char="-"/>
                      </a:pPr>
                      <a:r>
                        <a:rPr lang="vi-VN" sz="18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Hết thời gian hoặc ngân sách </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cũng có thể được coi là tiêu chí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đầu</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ra</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hợp lệ. Ngay cả khi không đáp ứng các tiêu chí đầu ra khác, có thể chấp nhận kết thúc thử nghiệm trong những trường hợp như vậy nếu các bên liên quan đã xem xét và chấp nhận rủi ro để đưa vào hoạt động mà không cần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kiểm</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800" b="0" i="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thử</a:t>
                      </a:r>
                      <a:r>
                        <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thêm.</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1932367"/>
                  </a:ext>
                </a:extLst>
              </a:tr>
            </a:tbl>
          </a:graphicData>
        </a:graphic>
      </p:graphicFrame>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Rectangle 2">
            <a:extLst>
              <a:ext uri="{FF2B5EF4-FFF2-40B4-BE49-F238E27FC236}">
                <a16:creationId xmlns:a16="http://schemas.microsoft.com/office/drawing/2014/main" id="{7F305C9E-5DEB-2F87-0A96-F359C3CFFA64}"/>
              </a:ext>
            </a:extLst>
          </p:cNvPr>
          <p:cNvSpPr>
            <a:spLocks noGrp="1" noChangeArrowheads="1"/>
          </p:cNvSpPr>
          <p:nvPr>
            <p:ph type="title"/>
          </p:nvPr>
        </p:nvSpPr>
        <p:spPr>
          <a:xfrm>
            <a:off x="0" y="30956"/>
            <a:ext cx="10515600" cy="838839"/>
          </a:xfrm>
        </p:spPr>
        <p:txBody>
          <a:bodyPr>
            <a:normAutofit/>
          </a:bodyPr>
          <a:lstStyle/>
          <a:p>
            <a:pPr marL="0" indent="0" eaLnBrk="1" fontAlgn="auto" hangingPunct="1">
              <a:lnSpc>
                <a:spcPct val="150000"/>
              </a:lnSpc>
              <a:spcAft>
                <a:spcPts val="0"/>
              </a:spcAft>
              <a:buNone/>
              <a:defRPr/>
            </a:pPr>
            <a:r>
              <a:rPr lang="en-US" sz="3200" dirty="0"/>
              <a:t>5.1.3. </a:t>
            </a:r>
            <a:r>
              <a:rPr lang="en-US" sz="3200" dirty="0" err="1"/>
              <a:t>Tiêu</a:t>
            </a:r>
            <a:r>
              <a:rPr lang="en-US" sz="3200" dirty="0"/>
              <a:t> </a:t>
            </a:r>
            <a:r>
              <a:rPr lang="en-US" sz="3200" dirty="0" err="1"/>
              <a:t>chí</a:t>
            </a:r>
            <a:r>
              <a:rPr lang="en-US" sz="3200" dirty="0"/>
              <a:t> </a:t>
            </a:r>
            <a:r>
              <a:rPr lang="en-US" sz="3200" dirty="0" err="1"/>
              <a:t>đầu</a:t>
            </a:r>
            <a:r>
              <a:rPr lang="en-US" sz="3200" dirty="0"/>
              <a:t> </a:t>
            </a:r>
            <a:r>
              <a:rPr lang="en-US" sz="3200" dirty="0" err="1"/>
              <a:t>vào</a:t>
            </a:r>
            <a:r>
              <a:rPr lang="en-US" sz="3200" dirty="0"/>
              <a:t> </a:t>
            </a:r>
            <a:r>
              <a:rPr lang="en-US" sz="3200" dirty="0" err="1"/>
              <a:t>và</a:t>
            </a:r>
            <a:r>
              <a:rPr lang="en-US" sz="3200" dirty="0"/>
              <a:t> </a:t>
            </a:r>
            <a:r>
              <a:rPr lang="en-US" sz="3200" dirty="0" err="1"/>
              <a:t>đầu</a:t>
            </a:r>
            <a:r>
              <a:rPr lang="en-US" sz="3200" dirty="0"/>
              <a:t> </a:t>
            </a:r>
            <a:r>
              <a:rPr lang="en-US" sz="3200" dirty="0" err="1"/>
              <a:t>ra</a:t>
            </a:r>
            <a:endParaRPr lang="en-US" sz="3200" dirty="0"/>
          </a:p>
        </p:txBody>
      </p:sp>
    </p:spTree>
    <p:extLst>
      <p:ext uri="{BB962C8B-B14F-4D97-AF65-F5344CB8AC3E}">
        <p14:creationId xmlns:p14="http://schemas.microsoft.com/office/powerpoint/2010/main" val="232142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1641</TotalTime>
  <Words>1738</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Tahoma</vt:lpstr>
      <vt:lpstr>Wingdings</vt:lpstr>
      <vt:lpstr>Office Theme</vt:lpstr>
      <vt:lpstr>ISTQB FOUNDATION  Chương 5 – Quản lý các hoạt động kiểm thử</vt:lpstr>
      <vt:lpstr>Mục tiêu của bài học</vt:lpstr>
      <vt:lpstr>5.1.1. Mục đích và nội dung của bản kế hoạch kiểm thử:</vt:lpstr>
      <vt:lpstr>PowerPoint Presentation</vt:lpstr>
      <vt:lpstr>5.1.1. Mục đích và nội dung của bản kế hoạch kiểm thử:</vt:lpstr>
      <vt:lpstr>5.1.2. Đóng góp của kiểm thử viên vào kế hoạch bàn giao và lặp lại :</vt:lpstr>
      <vt:lpstr>5.1.2. Đóng góp của kiểm thử viên vào kế hoạch bàn giao và lặp lại :</vt:lpstr>
      <vt:lpstr>5.1.3. Tiêu chí đầu vào và đầu ra</vt:lpstr>
      <vt:lpstr>5.1.3. Tiêu chí đầu vào và đầu ra</vt:lpstr>
      <vt:lpstr>5.1.3. Tiêu chí đầu vào và đầu ra</vt:lpstr>
      <vt:lpstr>5.1.4. Kỹ thuật ước lượng</vt:lpstr>
      <vt:lpstr>5.1.5. Độ ưu tiên của test case</vt:lpstr>
      <vt:lpstr>5.1.6. Kiểm thử kim tự tháp (Đọc thêm ISTQB)</vt:lpstr>
      <vt:lpstr>5.1.7. Kiểm thử góc phần tư(Đọc thêm ISTQB)</vt:lpstr>
      <vt:lpstr>5.2. Quản lý rủi ro</vt:lpstr>
      <vt:lpstr>5.2.1. Định nghĩa và các thuộc tính của rủi ro</vt:lpstr>
      <vt:lpstr>5.2.2. Rủi ro dự án và rủi ro sản phẩm</vt:lpstr>
      <vt:lpstr>5.2.3. Phân tích rủi ro sản phẩm (đọc thêm)</vt:lpstr>
      <vt:lpstr>5.2.4. Kiểm soát rủi ro sản phẩm (đọc thêm)</vt:lpstr>
      <vt:lpstr>5.3. Kiểm soát, điều chỉnh và hoàn thành kiểm thử</vt:lpstr>
      <vt:lpstr>5.4. Quản lý lỗi</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44</cp:revision>
  <dcterms:created xsi:type="dcterms:W3CDTF">2023-05-24T12:32:34Z</dcterms:created>
  <dcterms:modified xsi:type="dcterms:W3CDTF">2023-05-31T03:39:06Z</dcterms:modified>
</cp:coreProperties>
</file>