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4" r:id="rId2"/>
    <p:sldId id="270" r:id="rId3"/>
    <p:sldId id="256" r:id="rId4"/>
    <p:sldId id="269" r:id="rId5"/>
    <p:sldId id="258" r:id="rId6"/>
    <p:sldId id="264" r:id="rId7"/>
    <p:sldId id="261" r:id="rId8"/>
    <p:sldId id="271" r:id="rId9"/>
    <p:sldId id="266" r:id="rId10"/>
    <p:sldId id="260" r:id="rId11"/>
    <p:sldId id="268" r:id="rId12"/>
    <p:sldId id="273" r:id="rId13"/>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3339">
          <p15:clr>
            <a:srgbClr val="A4A3A4"/>
          </p15:clr>
        </p15:guide>
        <p15:guide id="4" orient="horz" pos="2614">
          <p15:clr>
            <a:srgbClr val="A4A3A4"/>
          </p15:clr>
        </p15:guide>
        <p15:guide id="5" orient="horz" pos="1933">
          <p15:clr>
            <a:srgbClr val="A4A3A4"/>
          </p15:clr>
        </p15:guide>
        <p15:guide id="6" pos="2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3" autoAdjust="0"/>
    <p:restoredTop sz="94660"/>
  </p:normalViewPr>
  <p:slideViewPr>
    <p:cSldViewPr snapToGrid="0">
      <p:cViewPr varScale="1">
        <p:scale>
          <a:sx n="69" d="100"/>
          <a:sy n="69" d="100"/>
        </p:scale>
        <p:origin x="780" y="54"/>
      </p:cViewPr>
      <p:guideLst>
        <p:guide orient="horz" pos="142"/>
        <p:guide orient="horz" pos="4292"/>
        <p:guide orient="horz" pos="3339"/>
        <p:guide orient="horz" pos="2614"/>
        <p:guide orient="horz" pos="1933"/>
        <p:guide pos="27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6A5BD-8BA7-4900-AB15-0D3ECCC954E6}" type="datetimeFigureOut">
              <a:rPr lang="zh-CN" altLang="en-US" smtClean="0"/>
              <a:t>2018/11/5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642B7-71B7-4C3E-9855-0D0DE388A056}" type="slidenum">
              <a:rPr lang="zh-CN" altLang="en-US" smtClean="0"/>
              <a:t>‹#›</a:t>
            </a:fld>
            <a:endParaRPr lang="zh-CN" altLang="en-US"/>
          </a:p>
        </p:txBody>
      </p:sp>
    </p:spTree>
    <p:extLst>
      <p:ext uri="{BB962C8B-B14F-4D97-AF65-F5344CB8AC3E}">
        <p14:creationId xmlns:p14="http://schemas.microsoft.com/office/powerpoint/2010/main" val="1380884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57C86F7A-4C13-4512-9546-7A2E13DD49E4}" type="datetimeFigureOut">
              <a:rPr lang="zh-CN" altLang="en-US"/>
              <a:pPr>
                <a:defRPr/>
              </a:pPr>
              <a:t>2018/11/5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6D5BE2B-728A-4539-B86A-F2CEE53DE51F}" type="slidenum">
              <a:rPr lang="zh-CN" altLang="en-US"/>
              <a:pPr/>
              <a:t>‹#›</a:t>
            </a:fld>
            <a:endParaRPr lang="zh-CN" altLang="en-US"/>
          </a:p>
        </p:txBody>
      </p:sp>
    </p:spTree>
    <p:extLst>
      <p:ext uri="{BB962C8B-B14F-4D97-AF65-F5344CB8AC3E}">
        <p14:creationId xmlns:p14="http://schemas.microsoft.com/office/powerpoint/2010/main" val="829841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C852424-72F4-440E-8E03-587598E5B119}" type="datetimeFigureOut">
              <a:rPr lang="zh-CN" altLang="en-US"/>
              <a:pPr>
                <a:defRPr/>
              </a:pPr>
              <a:t>2018/11/5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7DF9EC1-C088-4DAC-AB69-D10F40584BD3}" type="slidenum">
              <a:rPr lang="zh-CN" altLang="en-US"/>
              <a:pPr/>
              <a:t>‹#›</a:t>
            </a:fld>
            <a:endParaRPr lang="zh-CN" altLang="en-US"/>
          </a:p>
        </p:txBody>
      </p:sp>
    </p:spTree>
    <p:extLst>
      <p:ext uri="{BB962C8B-B14F-4D97-AF65-F5344CB8AC3E}">
        <p14:creationId xmlns:p14="http://schemas.microsoft.com/office/powerpoint/2010/main" val="1495540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F9EF9C9-4C84-4072-AFAA-D241A8D58A51}" type="datetimeFigureOut">
              <a:rPr lang="zh-CN" altLang="en-US"/>
              <a:pPr>
                <a:defRPr/>
              </a:pPr>
              <a:t>2018/11/5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90597D9-2D04-4C83-915B-79D3B5D496F9}" type="slidenum">
              <a:rPr lang="zh-CN" altLang="en-US"/>
              <a:pPr/>
              <a:t>‹#›</a:t>
            </a:fld>
            <a:endParaRPr lang="zh-CN" altLang="en-US"/>
          </a:p>
        </p:txBody>
      </p:sp>
    </p:spTree>
    <p:extLst>
      <p:ext uri="{BB962C8B-B14F-4D97-AF65-F5344CB8AC3E}">
        <p14:creationId xmlns:p14="http://schemas.microsoft.com/office/powerpoint/2010/main" val="2379161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928C279-DE8B-468B-BC28-587297351CC5}" type="datetimeFigureOut">
              <a:rPr lang="zh-CN" altLang="en-US"/>
              <a:pPr>
                <a:defRPr/>
              </a:pPr>
              <a:t>2018/11/5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D58769B-FD91-4354-84DF-C542D236D279}" type="slidenum">
              <a:rPr lang="zh-CN" altLang="en-US"/>
              <a:pPr/>
              <a:t>‹#›</a:t>
            </a:fld>
            <a:endParaRPr lang="zh-CN" altLang="en-US"/>
          </a:p>
        </p:txBody>
      </p:sp>
    </p:spTree>
    <p:extLst>
      <p:ext uri="{BB962C8B-B14F-4D97-AF65-F5344CB8AC3E}">
        <p14:creationId xmlns:p14="http://schemas.microsoft.com/office/powerpoint/2010/main" val="1115165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649DB7B-3909-433D-9621-020AC3631DB6}" type="datetimeFigureOut">
              <a:rPr lang="zh-CN" altLang="en-US"/>
              <a:pPr>
                <a:defRPr/>
              </a:pPr>
              <a:t>2018/11/5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C02487E-DA75-40AD-AFB9-B7E667800914}" type="slidenum">
              <a:rPr lang="zh-CN" altLang="en-US"/>
              <a:pPr/>
              <a:t>‹#›</a:t>
            </a:fld>
            <a:endParaRPr lang="zh-CN" altLang="en-US"/>
          </a:p>
        </p:txBody>
      </p:sp>
    </p:spTree>
    <p:extLst>
      <p:ext uri="{BB962C8B-B14F-4D97-AF65-F5344CB8AC3E}">
        <p14:creationId xmlns:p14="http://schemas.microsoft.com/office/powerpoint/2010/main" val="294142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357891DE-9EFB-436C-8098-DA346D61F734}" type="datetimeFigureOut">
              <a:rPr lang="zh-CN" altLang="en-US"/>
              <a:pPr>
                <a:defRPr/>
              </a:pPr>
              <a:t>2018/11/5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9019AB3-A56A-40DC-B315-4C9AF1D9AEF0}" type="slidenum">
              <a:rPr lang="zh-CN" altLang="en-US"/>
              <a:pPr/>
              <a:t>‹#›</a:t>
            </a:fld>
            <a:endParaRPr lang="zh-CN" altLang="en-US"/>
          </a:p>
        </p:txBody>
      </p:sp>
    </p:spTree>
    <p:extLst>
      <p:ext uri="{BB962C8B-B14F-4D97-AF65-F5344CB8AC3E}">
        <p14:creationId xmlns:p14="http://schemas.microsoft.com/office/powerpoint/2010/main" val="425799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2588A4FD-48AA-4EB3-ADAB-90805DF574A9}" type="datetimeFigureOut">
              <a:rPr lang="zh-CN" altLang="en-US"/>
              <a:pPr>
                <a:defRPr/>
              </a:pPr>
              <a:t>2018/11/5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0219823B-989B-4FE0-A31C-A45838B716C6}" type="slidenum">
              <a:rPr lang="zh-CN" altLang="en-US"/>
              <a:pPr/>
              <a:t>‹#›</a:t>
            </a:fld>
            <a:endParaRPr lang="zh-CN" altLang="en-US"/>
          </a:p>
        </p:txBody>
      </p:sp>
    </p:spTree>
    <p:extLst>
      <p:ext uri="{BB962C8B-B14F-4D97-AF65-F5344CB8AC3E}">
        <p14:creationId xmlns:p14="http://schemas.microsoft.com/office/powerpoint/2010/main" val="169668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CC83F5B-15CF-41AD-AAF7-C365C83FF08D}" type="datetimeFigureOut">
              <a:rPr lang="zh-CN" altLang="en-US"/>
              <a:pPr>
                <a:defRPr/>
              </a:pPr>
              <a:t>2018/11/5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87C2566-FD93-41C5-8007-9C6D9D8DF86C}" type="slidenum">
              <a:rPr lang="zh-CN" altLang="en-US"/>
              <a:pPr/>
              <a:t>‹#›</a:t>
            </a:fld>
            <a:endParaRPr lang="zh-CN" altLang="en-US"/>
          </a:p>
        </p:txBody>
      </p:sp>
    </p:spTree>
    <p:extLst>
      <p:ext uri="{BB962C8B-B14F-4D97-AF65-F5344CB8AC3E}">
        <p14:creationId xmlns:p14="http://schemas.microsoft.com/office/powerpoint/2010/main" val="1422012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7F8473D-2D84-413D-97BD-015ADE628A5A}" type="datetimeFigureOut">
              <a:rPr lang="zh-CN" altLang="en-US"/>
              <a:pPr>
                <a:defRPr/>
              </a:pPr>
              <a:t>2018/11/5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9D55DC8D-C4F0-4F0D-B826-92573808DA56}" type="slidenum">
              <a:rPr lang="zh-CN" altLang="en-US"/>
              <a:pPr/>
              <a:t>‹#›</a:t>
            </a:fld>
            <a:endParaRPr lang="zh-CN" altLang="en-US"/>
          </a:p>
        </p:txBody>
      </p:sp>
    </p:spTree>
    <p:extLst>
      <p:ext uri="{BB962C8B-B14F-4D97-AF65-F5344CB8AC3E}">
        <p14:creationId xmlns:p14="http://schemas.microsoft.com/office/powerpoint/2010/main" val="2505616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CFA7D9F-B4F6-4B7D-8D30-9FDE43AA2DD2}" type="datetimeFigureOut">
              <a:rPr lang="zh-CN" altLang="en-US"/>
              <a:pPr>
                <a:defRPr/>
              </a:pPr>
              <a:t>2018/11/5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CB07F97-2FC2-4714-850C-6700199D6194}" type="slidenum">
              <a:rPr lang="zh-CN" altLang="en-US"/>
              <a:pPr/>
              <a:t>‹#›</a:t>
            </a:fld>
            <a:endParaRPr lang="zh-CN" altLang="en-US"/>
          </a:p>
        </p:txBody>
      </p:sp>
    </p:spTree>
    <p:extLst>
      <p:ext uri="{BB962C8B-B14F-4D97-AF65-F5344CB8AC3E}">
        <p14:creationId xmlns:p14="http://schemas.microsoft.com/office/powerpoint/2010/main" val="2152225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DAE2CA6-8D79-400E-AD1E-56E3E0DA2BAA}" type="datetimeFigureOut">
              <a:rPr lang="zh-CN" altLang="en-US"/>
              <a:pPr>
                <a:defRPr/>
              </a:pPr>
              <a:t>2018/11/5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4D9D1E1-5454-45C3-93DA-86C3DA9ECB48}" type="slidenum">
              <a:rPr lang="zh-CN" altLang="en-US"/>
              <a:pPr/>
              <a:t>‹#›</a:t>
            </a:fld>
            <a:endParaRPr lang="zh-CN" altLang="en-US"/>
          </a:p>
        </p:txBody>
      </p:sp>
    </p:spTree>
    <p:extLst>
      <p:ext uri="{BB962C8B-B14F-4D97-AF65-F5344CB8AC3E}">
        <p14:creationId xmlns:p14="http://schemas.microsoft.com/office/powerpoint/2010/main" val="1794925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83BA994-DBC0-4389-9AC3-50B67B3923E1}" type="datetimeFigureOut">
              <a:rPr lang="zh-CN" altLang="en-US"/>
              <a:pPr>
                <a:defRPr/>
              </a:pPr>
              <a:t>2018/11/5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DA430D88-0AE5-4EDA-BDD3-1B97B5FCD56A}"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966788" y="2528888"/>
            <a:ext cx="9874250" cy="707886"/>
          </a:xfrm>
          <a:prstGeom prst="rect">
            <a:avLst/>
          </a:prstGeom>
          <a:noFill/>
        </p:spPr>
        <p:txBody>
          <a:bodyPr wrap="square">
            <a:spAutoFit/>
          </a:bodyPr>
          <a:lstStyle/>
          <a:p>
            <a:pPr algn="ctr" eaLnBrk="1" fontAlgn="auto" hangingPunct="1">
              <a:spcBef>
                <a:spcPts val="0"/>
              </a:spcBef>
              <a:spcAft>
                <a:spcPts val="0"/>
              </a:spcAft>
              <a:defRPr/>
            </a:pPr>
            <a:r>
              <a:rPr lang="zh-CN" altLang="en-US" sz="4000" b="1" spc="300" dirty="0" smtClean="0">
                <a:solidFill>
                  <a:srgbClr val="044875"/>
                </a:solidFill>
                <a:latin typeface="微软雅黑" panose="020B0503020204020204" pitchFamily="34" charset="-122"/>
                <a:ea typeface="微软雅黑" panose="020B0503020204020204" pitchFamily="34" charset="-122"/>
              </a:rPr>
              <a:t>企业考勤管理系统的设计与实现</a:t>
            </a:r>
            <a:endParaRPr lang="zh-CN" altLang="en-US" sz="4400" b="1" spc="300" dirty="0">
              <a:solidFill>
                <a:srgbClr val="044875"/>
              </a:solidFill>
              <a:latin typeface="微软雅黑" panose="020B0503020204020204" pitchFamily="34" charset="-122"/>
              <a:ea typeface="微软雅黑" panose="020B0503020204020204" pitchFamily="34" charset="-122"/>
            </a:endParaRPr>
          </a:p>
        </p:txBody>
      </p:sp>
      <p:grpSp>
        <p:nvGrpSpPr>
          <p:cNvPr id="59" name="组合 58"/>
          <p:cNvGrpSpPr>
            <a:grpSpLocks/>
          </p:cNvGrpSpPr>
          <p:nvPr/>
        </p:nvGrpSpPr>
        <p:grpSpPr bwMode="auto">
          <a:xfrm>
            <a:off x="4154488" y="3452813"/>
            <a:ext cx="3846512" cy="361950"/>
            <a:chOff x="4154888" y="3453573"/>
            <a:chExt cx="3846874" cy="361046"/>
          </a:xfrm>
        </p:grpSpPr>
        <p:cxnSp>
          <p:nvCxnSpPr>
            <p:cNvPr id="21" name="直接连接符 20"/>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2" name="文本框 21"/>
          <p:cNvSpPr txBox="1">
            <a:spLocks noChangeArrowheads="1"/>
          </p:cNvSpPr>
          <p:nvPr/>
        </p:nvSpPr>
        <p:spPr bwMode="auto">
          <a:xfrm>
            <a:off x="1525588" y="3932238"/>
            <a:ext cx="2967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答辩人</a:t>
            </a:r>
            <a:r>
              <a:rPr lang="zh-CN" altLang="en-US" dirty="0" smtClean="0">
                <a:solidFill>
                  <a:srgbClr val="044875"/>
                </a:solidFill>
                <a:latin typeface="微软雅黑" pitchFamily="34" charset="-122"/>
                <a:ea typeface="微软雅黑" pitchFamily="34" charset="-122"/>
              </a:rPr>
              <a:t>：孟宇春</a:t>
            </a:r>
            <a:endParaRPr lang="zh-CN" altLang="en-US" dirty="0">
              <a:solidFill>
                <a:srgbClr val="044875"/>
              </a:solidFill>
              <a:latin typeface="微软雅黑" pitchFamily="34" charset="-122"/>
              <a:ea typeface="微软雅黑" pitchFamily="34" charset="-122"/>
            </a:endParaRPr>
          </a:p>
        </p:txBody>
      </p:sp>
      <p:sp>
        <p:nvSpPr>
          <p:cNvPr id="26" name="文本框 25"/>
          <p:cNvSpPr txBox="1">
            <a:spLocks noChangeArrowheads="1"/>
          </p:cNvSpPr>
          <p:nvPr/>
        </p:nvSpPr>
        <p:spPr bwMode="auto">
          <a:xfrm>
            <a:off x="4786386" y="3974852"/>
            <a:ext cx="2563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导师</a:t>
            </a:r>
            <a:r>
              <a:rPr lang="zh-CN" altLang="en-US" dirty="0" smtClean="0">
                <a:solidFill>
                  <a:srgbClr val="044875"/>
                </a:solidFill>
                <a:latin typeface="微软雅黑" pitchFamily="34" charset="-122"/>
                <a:ea typeface="微软雅黑" pitchFamily="34" charset="-122"/>
              </a:rPr>
              <a:t>：高宾</a:t>
            </a:r>
            <a:endParaRPr lang="zh-CN" altLang="en-US" dirty="0">
              <a:solidFill>
                <a:srgbClr val="044875"/>
              </a:solidFill>
              <a:latin typeface="微软雅黑" pitchFamily="34" charset="-122"/>
              <a:ea typeface="微软雅黑" pitchFamily="34" charset="-122"/>
            </a:endParaRPr>
          </a:p>
        </p:txBody>
      </p:sp>
      <p:sp>
        <p:nvSpPr>
          <p:cNvPr id="27" name="文本框 26"/>
          <p:cNvSpPr txBox="1">
            <a:spLocks noChangeArrowheads="1"/>
          </p:cNvSpPr>
          <p:nvPr/>
        </p:nvSpPr>
        <p:spPr bwMode="auto">
          <a:xfrm>
            <a:off x="7858342" y="3932238"/>
            <a:ext cx="26462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时间</a:t>
            </a:r>
            <a:r>
              <a:rPr lang="zh-CN" altLang="en-US" dirty="0" smtClean="0">
                <a:solidFill>
                  <a:srgbClr val="044875"/>
                </a:solidFill>
                <a:latin typeface="微软雅黑" pitchFamily="34" charset="-122"/>
                <a:ea typeface="微软雅黑" pitchFamily="34" charset="-122"/>
              </a:rPr>
              <a:t>：</a:t>
            </a:r>
            <a:r>
              <a:rPr lang="en-US" altLang="zh-CN" dirty="0" smtClean="0">
                <a:solidFill>
                  <a:srgbClr val="044875"/>
                </a:solidFill>
                <a:latin typeface="微软雅黑" pitchFamily="34" charset="-122"/>
                <a:ea typeface="微软雅黑" pitchFamily="34" charset="-122"/>
              </a:rPr>
              <a:t>2018.11</a:t>
            </a:r>
            <a:endParaRPr lang="zh-CN" altLang="en-US" dirty="0">
              <a:solidFill>
                <a:srgbClr val="044875"/>
              </a:solidFill>
              <a:latin typeface="微软雅黑" pitchFamily="34" charset="-122"/>
              <a:ea typeface="微软雅黑" pitchFamily="34" charset="-122"/>
            </a:endParaRPr>
          </a:p>
        </p:txBody>
      </p:sp>
      <p:sp>
        <p:nvSpPr>
          <p:cNvPr id="29" name="文本框 28"/>
          <p:cNvSpPr txBox="1">
            <a:spLocks noChangeArrowheads="1"/>
          </p:cNvSpPr>
          <p:nvPr/>
        </p:nvSpPr>
        <p:spPr bwMode="auto">
          <a:xfrm>
            <a:off x="3306762" y="4652716"/>
            <a:ext cx="42578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专业</a:t>
            </a:r>
            <a:r>
              <a:rPr lang="zh-CN" altLang="en-US" dirty="0" smtClean="0">
                <a:solidFill>
                  <a:srgbClr val="044875"/>
                </a:solidFill>
                <a:latin typeface="微软雅黑" pitchFamily="34" charset="-122"/>
                <a:ea typeface="微软雅黑" pitchFamily="34" charset="-122"/>
              </a:rPr>
              <a:t>：计算机科学与技术</a:t>
            </a:r>
            <a:endParaRPr lang="zh-CN" altLang="en-US" dirty="0">
              <a:solidFill>
                <a:srgbClr val="044875"/>
              </a:solidFill>
              <a:latin typeface="微软雅黑" pitchFamily="34" charset="-122"/>
              <a:ea typeface="微软雅黑" pitchFamily="34" charset="-122"/>
            </a:endParaRPr>
          </a:p>
        </p:txBody>
      </p:sp>
      <p:sp>
        <p:nvSpPr>
          <p:cNvPr id="9" name="矩形 8"/>
          <p:cNvSpPr/>
          <p:nvPr/>
        </p:nvSpPr>
        <p:spPr>
          <a:xfrm>
            <a:off x="221674" y="2257424"/>
            <a:ext cx="11693236" cy="3589193"/>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p:cNvGrpSpPr>
            <a:grpSpLocks/>
          </p:cNvGrpSpPr>
          <p:nvPr/>
        </p:nvGrpSpPr>
        <p:grpSpPr bwMode="auto">
          <a:xfrm>
            <a:off x="10290175" y="4325938"/>
            <a:ext cx="1109663" cy="1130300"/>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p:cNvGrpSpPr>
            <a:grpSpLocks/>
          </p:cNvGrpSpPr>
          <p:nvPr/>
        </p:nvGrpSpPr>
        <p:grpSpPr bwMode="auto">
          <a:xfrm>
            <a:off x="792163" y="1462088"/>
            <a:ext cx="1109662"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文本框 54"/>
          <p:cNvSpPr txBox="1">
            <a:spLocks noChangeArrowheads="1"/>
          </p:cNvSpPr>
          <p:nvPr/>
        </p:nvSpPr>
        <p:spPr bwMode="auto">
          <a:xfrm>
            <a:off x="10264775" y="651986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10" name="文本框 9"/>
          <p:cNvSpPr txBox="1"/>
          <p:nvPr/>
        </p:nvSpPr>
        <p:spPr>
          <a:xfrm>
            <a:off x="3094724" y="1908154"/>
            <a:ext cx="5967202" cy="584775"/>
          </a:xfrm>
          <a:prstGeom prst="rect">
            <a:avLst/>
          </a:prstGeom>
          <a:blipFill dpi="0" rotWithShape="1">
            <a:blip r:embed="rId2"/>
            <a:srcRect/>
            <a:stretch>
              <a:fillRect t="-45000"/>
            </a:stretch>
          </a:blipFill>
        </p:spPr>
        <p:txBody>
          <a:bodyPr>
            <a:spAutoFit/>
          </a:bodyPr>
          <a:lstStyle/>
          <a:p>
            <a:pPr algn="ctr" eaLnBrk="1" fontAlgn="auto" hangingPunct="1">
              <a:spcBef>
                <a:spcPts val="0"/>
              </a:spcBef>
              <a:spcAft>
                <a:spcPts val="0"/>
              </a:spcAft>
              <a:defRPr/>
            </a:pPr>
            <a:r>
              <a:rPr lang="zh-CN" altLang="en-US" sz="3200" dirty="0" smtClean="0">
                <a:solidFill>
                  <a:srgbClr val="044875"/>
                </a:solidFill>
                <a:latin typeface="+mj-lt"/>
                <a:ea typeface="+mn-ea"/>
              </a:rPr>
              <a:t>开题报告</a:t>
            </a:r>
            <a:endParaRPr lang="zh-CN" altLang="en-US" sz="3200" dirty="0">
              <a:solidFill>
                <a:srgbClr val="044875"/>
              </a:solidFill>
              <a:latin typeface="+mj-lt"/>
              <a:ea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1)">
                                      <p:cBhvr>
                                        <p:cTn id="21" dur="2000"/>
                                        <p:tgtEl>
                                          <p:spTgt spid="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nodeType="click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p:cTn id="26" dur="500" fill="hold"/>
                                        <p:tgtEl>
                                          <p:spTgt spid="44"/>
                                        </p:tgtEl>
                                        <p:attrNameLst>
                                          <p:attrName>ppt_w</p:attrName>
                                        </p:attrNameLst>
                                      </p:cBhvr>
                                      <p:tavLst>
                                        <p:tav tm="0">
                                          <p:val>
                                            <p:fltVal val="0"/>
                                          </p:val>
                                        </p:tav>
                                        <p:tav tm="100000">
                                          <p:val>
                                            <p:strVal val="#ppt_w"/>
                                          </p:val>
                                        </p:tav>
                                      </p:tavLst>
                                    </p:anim>
                                    <p:anim calcmode="lin" valueType="num">
                                      <p:cBhvr>
                                        <p:cTn id="27" dur="500" fill="hold"/>
                                        <p:tgtEl>
                                          <p:spTgt spid="44"/>
                                        </p:tgtEl>
                                        <p:attrNameLst>
                                          <p:attrName>ppt_h</p:attrName>
                                        </p:attrNameLst>
                                      </p:cBhvr>
                                      <p:tavLst>
                                        <p:tav tm="0">
                                          <p:val>
                                            <p:fltVal val="0"/>
                                          </p:val>
                                        </p:tav>
                                        <p:tav tm="100000">
                                          <p:val>
                                            <p:strVal val="#ppt_h"/>
                                          </p:val>
                                        </p:tav>
                                      </p:tavLst>
                                    </p:anim>
                                    <p:animEffect transition="in" filter="fade">
                                      <p:cBhvr>
                                        <p:cTn id="28" dur="500"/>
                                        <p:tgtEl>
                                          <p:spTgt spid="44"/>
                                        </p:tgtEl>
                                      </p:cBhvr>
                                    </p:animEffect>
                                  </p:childTnLst>
                                </p:cTn>
                              </p:par>
                              <p:par>
                                <p:cTn id="29" presetID="53" presetClass="entr" presetSubtype="16"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p:cTn id="31" dur="500" fill="hold"/>
                                        <p:tgtEl>
                                          <p:spTgt spid="43"/>
                                        </p:tgtEl>
                                        <p:attrNameLst>
                                          <p:attrName>ppt_w</p:attrName>
                                        </p:attrNameLst>
                                      </p:cBhvr>
                                      <p:tavLst>
                                        <p:tav tm="0">
                                          <p:val>
                                            <p:fltVal val="0"/>
                                          </p:val>
                                        </p:tav>
                                        <p:tav tm="100000">
                                          <p:val>
                                            <p:strVal val="#ppt_w"/>
                                          </p:val>
                                        </p:tav>
                                      </p:tavLst>
                                    </p:anim>
                                    <p:anim calcmode="lin" valueType="num">
                                      <p:cBhvr>
                                        <p:cTn id="32" dur="500" fill="hold"/>
                                        <p:tgtEl>
                                          <p:spTgt spid="43"/>
                                        </p:tgtEl>
                                        <p:attrNameLst>
                                          <p:attrName>ppt_h</p:attrName>
                                        </p:attrNameLst>
                                      </p:cBhvr>
                                      <p:tavLst>
                                        <p:tav tm="0">
                                          <p:val>
                                            <p:fltVal val="0"/>
                                          </p:val>
                                        </p:tav>
                                        <p:tav tm="100000">
                                          <p:val>
                                            <p:strVal val="#ppt_h"/>
                                          </p:val>
                                        </p:tav>
                                      </p:tavLst>
                                    </p:anim>
                                    <p:animEffect transition="in" filter="fade">
                                      <p:cBhvr>
                                        <p:cTn id="33" dur="500"/>
                                        <p:tgtEl>
                                          <p:spTgt spid="4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3" presetClass="entr" presetSubtype="16" fill="hold" grpId="0" nodeType="clickEffect">
                                  <p:stCondLst>
                                    <p:cond delay="0"/>
                                  </p:stCondLst>
                                  <p:iterate type="lt">
                                    <p:tmPct val="10000"/>
                                  </p:iterate>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wipe(up)">
                                      <p:cBhvr>
                                        <p:cTn id="50" dur="500"/>
                                        <p:tgtEl>
                                          <p:spTgt spid="5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par>
                                <p:cTn id="56" presetID="22" presetClass="entr" presetSubtype="4" fill="hold" grpId="0" nodeType="withEffect">
                                  <p:stCondLst>
                                    <p:cond delay="250"/>
                                  </p:stCondLst>
                                  <p:childTnLst>
                                    <p:set>
                                      <p:cBhvr>
                                        <p:cTn id="57" dur="1" fill="hold">
                                          <p:stCondLst>
                                            <p:cond delay="0"/>
                                          </p:stCondLst>
                                        </p:cTn>
                                        <p:tgtEl>
                                          <p:spTgt spid="26"/>
                                        </p:tgtEl>
                                        <p:attrNameLst>
                                          <p:attrName>style.visibility</p:attrName>
                                        </p:attrNameLst>
                                      </p:cBhvr>
                                      <p:to>
                                        <p:strVal val="visible"/>
                                      </p:to>
                                    </p:set>
                                    <p:animEffect transition="in" filter="wipe(down)">
                                      <p:cBhvr>
                                        <p:cTn id="58" dur="500"/>
                                        <p:tgtEl>
                                          <p:spTgt spid="26"/>
                                        </p:tgtEl>
                                      </p:cBhvr>
                                    </p:animEffect>
                                  </p:childTnLst>
                                </p:cTn>
                              </p:par>
                              <p:par>
                                <p:cTn id="59" presetID="22" presetClass="entr" presetSubtype="4" fill="hold" grpId="0" nodeType="withEffect">
                                  <p:stCondLst>
                                    <p:cond delay="500"/>
                                  </p:stCondLst>
                                  <p:childTnLst>
                                    <p:set>
                                      <p:cBhvr>
                                        <p:cTn id="60" dur="1" fill="hold">
                                          <p:stCondLst>
                                            <p:cond delay="0"/>
                                          </p:stCondLst>
                                        </p:cTn>
                                        <p:tgtEl>
                                          <p:spTgt spid="29"/>
                                        </p:tgtEl>
                                        <p:attrNameLst>
                                          <p:attrName>style.visibility</p:attrName>
                                        </p:attrNameLst>
                                      </p:cBhvr>
                                      <p:to>
                                        <p:strVal val="visible"/>
                                      </p:to>
                                    </p:set>
                                    <p:animEffect transition="in" filter="wipe(down)">
                                      <p:cBhvr>
                                        <p:cTn id="61" dur="500"/>
                                        <p:tgtEl>
                                          <p:spTgt spid="29"/>
                                        </p:tgtEl>
                                      </p:cBhvr>
                                    </p:animEffect>
                                  </p:childTnLst>
                                </p:cTn>
                              </p:par>
                              <p:par>
                                <p:cTn id="62" presetID="22" presetClass="entr" presetSubtype="4" fill="hold" grpId="0" nodeType="withEffect">
                                  <p:stCondLst>
                                    <p:cond delay="750"/>
                                  </p:stCondLst>
                                  <p:childTnLst>
                                    <p:set>
                                      <p:cBhvr>
                                        <p:cTn id="63" dur="1" fill="hold">
                                          <p:stCondLst>
                                            <p:cond delay="0"/>
                                          </p:stCondLst>
                                        </p:cTn>
                                        <p:tgtEl>
                                          <p:spTgt spid="27"/>
                                        </p:tgtEl>
                                        <p:attrNameLst>
                                          <p:attrName>style.visibility</p:attrName>
                                        </p:attrNameLst>
                                      </p:cBhvr>
                                      <p:to>
                                        <p:strVal val="visible"/>
                                      </p:to>
                                    </p:set>
                                    <p:animEffect transition="in" filter="wipe(down)">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26" grpId="0"/>
      <p:bldP spid="27" grpId="0"/>
      <p:bldP spid="29" grpId="0"/>
      <p:bldP spid="9" grpId="0" animBg="1"/>
      <p:bldP spid="49" grpId="0" animBg="1"/>
      <p:bldP spid="53" grpId="0" animBg="1"/>
      <p:bldP spid="54" grpId="0" animBg="1"/>
      <p:bldP spid="5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dirty="0">
                <a:solidFill>
                  <a:schemeClr val="bg1"/>
                </a:solidFill>
                <a:latin typeface="Impact" pitchFamily="34" charset="0"/>
              </a:rPr>
              <a:t>4</a:t>
            </a:r>
            <a:endParaRPr lang="zh-CN" altLang="en-US" sz="11500" dirty="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smtClean="0">
                <a:solidFill>
                  <a:schemeClr val="bg1"/>
                </a:solidFill>
                <a:latin typeface="微软雅黑" pitchFamily="34" charset="-122"/>
                <a:ea typeface="微软雅黑" pitchFamily="34" charset="-122"/>
              </a:rPr>
              <a:t>总结建议</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2757488" y="254000"/>
            <a:ext cx="943451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264703" y="55397"/>
            <a:ext cx="3292475" cy="585788"/>
            <a:chOff x="292102" y="82976"/>
            <a:chExt cx="3291840" cy="584775"/>
          </a:xfrm>
        </p:grpSpPr>
        <p:sp>
          <p:nvSpPr>
            <p:cNvPr id="19499" name="文本框 4"/>
            <p:cNvSpPr txBox="1">
              <a:spLocks noChangeArrowheads="1"/>
            </p:cNvSpPr>
            <p:nvPr/>
          </p:nvSpPr>
          <p:spPr bwMode="auto">
            <a:xfrm>
              <a:off x="292102"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总结建议</a:t>
              </a:r>
            </a:p>
          </p:txBody>
        </p:sp>
        <p:sp>
          <p:nvSpPr>
            <p:cNvPr id="6" name="文本框 5"/>
            <p:cNvSpPr txBox="1"/>
            <p:nvPr/>
          </p:nvSpPr>
          <p:spPr>
            <a:xfrm>
              <a:off x="550815" y="82976"/>
              <a:ext cx="725347" cy="584775"/>
            </a:xfrm>
            <a:prstGeom prst="rect">
              <a:avLst/>
            </a:prstGeom>
            <a:noFill/>
          </p:spPr>
          <p:txBody>
            <a:bodyPr>
              <a:spAutoFit/>
            </a:bodyPr>
            <a:lstStyle/>
            <a:p>
              <a:pPr algn="ctr" eaLnBrk="1" fontAlgn="auto" hangingPunct="1">
                <a:spcBef>
                  <a:spcPts val="0"/>
                </a:spcBef>
                <a:spcAft>
                  <a:spcPts val="0"/>
                </a:spcAft>
                <a:defRPr/>
              </a:pPr>
              <a:r>
                <a:rPr lang="en-US" altLang="zh-CN" sz="3200" dirty="0" smtClean="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13" name="同心圆 12"/>
          <p:cNvSpPr/>
          <p:nvPr/>
        </p:nvSpPr>
        <p:spPr>
          <a:xfrm>
            <a:off x="1778000" y="963613"/>
            <a:ext cx="650875" cy="650875"/>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同心圆 17"/>
          <p:cNvSpPr/>
          <p:nvPr/>
        </p:nvSpPr>
        <p:spPr>
          <a:xfrm>
            <a:off x="3511550" y="1012825"/>
            <a:ext cx="482600" cy="481013"/>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同心圆 18"/>
          <p:cNvSpPr/>
          <p:nvPr/>
        </p:nvSpPr>
        <p:spPr>
          <a:xfrm>
            <a:off x="3994150" y="4144963"/>
            <a:ext cx="361950" cy="361950"/>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0" name="组合 9"/>
          <p:cNvGrpSpPr>
            <a:grpSpLocks/>
          </p:cNvGrpSpPr>
          <p:nvPr/>
        </p:nvGrpSpPr>
        <p:grpSpPr bwMode="auto">
          <a:xfrm>
            <a:off x="379413" y="2578100"/>
            <a:ext cx="2192337" cy="2193925"/>
            <a:chOff x="379106" y="2578750"/>
            <a:chExt cx="2192201" cy="2192563"/>
          </a:xfrm>
        </p:grpSpPr>
        <p:sp>
          <p:nvSpPr>
            <p:cNvPr id="12" name="椭圆 11"/>
            <p:cNvSpPr/>
            <p:nvPr/>
          </p:nvSpPr>
          <p:spPr>
            <a:xfrm>
              <a:off x="379106" y="2578750"/>
              <a:ext cx="2192201" cy="2192563"/>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497" name="Freeform 283"/>
            <p:cNvSpPr>
              <a:spLocks noEditPoints="1"/>
            </p:cNvSpPr>
            <p:nvPr/>
          </p:nvSpPr>
          <p:spPr bwMode="auto">
            <a:xfrm>
              <a:off x="1102162" y="2999461"/>
              <a:ext cx="746089" cy="945046"/>
            </a:xfrm>
            <a:custGeom>
              <a:avLst/>
              <a:gdLst>
                <a:gd name="T0" fmla="*/ 2147483646 w 95"/>
                <a:gd name="T1" fmla="*/ 0 h 120"/>
                <a:gd name="T2" fmla="*/ 1788673769 w 95"/>
                <a:gd name="T3" fmla="*/ 434154132 h 120"/>
                <a:gd name="T4" fmla="*/ 1788673769 w 95"/>
                <a:gd name="T5" fmla="*/ 434154132 h 120"/>
                <a:gd name="T6" fmla="*/ 863499848 w 95"/>
                <a:gd name="T7" fmla="*/ 62018644 h 120"/>
                <a:gd name="T8" fmla="*/ 185037926 w 95"/>
                <a:gd name="T9" fmla="*/ 496172776 h 120"/>
                <a:gd name="T10" fmla="*/ 0 w 95"/>
                <a:gd name="T11" fmla="*/ 1302454522 h 120"/>
                <a:gd name="T12" fmla="*/ 185037926 w 95"/>
                <a:gd name="T13" fmla="*/ 2108736267 h 120"/>
                <a:gd name="T14" fmla="*/ 863499848 w 95"/>
                <a:gd name="T15" fmla="*/ 2147483646 h 120"/>
                <a:gd name="T16" fmla="*/ 1912037621 w 95"/>
                <a:gd name="T17" fmla="*/ 2147483646 h 120"/>
                <a:gd name="T18" fmla="*/ 2147483646 w 95"/>
                <a:gd name="T19" fmla="*/ 2147483646 h 120"/>
                <a:gd name="T20" fmla="*/ 2147483646 w 95"/>
                <a:gd name="T21" fmla="*/ 2147483646 h 120"/>
                <a:gd name="T22" fmla="*/ 2147483646 w 95"/>
                <a:gd name="T23" fmla="*/ 2147483646 h 120"/>
                <a:gd name="T24" fmla="*/ 2147483646 w 95"/>
                <a:gd name="T25" fmla="*/ 2147483646 h 120"/>
                <a:gd name="T26" fmla="*/ 2147483646 w 95"/>
                <a:gd name="T27" fmla="*/ 2147483646 h 120"/>
                <a:gd name="T28" fmla="*/ 2147483646 w 95"/>
                <a:gd name="T29" fmla="*/ 2147483646 h 120"/>
                <a:gd name="T30" fmla="*/ 2147483646 w 95"/>
                <a:gd name="T31" fmla="*/ 2147483646 h 120"/>
                <a:gd name="T32" fmla="*/ 2147483646 w 95"/>
                <a:gd name="T33" fmla="*/ 2147483646 h 120"/>
                <a:gd name="T34" fmla="*/ 2147483646 w 95"/>
                <a:gd name="T35" fmla="*/ 2147483646 h 120"/>
                <a:gd name="T36" fmla="*/ 2147483646 w 95"/>
                <a:gd name="T37" fmla="*/ 2147483646 h 120"/>
                <a:gd name="T38" fmla="*/ 2147483646 w 95"/>
                <a:gd name="T39" fmla="*/ 2147483646 h 120"/>
                <a:gd name="T40" fmla="*/ 2147483646 w 95"/>
                <a:gd name="T41" fmla="*/ 2147483646 h 120"/>
                <a:gd name="T42" fmla="*/ 2147483646 w 95"/>
                <a:gd name="T43" fmla="*/ 2147483646 h 120"/>
                <a:gd name="T44" fmla="*/ 2147483646 w 95"/>
                <a:gd name="T45" fmla="*/ 2147483646 h 120"/>
                <a:gd name="T46" fmla="*/ 2147483646 w 95"/>
                <a:gd name="T47" fmla="*/ 2147483646 h 120"/>
                <a:gd name="T48" fmla="*/ 2147483646 w 95"/>
                <a:gd name="T49" fmla="*/ 2147483646 h 120"/>
                <a:gd name="T50" fmla="*/ 2147483646 w 95"/>
                <a:gd name="T51" fmla="*/ 2147483646 h 120"/>
                <a:gd name="T52" fmla="*/ 2147483646 w 95"/>
                <a:gd name="T53" fmla="*/ 1612563491 h 120"/>
                <a:gd name="T54" fmla="*/ 2147483646 w 95"/>
                <a:gd name="T55" fmla="*/ 868300389 h 120"/>
                <a:gd name="T56" fmla="*/ 2147483646 w 95"/>
                <a:gd name="T57" fmla="*/ 1116390715 h 120"/>
                <a:gd name="T58" fmla="*/ 2147483646 w 95"/>
                <a:gd name="T59" fmla="*/ 124045163 h 120"/>
                <a:gd name="T60" fmla="*/ 2147483646 w 95"/>
                <a:gd name="T61" fmla="*/ 0 h 120"/>
                <a:gd name="T62" fmla="*/ 2147483646 w 95"/>
                <a:gd name="T63" fmla="*/ 2147483646 h 120"/>
                <a:gd name="T64" fmla="*/ 2147483646 w 95"/>
                <a:gd name="T65" fmla="*/ 2147483646 h 120"/>
                <a:gd name="T66" fmla="*/ 2147483646 w 95"/>
                <a:gd name="T67" fmla="*/ 2147483646 h 120"/>
                <a:gd name="T68" fmla="*/ 2147483646 w 95"/>
                <a:gd name="T69" fmla="*/ 2147483646 h 120"/>
                <a:gd name="T70" fmla="*/ 2147483646 w 95"/>
                <a:gd name="T71" fmla="*/ 2147483646 h 120"/>
                <a:gd name="T72" fmla="*/ 616787850 w 95"/>
                <a:gd name="T73" fmla="*/ 744263102 h 120"/>
                <a:gd name="T74" fmla="*/ 863499848 w 95"/>
                <a:gd name="T75" fmla="*/ 558191420 h 120"/>
                <a:gd name="T76" fmla="*/ 1110211846 w 95"/>
                <a:gd name="T77" fmla="*/ 744263102 h 120"/>
                <a:gd name="T78" fmla="*/ 1295249772 w 95"/>
                <a:gd name="T79" fmla="*/ 1302454522 h 120"/>
                <a:gd name="T80" fmla="*/ 1110211846 w 95"/>
                <a:gd name="T81" fmla="*/ 1860653817 h 120"/>
                <a:gd name="T82" fmla="*/ 863499848 w 95"/>
                <a:gd name="T83" fmla="*/ 1984691105 h 120"/>
                <a:gd name="T84" fmla="*/ 616787850 w 95"/>
                <a:gd name="T85" fmla="*/ 1860653817 h 120"/>
                <a:gd name="T86" fmla="*/ 431749924 w 95"/>
                <a:gd name="T87" fmla="*/ 1302454522 h 120"/>
                <a:gd name="T88" fmla="*/ 616787850 w 95"/>
                <a:gd name="T89" fmla="*/ 744263102 h 120"/>
                <a:gd name="T90" fmla="*/ 2147483646 w 95"/>
                <a:gd name="T91" fmla="*/ 682236583 h 120"/>
                <a:gd name="T92" fmla="*/ 2147483646 w 95"/>
                <a:gd name="T93" fmla="*/ 496172776 h 120"/>
                <a:gd name="T94" fmla="*/ 2147483646 w 95"/>
                <a:gd name="T95" fmla="*/ 682236583 h 120"/>
                <a:gd name="T96" fmla="*/ 2147483646 w 95"/>
                <a:gd name="T97" fmla="*/ 1302454522 h 120"/>
                <a:gd name="T98" fmla="*/ 2147483646 w 95"/>
                <a:gd name="T99" fmla="*/ 1860653817 h 120"/>
                <a:gd name="T100" fmla="*/ 2147483646 w 95"/>
                <a:gd name="T101" fmla="*/ 2108736267 h 120"/>
                <a:gd name="T102" fmla="*/ 2147483646 w 95"/>
                <a:gd name="T103" fmla="*/ 1860653817 h 120"/>
                <a:gd name="T104" fmla="*/ 2035393621 w 95"/>
                <a:gd name="T105" fmla="*/ 1302454522 h 120"/>
                <a:gd name="T106" fmla="*/ 2147483646 w 95"/>
                <a:gd name="T107" fmla="*/ 682236583 h 1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 h="120">
                  <a:moveTo>
                    <a:pt x="41" y="0"/>
                  </a:moveTo>
                  <a:cubicBezTo>
                    <a:pt x="37" y="0"/>
                    <a:pt x="32" y="2"/>
                    <a:pt x="29" y="7"/>
                  </a:cubicBezTo>
                  <a:cubicBezTo>
                    <a:pt x="29" y="7"/>
                    <a:pt x="29" y="7"/>
                    <a:pt x="29" y="7"/>
                  </a:cubicBezTo>
                  <a:cubicBezTo>
                    <a:pt x="25" y="6"/>
                    <a:pt x="18" y="1"/>
                    <a:pt x="14" y="1"/>
                  </a:cubicBezTo>
                  <a:cubicBezTo>
                    <a:pt x="10" y="1"/>
                    <a:pt x="6" y="4"/>
                    <a:pt x="3" y="8"/>
                  </a:cubicBezTo>
                  <a:cubicBezTo>
                    <a:pt x="1" y="11"/>
                    <a:pt x="0" y="16"/>
                    <a:pt x="0" y="21"/>
                  </a:cubicBezTo>
                  <a:cubicBezTo>
                    <a:pt x="0" y="26"/>
                    <a:pt x="1" y="30"/>
                    <a:pt x="3" y="34"/>
                  </a:cubicBezTo>
                  <a:cubicBezTo>
                    <a:pt x="6" y="38"/>
                    <a:pt x="10" y="40"/>
                    <a:pt x="14" y="40"/>
                  </a:cubicBezTo>
                  <a:cubicBezTo>
                    <a:pt x="18" y="40"/>
                    <a:pt x="27" y="38"/>
                    <a:pt x="31" y="37"/>
                  </a:cubicBezTo>
                  <a:cubicBezTo>
                    <a:pt x="34" y="40"/>
                    <a:pt x="38" y="41"/>
                    <a:pt x="41" y="41"/>
                  </a:cubicBezTo>
                  <a:cubicBezTo>
                    <a:pt x="42" y="41"/>
                    <a:pt x="43" y="41"/>
                    <a:pt x="43" y="41"/>
                  </a:cubicBezTo>
                  <a:cubicBezTo>
                    <a:pt x="57" y="56"/>
                    <a:pt x="57" y="56"/>
                    <a:pt x="57" y="56"/>
                  </a:cubicBezTo>
                  <a:cubicBezTo>
                    <a:pt x="68" y="58"/>
                    <a:pt x="68" y="58"/>
                    <a:pt x="68" y="58"/>
                  </a:cubicBezTo>
                  <a:cubicBezTo>
                    <a:pt x="66" y="78"/>
                    <a:pt x="66" y="78"/>
                    <a:pt x="66" y="78"/>
                  </a:cubicBezTo>
                  <a:cubicBezTo>
                    <a:pt x="65" y="120"/>
                    <a:pt x="65" y="120"/>
                    <a:pt x="65" y="120"/>
                  </a:cubicBezTo>
                  <a:cubicBezTo>
                    <a:pt x="75" y="120"/>
                    <a:pt x="75" y="120"/>
                    <a:pt x="75" y="120"/>
                  </a:cubicBezTo>
                  <a:cubicBezTo>
                    <a:pt x="77" y="84"/>
                    <a:pt x="77" y="84"/>
                    <a:pt x="77" y="84"/>
                  </a:cubicBezTo>
                  <a:cubicBezTo>
                    <a:pt x="82" y="84"/>
                    <a:pt x="82" y="84"/>
                    <a:pt x="82" y="84"/>
                  </a:cubicBezTo>
                  <a:cubicBezTo>
                    <a:pt x="84" y="120"/>
                    <a:pt x="84" y="120"/>
                    <a:pt x="84" y="120"/>
                  </a:cubicBezTo>
                  <a:cubicBezTo>
                    <a:pt x="95" y="120"/>
                    <a:pt x="95" y="120"/>
                    <a:pt x="95" y="120"/>
                  </a:cubicBezTo>
                  <a:cubicBezTo>
                    <a:pt x="92" y="78"/>
                    <a:pt x="92" y="78"/>
                    <a:pt x="92" y="78"/>
                  </a:cubicBezTo>
                  <a:cubicBezTo>
                    <a:pt x="94" y="41"/>
                    <a:pt x="94" y="41"/>
                    <a:pt x="94" y="41"/>
                  </a:cubicBezTo>
                  <a:cubicBezTo>
                    <a:pt x="74" y="41"/>
                    <a:pt x="74" y="41"/>
                    <a:pt x="74" y="41"/>
                  </a:cubicBezTo>
                  <a:cubicBezTo>
                    <a:pt x="70" y="35"/>
                    <a:pt x="70" y="35"/>
                    <a:pt x="70" y="35"/>
                  </a:cubicBezTo>
                  <a:cubicBezTo>
                    <a:pt x="71" y="35"/>
                    <a:pt x="71" y="35"/>
                    <a:pt x="71" y="35"/>
                  </a:cubicBezTo>
                  <a:cubicBezTo>
                    <a:pt x="73" y="37"/>
                    <a:pt x="76" y="38"/>
                    <a:pt x="79" y="38"/>
                  </a:cubicBezTo>
                  <a:cubicBezTo>
                    <a:pt x="86" y="38"/>
                    <a:pt x="91" y="33"/>
                    <a:pt x="91" y="26"/>
                  </a:cubicBezTo>
                  <a:cubicBezTo>
                    <a:pt x="91" y="19"/>
                    <a:pt x="86" y="14"/>
                    <a:pt x="79" y="14"/>
                  </a:cubicBezTo>
                  <a:cubicBezTo>
                    <a:pt x="76" y="14"/>
                    <a:pt x="73" y="15"/>
                    <a:pt x="71" y="18"/>
                  </a:cubicBezTo>
                  <a:cubicBezTo>
                    <a:pt x="48" y="2"/>
                    <a:pt x="48" y="2"/>
                    <a:pt x="48" y="2"/>
                  </a:cubicBezTo>
                  <a:cubicBezTo>
                    <a:pt x="46" y="1"/>
                    <a:pt x="44" y="0"/>
                    <a:pt x="41" y="0"/>
                  </a:cubicBezTo>
                  <a:close/>
                  <a:moveTo>
                    <a:pt x="65" y="43"/>
                  </a:moveTo>
                  <a:cubicBezTo>
                    <a:pt x="58" y="46"/>
                    <a:pt x="58" y="46"/>
                    <a:pt x="58" y="46"/>
                  </a:cubicBezTo>
                  <a:cubicBezTo>
                    <a:pt x="51" y="39"/>
                    <a:pt x="51" y="39"/>
                    <a:pt x="51" y="39"/>
                  </a:cubicBezTo>
                  <a:cubicBezTo>
                    <a:pt x="62" y="37"/>
                    <a:pt x="62" y="37"/>
                    <a:pt x="62" y="37"/>
                  </a:cubicBezTo>
                  <a:cubicBezTo>
                    <a:pt x="65" y="43"/>
                    <a:pt x="65" y="43"/>
                    <a:pt x="65" y="43"/>
                  </a:cubicBezTo>
                  <a:close/>
                  <a:moveTo>
                    <a:pt x="10" y="12"/>
                  </a:moveTo>
                  <a:cubicBezTo>
                    <a:pt x="11" y="10"/>
                    <a:pt x="12" y="9"/>
                    <a:pt x="14" y="9"/>
                  </a:cubicBezTo>
                  <a:cubicBezTo>
                    <a:pt x="16" y="9"/>
                    <a:pt x="17" y="10"/>
                    <a:pt x="18" y="12"/>
                  </a:cubicBezTo>
                  <a:cubicBezTo>
                    <a:pt x="20" y="14"/>
                    <a:pt x="21" y="17"/>
                    <a:pt x="21" y="21"/>
                  </a:cubicBezTo>
                  <a:cubicBezTo>
                    <a:pt x="21" y="24"/>
                    <a:pt x="20" y="27"/>
                    <a:pt x="18" y="30"/>
                  </a:cubicBezTo>
                  <a:cubicBezTo>
                    <a:pt x="17" y="31"/>
                    <a:pt x="16" y="32"/>
                    <a:pt x="14" y="32"/>
                  </a:cubicBezTo>
                  <a:cubicBezTo>
                    <a:pt x="12" y="32"/>
                    <a:pt x="11" y="31"/>
                    <a:pt x="10" y="30"/>
                  </a:cubicBezTo>
                  <a:cubicBezTo>
                    <a:pt x="8" y="27"/>
                    <a:pt x="7" y="24"/>
                    <a:pt x="7" y="21"/>
                  </a:cubicBezTo>
                  <a:cubicBezTo>
                    <a:pt x="7" y="17"/>
                    <a:pt x="8" y="14"/>
                    <a:pt x="10" y="12"/>
                  </a:cubicBezTo>
                  <a:close/>
                  <a:moveTo>
                    <a:pt x="35" y="11"/>
                  </a:moveTo>
                  <a:cubicBezTo>
                    <a:pt x="37" y="9"/>
                    <a:pt x="39" y="8"/>
                    <a:pt x="41" y="8"/>
                  </a:cubicBezTo>
                  <a:cubicBezTo>
                    <a:pt x="43" y="8"/>
                    <a:pt x="45" y="9"/>
                    <a:pt x="47" y="11"/>
                  </a:cubicBezTo>
                  <a:cubicBezTo>
                    <a:pt x="49" y="13"/>
                    <a:pt x="50" y="17"/>
                    <a:pt x="50" y="21"/>
                  </a:cubicBezTo>
                  <a:cubicBezTo>
                    <a:pt x="50" y="24"/>
                    <a:pt x="49" y="28"/>
                    <a:pt x="47" y="30"/>
                  </a:cubicBezTo>
                  <a:cubicBezTo>
                    <a:pt x="45" y="32"/>
                    <a:pt x="43" y="34"/>
                    <a:pt x="41" y="34"/>
                  </a:cubicBezTo>
                  <a:cubicBezTo>
                    <a:pt x="39" y="34"/>
                    <a:pt x="37" y="32"/>
                    <a:pt x="35" y="30"/>
                  </a:cubicBezTo>
                  <a:cubicBezTo>
                    <a:pt x="34" y="28"/>
                    <a:pt x="33" y="24"/>
                    <a:pt x="33" y="21"/>
                  </a:cubicBezTo>
                  <a:cubicBezTo>
                    <a:pt x="33" y="17"/>
                    <a:pt x="34" y="13"/>
                    <a:pt x="35" y="11"/>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98" name="文本框 28"/>
            <p:cNvSpPr txBox="1">
              <a:spLocks noChangeArrowheads="1"/>
            </p:cNvSpPr>
            <p:nvPr/>
          </p:nvSpPr>
          <p:spPr bwMode="auto">
            <a:xfrm>
              <a:off x="666148" y="4049849"/>
              <a:ext cx="16181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endParaRPr lang="zh-CN" altLang="en-US" sz="2400" dirty="0"/>
            </a:p>
          </p:txBody>
        </p:sp>
      </p:grpSp>
      <p:grpSp>
        <p:nvGrpSpPr>
          <p:cNvPr id="11" name="组合 10"/>
          <p:cNvGrpSpPr>
            <a:grpSpLocks/>
          </p:cNvGrpSpPr>
          <p:nvPr/>
        </p:nvGrpSpPr>
        <p:grpSpPr bwMode="auto">
          <a:xfrm>
            <a:off x="2208213" y="1373188"/>
            <a:ext cx="1617662" cy="1471612"/>
            <a:chOff x="2208197" y="1373773"/>
            <a:chExt cx="1618117" cy="1471099"/>
          </a:xfrm>
        </p:grpSpPr>
        <p:sp>
          <p:nvSpPr>
            <p:cNvPr id="17" name="椭圆 16"/>
            <p:cNvSpPr/>
            <p:nvPr/>
          </p:nvSpPr>
          <p:spPr>
            <a:xfrm>
              <a:off x="2281243" y="1373773"/>
              <a:ext cx="1472026" cy="1471099"/>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494" name="Freeform 30"/>
            <p:cNvSpPr>
              <a:spLocks noEditPoints="1"/>
            </p:cNvSpPr>
            <p:nvPr/>
          </p:nvSpPr>
          <p:spPr bwMode="auto">
            <a:xfrm>
              <a:off x="2795623" y="1659375"/>
              <a:ext cx="443264" cy="582574"/>
            </a:xfrm>
            <a:custGeom>
              <a:avLst/>
              <a:gdLst>
                <a:gd name="T0" fmla="*/ 2147483646 w 74"/>
                <a:gd name="T1" fmla="*/ 0 h 97"/>
                <a:gd name="T2" fmla="*/ 2147483646 w 74"/>
                <a:gd name="T3" fmla="*/ 396780941 h 97"/>
                <a:gd name="T4" fmla="*/ 2147483646 w 74"/>
                <a:gd name="T5" fmla="*/ 1875696091 h 97"/>
                <a:gd name="T6" fmla="*/ 2147483646 w 74"/>
                <a:gd name="T7" fmla="*/ 396780941 h 97"/>
                <a:gd name="T8" fmla="*/ 2147483646 w 74"/>
                <a:gd name="T9" fmla="*/ 288566319 h 97"/>
                <a:gd name="T10" fmla="*/ 932897008 w 74"/>
                <a:gd name="T11" fmla="*/ 396780941 h 97"/>
                <a:gd name="T12" fmla="*/ 932897008 w 74"/>
                <a:gd name="T13" fmla="*/ 649281726 h 97"/>
                <a:gd name="T14" fmla="*/ 681734042 w 74"/>
                <a:gd name="T15" fmla="*/ 865704964 h 97"/>
                <a:gd name="T16" fmla="*/ 430571075 w 74"/>
                <a:gd name="T17" fmla="*/ 865704964 h 97"/>
                <a:gd name="T18" fmla="*/ 287043390 w 74"/>
                <a:gd name="T19" fmla="*/ 2147483646 h 97"/>
                <a:gd name="T20" fmla="*/ 322923814 w 74"/>
                <a:gd name="T21" fmla="*/ 2147483646 h 97"/>
                <a:gd name="T22" fmla="*/ 1004663846 w 74"/>
                <a:gd name="T23" fmla="*/ 2147483646 h 97"/>
                <a:gd name="T24" fmla="*/ 1327587660 w 74"/>
                <a:gd name="T25" fmla="*/ 2147483646 h 97"/>
                <a:gd name="T26" fmla="*/ 107641271 w 74"/>
                <a:gd name="T27" fmla="*/ 2147483646 h 97"/>
                <a:gd name="T28" fmla="*/ 107641271 w 74"/>
                <a:gd name="T29" fmla="*/ 2147483646 h 97"/>
                <a:gd name="T30" fmla="*/ 0 w 74"/>
                <a:gd name="T31" fmla="*/ 721418801 h 97"/>
                <a:gd name="T32" fmla="*/ 35880424 w 74"/>
                <a:gd name="T33" fmla="*/ 613210185 h 97"/>
                <a:gd name="T34" fmla="*/ 681734042 w 74"/>
                <a:gd name="T35" fmla="*/ 0 h 97"/>
                <a:gd name="T36" fmla="*/ 609973194 w 74"/>
                <a:gd name="T37" fmla="*/ 1875696091 h 97"/>
                <a:gd name="T38" fmla="*/ 968777432 w 74"/>
                <a:gd name="T39" fmla="*/ 2019976247 h 97"/>
                <a:gd name="T40" fmla="*/ 609973194 w 74"/>
                <a:gd name="T41" fmla="*/ 1875696091 h 97"/>
                <a:gd name="T42" fmla="*/ 609973194 w 74"/>
                <a:gd name="T43" fmla="*/ 1587123765 h 97"/>
                <a:gd name="T44" fmla="*/ 2009321702 w 74"/>
                <a:gd name="T45" fmla="*/ 1442843609 h 97"/>
                <a:gd name="T46" fmla="*/ 609973194 w 74"/>
                <a:gd name="T47" fmla="*/ 1009991127 h 97"/>
                <a:gd name="T48" fmla="*/ 2009321702 w 74"/>
                <a:gd name="T49" fmla="*/ 1190342824 h 97"/>
                <a:gd name="T50" fmla="*/ 609973194 w 74"/>
                <a:gd name="T51" fmla="*/ 1009991127 h 97"/>
                <a:gd name="T52" fmla="*/ 1219946389 w 74"/>
                <a:gd name="T53" fmla="*/ 793561883 h 97"/>
                <a:gd name="T54" fmla="*/ 2009321702 w 74"/>
                <a:gd name="T55" fmla="*/ 613210185 h 97"/>
                <a:gd name="T56" fmla="*/ 1471109355 w 74"/>
                <a:gd name="T57" fmla="*/ 2147483646 h 97"/>
                <a:gd name="T58" fmla="*/ 1471109355 w 74"/>
                <a:gd name="T59" fmla="*/ 2147483646 h 97"/>
                <a:gd name="T60" fmla="*/ 1112305117 w 74"/>
                <a:gd name="T61" fmla="*/ 2147483646 h 97"/>
                <a:gd name="T62" fmla="*/ 1686397888 w 74"/>
                <a:gd name="T63" fmla="*/ 2147483646 h 97"/>
                <a:gd name="T64" fmla="*/ 2116962973 w 74"/>
                <a:gd name="T65" fmla="*/ 2147483646 h 97"/>
                <a:gd name="T66" fmla="*/ 2147483646 w 74"/>
                <a:gd name="T67" fmla="*/ 2147483646 h 97"/>
                <a:gd name="T68" fmla="*/ 2147483646 w 74"/>
                <a:gd name="T69" fmla="*/ 2147483646 h 97"/>
                <a:gd name="T70" fmla="*/ 2147483646 w 74"/>
                <a:gd name="T71" fmla="*/ 2147483646 h 97"/>
                <a:gd name="T72" fmla="*/ 2147483646 w 74"/>
                <a:gd name="T73" fmla="*/ 2056047788 h 97"/>
                <a:gd name="T74" fmla="*/ 1363468084 w 74"/>
                <a:gd name="T75" fmla="*/ 1947839172 h 97"/>
                <a:gd name="T76" fmla="*/ 1506989779 w 74"/>
                <a:gd name="T77" fmla="*/ 2092119329 h 97"/>
                <a:gd name="T78" fmla="*/ 1435228931 w 74"/>
                <a:gd name="T79" fmla="*/ 2147483646 h 97"/>
                <a:gd name="T80" fmla="*/ 2045202126 w 74"/>
                <a:gd name="T81" fmla="*/ 2147483646 h 97"/>
                <a:gd name="T82" fmla="*/ 2116962973 w 74"/>
                <a:gd name="T83" fmla="*/ 2147483646 h 97"/>
                <a:gd name="T84" fmla="*/ 753494890 w 74"/>
                <a:gd name="T85" fmla="*/ 324637860 h 97"/>
                <a:gd name="T86" fmla="*/ 466451499 w 74"/>
                <a:gd name="T87" fmla="*/ 685347261 h 97"/>
                <a:gd name="T88" fmla="*/ 609973194 w 74"/>
                <a:gd name="T89" fmla="*/ 721418801 h 97"/>
                <a:gd name="T90" fmla="*/ 645853618 w 74"/>
                <a:gd name="T91" fmla="*/ 721418801 h 97"/>
                <a:gd name="T92" fmla="*/ 789375313 w 74"/>
                <a:gd name="T93" fmla="*/ 613210185 h 97"/>
                <a:gd name="T94" fmla="*/ 789375313 w 74"/>
                <a:gd name="T95" fmla="*/ 541067104 h 97"/>
                <a:gd name="T96" fmla="*/ 753494890 w 74"/>
                <a:gd name="T97" fmla="*/ 396780941 h 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95" name="文本框 30"/>
            <p:cNvSpPr txBox="1">
              <a:spLocks noChangeArrowheads="1"/>
            </p:cNvSpPr>
            <p:nvPr/>
          </p:nvSpPr>
          <p:spPr bwMode="auto">
            <a:xfrm>
              <a:off x="2208197" y="2217172"/>
              <a:ext cx="16181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endParaRPr lang="zh-CN" altLang="en-US" sz="2000" dirty="0"/>
            </a:p>
          </p:txBody>
        </p:sp>
      </p:grpSp>
      <p:grpSp>
        <p:nvGrpSpPr>
          <p:cNvPr id="63" name="组合 62"/>
          <p:cNvGrpSpPr>
            <a:grpSpLocks/>
          </p:cNvGrpSpPr>
          <p:nvPr/>
        </p:nvGrpSpPr>
        <p:grpSpPr bwMode="auto">
          <a:xfrm>
            <a:off x="2500313" y="2992438"/>
            <a:ext cx="1619250" cy="1147762"/>
            <a:chOff x="2501045" y="3469222"/>
            <a:chExt cx="1618117" cy="1147107"/>
          </a:xfrm>
        </p:grpSpPr>
        <p:sp>
          <p:nvSpPr>
            <p:cNvPr id="15" name="椭圆 14"/>
            <p:cNvSpPr/>
            <p:nvPr/>
          </p:nvSpPr>
          <p:spPr>
            <a:xfrm>
              <a:off x="2731071" y="3469222"/>
              <a:ext cx="1146960" cy="1147107"/>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491" name="Freeform 24"/>
            <p:cNvSpPr>
              <a:spLocks noEditPoints="1"/>
            </p:cNvSpPr>
            <p:nvPr/>
          </p:nvSpPr>
          <p:spPr bwMode="auto">
            <a:xfrm>
              <a:off x="3113146" y="3709231"/>
              <a:ext cx="382368" cy="428588"/>
            </a:xfrm>
            <a:custGeom>
              <a:avLst/>
              <a:gdLst>
                <a:gd name="T0" fmla="*/ 320573359 w 77"/>
                <a:gd name="T1" fmla="*/ 198690407 h 86"/>
                <a:gd name="T2" fmla="*/ 937054857 w 77"/>
                <a:gd name="T3" fmla="*/ 24838170 h 86"/>
                <a:gd name="T4" fmla="*/ 1454900308 w 77"/>
                <a:gd name="T5" fmla="*/ 322871288 h 86"/>
                <a:gd name="T6" fmla="*/ 1627517114 w 77"/>
                <a:gd name="T7" fmla="*/ 943770710 h 86"/>
                <a:gd name="T8" fmla="*/ 1430240055 w 77"/>
                <a:gd name="T9" fmla="*/ 1365984710 h 86"/>
                <a:gd name="T10" fmla="*/ 1578196608 w 77"/>
                <a:gd name="T11" fmla="*/ 1465327421 h 86"/>
                <a:gd name="T12" fmla="*/ 1824794173 w 77"/>
                <a:gd name="T13" fmla="*/ 1788198709 h 86"/>
                <a:gd name="T14" fmla="*/ 1800133920 w 77"/>
                <a:gd name="T15" fmla="*/ 2086231827 h 86"/>
                <a:gd name="T16" fmla="*/ 1800133920 w 77"/>
                <a:gd name="T17" fmla="*/ 2086231827 h 86"/>
                <a:gd name="T18" fmla="*/ 1528881068 w 77"/>
                <a:gd name="T19" fmla="*/ 2036560472 h 86"/>
                <a:gd name="T20" fmla="*/ 1257628215 w 77"/>
                <a:gd name="T21" fmla="*/ 1688855998 h 86"/>
                <a:gd name="T22" fmla="*/ 1208307709 w 77"/>
                <a:gd name="T23" fmla="*/ 1564675116 h 86"/>
                <a:gd name="T24" fmla="*/ 739782764 w 77"/>
                <a:gd name="T25" fmla="*/ 1639179658 h 86"/>
                <a:gd name="T26" fmla="*/ 197277059 w 77"/>
                <a:gd name="T27" fmla="*/ 1341146540 h 86"/>
                <a:gd name="T28" fmla="*/ 24660253 w 77"/>
                <a:gd name="T29" fmla="*/ 745080304 h 86"/>
                <a:gd name="T30" fmla="*/ 320573359 w 77"/>
                <a:gd name="T31" fmla="*/ 198690407 h 86"/>
                <a:gd name="T32" fmla="*/ 739782764 w 77"/>
                <a:gd name="T33" fmla="*/ 1216965659 h 86"/>
                <a:gd name="T34" fmla="*/ 937054857 w 77"/>
                <a:gd name="T35" fmla="*/ 1216965659 h 86"/>
                <a:gd name="T36" fmla="*/ 937054857 w 77"/>
                <a:gd name="T37" fmla="*/ 993442066 h 86"/>
                <a:gd name="T38" fmla="*/ 1158987203 w 77"/>
                <a:gd name="T39" fmla="*/ 993442066 h 86"/>
                <a:gd name="T40" fmla="*/ 1158987203 w 77"/>
                <a:gd name="T41" fmla="*/ 794756643 h 86"/>
                <a:gd name="T42" fmla="*/ 937054857 w 77"/>
                <a:gd name="T43" fmla="*/ 794756643 h 86"/>
                <a:gd name="T44" fmla="*/ 937054857 w 77"/>
                <a:gd name="T45" fmla="*/ 571228067 h 86"/>
                <a:gd name="T46" fmla="*/ 739782764 w 77"/>
                <a:gd name="T47" fmla="*/ 571228067 h 86"/>
                <a:gd name="T48" fmla="*/ 739782764 w 77"/>
                <a:gd name="T49" fmla="*/ 794756643 h 86"/>
                <a:gd name="T50" fmla="*/ 517845452 w 77"/>
                <a:gd name="T51" fmla="*/ 794756643 h 86"/>
                <a:gd name="T52" fmla="*/ 517845452 w 77"/>
                <a:gd name="T53" fmla="*/ 993442066 h 86"/>
                <a:gd name="T54" fmla="*/ 739782764 w 77"/>
                <a:gd name="T55" fmla="*/ 993442066 h 86"/>
                <a:gd name="T56" fmla="*/ 739782764 w 77"/>
                <a:gd name="T57" fmla="*/ 1216965659 h 86"/>
                <a:gd name="T58" fmla="*/ 443869658 w 77"/>
                <a:gd name="T59" fmla="*/ 894099355 h 86"/>
                <a:gd name="T60" fmla="*/ 1060351156 w 77"/>
                <a:gd name="T61" fmla="*/ 471885355 h 86"/>
                <a:gd name="T62" fmla="*/ 443869658 w 77"/>
                <a:gd name="T63" fmla="*/ 894099355 h 86"/>
                <a:gd name="T64" fmla="*/ 887734351 w 77"/>
                <a:gd name="T65" fmla="*/ 298033118 h 86"/>
                <a:gd name="T66" fmla="*/ 493185199 w 77"/>
                <a:gd name="T67" fmla="*/ 397375830 h 86"/>
                <a:gd name="T68" fmla="*/ 295913105 w 77"/>
                <a:gd name="T69" fmla="*/ 769918473 h 86"/>
                <a:gd name="T70" fmla="*/ 394549152 w 77"/>
                <a:gd name="T71" fmla="*/ 1167294303 h 86"/>
                <a:gd name="T72" fmla="*/ 764438051 w 77"/>
                <a:gd name="T73" fmla="*/ 1365984710 h 86"/>
                <a:gd name="T74" fmla="*/ 1158987203 w 77"/>
                <a:gd name="T75" fmla="*/ 1266641998 h 86"/>
                <a:gd name="T76" fmla="*/ 1356264262 w 77"/>
                <a:gd name="T77" fmla="*/ 894099355 h 86"/>
                <a:gd name="T78" fmla="*/ 1257628215 w 77"/>
                <a:gd name="T79" fmla="*/ 496723525 h 86"/>
                <a:gd name="T80" fmla="*/ 887734351 w 77"/>
                <a:gd name="T81" fmla="*/ 298033118 h 8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7" h="86">
                  <a:moveTo>
                    <a:pt x="13" y="8"/>
                  </a:moveTo>
                  <a:cubicBezTo>
                    <a:pt x="20" y="2"/>
                    <a:pt x="29" y="0"/>
                    <a:pt x="38" y="1"/>
                  </a:cubicBezTo>
                  <a:cubicBezTo>
                    <a:pt x="46" y="2"/>
                    <a:pt x="54" y="6"/>
                    <a:pt x="59" y="13"/>
                  </a:cubicBezTo>
                  <a:cubicBezTo>
                    <a:pt x="65" y="21"/>
                    <a:pt x="67" y="29"/>
                    <a:pt x="66" y="38"/>
                  </a:cubicBezTo>
                  <a:cubicBezTo>
                    <a:pt x="65" y="44"/>
                    <a:pt x="63" y="50"/>
                    <a:pt x="58" y="55"/>
                  </a:cubicBezTo>
                  <a:cubicBezTo>
                    <a:pt x="60" y="56"/>
                    <a:pt x="62" y="57"/>
                    <a:pt x="64" y="59"/>
                  </a:cubicBezTo>
                  <a:cubicBezTo>
                    <a:pt x="74" y="72"/>
                    <a:pt x="74" y="72"/>
                    <a:pt x="74" y="72"/>
                  </a:cubicBezTo>
                  <a:cubicBezTo>
                    <a:pt x="77" y="76"/>
                    <a:pt x="76" y="81"/>
                    <a:pt x="73" y="84"/>
                  </a:cubicBezTo>
                  <a:cubicBezTo>
                    <a:pt x="73" y="84"/>
                    <a:pt x="73" y="84"/>
                    <a:pt x="73" y="84"/>
                  </a:cubicBezTo>
                  <a:cubicBezTo>
                    <a:pt x="69" y="86"/>
                    <a:pt x="64" y="86"/>
                    <a:pt x="62" y="82"/>
                  </a:cubicBezTo>
                  <a:cubicBezTo>
                    <a:pt x="51" y="68"/>
                    <a:pt x="51" y="68"/>
                    <a:pt x="51" y="68"/>
                  </a:cubicBezTo>
                  <a:cubicBezTo>
                    <a:pt x="50" y="67"/>
                    <a:pt x="49" y="65"/>
                    <a:pt x="49" y="63"/>
                  </a:cubicBezTo>
                  <a:cubicBezTo>
                    <a:pt x="43" y="66"/>
                    <a:pt x="36" y="67"/>
                    <a:pt x="30" y="66"/>
                  </a:cubicBezTo>
                  <a:cubicBezTo>
                    <a:pt x="21" y="65"/>
                    <a:pt x="13" y="61"/>
                    <a:pt x="8" y="54"/>
                  </a:cubicBezTo>
                  <a:cubicBezTo>
                    <a:pt x="2" y="47"/>
                    <a:pt x="0" y="38"/>
                    <a:pt x="1" y="30"/>
                  </a:cubicBezTo>
                  <a:cubicBezTo>
                    <a:pt x="2" y="21"/>
                    <a:pt x="6" y="13"/>
                    <a:pt x="13" y="8"/>
                  </a:cubicBezTo>
                  <a:close/>
                  <a:moveTo>
                    <a:pt x="30" y="49"/>
                  </a:moveTo>
                  <a:cubicBezTo>
                    <a:pt x="38" y="49"/>
                    <a:pt x="38" y="49"/>
                    <a:pt x="38" y="49"/>
                  </a:cubicBezTo>
                  <a:cubicBezTo>
                    <a:pt x="38" y="40"/>
                    <a:pt x="38" y="40"/>
                    <a:pt x="38" y="40"/>
                  </a:cubicBezTo>
                  <a:cubicBezTo>
                    <a:pt x="47" y="40"/>
                    <a:pt x="47" y="40"/>
                    <a:pt x="47" y="40"/>
                  </a:cubicBezTo>
                  <a:cubicBezTo>
                    <a:pt x="47" y="32"/>
                    <a:pt x="47" y="32"/>
                    <a:pt x="47" y="32"/>
                  </a:cubicBezTo>
                  <a:cubicBezTo>
                    <a:pt x="38" y="32"/>
                    <a:pt x="38" y="32"/>
                    <a:pt x="38" y="32"/>
                  </a:cubicBezTo>
                  <a:cubicBezTo>
                    <a:pt x="38" y="23"/>
                    <a:pt x="38" y="23"/>
                    <a:pt x="38" y="23"/>
                  </a:cubicBezTo>
                  <a:cubicBezTo>
                    <a:pt x="30" y="23"/>
                    <a:pt x="30" y="23"/>
                    <a:pt x="30" y="23"/>
                  </a:cubicBezTo>
                  <a:cubicBezTo>
                    <a:pt x="30" y="32"/>
                    <a:pt x="30" y="32"/>
                    <a:pt x="30" y="32"/>
                  </a:cubicBezTo>
                  <a:cubicBezTo>
                    <a:pt x="21" y="32"/>
                    <a:pt x="21" y="32"/>
                    <a:pt x="21" y="32"/>
                  </a:cubicBezTo>
                  <a:cubicBezTo>
                    <a:pt x="21" y="40"/>
                    <a:pt x="21" y="40"/>
                    <a:pt x="21" y="40"/>
                  </a:cubicBezTo>
                  <a:cubicBezTo>
                    <a:pt x="30" y="40"/>
                    <a:pt x="30" y="40"/>
                    <a:pt x="30" y="40"/>
                  </a:cubicBezTo>
                  <a:cubicBezTo>
                    <a:pt x="30" y="49"/>
                    <a:pt x="30" y="49"/>
                    <a:pt x="30" y="49"/>
                  </a:cubicBezTo>
                  <a:close/>
                  <a:moveTo>
                    <a:pt x="18" y="36"/>
                  </a:moveTo>
                  <a:cubicBezTo>
                    <a:pt x="22" y="26"/>
                    <a:pt x="31" y="21"/>
                    <a:pt x="43" y="19"/>
                  </a:cubicBezTo>
                  <a:cubicBezTo>
                    <a:pt x="31" y="11"/>
                    <a:pt x="16" y="22"/>
                    <a:pt x="18" y="36"/>
                  </a:cubicBezTo>
                  <a:close/>
                  <a:moveTo>
                    <a:pt x="36" y="12"/>
                  </a:moveTo>
                  <a:cubicBezTo>
                    <a:pt x="31" y="11"/>
                    <a:pt x="25" y="13"/>
                    <a:pt x="20" y="16"/>
                  </a:cubicBezTo>
                  <a:cubicBezTo>
                    <a:pt x="15" y="20"/>
                    <a:pt x="13" y="25"/>
                    <a:pt x="12" y="31"/>
                  </a:cubicBezTo>
                  <a:cubicBezTo>
                    <a:pt x="11" y="37"/>
                    <a:pt x="13" y="42"/>
                    <a:pt x="16" y="47"/>
                  </a:cubicBezTo>
                  <a:cubicBezTo>
                    <a:pt x="20" y="52"/>
                    <a:pt x="25" y="55"/>
                    <a:pt x="31" y="55"/>
                  </a:cubicBezTo>
                  <a:cubicBezTo>
                    <a:pt x="36" y="56"/>
                    <a:pt x="42" y="55"/>
                    <a:pt x="47" y="51"/>
                  </a:cubicBezTo>
                  <a:cubicBezTo>
                    <a:pt x="52" y="47"/>
                    <a:pt x="55" y="42"/>
                    <a:pt x="55" y="36"/>
                  </a:cubicBezTo>
                  <a:cubicBezTo>
                    <a:pt x="56" y="31"/>
                    <a:pt x="54" y="25"/>
                    <a:pt x="51" y="20"/>
                  </a:cubicBezTo>
                  <a:cubicBezTo>
                    <a:pt x="47" y="15"/>
                    <a:pt x="42" y="13"/>
                    <a:pt x="36" y="12"/>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92" name="文本框 31"/>
            <p:cNvSpPr txBox="1">
              <a:spLocks noChangeArrowheads="1"/>
            </p:cNvSpPr>
            <p:nvPr/>
          </p:nvSpPr>
          <p:spPr bwMode="auto">
            <a:xfrm>
              <a:off x="2501045" y="4127691"/>
              <a:ext cx="16181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endParaRPr lang="zh-CN" altLang="en-US" sz="1600" dirty="0"/>
            </a:p>
          </p:txBody>
        </p:sp>
      </p:grpSp>
      <p:grpSp>
        <p:nvGrpSpPr>
          <p:cNvPr id="37" name="组合 36"/>
          <p:cNvGrpSpPr>
            <a:grpSpLocks/>
          </p:cNvGrpSpPr>
          <p:nvPr/>
        </p:nvGrpSpPr>
        <p:grpSpPr bwMode="auto">
          <a:xfrm>
            <a:off x="5556250" y="1285875"/>
            <a:ext cx="6419850" cy="1166203"/>
            <a:chOff x="867562" y="1427973"/>
            <a:chExt cx="6420056" cy="1166185"/>
          </a:xfrm>
        </p:grpSpPr>
        <p:sp>
          <p:nvSpPr>
            <p:cNvPr id="38" name="文本框 37"/>
            <p:cNvSpPr txBox="1"/>
            <p:nvPr/>
          </p:nvSpPr>
          <p:spPr>
            <a:xfrm>
              <a:off x="867562" y="1427973"/>
              <a:ext cx="3113188" cy="400044"/>
            </a:xfrm>
            <a:prstGeom prst="rect">
              <a:avLst/>
            </a:prstGeom>
            <a:noFill/>
          </p:spPr>
          <p:txBody>
            <a:bodyPr>
              <a:spAutoFit/>
            </a:bodyPr>
            <a:lstStyle/>
            <a:p>
              <a:pPr algn="ctr" eaLnBrk="1" fontAlgn="auto" hangingPunct="1">
                <a:spcBef>
                  <a:spcPts val="0"/>
                </a:spcBef>
                <a:spcAft>
                  <a:spcPts val="0"/>
                </a:spcAft>
                <a:defRPr/>
              </a:pPr>
              <a:endParaRPr lang="zh-CN" altLang="en-US" sz="2000" b="1" dirty="0">
                <a:solidFill>
                  <a:srgbClr val="044875"/>
                </a:solidFill>
                <a:latin typeface="+mj-lt"/>
                <a:ea typeface="+mn-ea"/>
              </a:endParaRPr>
            </a:p>
          </p:txBody>
        </p:sp>
        <p:sp>
          <p:nvSpPr>
            <p:cNvPr id="39" name="文本框 38"/>
            <p:cNvSpPr txBox="1"/>
            <p:nvPr/>
          </p:nvSpPr>
          <p:spPr>
            <a:xfrm>
              <a:off x="1234287" y="1770868"/>
              <a:ext cx="6053331" cy="823290"/>
            </a:xfrm>
            <a:prstGeom prst="rect">
              <a:avLst/>
            </a:prstGeom>
            <a:noFill/>
          </p:spPr>
          <p:txBody>
            <a:bodyPr>
              <a:spAutoFit/>
            </a:bodyPr>
            <a:lstStyle/>
            <a:p>
              <a:pPr eaLnBrk="1" fontAlgn="auto" hangingPunct="1">
                <a:lnSpc>
                  <a:spcPts val="1900"/>
                </a:lnSpc>
                <a:spcBef>
                  <a:spcPts val="0"/>
                </a:spcBef>
                <a:spcAft>
                  <a:spcPts val="0"/>
                </a:spcAft>
                <a:defRPr/>
              </a:pPr>
              <a:r>
                <a:rPr lang="zh-CN" altLang="en-US" sz="1600" dirty="0" smtClean="0">
                  <a:solidFill>
                    <a:schemeClr val="bg2">
                      <a:lumMod val="25000"/>
                    </a:schemeClr>
                  </a:solidFill>
                  <a:latin typeface="+mn-lt"/>
                  <a:ea typeface="+mn-ea"/>
                </a:rPr>
                <a:t>在设计时，因为此前并没有接触过此类系统，所以有很多地方并不是特别完善，功能也并不是特别到位。在编写的过程中会逐步完善</a:t>
              </a:r>
              <a:endParaRPr lang="zh-CN" altLang="en-US" sz="1600" dirty="0">
                <a:solidFill>
                  <a:schemeClr val="bg2">
                    <a:lumMod val="25000"/>
                  </a:schemeClr>
                </a:solidFill>
                <a:latin typeface="+mn-lt"/>
                <a:ea typeface="+mn-ea"/>
              </a:endParaRPr>
            </a:p>
          </p:txBody>
        </p:sp>
      </p:grpSp>
      <p:grpSp>
        <p:nvGrpSpPr>
          <p:cNvPr id="43" name="组合 42"/>
          <p:cNvGrpSpPr>
            <a:grpSpLocks/>
          </p:cNvGrpSpPr>
          <p:nvPr/>
        </p:nvGrpSpPr>
        <p:grpSpPr bwMode="auto">
          <a:xfrm>
            <a:off x="5000625" y="959380"/>
            <a:ext cx="6878637" cy="3080476"/>
            <a:chOff x="311919" y="1063765"/>
            <a:chExt cx="6878858" cy="3079661"/>
          </a:xfrm>
        </p:grpSpPr>
        <p:sp>
          <p:nvSpPr>
            <p:cNvPr id="44" name="文本框 43"/>
            <p:cNvSpPr txBox="1"/>
            <p:nvPr/>
          </p:nvSpPr>
          <p:spPr>
            <a:xfrm>
              <a:off x="311919" y="1063765"/>
              <a:ext cx="3113188" cy="399944"/>
            </a:xfrm>
            <a:prstGeom prst="rect">
              <a:avLst/>
            </a:prstGeom>
            <a:noFill/>
          </p:spPr>
          <p:txBody>
            <a:bodyPr>
              <a:spAutoFit/>
            </a:bodyPr>
            <a:lstStyle/>
            <a:p>
              <a:pPr algn="ctr" eaLnBrk="1" fontAlgn="auto" hangingPunct="1">
                <a:spcBef>
                  <a:spcPts val="0"/>
                </a:spcBef>
                <a:spcAft>
                  <a:spcPts val="0"/>
                </a:spcAft>
                <a:defRPr/>
              </a:pPr>
              <a:r>
                <a:rPr lang="zh-CN" altLang="en-US" sz="2000" b="1" dirty="0" smtClean="0">
                  <a:solidFill>
                    <a:srgbClr val="044875"/>
                  </a:solidFill>
                  <a:latin typeface="+mj-lt"/>
                  <a:ea typeface="+mn-ea"/>
                </a:rPr>
                <a:t>总结</a:t>
              </a:r>
              <a:endParaRPr lang="zh-CN" altLang="en-US" sz="2000" b="1" dirty="0">
                <a:solidFill>
                  <a:srgbClr val="044875"/>
                </a:solidFill>
                <a:latin typeface="+mj-lt"/>
                <a:ea typeface="+mn-ea"/>
              </a:endParaRPr>
            </a:p>
          </p:txBody>
        </p:sp>
        <p:sp>
          <p:nvSpPr>
            <p:cNvPr id="45" name="文本框 44"/>
            <p:cNvSpPr txBox="1"/>
            <p:nvPr/>
          </p:nvSpPr>
          <p:spPr>
            <a:xfrm>
              <a:off x="1137446" y="3807526"/>
              <a:ext cx="6053331" cy="335900"/>
            </a:xfrm>
            <a:prstGeom prst="rect">
              <a:avLst/>
            </a:prstGeom>
            <a:noFill/>
          </p:spPr>
          <p:txBody>
            <a:bodyPr>
              <a:spAutoFit/>
            </a:bodyPr>
            <a:lstStyle/>
            <a:p>
              <a:pPr eaLnBrk="1" fontAlgn="auto" hangingPunct="1">
                <a:lnSpc>
                  <a:spcPts val="1900"/>
                </a:lnSpc>
                <a:spcBef>
                  <a:spcPts val="0"/>
                </a:spcBef>
                <a:spcAft>
                  <a:spcPts val="0"/>
                </a:spcAft>
                <a:defRPr/>
              </a:pPr>
              <a:endParaRPr lang="zh-CN" altLang="en-US" sz="1600" dirty="0">
                <a:solidFill>
                  <a:schemeClr val="bg2">
                    <a:lumMod val="25000"/>
                  </a:schemeClr>
                </a:solidFill>
                <a:latin typeface="+mn-lt"/>
                <a:ea typeface="+mn-ea"/>
              </a:endParaRPr>
            </a:p>
          </p:txBody>
        </p:sp>
      </p:grpSp>
      <p:cxnSp>
        <p:nvCxnSpPr>
          <p:cNvPr id="59" name="直接连接符 58"/>
          <p:cNvCxnSpPr/>
          <p:nvPr/>
        </p:nvCxnSpPr>
        <p:spPr>
          <a:xfrm flipH="1">
            <a:off x="19050" y="5002213"/>
            <a:ext cx="12141200" cy="0"/>
          </a:xfrm>
          <a:prstGeom prst="line">
            <a:avLst/>
          </a:prstGeom>
          <a:ln w="19050">
            <a:solidFill>
              <a:srgbClr val="044875"/>
            </a:solidFill>
            <a:prstDash val="sysDot"/>
            <a:headEnd type="stealth"/>
            <a:tailEnd type="stealth"/>
          </a:ln>
        </p:spPr>
        <p:style>
          <a:lnRef idx="1">
            <a:schemeClr val="accent1"/>
          </a:lnRef>
          <a:fillRef idx="0">
            <a:schemeClr val="accent1"/>
          </a:fillRef>
          <a:effectRef idx="0">
            <a:schemeClr val="accent1"/>
          </a:effectRef>
          <a:fontRef idx="minor">
            <a:schemeClr val="tx1"/>
          </a:fontRef>
        </p:style>
      </p:cxnSp>
      <p:sp>
        <p:nvSpPr>
          <p:cNvPr id="72" name="文本框 71"/>
          <p:cNvSpPr txBox="1">
            <a:spLocks noChangeArrowheads="1"/>
          </p:cNvSpPr>
          <p:nvPr/>
        </p:nvSpPr>
        <p:spPr bwMode="auto">
          <a:xfrm>
            <a:off x="1720011" y="5203443"/>
            <a:ext cx="731687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marL="0" indent="0" algn="ctr" eaLnBrk="1" hangingPunct="1"/>
            <a:r>
              <a:rPr lang="zh-CN" altLang="en-US" sz="3200" dirty="0" smtClean="0">
                <a:solidFill>
                  <a:srgbClr val="044875"/>
                </a:solidFill>
              </a:rPr>
              <a:t>希望各位老师可以给我提出宝贵的建议。</a:t>
            </a:r>
            <a:endParaRPr lang="en-US" altLang="zh-CN" sz="3200" dirty="0" smtClean="0">
              <a:solidFill>
                <a:srgbClr val="044875"/>
              </a:solidFill>
            </a:endParaRPr>
          </a:p>
          <a:p>
            <a:pPr marL="0" indent="0" algn="ctr" eaLnBrk="1" hangingPunct="1"/>
            <a:r>
              <a:rPr lang="zh-CN" altLang="en-US" sz="4000" b="1" dirty="0" smtClean="0">
                <a:solidFill>
                  <a:srgbClr val="044875"/>
                </a:solidFill>
              </a:rPr>
              <a:t>谢谢！</a:t>
            </a:r>
            <a:endParaRPr lang="en-US" altLang="zh-CN" sz="4000" b="1" dirty="0">
              <a:solidFill>
                <a:srgbClr val="0072A9"/>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ntr" presetSubtype="16"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par>
                                <p:cTn id="32" presetID="53" presetClass="entr" presetSubtype="16" fill="hold" nodeType="withEffect">
                                  <p:stCondLst>
                                    <p:cond delay="25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Effect transition="in" filter="fade">
                                      <p:cBhvr>
                                        <p:cTn id="36" dur="500"/>
                                        <p:tgtEl>
                                          <p:spTgt spid="11"/>
                                        </p:tgtEl>
                                      </p:cBhvr>
                                    </p:animEffect>
                                  </p:childTnLst>
                                </p:cTn>
                              </p:par>
                              <p:par>
                                <p:cTn id="37" presetID="53" presetClass="entr" presetSubtype="16" fill="hold" nodeType="withEffect">
                                  <p:stCondLst>
                                    <p:cond delay="500"/>
                                  </p:stCondLst>
                                  <p:childTnLst>
                                    <p:set>
                                      <p:cBhvr>
                                        <p:cTn id="38" dur="1" fill="hold">
                                          <p:stCondLst>
                                            <p:cond delay="0"/>
                                          </p:stCondLst>
                                        </p:cTn>
                                        <p:tgtEl>
                                          <p:spTgt spid="63"/>
                                        </p:tgtEl>
                                        <p:attrNameLst>
                                          <p:attrName>style.visibility</p:attrName>
                                        </p:attrNameLst>
                                      </p:cBhvr>
                                      <p:to>
                                        <p:strVal val="visible"/>
                                      </p:to>
                                    </p:set>
                                    <p:anim calcmode="lin" valueType="num">
                                      <p:cBhvr>
                                        <p:cTn id="39" dur="500" fill="hold"/>
                                        <p:tgtEl>
                                          <p:spTgt spid="63"/>
                                        </p:tgtEl>
                                        <p:attrNameLst>
                                          <p:attrName>ppt_w</p:attrName>
                                        </p:attrNameLst>
                                      </p:cBhvr>
                                      <p:tavLst>
                                        <p:tav tm="0">
                                          <p:val>
                                            <p:fltVal val="0"/>
                                          </p:val>
                                        </p:tav>
                                        <p:tav tm="100000">
                                          <p:val>
                                            <p:strVal val="#ppt_w"/>
                                          </p:val>
                                        </p:tav>
                                      </p:tavLst>
                                    </p:anim>
                                    <p:anim calcmode="lin" valueType="num">
                                      <p:cBhvr>
                                        <p:cTn id="40" dur="500" fill="hold"/>
                                        <p:tgtEl>
                                          <p:spTgt spid="63"/>
                                        </p:tgtEl>
                                        <p:attrNameLst>
                                          <p:attrName>ppt_h</p:attrName>
                                        </p:attrNameLst>
                                      </p:cBhvr>
                                      <p:tavLst>
                                        <p:tav tm="0">
                                          <p:val>
                                            <p:fltVal val="0"/>
                                          </p:val>
                                        </p:tav>
                                        <p:tav tm="100000">
                                          <p:val>
                                            <p:strVal val="#ppt_h"/>
                                          </p:val>
                                        </p:tav>
                                      </p:tavLst>
                                    </p:anim>
                                    <p:animEffect transition="in" filter="fade">
                                      <p:cBhvr>
                                        <p:cTn id="41" dur="500"/>
                                        <p:tgtEl>
                                          <p:spTgt spid="63"/>
                                        </p:tgtEl>
                                      </p:cBhvr>
                                    </p:animEffect>
                                  </p:childTnLst>
                                </p:cTn>
                              </p:par>
                              <p:par>
                                <p:cTn id="42" presetID="53" presetClass="entr" presetSubtype="16" fill="hold" nodeType="withEffect">
                                  <p:stCondLst>
                                    <p:cond delay="750"/>
                                  </p:stCondLst>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ppt_w</p:attrName>
                                        </p:attrNameLst>
                                      </p:cBhvr>
                                      <p:tavLst>
                                        <p:tav tm="0">
                                          <p:val>
                                            <p:fltVal val="0"/>
                                          </p:val>
                                        </p:tav>
                                        <p:tav tm="100000">
                                          <p:val>
                                            <p:strVal val="#ppt_w"/>
                                          </p:val>
                                        </p:tav>
                                      </p:tavLst>
                                    </p:anim>
                                    <p:anim calcmode="lin" valueType="num">
                                      <p:cBhvr>
                                        <p:cTn id="45" dur="500" fill="hold"/>
                                        <p:tgtEl>
                                          <p:spTgt spid="13"/>
                                        </p:tgtEl>
                                        <p:attrNameLst>
                                          <p:attrName>ppt_h</p:attrName>
                                        </p:attrNameLst>
                                      </p:cBhvr>
                                      <p:tavLst>
                                        <p:tav tm="0">
                                          <p:val>
                                            <p:fltVal val="0"/>
                                          </p:val>
                                        </p:tav>
                                        <p:tav tm="100000">
                                          <p:val>
                                            <p:strVal val="#ppt_h"/>
                                          </p:val>
                                        </p:tav>
                                      </p:tavLst>
                                    </p:anim>
                                    <p:animEffect transition="in" filter="fade">
                                      <p:cBhvr>
                                        <p:cTn id="46" dur="500"/>
                                        <p:tgtEl>
                                          <p:spTgt spid="13"/>
                                        </p:tgtEl>
                                      </p:cBhvr>
                                    </p:animEffect>
                                  </p:childTnLst>
                                </p:cTn>
                              </p:par>
                              <p:par>
                                <p:cTn id="47" presetID="53" presetClass="entr" presetSubtype="16" fill="hold" nodeType="withEffect">
                                  <p:stCondLst>
                                    <p:cond delay="1000"/>
                                  </p:stCondLst>
                                  <p:childTnLst>
                                    <p:set>
                                      <p:cBhvr>
                                        <p:cTn id="48" dur="1" fill="hold">
                                          <p:stCondLst>
                                            <p:cond delay="0"/>
                                          </p:stCondLst>
                                        </p:cTn>
                                        <p:tgtEl>
                                          <p:spTgt spid="18"/>
                                        </p:tgtEl>
                                        <p:attrNameLst>
                                          <p:attrName>style.visibility</p:attrName>
                                        </p:attrNameLst>
                                      </p:cBhvr>
                                      <p:to>
                                        <p:strVal val="visible"/>
                                      </p:to>
                                    </p:set>
                                    <p:anim calcmode="lin" valueType="num">
                                      <p:cBhvr>
                                        <p:cTn id="49" dur="500" fill="hold"/>
                                        <p:tgtEl>
                                          <p:spTgt spid="18"/>
                                        </p:tgtEl>
                                        <p:attrNameLst>
                                          <p:attrName>ppt_w</p:attrName>
                                        </p:attrNameLst>
                                      </p:cBhvr>
                                      <p:tavLst>
                                        <p:tav tm="0">
                                          <p:val>
                                            <p:fltVal val="0"/>
                                          </p:val>
                                        </p:tav>
                                        <p:tav tm="100000">
                                          <p:val>
                                            <p:strVal val="#ppt_w"/>
                                          </p:val>
                                        </p:tav>
                                      </p:tavLst>
                                    </p:anim>
                                    <p:anim calcmode="lin" valueType="num">
                                      <p:cBhvr>
                                        <p:cTn id="50" dur="500" fill="hold"/>
                                        <p:tgtEl>
                                          <p:spTgt spid="18"/>
                                        </p:tgtEl>
                                        <p:attrNameLst>
                                          <p:attrName>ppt_h</p:attrName>
                                        </p:attrNameLst>
                                      </p:cBhvr>
                                      <p:tavLst>
                                        <p:tav tm="0">
                                          <p:val>
                                            <p:fltVal val="0"/>
                                          </p:val>
                                        </p:tav>
                                        <p:tav tm="100000">
                                          <p:val>
                                            <p:strVal val="#ppt_h"/>
                                          </p:val>
                                        </p:tav>
                                      </p:tavLst>
                                    </p:anim>
                                    <p:animEffect transition="in" filter="fade">
                                      <p:cBhvr>
                                        <p:cTn id="51" dur="500"/>
                                        <p:tgtEl>
                                          <p:spTgt spid="18"/>
                                        </p:tgtEl>
                                      </p:cBhvr>
                                    </p:animEffect>
                                  </p:childTnLst>
                                </p:cTn>
                              </p:par>
                              <p:par>
                                <p:cTn id="52" presetID="53" presetClass="entr" presetSubtype="16" fill="hold" nodeType="withEffect">
                                  <p:stCondLst>
                                    <p:cond delay="1250"/>
                                  </p:stCondLst>
                                  <p:childTnLst>
                                    <p:set>
                                      <p:cBhvr>
                                        <p:cTn id="53" dur="1" fill="hold">
                                          <p:stCondLst>
                                            <p:cond delay="0"/>
                                          </p:stCondLst>
                                        </p:cTn>
                                        <p:tgtEl>
                                          <p:spTgt spid="19"/>
                                        </p:tgtEl>
                                        <p:attrNameLst>
                                          <p:attrName>style.visibility</p:attrName>
                                        </p:attrNameLst>
                                      </p:cBhvr>
                                      <p:to>
                                        <p:strVal val="visible"/>
                                      </p:to>
                                    </p:set>
                                    <p:anim calcmode="lin" valueType="num">
                                      <p:cBhvr>
                                        <p:cTn id="54" dur="500" fill="hold"/>
                                        <p:tgtEl>
                                          <p:spTgt spid="19"/>
                                        </p:tgtEl>
                                        <p:attrNameLst>
                                          <p:attrName>ppt_w</p:attrName>
                                        </p:attrNameLst>
                                      </p:cBhvr>
                                      <p:tavLst>
                                        <p:tav tm="0">
                                          <p:val>
                                            <p:fltVal val="0"/>
                                          </p:val>
                                        </p:tav>
                                        <p:tav tm="100000">
                                          <p:val>
                                            <p:strVal val="#ppt_w"/>
                                          </p:val>
                                        </p:tav>
                                      </p:tavLst>
                                    </p:anim>
                                    <p:anim calcmode="lin" valueType="num">
                                      <p:cBhvr>
                                        <p:cTn id="55" dur="500" fill="hold"/>
                                        <p:tgtEl>
                                          <p:spTgt spid="19"/>
                                        </p:tgtEl>
                                        <p:attrNameLst>
                                          <p:attrName>ppt_h</p:attrName>
                                        </p:attrNameLst>
                                      </p:cBhvr>
                                      <p:tavLst>
                                        <p:tav tm="0">
                                          <p:val>
                                            <p:fltVal val="0"/>
                                          </p:val>
                                        </p:tav>
                                        <p:tav tm="100000">
                                          <p:val>
                                            <p:strVal val="#ppt_h"/>
                                          </p:val>
                                        </p:tav>
                                      </p:tavLst>
                                    </p:anim>
                                    <p:animEffect transition="in" filter="fade">
                                      <p:cBhvr>
                                        <p:cTn id="56" dur="500"/>
                                        <p:tgtEl>
                                          <p:spTgt spid="1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2" fill="hold" nodeType="click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additive="base">
                                        <p:cTn id="61" dur="500"/>
                                        <p:tgtEl>
                                          <p:spTgt spid="37"/>
                                        </p:tgtEl>
                                        <p:attrNameLst>
                                          <p:attrName>ppt_x</p:attrName>
                                        </p:attrNameLst>
                                      </p:cBhvr>
                                      <p:tavLst>
                                        <p:tav tm="0">
                                          <p:val>
                                            <p:strVal val="#ppt_x+#ppt_w*1.125000"/>
                                          </p:val>
                                        </p:tav>
                                        <p:tav tm="100000">
                                          <p:val>
                                            <p:strVal val="#ppt_x"/>
                                          </p:val>
                                        </p:tav>
                                      </p:tavLst>
                                    </p:anim>
                                    <p:animEffect transition="in" filter="wipe(left)">
                                      <p:cBhvr>
                                        <p:cTn id="62" dur="500"/>
                                        <p:tgtEl>
                                          <p:spTgt spid="37"/>
                                        </p:tgtEl>
                                      </p:cBhvr>
                                    </p:animEffect>
                                  </p:childTnLst>
                                </p:cTn>
                              </p:par>
                              <p:par>
                                <p:cTn id="63" presetID="12" presetClass="entr" presetSubtype="2" fill="hold" nodeType="withEffect">
                                  <p:stCondLst>
                                    <p:cond delay="25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p:tgtEl>
                                          <p:spTgt spid="43"/>
                                        </p:tgtEl>
                                        <p:attrNameLst>
                                          <p:attrName>ppt_x</p:attrName>
                                        </p:attrNameLst>
                                      </p:cBhvr>
                                      <p:tavLst>
                                        <p:tav tm="0">
                                          <p:val>
                                            <p:strVal val="#ppt_x+#ppt_w*1.125000"/>
                                          </p:val>
                                        </p:tav>
                                        <p:tav tm="100000">
                                          <p:val>
                                            <p:strVal val="#ppt_x"/>
                                          </p:val>
                                        </p:tav>
                                      </p:tavLst>
                                    </p:anim>
                                    <p:animEffect transition="in" filter="wipe(left)">
                                      <p:cBhvr>
                                        <p:cTn id="66" dur="500"/>
                                        <p:tgtEl>
                                          <p:spTgt spid="4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0" presetClass="entr" presetSubtype="0" fill="hold" nodeType="click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fade">
                                      <p:cBhvr>
                                        <p:cTn id="71" dur="500"/>
                                        <p:tgtEl>
                                          <p:spTgt spid="5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2" presetClass="entr" presetSubtype="4" fill="hold" grpId="0" nodeType="clickEffect">
                                  <p:stCondLst>
                                    <p:cond delay="0"/>
                                  </p:stCondLst>
                                  <p:childTnLst>
                                    <p:set>
                                      <p:cBhvr>
                                        <p:cTn id="75" dur="1" fill="hold">
                                          <p:stCondLst>
                                            <p:cond delay="0"/>
                                          </p:stCondLst>
                                        </p:cTn>
                                        <p:tgtEl>
                                          <p:spTgt spid="72">
                                            <p:txEl>
                                              <p:pRg st="0" end="0"/>
                                            </p:txEl>
                                          </p:spTgt>
                                        </p:tgtEl>
                                        <p:attrNameLst>
                                          <p:attrName>style.visibility</p:attrName>
                                        </p:attrNameLst>
                                      </p:cBhvr>
                                      <p:to>
                                        <p:strVal val="visible"/>
                                      </p:to>
                                    </p:set>
                                    <p:anim calcmode="lin" valueType="num">
                                      <p:cBhvr additive="base">
                                        <p:cTn id="76" dur="500"/>
                                        <p:tgtEl>
                                          <p:spTgt spid="72">
                                            <p:txEl>
                                              <p:pRg st="0" end="0"/>
                                            </p:txEl>
                                          </p:spTgt>
                                        </p:tgtEl>
                                        <p:attrNameLst>
                                          <p:attrName>ppt_y</p:attrName>
                                        </p:attrNameLst>
                                      </p:cBhvr>
                                      <p:tavLst>
                                        <p:tav tm="0">
                                          <p:val>
                                            <p:strVal val="#ppt_y+#ppt_h*1.125000"/>
                                          </p:val>
                                        </p:tav>
                                        <p:tav tm="100000">
                                          <p:val>
                                            <p:strVal val="#ppt_y"/>
                                          </p:val>
                                        </p:tav>
                                      </p:tavLst>
                                    </p:anim>
                                    <p:animEffect transition="in" filter="wipe(up)">
                                      <p:cBhvr>
                                        <p:cTn id="77" dur="500"/>
                                        <p:tgtEl>
                                          <p:spTgt spid="72">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72">
                                            <p:txEl>
                                              <p:pRg st="1" end="1"/>
                                            </p:txEl>
                                          </p:spTgt>
                                        </p:tgtEl>
                                        <p:attrNameLst>
                                          <p:attrName>style.visibility</p:attrName>
                                        </p:attrNameLst>
                                      </p:cBhvr>
                                      <p:to>
                                        <p:strVal val="visible"/>
                                      </p:to>
                                    </p:set>
                                    <p:anim calcmode="lin" valueType="num">
                                      <p:cBhvr additive="base">
                                        <p:cTn id="82" dur="500"/>
                                        <p:tgtEl>
                                          <p:spTgt spid="72">
                                            <p:txEl>
                                              <p:pRg st="1" end="1"/>
                                            </p:txEl>
                                          </p:spTgt>
                                        </p:tgtEl>
                                        <p:attrNameLst>
                                          <p:attrName>ppt_y</p:attrName>
                                        </p:attrNameLst>
                                      </p:cBhvr>
                                      <p:tavLst>
                                        <p:tav tm="0">
                                          <p:val>
                                            <p:strVal val="#ppt_y+#ppt_h*1.125000"/>
                                          </p:val>
                                        </p:tav>
                                        <p:tav tm="100000">
                                          <p:val>
                                            <p:strVal val="#ppt_y"/>
                                          </p:val>
                                        </p:tav>
                                      </p:tavLst>
                                    </p:anim>
                                    <p:animEffect transition="in" filter="wipe(up)">
                                      <p:cBhvr>
                                        <p:cTn id="83" dur="500"/>
                                        <p:tgtEl>
                                          <p:spTgt spid="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72" grpId="0" build="p" bldLvl="3"/>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992313" y="2528888"/>
            <a:ext cx="8170862" cy="769937"/>
          </a:xfrm>
          <a:prstGeom prst="rect">
            <a:avLst/>
          </a:prstGeom>
          <a:noFill/>
        </p:spPr>
        <p:txBody>
          <a:bodyPr>
            <a:spAutoFit/>
          </a:bodyPr>
          <a:lstStyle/>
          <a:p>
            <a:pPr algn="ctr" eaLnBrk="1" fontAlgn="auto" hangingPunct="1">
              <a:spcBef>
                <a:spcPts val="0"/>
              </a:spcBef>
              <a:spcAft>
                <a:spcPts val="0"/>
              </a:spcAft>
              <a:defRPr/>
            </a:pPr>
            <a:r>
              <a:rPr lang="zh-CN" altLang="en-US" sz="4400" b="1" spc="600" dirty="0">
                <a:solidFill>
                  <a:srgbClr val="044875"/>
                </a:solidFill>
                <a:latin typeface="微软雅黑" panose="020B0503020204020204" pitchFamily="34" charset="-122"/>
                <a:ea typeface="微软雅黑" panose="020B0503020204020204" pitchFamily="34" charset="-122"/>
              </a:rPr>
              <a:t>谢谢您的观看与聆听</a:t>
            </a:r>
          </a:p>
        </p:txBody>
      </p:sp>
      <p:grpSp>
        <p:nvGrpSpPr>
          <p:cNvPr id="26" name="组合 25"/>
          <p:cNvGrpSpPr>
            <a:grpSpLocks/>
          </p:cNvGrpSpPr>
          <p:nvPr/>
        </p:nvGrpSpPr>
        <p:grpSpPr bwMode="auto">
          <a:xfrm>
            <a:off x="4154488" y="3452813"/>
            <a:ext cx="3846512" cy="361950"/>
            <a:chOff x="4154888" y="3453573"/>
            <a:chExt cx="3846874" cy="361046"/>
          </a:xfrm>
        </p:grpSpPr>
        <p:cxnSp>
          <p:nvCxnSpPr>
            <p:cNvPr id="27" name="直接连接符 26"/>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 name="文本框 28"/>
          <p:cNvSpPr txBox="1">
            <a:spLocks noChangeArrowheads="1"/>
          </p:cNvSpPr>
          <p:nvPr/>
        </p:nvSpPr>
        <p:spPr bwMode="auto">
          <a:xfrm>
            <a:off x="1525588" y="3932238"/>
            <a:ext cx="2967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答辩人</a:t>
            </a:r>
            <a:r>
              <a:rPr lang="zh-CN" altLang="en-US" dirty="0" smtClean="0">
                <a:solidFill>
                  <a:srgbClr val="044875"/>
                </a:solidFill>
                <a:latin typeface="微软雅黑" pitchFamily="34" charset="-122"/>
                <a:ea typeface="微软雅黑" pitchFamily="34" charset="-122"/>
              </a:rPr>
              <a:t>：孟宇春</a:t>
            </a:r>
            <a:endParaRPr lang="zh-CN" altLang="en-US" dirty="0">
              <a:solidFill>
                <a:srgbClr val="044875"/>
              </a:solidFill>
              <a:latin typeface="微软雅黑" pitchFamily="34" charset="-122"/>
              <a:ea typeface="微软雅黑" pitchFamily="34" charset="-122"/>
            </a:endParaRPr>
          </a:p>
        </p:txBody>
      </p:sp>
      <p:sp>
        <p:nvSpPr>
          <p:cNvPr id="30" name="文本框 29"/>
          <p:cNvSpPr txBox="1">
            <a:spLocks noChangeArrowheads="1"/>
          </p:cNvSpPr>
          <p:nvPr/>
        </p:nvSpPr>
        <p:spPr bwMode="auto">
          <a:xfrm>
            <a:off x="4814094" y="3932238"/>
            <a:ext cx="2563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导师</a:t>
            </a:r>
            <a:r>
              <a:rPr lang="zh-CN" altLang="en-US" dirty="0" smtClean="0">
                <a:solidFill>
                  <a:srgbClr val="044875"/>
                </a:solidFill>
                <a:latin typeface="微软雅黑" pitchFamily="34" charset="-122"/>
                <a:ea typeface="微软雅黑" pitchFamily="34" charset="-122"/>
              </a:rPr>
              <a:t>：高宾</a:t>
            </a:r>
            <a:endParaRPr lang="zh-CN" altLang="en-US" dirty="0">
              <a:solidFill>
                <a:srgbClr val="044875"/>
              </a:solidFill>
              <a:latin typeface="微软雅黑" pitchFamily="34" charset="-122"/>
              <a:ea typeface="微软雅黑" pitchFamily="34" charset="-122"/>
            </a:endParaRPr>
          </a:p>
        </p:txBody>
      </p:sp>
      <p:sp>
        <p:nvSpPr>
          <p:cNvPr id="31" name="文本框 30"/>
          <p:cNvSpPr txBox="1">
            <a:spLocks noChangeArrowheads="1"/>
          </p:cNvSpPr>
          <p:nvPr/>
        </p:nvSpPr>
        <p:spPr bwMode="auto">
          <a:xfrm>
            <a:off x="8060531" y="3916586"/>
            <a:ext cx="26384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时间</a:t>
            </a:r>
            <a:r>
              <a:rPr lang="zh-CN" altLang="en-US" dirty="0" smtClean="0">
                <a:solidFill>
                  <a:srgbClr val="044875"/>
                </a:solidFill>
                <a:latin typeface="微软雅黑" pitchFamily="34" charset="-122"/>
                <a:ea typeface="微软雅黑" pitchFamily="34" charset="-122"/>
              </a:rPr>
              <a:t>：</a:t>
            </a:r>
            <a:r>
              <a:rPr lang="en-US" altLang="zh-CN" dirty="0" smtClean="0">
                <a:solidFill>
                  <a:srgbClr val="044875"/>
                </a:solidFill>
                <a:latin typeface="微软雅黑" pitchFamily="34" charset="-122"/>
                <a:ea typeface="微软雅黑" pitchFamily="34" charset="-122"/>
              </a:rPr>
              <a:t>2018.11</a:t>
            </a:r>
            <a:endParaRPr lang="zh-CN" altLang="en-US" dirty="0">
              <a:solidFill>
                <a:srgbClr val="044875"/>
              </a:solidFill>
              <a:latin typeface="微软雅黑" pitchFamily="34" charset="-122"/>
              <a:ea typeface="微软雅黑" pitchFamily="34" charset="-122"/>
            </a:endParaRPr>
          </a:p>
        </p:txBody>
      </p:sp>
      <p:sp>
        <p:nvSpPr>
          <p:cNvPr id="32" name="文本框 31"/>
          <p:cNvSpPr txBox="1">
            <a:spLocks noChangeArrowheads="1"/>
          </p:cNvSpPr>
          <p:nvPr/>
        </p:nvSpPr>
        <p:spPr bwMode="auto">
          <a:xfrm>
            <a:off x="4025684" y="4597623"/>
            <a:ext cx="41514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专业</a:t>
            </a:r>
            <a:r>
              <a:rPr lang="zh-CN" altLang="en-US" dirty="0" smtClean="0">
                <a:solidFill>
                  <a:srgbClr val="044875"/>
                </a:solidFill>
                <a:latin typeface="微软雅黑" pitchFamily="34" charset="-122"/>
                <a:ea typeface="微软雅黑" pitchFamily="34" charset="-122"/>
              </a:rPr>
              <a:t>：计算机科学与技术</a:t>
            </a:r>
            <a:endParaRPr lang="zh-CN" altLang="en-US" dirty="0">
              <a:solidFill>
                <a:srgbClr val="044875"/>
              </a:solidFill>
              <a:latin typeface="微软雅黑" pitchFamily="34" charset="-122"/>
              <a:ea typeface="微软雅黑" pitchFamily="34" charset="-122"/>
            </a:endParaRPr>
          </a:p>
        </p:txBody>
      </p:sp>
      <p:sp>
        <p:nvSpPr>
          <p:cNvPr id="33" name="矩形 32"/>
          <p:cNvSpPr/>
          <p:nvPr/>
        </p:nvSpPr>
        <p:spPr>
          <a:xfrm>
            <a:off x="1600200" y="2257424"/>
            <a:ext cx="8956675" cy="3198813"/>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p:cNvGrpSpPr>
            <a:grpSpLocks/>
          </p:cNvGrpSpPr>
          <p:nvPr/>
        </p:nvGrpSpPr>
        <p:grpSpPr bwMode="auto">
          <a:xfrm>
            <a:off x="10290175" y="4325938"/>
            <a:ext cx="1109663" cy="1130300"/>
            <a:chOff x="2666985" y="682103"/>
            <a:chExt cx="1109138" cy="1131217"/>
          </a:xfrm>
        </p:grpSpPr>
        <p:sp>
          <p:nvSpPr>
            <p:cNvPr id="35" name="矩形 34"/>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p:cNvGrpSpPr>
            <a:grpSpLocks/>
          </p:cNvGrpSpPr>
          <p:nvPr/>
        </p:nvGrpSpPr>
        <p:grpSpPr bwMode="auto">
          <a:xfrm>
            <a:off x="792163" y="1462088"/>
            <a:ext cx="1109662" cy="1131887"/>
            <a:chOff x="2666985" y="682103"/>
            <a:chExt cx="1109138" cy="1131217"/>
          </a:xfrm>
        </p:grpSpPr>
        <p:sp>
          <p:nvSpPr>
            <p:cNvPr id="39" name="矩形 38"/>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文本框 4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46" name="文本框 45"/>
          <p:cNvSpPr txBox="1"/>
          <p:nvPr/>
        </p:nvSpPr>
        <p:spPr>
          <a:xfrm>
            <a:off x="3094724" y="1908154"/>
            <a:ext cx="5967202" cy="584775"/>
          </a:xfrm>
          <a:prstGeom prst="rect">
            <a:avLst/>
          </a:prstGeom>
          <a:blipFill dpi="0" rotWithShape="1">
            <a:blip r:embed="rId2"/>
            <a:srcRect/>
            <a:stretch>
              <a:fillRect t="-45000"/>
            </a:stretch>
          </a:blipFill>
        </p:spPr>
        <p:txBody>
          <a:bodyPr>
            <a:spAutoFit/>
          </a:bodyPr>
          <a:lstStyle/>
          <a:p>
            <a:pPr algn="ctr" eaLnBrk="1" fontAlgn="auto" hangingPunct="1">
              <a:spcBef>
                <a:spcPts val="0"/>
              </a:spcBef>
              <a:spcAft>
                <a:spcPts val="0"/>
              </a:spcAft>
              <a:defRPr/>
            </a:pPr>
            <a:r>
              <a:rPr lang="zh-CN" altLang="en-US" sz="3200" smtClean="0">
                <a:solidFill>
                  <a:srgbClr val="044875"/>
                </a:solidFill>
                <a:latin typeface="+mj-lt"/>
                <a:ea typeface="+mn-ea"/>
              </a:rPr>
              <a:t>企业考勤管理系统</a:t>
            </a:r>
            <a:endParaRPr lang="zh-CN" altLang="en-US" sz="3200" dirty="0">
              <a:solidFill>
                <a:srgbClr val="044875"/>
              </a:solidFill>
              <a:latin typeface="+mj-lt"/>
              <a:ea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right)">
                                      <p:cBhvr>
                                        <p:cTn id="13" dur="500"/>
                                        <p:tgtEl>
                                          <p:spTgt spid="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heel(1)">
                                      <p:cBhvr>
                                        <p:cTn id="18" dur="2000"/>
                                        <p:tgtEl>
                                          <p:spTgt spid="3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16"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par>
                                <p:cTn id="26" presetID="53" presetClass="entr" presetSubtype="16"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wipe(down)">
                                      <p:cBhvr>
                                        <p:cTn id="38" dur="500"/>
                                        <p:tgtEl>
                                          <p:spTgt spid="4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3" presetClass="entr" presetSubtype="16" fill="hold" grpId="0" nodeType="clickEffect">
                                  <p:stCondLst>
                                    <p:cond delay="0"/>
                                  </p:stCondLst>
                                  <p:iterate type="lt">
                                    <p:tmPct val="10000"/>
                                  </p:iterate>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up)">
                                      <p:cBhvr>
                                        <p:cTn id="50" dur="500"/>
                                        <p:tgtEl>
                                          <p:spTgt spid="2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down)">
                                      <p:cBhvr>
                                        <p:cTn id="55" dur="500"/>
                                        <p:tgtEl>
                                          <p:spTgt spid="29"/>
                                        </p:tgtEl>
                                      </p:cBhvr>
                                    </p:animEffect>
                                  </p:childTnLst>
                                </p:cTn>
                              </p:par>
                              <p:par>
                                <p:cTn id="56" presetID="22" presetClass="entr" presetSubtype="4" fill="hold" grpId="0" nodeType="withEffect">
                                  <p:stCondLst>
                                    <p:cond delay="250"/>
                                  </p:stCondLst>
                                  <p:childTnLst>
                                    <p:set>
                                      <p:cBhvr>
                                        <p:cTn id="57" dur="1" fill="hold">
                                          <p:stCondLst>
                                            <p:cond delay="0"/>
                                          </p:stCondLst>
                                        </p:cTn>
                                        <p:tgtEl>
                                          <p:spTgt spid="30"/>
                                        </p:tgtEl>
                                        <p:attrNameLst>
                                          <p:attrName>style.visibility</p:attrName>
                                        </p:attrNameLst>
                                      </p:cBhvr>
                                      <p:to>
                                        <p:strVal val="visible"/>
                                      </p:to>
                                    </p:set>
                                    <p:animEffect transition="in" filter="wipe(down)">
                                      <p:cBhvr>
                                        <p:cTn id="58" dur="500"/>
                                        <p:tgtEl>
                                          <p:spTgt spid="30"/>
                                        </p:tgtEl>
                                      </p:cBhvr>
                                    </p:animEffect>
                                  </p:childTnLst>
                                </p:cTn>
                              </p:par>
                              <p:par>
                                <p:cTn id="59" presetID="22" presetClass="entr" presetSubtype="4" fill="hold" grpId="0" nodeType="withEffect">
                                  <p:stCondLst>
                                    <p:cond delay="500"/>
                                  </p:stCondLst>
                                  <p:childTnLst>
                                    <p:set>
                                      <p:cBhvr>
                                        <p:cTn id="60" dur="1" fill="hold">
                                          <p:stCondLst>
                                            <p:cond delay="0"/>
                                          </p:stCondLst>
                                        </p:cTn>
                                        <p:tgtEl>
                                          <p:spTgt spid="32"/>
                                        </p:tgtEl>
                                        <p:attrNameLst>
                                          <p:attrName>style.visibility</p:attrName>
                                        </p:attrNameLst>
                                      </p:cBhvr>
                                      <p:to>
                                        <p:strVal val="visible"/>
                                      </p:to>
                                    </p:set>
                                    <p:animEffect transition="in" filter="wipe(down)">
                                      <p:cBhvr>
                                        <p:cTn id="61" dur="500"/>
                                        <p:tgtEl>
                                          <p:spTgt spid="32"/>
                                        </p:tgtEl>
                                      </p:cBhvr>
                                    </p:animEffect>
                                  </p:childTnLst>
                                </p:cTn>
                              </p:par>
                              <p:par>
                                <p:cTn id="62" presetID="22" presetClass="entr" presetSubtype="4" fill="hold" grpId="0" nodeType="withEffect">
                                  <p:stCondLst>
                                    <p:cond delay="750"/>
                                  </p:stCondLst>
                                  <p:childTnLst>
                                    <p:set>
                                      <p:cBhvr>
                                        <p:cTn id="63" dur="1" fill="hold">
                                          <p:stCondLst>
                                            <p:cond delay="0"/>
                                          </p:stCondLst>
                                        </p:cTn>
                                        <p:tgtEl>
                                          <p:spTgt spid="31"/>
                                        </p:tgtEl>
                                        <p:attrNameLst>
                                          <p:attrName>style.visibility</p:attrName>
                                        </p:attrNameLst>
                                      </p:cBhvr>
                                      <p:to>
                                        <p:strVal val="visible"/>
                                      </p:to>
                                    </p:set>
                                    <p:animEffect transition="in" filter="wipe(down)">
                                      <p:cBhvr>
                                        <p:cTn id="6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animBg="1"/>
      <p:bldP spid="42" grpId="0" animBg="1"/>
      <p:bldP spid="43" grpId="0" animBg="1"/>
      <p:bldP spid="44" grpId="0" animBg="1"/>
      <p:bldP spid="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70" name="组合 69"/>
          <p:cNvGrpSpPr>
            <a:grpSpLocks/>
          </p:cNvGrpSpPr>
          <p:nvPr/>
        </p:nvGrpSpPr>
        <p:grpSpPr bwMode="auto">
          <a:xfrm>
            <a:off x="312738" y="2593975"/>
            <a:ext cx="4843462" cy="712788"/>
            <a:chOff x="6298049" y="1397569"/>
            <a:chExt cx="4842391" cy="712882"/>
          </a:xfrm>
        </p:grpSpPr>
        <p:sp>
          <p:nvSpPr>
            <p:cNvPr id="20" name="Freeform 74"/>
            <p:cNvSpPr>
              <a:spLocks noEditPoints="1"/>
            </p:cNvSpPr>
            <p:nvPr/>
          </p:nvSpPr>
          <p:spPr bwMode="auto">
            <a:xfrm>
              <a:off x="7321760" y="1592858"/>
              <a:ext cx="538044" cy="350883"/>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156" name="文本框 20"/>
            <p:cNvSpPr txBox="1">
              <a:spLocks noChangeArrowheads="1"/>
            </p:cNvSpPr>
            <p:nvPr/>
          </p:nvSpPr>
          <p:spPr bwMode="auto">
            <a:xfrm>
              <a:off x="818121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选题意义及目的</a:t>
              </a:r>
            </a:p>
          </p:txBody>
        </p:sp>
        <p:sp>
          <p:nvSpPr>
            <p:cNvPr id="18" name="矩形 1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3" name="直接连接符 22"/>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59" name="组合 68"/>
            <p:cNvGrpSpPr>
              <a:grpSpLocks/>
            </p:cNvGrpSpPr>
            <p:nvPr/>
          </p:nvGrpSpPr>
          <p:grpSpPr bwMode="auto">
            <a:xfrm>
              <a:off x="6298049" y="1397569"/>
              <a:ext cx="919239" cy="712882"/>
              <a:chOff x="6191369" y="1397569"/>
              <a:chExt cx="919239" cy="712882"/>
            </a:xfrm>
          </p:grpSpPr>
          <p:sp>
            <p:nvSpPr>
              <p:cNvPr id="68" name="矩形 6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61" name="文本框 1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01</a:t>
                </a:r>
                <a:endParaRPr lang="zh-CN" altLang="en-US" sz="3600">
                  <a:solidFill>
                    <a:srgbClr val="044875"/>
                  </a:solidFill>
                  <a:latin typeface="Impact" pitchFamily="34" charset="0"/>
                </a:endParaRPr>
              </a:p>
            </p:txBody>
          </p:sp>
        </p:grpSp>
      </p:grpSp>
      <p:grpSp>
        <p:nvGrpSpPr>
          <p:cNvPr id="16" name="组合 15"/>
          <p:cNvGrpSpPr>
            <a:grpSpLocks/>
          </p:cNvGrpSpPr>
          <p:nvPr/>
        </p:nvGrpSpPr>
        <p:grpSpPr bwMode="auto">
          <a:xfrm>
            <a:off x="6916738" y="2593975"/>
            <a:ext cx="4843462" cy="712788"/>
            <a:chOff x="309691" y="2998271"/>
            <a:chExt cx="4842391" cy="712882"/>
          </a:xfrm>
        </p:grpSpPr>
        <p:grpSp>
          <p:nvGrpSpPr>
            <p:cNvPr id="4131" name="组合 71"/>
            <p:cNvGrpSpPr>
              <a:grpSpLocks/>
            </p:cNvGrpSpPr>
            <p:nvPr/>
          </p:nvGrpSpPr>
          <p:grpSpPr bwMode="auto">
            <a:xfrm>
              <a:off x="309691" y="2998271"/>
              <a:ext cx="4842391" cy="712882"/>
              <a:chOff x="6298049" y="1397569"/>
              <a:chExt cx="4842391" cy="712882"/>
            </a:xfrm>
          </p:grpSpPr>
          <p:sp>
            <p:nvSpPr>
              <p:cNvPr id="4133" name="文本框 73"/>
              <p:cNvSpPr txBox="1">
                <a:spLocks noChangeArrowheads="1"/>
              </p:cNvSpPr>
              <p:nvPr/>
            </p:nvSpPr>
            <p:spPr bwMode="auto">
              <a:xfrm>
                <a:off x="800976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主要研究内容</a:t>
                </a:r>
              </a:p>
            </p:txBody>
          </p:sp>
          <p:sp>
            <p:nvSpPr>
              <p:cNvPr id="75" name="矩形 7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6" name="直接连接符 7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36" name="组合 76"/>
              <p:cNvGrpSpPr>
                <a:grpSpLocks/>
              </p:cNvGrpSpPr>
              <p:nvPr/>
            </p:nvGrpSpPr>
            <p:grpSpPr bwMode="auto">
              <a:xfrm>
                <a:off x="6298049" y="1397569"/>
                <a:ext cx="919239" cy="712882"/>
                <a:chOff x="6191369" y="1397569"/>
                <a:chExt cx="919239" cy="712882"/>
              </a:xfrm>
            </p:grpSpPr>
            <p:sp>
              <p:nvSpPr>
                <p:cNvPr id="78" name="矩形 7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38" name="文本框 7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02</a:t>
                  </a:r>
                  <a:endParaRPr lang="zh-CN" altLang="en-US" sz="3600">
                    <a:solidFill>
                      <a:srgbClr val="044875"/>
                    </a:solidFill>
                    <a:latin typeface="Impact" pitchFamily="34" charset="0"/>
                  </a:endParaRPr>
                </a:p>
              </p:txBody>
            </p:sp>
          </p:grpSp>
        </p:grpSp>
        <p:sp>
          <p:nvSpPr>
            <p:cNvPr id="140" name="Freeform 30"/>
            <p:cNvSpPr>
              <a:spLocks noEditPoints="1"/>
            </p:cNvSpPr>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2" name="组合 21"/>
          <p:cNvGrpSpPr>
            <a:grpSpLocks/>
          </p:cNvGrpSpPr>
          <p:nvPr/>
        </p:nvGrpSpPr>
        <p:grpSpPr bwMode="auto">
          <a:xfrm>
            <a:off x="3640138" y="3691004"/>
            <a:ext cx="4843462" cy="712788"/>
            <a:chOff x="6535248" y="3340628"/>
            <a:chExt cx="4842391" cy="712882"/>
          </a:xfrm>
        </p:grpSpPr>
        <p:grpSp>
          <p:nvGrpSpPr>
            <p:cNvPr id="4123" name="组合 115"/>
            <p:cNvGrpSpPr>
              <a:grpSpLocks/>
            </p:cNvGrpSpPr>
            <p:nvPr/>
          </p:nvGrpSpPr>
          <p:grpSpPr bwMode="auto">
            <a:xfrm>
              <a:off x="6535248" y="3340628"/>
              <a:ext cx="4842391" cy="712882"/>
              <a:chOff x="6298049" y="1397569"/>
              <a:chExt cx="4842391" cy="712882"/>
            </a:xfrm>
          </p:grpSpPr>
          <p:sp>
            <p:nvSpPr>
              <p:cNvPr id="4125" name="文本框 133"/>
              <p:cNvSpPr txBox="1">
                <a:spLocks noChangeArrowheads="1"/>
              </p:cNvSpPr>
              <p:nvPr/>
            </p:nvSpPr>
            <p:spPr bwMode="auto">
              <a:xfrm>
                <a:off x="802881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项目方案设计</a:t>
                </a:r>
              </a:p>
            </p:txBody>
          </p:sp>
          <p:sp>
            <p:nvSpPr>
              <p:cNvPr id="135" name="矩形 13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6" name="直接连接符 13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28" name="组合 136"/>
              <p:cNvGrpSpPr>
                <a:grpSpLocks/>
              </p:cNvGrpSpPr>
              <p:nvPr/>
            </p:nvGrpSpPr>
            <p:grpSpPr bwMode="auto">
              <a:xfrm>
                <a:off x="6298049" y="1397569"/>
                <a:ext cx="919239" cy="712882"/>
                <a:chOff x="6191369" y="1397569"/>
                <a:chExt cx="919239" cy="712882"/>
              </a:xfrm>
            </p:grpSpPr>
            <p:sp>
              <p:nvSpPr>
                <p:cNvPr id="138" name="矩形 13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30" name="文本框 13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3600" dirty="0" smtClean="0">
                      <a:solidFill>
                        <a:srgbClr val="044875"/>
                      </a:solidFill>
                      <a:latin typeface="Impact" pitchFamily="34" charset="0"/>
                    </a:rPr>
                    <a:t>03</a:t>
                  </a:r>
                  <a:endParaRPr lang="zh-CN" altLang="en-US" sz="3600" dirty="0">
                    <a:solidFill>
                      <a:srgbClr val="044875"/>
                    </a:solidFill>
                    <a:latin typeface="Impact" pitchFamily="34" charset="0"/>
                  </a:endParaRPr>
                </a:p>
              </p:txBody>
            </p:sp>
          </p:grpSp>
        </p:grpSp>
        <p:sp>
          <p:nvSpPr>
            <p:cNvPr id="142" name="Freeform 59"/>
            <p:cNvSpPr>
              <a:spLocks noEditPoints="1"/>
            </p:cNvSpPr>
            <p:nvPr/>
          </p:nvSpPr>
          <p:spPr bwMode="auto">
            <a:xfrm>
              <a:off x="7538326" y="3469233"/>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5" name="组合 24"/>
          <p:cNvGrpSpPr>
            <a:grpSpLocks/>
          </p:cNvGrpSpPr>
          <p:nvPr/>
        </p:nvGrpSpPr>
        <p:grpSpPr bwMode="auto">
          <a:xfrm>
            <a:off x="3640138" y="5043687"/>
            <a:ext cx="4843462" cy="712788"/>
            <a:chOff x="6535248" y="5221376"/>
            <a:chExt cx="4842391" cy="712882"/>
          </a:xfrm>
        </p:grpSpPr>
        <p:grpSp>
          <p:nvGrpSpPr>
            <p:cNvPr id="4115" name="组合 117"/>
            <p:cNvGrpSpPr>
              <a:grpSpLocks/>
            </p:cNvGrpSpPr>
            <p:nvPr/>
          </p:nvGrpSpPr>
          <p:grpSpPr bwMode="auto">
            <a:xfrm>
              <a:off x="6535248" y="5221376"/>
              <a:ext cx="4842391" cy="712882"/>
              <a:chOff x="6298049" y="1397569"/>
              <a:chExt cx="4842391" cy="712882"/>
            </a:xfrm>
          </p:grpSpPr>
          <p:sp>
            <p:nvSpPr>
              <p:cNvPr id="4117" name="文本框 119"/>
              <p:cNvSpPr txBox="1">
                <a:spLocks noChangeArrowheads="1"/>
              </p:cNvSpPr>
              <p:nvPr/>
            </p:nvSpPr>
            <p:spPr bwMode="auto">
              <a:xfrm>
                <a:off x="766686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总结建议</a:t>
                </a:r>
              </a:p>
            </p:txBody>
          </p:sp>
          <p:sp>
            <p:nvSpPr>
              <p:cNvPr id="121" name="矩形 120"/>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2" name="直接连接符 121"/>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20" name="组合 122"/>
              <p:cNvGrpSpPr>
                <a:grpSpLocks/>
              </p:cNvGrpSpPr>
              <p:nvPr/>
            </p:nvGrpSpPr>
            <p:grpSpPr bwMode="auto">
              <a:xfrm>
                <a:off x="6298049" y="1397569"/>
                <a:ext cx="919239" cy="712882"/>
                <a:chOff x="6191369" y="1397569"/>
                <a:chExt cx="919239" cy="712882"/>
              </a:xfrm>
            </p:grpSpPr>
            <p:sp>
              <p:nvSpPr>
                <p:cNvPr id="124" name="矩形 123"/>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22" name="文本框 124"/>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3600" dirty="0" smtClean="0">
                      <a:solidFill>
                        <a:srgbClr val="044875"/>
                      </a:solidFill>
                      <a:latin typeface="Impact" pitchFamily="34" charset="0"/>
                    </a:rPr>
                    <a:t>05</a:t>
                  </a:r>
                  <a:endParaRPr lang="zh-CN" altLang="en-US" sz="3600" dirty="0">
                    <a:solidFill>
                      <a:srgbClr val="044875"/>
                    </a:solidFill>
                    <a:latin typeface="Impact" pitchFamily="34" charset="0"/>
                  </a:endParaRPr>
                </a:p>
              </p:txBody>
            </p:sp>
          </p:grpSp>
        </p:grpSp>
        <p:sp>
          <p:nvSpPr>
            <p:cNvPr id="144" name="Freeform 48"/>
            <p:cNvSpPr>
              <a:spLocks noEditPoints="1"/>
            </p:cNvSpPr>
            <p:nvPr/>
          </p:nvSpPr>
          <p:spPr bwMode="auto">
            <a:xfrm>
              <a:off x="7670059" y="5303937"/>
              <a:ext cx="363458" cy="576339"/>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cxnSp>
        <p:nvCxnSpPr>
          <p:cNvPr id="108" name="直接连接符 107"/>
          <p:cNvCxnSpPr/>
          <p:nvPr/>
        </p:nvCxnSpPr>
        <p:spPr>
          <a:xfrm flipH="1">
            <a:off x="5534025" y="2955925"/>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145634" y="500063"/>
            <a:ext cx="9883270" cy="923330"/>
          </a:xfrm>
          <a:prstGeom prst="rect">
            <a:avLst/>
          </a:prstGeom>
          <a:noFill/>
        </p:spPr>
        <p:txBody>
          <a:bodyPr wrap="square">
            <a:spAutoFit/>
          </a:bodyPr>
          <a:lstStyle/>
          <a:p>
            <a:pPr algn="ctr" eaLnBrk="1" fontAlgn="auto" hangingPunct="1">
              <a:spcBef>
                <a:spcPts val="0"/>
              </a:spcBef>
              <a:spcAft>
                <a:spcPts val="0"/>
              </a:spcAft>
              <a:defRPr/>
            </a:pPr>
            <a:r>
              <a:rPr lang="zh-CN" altLang="en-US" sz="5400" dirty="0" smtClean="0">
                <a:solidFill>
                  <a:srgbClr val="044875"/>
                </a:solidFill>
                <a:latin typeface="+mj-lt"/>
                <a:ea typeface="+mn-ea"/>
              </a:rPr>
              <a:t>企业考勤管理系统的设计与实现</a:t>
            </a:r>
            <a:endParaRPr lang="zh-CN" altLang="en-US" sz="5400" dirty="0">
              <a:solidFill>
                <a:srgbClr val="044875"/>
              </a:solidFill>
              <a:latin typeface="+mj-lt"/>
              <a:ea typeface="+mn-ea"/>
            </a:endParaRPr>
          </a:p>
        </p:txBody>
      </p:sp>
      <p:grpSp>
        <p:nvGrpSpPr>
          <p:cNvPr id="163" name="组合 162"/>
          <p:cNvGrpSpPr>
            <a:grpSpLocks/>
          </p:cNvGrpSpPr>
          <p:nvPr/>
        </p:nvGrpSpPr>
        <p:grpSpPr bwMode="auto">
          <a:xfrm>
            <a:off x="3455988" y="1511300"/>
            <a:ext cx="5262562" cy="376238"/>
            <a:chOff x="3455443" y="1512024"/>
            <a:chExt cx="5263600" cy="375186"/>
          </a:xfrm>
        </p:grpSpPr>
        <p:sp>
          <p:nvSpPr>
            <p:cNvPr id="155" name="文本框 154"/>
            <p:cNvSpPr txBox="1"/>
            <p:nvPr/>
          </p:nvSpPr>
          <p:spPr>
            <a:xfrm>
              <a:off x="3455443" y="1518356"/>
              <a:ext cx="5263600" cy="368854"/>
            </a:xfrm>
            <a:prstGeom prst="rect">
              <a:avLst/>
            </a:prstGeom>
            <a:noFill/>
          </p:spPr>
          <p:txBody>
            <a:bodyPr>
              <a:spAutoFit/>
            </a:bodyPr>
            <a:lstStyle/>
            <a:p>
              <a:pPr algn="ctr" eaLnBrk="1" fontAlgn="auto" hangingPunct="1">
                <a:spcBef>
                  <a:spcPts val="0"/>
                </a:spcBef>
                <a:spcAft>
                  <a:spcPts val="0"/>
                </a:spcAft>
                <a:defRPr/>
              </a:pPr>
              <a:r>
                <a:rPr lang="zh-CN" altLang="en-US" dirty="0">
                  <a:solidFill>
                    <a:srgbClr val="044875"/>
                  </a:solidFill>
                  <a:latin typeface="+mj-lt"/>
                  <a:ea typeface="+mn-ea"/>
                </a:rPr>
                <a:t>开题报告</a:t>
              </a:r>
            </a:p>
          </p:txBody>
        </p:sp>
        <p:cxnSp>
          <p:nvCxnSpPr>
            <p:cNvPr id="157" name="直接连接符 156"/>
            <p:cNvCxnSpPr/>
            <p:nvPr/>
          </p:nvCxnSpPr>
          <p:spPr>
            <a:xfrm flipV="1">
              <a:off x="3699966" y="1512024"/>
              <a:ext cx="477455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iterate type="lt">
                                    <p:tmPct val="10000"/>
                                  </p:iterate>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163"/>
                                        </p:tgtEl>
                                        <p:attrNameLst>
                                          <p:attrName>style.visibility</p:attrName>
                                        </p:attrNameLst>
                                      </p:cBhvr>
                                      <p:to>
                                        <p:strVal val="visible"/>
                                      </p:to>
                                    </p:set>
                                    <p:animEffect transition="in" filter="wipe(down)">
                                      <p:cBhvr>
                                        <p:cTn id="28" dur="500"/>
                                        <p:tgtEl>
                                          <p:spTgt spid="163"/>
                                        </p:tgtEl>
                                      </p:cBhvr>
                                    </p:animEffect>
                                  </p:childTnLst>
                                </p:cTn>
                              </p:par>
                            </p:childTnLst>
                          </p:cTn>
                        </p:par>
                        <p:par>
                          <p:cTn id="29" fill="hold" nodeType="afterGroup">
                            <p:stCondLst>
                              <p:cond delay="500"/>
                            </p:stCondLst>
                            <p:childTnLst>
                              <p:par>
                                <p:cTn id="30" presetID="22" presetClass="entr" presetSubtype="4" fill="hold" nodeType="after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wipe(down)">
                                      <p:cBhvr>
                                        <p:cTn id="32" dur="500"/>
                                        <p:tgtEl>
                                          <p:spTgt spid="70"/>
                                        </p:tgtEl>
                                      </p:cBhvr>
                                    </p:animEffect>
                                  </p:childTnLst>
                                </p:cTn>
                              </p:par>
                            </p:childTnLst>
                          </p:cTn>
                        </p:par>
                        <p:par>
                          <p:cTn id="33" fill="hold" nodeType="afterGroup">
                            <p:stCondLst>
                              <p:cond delay="1000"/>
                            </p:stCondLst>
                            <p:childTnLst>
                              <p:par>
                                <p:cTn id="34" presetID="22" presetClass="entr" presetSubtype="8" fill="hold" nodeType="afterEffect">
                                  <p:stCondLst>
                                    <p:cond delay="0"/>
                                  </p:stCondLst>
                                  <p:childTnLst>
                                    <p:set>
                                      <p:cBhvr>
                                        <p:cTn id="35" dur="1" fill="hold">
                                          <p:stCondLst>
                                            <p:cond delay="0"/>
                                          </p:stCondLst>
                                        </p:cTn>
                                        <p:tgtEl>
                                          <p:spTgt spid="108"/>
                                        </p:tgtEl>
                                        <p:attrNameLst>
                                          <p:attrName>style.visibility</p:attrName>
                                        </p:attrNameLst>
                                      </p:cBhvr>
                                      <p:to>
                                        <p:strVal val="visible"/>
                                      </p:to>
                                    </p:set>
                                    <p:animEffect transition="in" filter="wipe(left)">
                                      <p:cBhvr>
                                        <p:cTn id="36" dur="500"/>
                                        <p:tgtEl>
                                          <p:spTgt spid="108"/>
                                        </p:tgtEl>
                                      </p:cBhvr>
                                    </p:animEffect>
                                  </p:childTnLst>
                                </p:cTn>
                              </p:par>
                            </p:childTnLst>
                          </p:cTn>
                        </p:par>
                        <p:par>
                          <p:cTn id="37" fill="hold" nodeType="afterGroup">
                            <p:stCondLst>
                              <p:cond delay="1500"/>
                            </p:stCondLst>
                            <p:childTnLst>
                              <p:par>
                                <p:cTn id="38" presetID="22" presetClass="entr" presetSubtype="4"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childTnLst>
                          </p:cTn>
                        </p:par>
                        <p:par>
                          <p:cTn id="41" fill="hold" nodeType="afterGroup">
                            <p:stCondLst>
                              <p:cond delay="2000"/>
                            </p:stCondLst>
                            <p:childTnLst>
                              <p:par>
                                <p:cTn id="42" presetID="22" presetClass="entr" presetSubtype="4"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down)">
                                      <p:cBhvr>
                                        <p:cTn id="44" dur="500"/>
                                        <p:tgtEl>
                                          <p:spTgt spid="22"/>
                                        </p:tgtEl>
                                      </p:cBhvr>
                                    </p:animEffect>
                                  </p:childTnLst>
                                </p:cTn>
                              </p:par>
                            </p:childTnLst>
                          </p:cTn>
                        </p:par>
                        <p:par>
                          <p:cTn id="45" fill="hold" nodeType="afterGroup">
                            <p:stCondLst>
                              <p:cond delay="2500"/>
                            </p:stCondLst>
                            <p:childTnLst>
                              <p:par>
                                <p:cTn id="46" presetID="22" presetClass="entr" presetSubtype="4" fill="hold"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down)">
                                      <p:cBhvr>
                                        <p:cTn id="4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1</a:t>
            </a:r>
            <a:endParaRPr lang="zh-CN" altLang="en-US" sz="11500">
              <a:solidFill>
                <a:schemeClr val="bg1"/>
              </a:solidFill>
              <a:latin typeface="Impact" pitchFamily="34" charset="0"/>
            </a:endParaRPr>
          </a:p>
        </p:txBody>
      </p:sp>
      <p:sp>
        <p:nvSpPr>
          <p:cNvPr id="9" name="文本框 8"/>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10" name="矩形 9"/>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12" name="文本框 11"/>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选题意义及目的</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0" grpId="0" animBg="1"/>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983288" y="2281238"/>
            <a:ext cx="5903912" cy="3835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文本框 59"/>
          <p:cNvSpPr txBox="1"/>
          <p:nvPr/>
        </p:nvSpPr>
        <p:spPr>
          <a:xfrm>
            <a:off x="5983288" y="2332038"/>
            <a:ext cx="5903912" cy="3965188"/>
          </a:xfrm>
          <a:prstGeom prst="rect">
            <a:avLst/>
          </a:prstGeom>
          <a:noFill/>
        </p:spPr>
        <p:txBody>
          <a:bodyPr>
            <a:spAutoFit/>
          </a:bodyPr>
          <a:lstStyle/>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lang="zh-CN" altLang="en-US" dirty="0" smtClean="0">
                <a:solidFill>
                  <a:schemeClr val="bg2">
                    <a:lumMod val="25000"/>
                  </a:schemeClr>
                </a:solidFill>
                <a:latin typeface="+mn-lt"/>
                <a:ea typeface="+mn-ea"/>
                <a:cs typeface="Arial" panose="020B0604020202020204" pitchFamily="34" charset="0"/>
              </a:rPr>
              <a:t>当今社会正处于信息时代，信息技术已渗透到社会生活的各个领域，特别是各行业的管理层，信息化处理已经是提高效率、规范管理、客观审查的最有效的途径。</a:t>
            </a:r>
            <a:endParaRPr lang="en-US" altLang="zh-CN" dirty="0" smtClean="0">
              <a:solidFill>
                <a:schemeClr val="bg2">
                  <a:lumMod val="25000"/>
                </a:schemeClr>
              </a:solidFill>
              <a:latin typeface="+mn-lt"/>
              <a:ea typeface="+mn-ea"/>
              <a:cs typeface="Arial" panose="020B0604020202020204" pitchFamily="34" charset="0"/>
            </a:endParaRP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endParaRPr lang="en-US" altLang="zh-CN"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lang="zh-CN" altLang="en-US" dirty="0" smtClean="0">
                <a:solidFill>
                  <a:schemeClr val="bg2">
                    <a:lumMod val="25000"/>
                  </a:schemeClr>
                </a:solidFill>
                <a:latin typeface="+mn-lt"/>
                <a:ea typeface="+mn-ea"/>
                <a:cs typeface="Arial" panose="020B0604020202020204" pitchFamily="34" charset="0"/>
              </a:rPr>
              <a:t>考勤作为一个公司的基本管理，是单位对员工工作管理的基本依据。但是，目前国内大多数企业在考勤时，依然使用传统的考勤方法，例如手工记录，签卡，机械打卡等，在高峰期的考勤效率会大大降低，从而可能影响一些人的考勤。</a:t>
            </a:r>
            <a:endParaRPr lang="en-US" altLang="zh-CN" dirty="0" smtClean="0">
              <a:solidFill>
                <a:schemeClr val="bg2">
                  <a:lumMod val="25000"/>
                </a:schemeClr>
              </a:solidFill>
              <a:latin typeface="+mn-lt"/>
              <a:ea typeface="+mn-ea"/>
              <a:cs typeface="Arial" panose="020B0604020202020204" pitchFamily="34" charset="0"/>
            </a:endParaRP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endParaRPr lang="en-US" altLang="zh-CN" sz="2400" dirty="0" smtClean="0">
              <a:solidFill>
                <a:schemeClr val="bg2">
                  <a:lumMod val="25000"/>
                </a:schemeClr>
              </a:solidFill>
              <a:latin typeface="+mn-lt"/>
              <a:ea typeface="+mn-ea"/>
              <a:cs typeface="Arial" panose="020B0604020202020204" pitchFamily="34" charset="0"/>
            </a:endParaRP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lang="zh-CN" altLang="en-US" dirty="0" smtClean="0">
                <a:solidFill>
                  <a:schemeClr val="bg2">
                    <a:lumMod val="25000"/>
                  </a:schemeClr>
                </a:solidFill>
                <a:latin typeface="+mn-lt"/>
                <a:ea typeface="+mn-ea"/>
                <a:cs typeface="Arial" panose="020B0604020202020204" pitchFamily="34" charset="0"/>
              </a:rPr>
              <a:t>所以，我的目的就是制作一个更加便捷的考勤系统，不会因为在同一时间考勤人数过多从而影响考勤的效率与员工的利益</a:t>
            </a:r>
            <a:endParaRPr lang="en-US" altLang="zh-CN" sz="3200" dirty="0">
              <a:solidFill>
                <a:schemeClr val="bg2">
                  <a:lumMod val="25000"/>
                </a:schemeClr>
              </a:solidFill>
              <a:latin typeface="+mn-lt"/>
              <a:ea typeface="+mn-ea"/>
              <a:cs typeface="Arial" panose="020B0604020202020204" pitchFamily="34" charset="0"/>
            </a:endParaRPr>
          </a:p>
          <a:p>
            <a:pPr eaLnBrk="1" fontAlgn="auto" hangingPunct="1">
              <a:lnSpc>
                <a:spcPts val="2200"/>
              </a:lnSpc>
              <a:spcBef>
                <a:spcPts val="0"/>
              </a:spcBef>
              <a:spcAft>
                <a:spcPts val="0"/>
              </a:spcAft>
              <a:defRPr/>
            </a:pPr>
            <a:endParaRPr lang="en-US" altLang="zh-CN" sz="2400" dirty="0">
              <a:solidFill>
                <a:schemeClr val="bg1"/>
              </a:solidFill>
              <a:latin typeface="+mn-lt"/>
              <a:ea typeface="+mn-ea"/>
              <a:cs typeface="Arial" panose="020B0604020202020204" pitchFamily="34" charset="0"/>
            </a:endParaRPr>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选题意义及目的</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52" name="组合 51"/>
          <p:cNvGrpSpPr>
            <a:grpSpLocks/>
          </p:cNvGrpSpPr>
          <p:nvPr/>
        </p:nvGrpSpPr>
        <p:grpSpPr bwMode="auto">
          <a:xfrm>
            <a:off x="5983288" y="1670050"/>
            <a:ext cx="6977062" cy="522288"/>
            <a:chOff x="5982652" y="1917541"/>
            <a:chExt cx="6978016" cy="523220"/>
          </a:xfrm>
        </p:grpSpPr>
        <p:sp>
          <p:nvSpPr>
            <p:cNvPr id="53" name="矩形 52"/>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69" name="文本框 53"/>
            <p:cNvSpPr txBox="1">
              <a:spLocks noChangeArrowheads="1"/>
            </p:cNvSpPr>
            <p:nvPr/>
          </p:nvSpPr>
          <p:spPr bwMode="auto">
            <a:xfrm>
              <a:off x="5982652" y="1991920"/>
              <a:ext cx="6978016" cy="385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lnSpc>
                  <a:spcPts val="2200"/>
                </a:lnSpc>
              </a:pPr>
              <a:endParaRPr lang="en-US" altLang="zh-CN" sz="2400" dirty="0">
                <a:solidFill>
                  <a:schemeClr val="bg1"/>
                </a:solidFill>
                <a:cs typeface="Arial" charset="0"/>
              </a:endParaRPr>
            </a:p>
          </p:txBody>
        </p:sp>
      </p:grpSp>
      <p:grpSp>
        <p:nvGrpSpPr>
          <p:cNvPr id="55" name="组合 54"/>
          <p:cNvGrpSpPr>
            <a:grpSpLocks/>
          </p:cNvGrpSpPr>
          <p:nvPr/>
        </p:nvGrpSpPr>
        <p:grpSpPr bwMode="auto">
          <a:xfrm>
            <a:off x="5983288" y="1071563"/>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文本框 56"/>
            <p:cNvSpPr txBox="1"/>
            <p:nvPr/>
          </p:nvSpPr>
          <p:spPr>
            <a:xfrm>
              <a:off x="5982652" y="1336094"/>
              <a:ext cx="3235645" cy="462788"/>
            </a:xfrm>
            <a:prstGeom prst="rect">
              <a:avLst/>
            </a:prstGeom>
            <a:noFill/>
          </p:spPr>
          <p:txBody>
            <a:bodyPr>
              <a:spAutoFit/>
            </a:bodyPr>
            <a:lstStyle/>
            <a:p>
              <a:pPr eaLnBrk="1" fontAlgn="auto" hangingPunct="1">
                <a:spcBef>
                  <a:spcPts val="0"/>
                </a:spcBef>
                <a:spcAft>
                  <a:spcPts val="0"/>
                </a:spcAft>
                <a:defRPr/>
              </a:pPr>
              <a:r>
                <a:rPr lang="zh-CN" altLang="en-US" sz="2400" b="1" dirty="0" smtClean="0">
                  <a:solidFill>
                    <a:schemeClr val="bg1"/>
                  </a:solidFill>
                  <a:latin typeface="+mj-lt"/>
                  <a:ea typeface="+mn-ea"/>
                  <a:cs typeface="Arial" panose="020B0604020202020204" pitchFamily="34" charset="0"/>
                </a:rPr>
                <a:t>选题意义</a:t>
              </a:r>
              <a:endParaRPr lang="zh-CN" altLang="en-US" sz="2400" b="1" dirty="0">
                <a:solidFill>
                  <a:schemeClr val="bg1"/>
                </a:solidFill>
                <a:latin typeface="+mj-lt"/>
                <a:ea typeface="+mn-ea"/>
                <a:cs typeface="Arial" panose="020B0604020202020204" pitchFamily="34" charset="0"/>
              </a:endParaRPr>
            </a:p>
          </p:txBody>
        </p:sp>
      </p:grpSp>
      <p:grpSp>
        <p:nvGrpSpPr>
          <p:cNvPr id="69" name="组合 68"/>
          <p:cNvGrpSpPr>
            <a:grpSpLocks/>
          </p:cNvGrpSpPr>
          <p:nvPr/>
        </p:nvGrpSpPr>
        <p:grpSpPr bwMode="auto">
          <a:xfrm>
            <a:off x="550863" y="4484688"/>
            <a:ext cx="5432425" cy="1638300"/>
            <a:chOff x="551544" y="4747260"/>
            <a:chExt cx="5431107" cy="1638300"/>
          </a:xfrm>
        </p:grpSpPr>
        <p:sp>
          <p:nvSpPr>
            <p:cNvPr id="68" name="矩形 67"/>
            <p:cNvSpPr/>
            <p:nvPr/>
          </p:nvSpPr>
          <p:spPr>
            <a:xfrm>
              <a:off x="551544" y="4747260"/>
              <a:ext cx="5431107" cy="16383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65" name="文本框 60"/>
            <p:cNvSpPr txBox="1">
              <a:spLocks noChangeArrowheads="1"/>
            </p:cNvSpPr>
            <p:nvPr/>
          </p:nvSpPr>
          <p:spPr bwMode="auto">
            <a:xfrm>
              <a:off x="612028" y="4897839"/>
              <a:ext cx="5346812" cy="112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lnSpc>
                  <a:spcPts val="2000"/>
                </a:lnSpc>
              </a:pPr>
              <a:r>
                <a:rPr lang="zh-CN" altLang="en-US" sz="2000" dirty="0" smtClean="0">
                  <a:solidFill>
                    <a:schemeClr val="bg1"/>
                  </a:solidFill>
                  <a:cs typeface="Arial" charset="0"/>
                </a:rPr>
                <a:t>在这个效率至上的时代，节省时间越来越成为大多数人的的首要要求，但是在公司体系越来越庞大化的当代社会，简化</a:t>
              </a:r>
              <a:r>
                <a:rPr lang="zh-CN" altLang="en-US" sz="2000" dirty="0" smtClean="0">
                  <a:solidFill>
                    <a:schemeClr val="bg1"/>
                  </a:solidFill>
                  <a:cs typeface="Arial" charset="0"/>
                </a:rPr>
                <a:t>各种流程</a:t>
              </a:r>
              <a:r>
                <a:rPr lang="zh-CN" altLang="en-US" sz="2000" dirty="0" smtClean="0">
                  <a:solidFill>
                    <a:schemeClr val="bg1"/>
                  </a:solidFill>
                  <a:cs typeface="Arial" charset="0"/>
                </a:rPr>
                <a:t>越来越成为必不可少的部分</a:t>
              </a:r>
              <a:endParaRPr lang="en-US" altLang="zh-CN" sz="2000" dirty="0">
                <a:solidFill>
                  <a:schemeClr val="bg1"/>
                </a:solidFill>
                <a:cs typeface="Arial" charset="0"/>
              </a:endParaRPr>
            </a:p>
          </p:txBody>
        </p:sp>
      </p:grpSp>
      <p:cxnSp>
        <p:nvCxnSpPr>
          <p:cNvPr id="74" name="直接连接符 73"/>
          <p:cNvCxnSpPr/>
          <p:nvPr/>
        </p:nvCxnSpPr>
        <p:spPr>
          <a:xfrm>
            <a:off x="6354763" y="3486150"/>
            <a:ext cx="5380037" cy="0"/>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6354763" y="5038391"/>
            <a:ext cx="5380037" cy="0"/>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grpSp>
        <p:nvGrpSpPr>
          <p:cNvPr id="77" name="组合 76"/>
          <p:cNvGrpSpPr>
            <a:grpSpLocks/>
          </p:cNvGrpSpPr>
          <p:nvPr/>
        </p:nvGrpSpPr>
        <p:grpSpPr bwMode="auto">
          <a:xfrm>
            <a:off x="550863" y="1071563"/>
            <a:ext cx="5432425" cy="3421062"/>
            <a:chOff x="551544" y="1319389"/>
            <a:chExt cx="5431108" cy="3420798"/>
          </a:xfrm>
        </p:grpSpPr>
        <p:grpSp>
          <p:nvGrpSpPr>
            <p:cNvPr id="6160" name="组合 63"/>
            <p:cNvGrpSpPr>
              <a:grpSpLocks/>
            </p:cNvGrpSpPr>
            <p:nvPr/>
          </p:nvGrpSpPr>
          <p:grpSpPr bwMode="auto">
            <a:xfrm>
              <a:off x="551544" y="1319389"/>
              <a:ext cx="5431108" cy="3420798"/>
              <a:chOff x="7991473" y="1270307"/>
              <a:chExt cx="3781426" cy="2481187"/>
            </a:xfrm>
          </p:grpSpPr>
          <p:pic>
            <p:nvPicPr>
              <p:cNvPr id="6162" name="图片 6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91474" y="1270307"/>
                <a:ext cx="3781425" cy="24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矩形 66"/>
              <p:cNvSpPr/>
              <p:nvPr/>
            </p:nvSpPr>
            <p:spPr>
              <a:xfrm>
                <a:off x="7991473" y="1270307"/>
                <a:ext cx="3781426" cy="2481187"/>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161" name="Freeform 74"/>
            <p:cNvSpPr>
              <a:spLocks noEditPoints="1"/>
            </p:cNvSpPr>
            <p:nvPr/>
          </p:nvSpPr>
          <p:spPr bwMode="auto">
            <a:xfrm>
              <a:off x="2845992" y="2742460"/>
              <a:ext cx="878884" cy="574655"/>
            </a:xfrm>
            <a:custGeom>
              <a:avLst/>
              <a:gdLst>
                <a:gd name="T0" fmla="*/ 1418616430 w 99"/>
                <a:gd name="T1" fmla="*/ 2147483646 h 65"/>
                <a:gd name="T2" fmla="*/ 2147483646 w 99"/>
                <a:gd name="T3" fmla="*/ 2147483646 h 65"/>
                <a:gd name="T4" fmla="*/ 2147483646 w 99"/>
                <a:gd name="T5" fmla="*/ 2147483646 h 65"/>
                <a:gd name="T6" fmla="*/ 2147483646 w 99"/>
                <a:gd name="T7" fmla="*/ 1797688816 h 65"/>
                <a:gd name="T8" fmla="*/ 2147483646 w 99"/>
                <a:gd name="T9" fmla="*/ 2147483646 h 65"/>
                <a:gd name="T10" fmla="*/ 1418616430 w 99"/>
                <a:gd name="T11" fmla="*/ 1797688816 h 65"/>
                <a:gd name="T12" fmla="*/ 1418616430 w 99"/>
                <a:gd name="T13" fmla="*/ 2147483646 h 65"/>
                <a:gd name="T14" fmla="*/ 2147483646 w 99"/>
                <a:gd name="T15" fmla="*/ 625286526 h 65"/>
                <a:gd name="T16" fmla="*/ 2147483646 w 99"/>
                <a:gd name="T17" fmla="*/ 1328726132 h 65"/>
                <a:gd name="T18" fmla="*/ 2147483646 w 99"/>
                <a:gd name="T19" fmla="*/ 1875850737 h 65"/>
                <a:gd name="T20" fmla="*/ 551681701 w 99"/>
                <a:gd name="T21" fmla="*/ 1328726132 h 65"/>
                <a:gd name="T22" fmla="*/ 551681701 w 99"/>
                <a:gd name="T23" fmla="*/ 2147483646 h 65"/>
                <a:gd name="T24" fmla="*/ 709312654 w 99"/>
                <a:gd name="T25" fmla="*/ 2147483646 h 65"/>
                <a:gd name="T26" fmla="*/ 394059626 w 99"/>
                <a:gd name="T27" fmla="*/ 2147483646 h 65"/>
                <a:gd name="T28" fmla="*/ 157622075 w 99"/>
                <a:gd name="T29" fmla="*/ 2147483646 h 65"/>
                <a:gd name="T30" fmla="*/ 315244150 w 99"/>
                <a:gd name="T31" fmla="*/ 2147483646 h 65"/>
                <a:gd name="T32" fmla="*/ 315244150 w 99"/>
                <a:gd name="T33" fmla="*/ 625286526 h 65"/>
                <a:gd name="T34" fmla="*/ 2147483646 w 99"/>
                <a:gd name="T35" fmla="*/ 0 h 65"/>
                <a:gd name="T36" fmla="*/ 2147483646 w 99"/>
                <a:gd name="T37" fmla="*/ 625286526 h 65"/>
                <a:gd name="T38" fmla="*/ 630497177 w 99"/>
                <a:gd name="T39" fmla="*/ 2147483646 h 65"/>
                <a:gd name="T40" fmla="*/ 236437551 w 99"/>
                <a:gd name="T41" fmla="*/ 2147483646 h 65"/>
                <a:gd name="T42" fmla="*/ 0 w 99"/>
                <a:gd name="T43" fmla="*/ 2147483646 h 65"/>
                <a:gd name="T44" fmla="*/ 157622075 w 99"/>
                <a:gd name="T45" fmla="*/ 2147483646 h 65"/>
                <a:gd name="T46" fmla="*/ 236437551 w 99"/>
                <a:gd name="T47" fmla="*/ 2147483646 h 65"/>
                <a:gd name="T48" fmla="*/ 236437551 w 99"/>
                <a:gd name="T49" fmla="*/ 2147483646 h 65"/>
                <a:gd name="T50" fmla="*/ 472875102 w 99"/>
                <a:gd name="T51" fmla="*/ 2147483646 h 65"/>
                <a:gd name="T52" fmla="*/ 551681701 w 99"/>
                <a:gd name="T53" fmla="*/ 2147483646 h 65"/>
                <a:gd name="T54" fmla="*/ 551681701 w 99"/>
                <a:gd name="T55" fmla="*/ 2147483646 h 65"/>
                <a:gd name="T56" fmla="*/ 630497177 w 99"/>
                <a:gd name="T57" fmla="*/ 2147483646 h 65"/>
                <a:gd name="T58" fmla="*/ 630497177 w 99"/>
                <a:gd name="T59" fmla="*/ 2147483646 h 65"/>
                <a:gd name="T60" fmla="*/ 709312654 w 99"/>
                <a:gd name="T61" fmla="*/ 2147483646 h 65"/>
                <a:gd name="T62" fmla="*/ 866934729 w 99"/>
                <a:gd name="T63" fmla="*/ 2147483646 h 65"/>
                <a:gd name="T64" fmla="*/ 630497177 w 99"/>
                <a:gd name="T65" fmla="*/ 2147483646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nodeType="click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fade">
                                      <p:cBhvr>
                                        <p:cTn id="29" dur="1000"/>
                                        <p:tgtEl>
                                          <p:spTgt spid="77"/>
                                        </p:tgtEl>
                                      </p:cBhvr>
                                    </p:animEffect>
                                    <p:anim calcmode="lin" valueType="num">
                                      <p:cBhvr>
                                        <p:cTn id="30" dur="1000" fill="hold"/>
                                        <p:tgtEl>
                                          <p:spTgt spid="77"/>
                                        </p:tgtEl>
                                        <p:attrNameLst>
                                          <p:attrName>ppt_x</p:attrName>
                                        </p:attrNameLst>
                                      </p:cBhvr>
                                      <p:tavLst>
                                        <p:tav tm="0">
                                          <p:val>
                                            <p:strVal val="#ppt_x"/>
                                          </p:val>
                                        </p:tav>
                                        <p:tav tm="100000">
                                          <p:val>
                                            <p:strVal val="#ppt_x"/>
                                          </p:val>
                                        </p:tav>
                                      </p:tavLst>
                                    </p:anim>
                                    <p:anim calcmode="lin" valueType="num">
                                      <p:cBhvr>
                                        <p:cTn id="31"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wipe(up)">
                                      <p:cBhvr>
                                        <p:cTn id="36" dur="500"/>
                                        <p:tgtEl>
                                          <p:spTgt spid="6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wipe(left)">
                                      <p:cBhvr>
                                        <p:cTn id="41" dur="500"/>
                                        <p:tgtEl>
                                          <p:spTgt spid="55"/>
                                        </p:tgtEl>
                                      </p:cBhvr>
                                    </p:animEffect>
                                  </p:childTnLst>
                                </p:cTn>
                              </p:par>
                              <p:par>
                                <p:cTn id="42" presetID="22" presetClass="entr" presetSubtype="8" fill="hold" nodeType="withEffect">
                                  <p:stCondLst>
                                    <p:cond delay="250"/>
                                  </p:stCondLst>
                                  <p:childTnLst>
                                    <p:set>
                                      <p:cBhvr>
                                        <p:cTn id="43" dur="1" fill="hold">
                                          <p:stCondLst>
                                            <p:cond delay="0"/>
                                          </p:stCondLst>
                                        </p:cTn>
                                        <p:tgtEl>
                                          <p:spTgt spid="52"/>
                                        </p:tgtEl>
                                        <p:attrNameLst>
                                          <p:attrName>style.visibility</p:attrName>
                                        </p:attrNameLst>
                                      </p:cBhvr>
                                      <p:to>
                                        <p:strVal val="visible"/>
                                      </p:to>
                                    </p:set>
                                    <p:animEffect transition="in" filter="wipe(left)">
                                      <p:cBhvr>
                                        <p:cTn id="44" dur="500"/>
                                        <p:tgtEl>
                                          <p:spTgt spid="5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wipe(left)">
                                      <p:cBhvr>
                                        <p:cTn id="49" dur="500"/>
                                        <p:tgtEl>
                                          <p:spTgt spid="5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nodeType="clickEffect">
                                  <p:stCondLst>
                                    <p:cond delay="0"/>
                                  </p:stCondLst>
                                  <p:childTnLst>
                                    <p:set>
                                      <p:cBhvr>
                                        <p:cTn id="53" dur="1" fill="hold">
                                          <p:stCondLst>
                                            <p:cond delay="0"/>
                                          </p:stCondLst>
                                        </p:cTn>
                                        <p:tgtEl>
                                          <p:spTgt spid="74"/>
                                        </p:tgtEl>
                                        <p:attrNameLst>
                                          <p:attrName>style.visibility</p:attrName>
                                        </p:attrNameLst>
                                      </p:cBhvr>
                                      <p:to>
                                        <p:strVal val="visible"/>
                                      </p:to>
                                    </p:set>
                                    <p:animEffect transition="in" filter="fade">
                                      <p:cBhvr>
                                        <p:cTn id="54" dur="500"/>
                                        <p:tgtEl>
                                          <p:spTgt spid="74"/>
                                        </p:tgtEl>
                                      </p:cBhvr>
                                    </p:animEffect>
                                  </p:childTnLst>
                                </p:cTn>
                              </p:par>
                              <p:par>
                                <p:cTn id="55" presetID="10" presetClass="entr" presetSubtype="0" fill="hold" nodeType="withEffect">
                                  <p:stCondLst>
                                    <p:cond delay="0"/>
                                  </p:stCondLst>
                                  <p:childTnLst>
                                    <p:set>
                                      <p:cBhvr>
                                        <p:cTn id="56" dur="1" fill="hold">
                                          <p:stCondLst>
                                            <p:cond delay="0"/>
                                          </p:stCondLst>
                                        </p:cTn>
                                        <p:tgtEl>
                                          <p:spTgt spid="75"/>
                                        </p:tgtEl>
                                        <p:attrNameLst>
                                          <p:attrName>style.visibility</p:attrName>
                                        </p:attrNameLst>
                                      </p:cBhvr>
                                      <p:to>
                                        <p:strVal val="visible"/>
                                      </p:to>
                                    </p:set>
                                    <p:animEffect transition="in" filter="fade">
                                      <p:cBhvr>
                                        <p:cTn id="57" dur="500"/>
                                        <p:tgtEl>
                                          <p:spTgt spid="75"/>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8" fill="hold" nodeType="clickEffect">
                                  <p:stCondLst>
                                    <p:cond delay="0"/>
                                  </p:stCondLst>
                                  <p:childTnLst>
                                    <p:set>
                                      <p:cBhvr>
                                        <p:cTn id="61" dur="1" fill="hold">
                                          <p:stCondLst>
                                            <p:cond delay="0"/>
                                          </p:stCondLst>
                                        </p:cTn>
                                        <p:tgtEl>
                                          <p:spTgt spid="60">
                                            <p:txEl>
                                              <p:pRg st="0" end="0"/>
                                            </p:txEl>
                                          </p:spTgt>
                                        </p:tgtEl>
                                        <p:attrNameLst>
                                          <p:attrName>style.visibility</p:attrName>
                                        </p:attrNameLst>
                                      </p:cBhvr>
                                      <p:to>
                                        <p:strVal val="visible"/>
                                      </p:to>
                                    </p:set>
                                    <p:anim calcmode="lin" valueType="num">
                                      <p:cBhvr additive="base">
                                        <p:cTn id="62" dur="500"/>
                                        <p:tgtEl>
                                          <p:spTgt spid="60">
                                            <p:txEl>
                                              <p:pRg st="0" end="0"/>
                                            </p:txEl>
                                          </p:spTgt>
                                        </p:tgtEl>
                                        <p:attrNameLst>
                                          <p:attrName>ppt_x</p:attrName>
                                        </p:attrNameLst>
                                      </p:cBhvr>
                                      <p:tavLst>
                                        <p:tav tm="0">
                                          <p:val>
                                            <p:strVal val="#ppt_x-#ppt_w*1.125000"/>
                                          </p:val>
                                        </p:tav>
                                        <p:tav tm="100000">
                                          <p:val>
                                            <p:strVal val="#ppt_x"/>
                                          </p:val>
                                        </p:tav>
                                      </p:tavLst>
                                    </p:anim>
                                    <p:animEffect transition="in" filter="wipe(right)">
                                      <p:cBhvr>
                                        <p:cTn id="63" dur="500"/>
                                        <p:tgtEl>
                                          <p:spTgt spid="60">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8" fill="hold" nodeType="clickEffect">
                                  <p:stCondLst>
                                    <p:cond delay="0"/>
                                  </p:stCondLst>
                                  <p:childTnLst>
                                    <p:set>
                                      <p:cBhvr>
                                        <p:cTn id="67" dur="1" fill="hold">
                                          <p:stCondLst>
                                            <p:cond delay="0"/>
                                          </p:stCondLst>
                                        </p:cTn>
                                        <p:tgtEl>
                                          <p:spTgt spid="60">
                                            <p:txEl>
                                              <p:pRg st="4" end="4"/>
                                            </p:txEl>
                                          </p:spTgt>
                                        </p:tgtEl>
                                        <p:attrNameLst>
                                          <p:attrName>style.visibility</p:attrName>
                                        </p:attrNameLst>
                                      </p:cBhvr>
                                      <p:to>
                                        <p:strVal val="visible"/>
                                      </p:to>
                                    </p:set>
                                    <p:anim calcmode="lin" valueType="num">
                                      <p:cBhvr additive="base">
                                        <p:cTn id="68" dur="500"/>
                                        <p:tgtEl>
                                          <p:spTgt spid="60">
                                            <p:txEl>
                                              <p:pRg st="4" end="4"/>
                                            </p:txEl>
                                          </p:spTgt>
                                        </p:tgtEl>
                                        <p:attrNameLst>
                                          <p:attrName>ppt_x</p:attrName>
                                        </p:attrNameLst>
                                      </p:cBhvr>
                                      <p:tavLst>
                                        <p:tav tm="0">
                                          <p:val>
                                            <p:strVal val="#ppt_x-#ppt_w*1.125000"/>
                                          </p:val>
                                        </p:tav>
                                        <p:tav tm="100000">
                                          <p:val>
                                            <p:strVal val="#ppt_x"/>
                                          </p:val>
                                        </p:tav>
                                      </p:tavLst>
                                    </p:anim>
                                    <p:animEffect transition="in" filter="wipe(right)">
                                      <p:cBhvr>
                                        <p:cTn id="69" dur="500"/>
                                        <p:tgtEl>
                                          <p:spTgt spid="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2" grpId="0" animBg="1"/>
      <p:bldP spid="3" grpId="0" animBg="1"/>
      <p:bldP spid="7" grpId="0" animBg="1"/>
      <p:bldP spid="8"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2</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主要研究内容</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95662" cy="585788"/>
            <a:chOff x="551544" y="82976"/>
            <a:chExt cx="3395256" cy="584775"/>
          </a:xfrm>
        </p:grpSpPr>
        <p:sp>
          <p:nvSpPr>
            <p:cNvPr id="9293" name="文本框 12"/>
            <p:cNvSpPr txBox="1">
              <a:spLocks noChangeArrowheads="1"/>
            </p:cNvSpPr>
            <p:nvPr/>
          </p:nvSpPr>
          <p:spPr bwMode="auto">
            <a:xfrm>
              <a:off x="65496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主要研究内容</a:t>
              </a:r>
            </a:p>
          </p:txBody>
        </p:sp>
        <p:sp>
          <p:nvSpPr>
            <p:cNvPr id="14" name="文本框 13"/>
            <p:cNvSpPr txBox="1"/>
            <p:nvPr/>
          </p:nvSpPr>
          <p:spPr>
            <a:xfrm>
              <a:off x="551544" y="82976"/>
              <a:ext cx="723813"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63" name="文本框 62"/>
          <p:cNvSpPr txBox="1"/>
          <p:nvPr/>
        </p:nvSpPr>
        <p:spPr bwMode="auto">
          <a:xfrm>
            <a:off x="787400" y="1320800"/>
            <a:ext cx="5048250" cy="964367"/>
          </a:xfrm>
          <a:prstGeom prst="rect">
            <a:avLst/>
          </a:prstGeom>
          <a:noFill/>
        </p:spPr>
        <p:txBody>
          <a:bodyPr>
            <a:spAutoFit/>
          </a:bodyPr>
          <a:lstStyle/>
          <a:p>
            <a:pPr eaLnBrk="1" fontAlgn="auto" hangingPunct="1">
              <a:lnSpc>
                <a:spcPts val="1700"/>
              </a:lnSpc>
              <a:spcBef>
                <a:spcPts val="0"/>
              </a:spcBef>
              <a:spcAft>
                <a:spcPts val="0"/>
              </a:spcAft>
              <a:defRPr/>
            </a:pPr>
            <a:r>
              <a:rPr lang="zh-CN" altLang="en-US" dirty="0" smtClean="0">
                <a:solidFill>
                  <a:schemeClr val="bg2">
                    <a:lumMod val="25000"/>
                  </a:schemeClr>
                </a:solidFill>
                <a:latin typeface="+mn-ea"/>
                <a:ea typeface="+mn-ea"/>
                <a:cs typeface="Arial" panose="020B0604020202020204" pitchFamily="34" charset="0"/>
              </a:rPr>
              <a:t>认证用户，让用户通过个人</a:t>
            </a:r>
            <a:r>
              <a:rPr lang="en-US" altLang="zh-CN" dirty="0" smtClean="0">
                <a:solidFill>
                  <a:schemeClr val="bg2">
                    <a:lumMod val="25000"/>
                  </a:schemeClr>
                </a:solidFill>
                <a:latin typeface="+mn-ea"/>
                <a:ea typeface="+mn-ea"/>
                <a:cs typeface="Arial" panose="020B0604020202020204" pitchFamily="34" charset="0"/>
              </a:rPr>
              <a:t>id</a:t>
            </a:r>
            <a:r>
              <a:rPr lang="zh-CN" altLang="en-US" dirty="0" smtClean="0">
                <a:solidFill>
                  <a:schemeClr val="bg2">
                    <a:lumMod val="25000"/>
                  </a:schemeClr>
                </a:solidFill>
                <a:latin typeface="+mn-ea"/>
                <a:ea typeface="+mn-ea"/>
                <a:cs typeface="Arial" panose="020B0604020202020204" pitchFamily="34" charset="0"/>
              </a:rPr>
              <a:t>登陆系统。设置上下班时间，并以此判断员工是否迟到早退。记录员工出勤情况并进行统计，从而生成信息表。进行请假的申请出差的等</a:t>
            </a:r>
            <a:endParaRPr lang="en-US" altLang="zh-CN" dirty="0">
              <a:solidFill>
                <a:schemeClr val="bg2">
                  <a:lumMod val="25000"/>
                </a:schemeClr>
              </a:solidFill>
              <a:latin typeface="+mn-ea"/>
              <a:ea typeface="+mn-ea"/>
              <a:cs typeface="Arial" panose="020B0604020202020204" pitchFamily="34" charset="0"/>
            </a:endParaRPr>
          </a:p>
        </p:txBody>
      </p:sp>
      <p:grpSp>
        <p:nvGrpSpPr>
          <p:cNvPr id="2" name="组合 1"/>
          <p:cNvGrpSpPr>
            <a:grpSpLocks/>
          </p:cNvGrpSpPr>
          <p:nvPr/>
        </p:nvGrpSpPr>
        <p:grpSpPr bwMode="auto">
          <a:xfrm>
            <a:off x="238125" y="766763"/>
            <a:ext cx="5729288" cy="1941512"/>
            <a:chOff x="238407" y="766950"/>
            <a:chExt cx="5728511" cy="1940706"/>
          </a:xfrm>
        </p:grpSpPr>
        <p:grpSp>
          <p:nvGrpSpPr>
            <p:cNvPr id="9283" name="组合 3"/>
            <p:cNvGrpSpPr>
              <a:grpSpLocks/>
            </p:cNvGrpSpPr>
            <p:nvPr/>
          </p:nvGrpSpPr>
          <p:grpSpPr bwMode="auto">
            <a:xfrm>
              <a:off x="238407" y="766950"/>
              <a:ext cx="5724700" cy="1940706"/>
              <a:chOff x="238407" y="766950"/>
              <a:chExt cx="5724700" cy="1940706"/>
            </a:xfrm>
          </p:grpSpPr>
          <p:sp>
            <p:nvSpPr>
              <p:cNvPr id="61" name="矩形 60"/>
              <p:cNvSpPr/>
              <p:nvPr/>
            </p:nvSpPr>
            <p:spPr>
              <a:xfrm>
                <a:off x="238407" y="997041"/>
                <a:ext cx="571263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文本框 61"/>
              <p:cNvSpPr txBox="1"/>
              <p:nvPr/>
            </p:nvSpPr>
            <p:spPr>
              <a:xfrm>
                <a:off x="382055" y="766950"/>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zh-CN" altLang="en-US" sz="2400" dirty="0" smtClean="0">
                    <a:solidFill>
                      <a:schemeClr val="bg2">
                        <a:lumMod val="25000"/>
                      </a:schemeClr>
                    </a:solidFill>
                    <a:latin typeface="+mn-lt"/>
                    <a:ea typeface="+mn-ea"/>
                  </a:rPr>
                  <a:t>功能需求</a:t>
                </a:r>
                <a:endParaRPr lang="zh-CN" altLang="en-US" sz="2400" dirty="0">
                  <a:solidFill>
                    <a:schemeClr val="bg2">
                      <a:lumMod val="25000"/>
                    </a:schemeClr>
                  </a:solidFill>
                  <a:latin typeface="+mn-lt"/>
                  <a:ea typeface="+mn-ea"/>
                </a:endParaRPr>
              </a:p>
            </p:txBody>
          </p:sp>
          <p:sp>
            <p:nvSpPr>
              <p:cNvPr id="64" name="矩形 63"/>
              <p:cNvSpPr/>
              <p:nvPr/>
            </p:nvSpPr>
            <p:spPr>
              <a:xfrm>
                <a:off x="586023" y="781231"/>
                <a:ext cx="171427"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290" name="组合 78"/>
              <p:cNvGrpSpPr>
                <a:grpSpLocks/>
              </p:cNvGrpSpPr>
              <p:nvPr/>
            </p:nvGrpSpPr>
            <p:grpSpPr bwMode="auto">
              <a:xfrm>
                <a:off x="5349240" y="2102118"/>
                <a:ext cx="613867" cy="605538"/>
                <a:chOff x="5502097" y="2295716"/>
                <a:chExt cx="461010" cy="454755"/>
              </a:xfrm>
            </p:grpSpPr>
            <p:sp>
              <p:nvSpPr>
                <p:cNvPr id="77" name="矩形 76"/>
                <p:cNvSpPr/>
                <p:nvPr/>
              </p:nvSpPr>
              <p:spPr>
                <a:xfrm>
                  <a:off x="5594053" y="2381042"/>
                  <a:ext cx="369533"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8" name="矩形 77"/>
                <p:cNvSpPr/>
                <p:nvPr/>
              </p:nvSpPr>
              <p:spPr>
                <a:xfrm>
                  <a:off x="5502265" y="2295239"/>
                  <a:ext cx="255097"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9284" name="文本框 79"/>
            <p:cNvSpPr txBox="1">
              <a:spLocks noChangeArrowheads="1"/>
            </p:cNvSpPr>
            <p:nvPr/>
          </p:nvSpPr>
          <p:spPr bwMode="auto">
            <a:xfrm>
              <a:off x="5488594"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01</a:t>
              </a:r>
              <a:endParaRPr lang="zh-CN" altLang="en-US" sz="2000">
                <a:solidFill>
                  <a:schemeClr val="bg1"/>
                </a:solidFill>
                <a:latin typeface="Impact" pitchFamily="34" charset="0"/>
              </a:endParaRPr>
            </a:p>
          </p:txBody>
        </p:sp>
      </p:grpSp>
      <p:sp>
        <p:nvSpPr>
          <p:cNvPr id="68" name="文本框 67"/>
          <p:cNvSpPr txBox="1"/>
          <p:nvPr/>
        </p:nvSpPr>
        <p:spPr bwMode="auto">
          <a:xfrm>
            <a:off x="787400" y="3154363"/>
            <a:ext cx="5048250" cy="529184"/>
          </a:xfrm>
          <a:prstGeom prst="rect">
            <a:avLst/>
          </a:prstGeom>
          <a:noFill/>
        </p:spPr>
        <p:txBody>
          <a:bodyPr>
            <a:spAutoFit/>
          </a:bodyPr>
          <a:lstStyle/>
          <a:p>
            <a:pPr eaLnBrk="1" fontAlgn="auto" hangingPunct="1">
              <a:lnSpc>
                <a:spcPts val="1700"/>
              </a:lnSpc>
              <a:spcBef>
                <a:spcPts val="0"/>
              </a:spcBef>
              <a:spcAft>
                <a:spcPts val="0"/>
              </a:spcAft>
              <a:defRPr/>
            </a:pPr>
            <a:r>
              <a:rPr lang="zh-CN" altLang="en-US" dirty="0" smtClean="0">
                <a:solidFill>
                  <a:schemeClr val="bg2">
                    <a:lumMod val="25000"/>
                  </a:schemeClr>
                </a:solidFill>
                <a:latin typeface="宋体" panose="02010600030101010101" pitchFamily="2" charset="-122"/>
                <a:cs typeface="Arial" panose="020B0604020202020204" pitchFamily="34" charset="0"/>
              </a:rPr>
              <a:t>系统需能够对数据库进行反复读写操作，并且保证数据库有大量信息时，系统可以正常工作</a:t>
            </a:r>
            <a:endParaRPr lang="en-US" altLang="zh-CN" dirty="0">
              <a:solidFill>
                <a:schemeClr val="bg2">
                  <a:lumMod val="25000"/>
                </a:schemeClr>
              </a:solidFill>
              <a:latin typeface="Adobe 仿宋 Std R" panose="02020400000000000000" pitchFamily="18" charset="-122"/>
              <a:ea typeface="Adobe 仿宋 Std R" panose="02020400000000000000" pitchFamily="18" charset="-122"/>
              <a:cs typeface="Arial" panose="020B0604020202020204" pitchFamily="34" charset="0"/>
            </a:endParaRPr>
          </a:p>
        </p:txBody>
      </p:sp>
      <p:grpSp>
        <p:nvGrpSpPr>
          <p:cNvPr id="3" name="组合 2"/>
          <p:cNvGrpSpPr>
            <a:grpSpLocks/>
          </p:cNvGrpSpPr>
          <p:nvPr/>
        </p:nvGrpSpPr>
        <p:grpSpPr bwMode="auto">
          <a:xfrm>
            <a:off x="238125" y="2614301"/>
            <a:ext cx="5729288" cy="1927537"/>
            <a:chOff x="238407" y="2614565"/>
            <a:chExt cx="5728511" cy="1926575"/>
          </a:xfrm>
        </p:grpSpPr>
        <p:grpSp>
          <p:nvGrpSpPr>
            <p:cNvPr id="9273" name="组合 4"/>
            <p:cNvGrpSpPr>
              <a:grpSpLocks/>
            </p:cNvGrpSpPr>
            <p:nvPr/>
          </p:nvGrpSpPr>
          <p:grpSpPr bwMode="auto">
            <a:xfrm>
              <a:off x="238407" y="2614565"/>
              <a:ext cx="5724700" cy="1926575"/>
              <a:chOff x="238407" y="2614565"/>
              <a:chExt cx="5724700" cy="1926575"/>
            </a:xfrm>
          </p:grpSpPr>
          <p:sp>
            <p:nvSpPr>
              <p:cNvPr id="66" name="矩形 65"/>
              <p:cNvSpPr/>
              <p:nvPr/>
            </p:nvSpPr>
            <p:spPr>
              <a:xfrm>
                <a:off x="238407" y="2830669"/>
                <a:ext cx="571263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 name="文本框 66"/>
              <p:cNvSpPr txBox="1"/>
              <p:nvPr/>
            </p:nvSpPr>
            <p:spPr>
              <a:xfrm>
                <a:off x="640362" y="2614565"/>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zh-CN" altLang="en-US" sz="2400" dirty="0" smtClean="0">
                    <a:solidFill>
                      <a:srgbClr val="044875"/>
                    </a:solidFill>
                    <a:latin typeface="+mn-lt"/>
                    <a:ea typeface="+mn-ea"/>
                  </a:rPr>
                  <a:t>性能需求</a:t>
                </a:r>
                <a:endParaRPr lang="zh-CN" altLang="en-US" sz="2400" dirty="0">
                  <a:solidFill>
                    <a:srgbClr val="044875"/>
                  </a:solidFill>
                  <a:latin typeface="+mn-lt"/>
                  <a:ea typeface="+mn-ea"/>
                </a:endParaRPr>
              </a:p>
            </p:txBody>
          </p:sp>
          <p:sp>
            <p:nvSpPr>
              <p:cNvPr id="69" name="矩形 68"/>
              <p:cNvSpPr/>
              <p:nvPr/>
            </p:nvSpPr>
            <p:spPr>
              <a:xfrm>
                <a:off x="586023" y="2614877"/>
                <a:ext cx="171427"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280" name="组合 82"/>
              <p:cNvGrpSpPr>
                <a:grpSpLocks/>
              </p:cNvGrpSpPr>
              <p:nvPr/>
            </p:nvGrpSpPr>
            <p:grpSpPr bwMode="auto">
              <a:xfrm>
                <a:off x="5349240" y="3935602"/>
                <a:ext cx="613867" cy="605538"/>
                <a:chOff x="5502097" y="2295716"/>
                <a:chExt cx="461010" cy="454755"/>
              </a:xfrm>
            </p:grpSpPr>
            <p:sp>
              <p:nvSpPr>
                <p:cNvPr id="85" name="矩形 84"/>
                <p:cNvSpPr/>
                <p:nvPr/>
              </p:nvSpPr>
              <p:spPr>
                <a:xfrm>
                  <a:off x="5594053" y="2381073"/>
                  <a:ext cx="369533"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6" name="矩形 85"/>
                <p:cNvSpPr/>
                <p:nvPr/>
              </p:nvSpPr>
              <p:spPr>
                <a:xfrm>
                  <a:off x="5502265" y="2295277"/>
                  <a:ext cx="255097"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9274" name="文本框 83"/>
            <p:cNvSpPr txBox="1">
              <a:spLocks noChangeArrowheads="1"/>
            </p:cNvSpPr>
            <p:nvPr/>
          </p:nvSpPr>
          <p:spPr bwMode="auto">
            <a:xfrm>
              <a:off x="5488594" y="407493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02</a:t>
              </a:r>
              <a:endParaRPr lang="zh-CN" altLang="en-US" sz="2000">
                <a:solidFill>
                  <a:schemeClr val="bg1"/>
                </a:solidFill>
                <a:latin typeface="Impact" pitchFamily="34" charset="0"/>
              </a:endParaRPr>
            </a:p>
          </p:txBody>
        </p:sp>
      </p:grpSp>
      <p:sp>
        <p:nvSpPr>
          <p:cNvPr id="73" name="文本框 72"/>
          <p:cNvSpPr txBox="1"/>
          <p:nvPr/>
        </p:nvSpPr>
        <p:spPr bwMode="auto">
          <a:xfrm>
            <a:off x="787400" y="4987925"/>
            <a:ext cx="5048250" cy="966611"/>
          </a:xfrm>
          <a:prstGeom prst="rect">
            <a:avLst/>
          </a:prstGeom>
          <a:noFill/>
        </p:spPr>
        <p:txBody>
          <a:bodyPr>
            <a:spAutoFit/>
          </a:bodyPr>
          <a:lstStyle/>
          <a:p>
            <a:pPr eaLnBrk="1" fontAlgn="auto" hangingPunct="1">
              <a:lnSpc>
                <a:spcPts val="1700"/>
              </a:lnSpc>
              <a:spcBef>
                <a:spcPts val="0"/>
              </a:spcBef>
              <a:spcAft>
                <a:spcPts val="0"/>
              </a:spcAft>
              <a:defRPr/>
            </a:pPr>
            <a:r>
              <a:rPr lang="zh-CN" altLang="en-US" dirty="0" smtClean="0">
                <a:solidFill>
                  <a:schemeClr val="bg2">
                    <a:lumMod val="25000"/>
                  </a:schemeClr>
                </a:solidFill>
                <a:latin typeface="微软雅黑 Light" panose="020B0502040204020203" pitchFamily="34" charset="-122"/>
                <a:ea typeface="+mn-ea"/>
                <a:cs typeface="Arial" panose="020B0604020202020204" pitchFamily="34" charset="0"/>
              </a:rPr>
              <a:t>随着企业人数增多，对员工信息及考勤信息的需求量也越来越大，对信息处理的要求也越来越高，单一只有考勤功能的系统已经不能满足现在的企业需求</a:t>
            </a:r>
            <a:endParaRPr lang="en-US" altLang="zh-CN" dirty="0">
              <a:solidFill>
                <a:schemeClr val="bg2">
                  <a:lumMod val="25000"/>
                </a:schemeClr>
              </a:solidFill>
              <a:latin typeface="微软雅黑 Light" panose="020B0502040204020203" pitchFamily="34" charset="-122"/>
              <a:ea typeface="+mn-ea"/>
              <a:cs typeface="Arial" panose="020B0604020202020204" pitchFamily="34" charset="0"/>
            </a:endParaRPr>
          </a:p>
        </p:txBody>
      </p:sp>
      <p:grpSp>
        <p:nvGrpSpPr>
          <p:cNvPr id="18" name="组合 17"/>
          <p:cNvGrpSpPr>
            <a:grpSpLocks/>
          </p:cNvGrpSpPr>
          <p:nvPr/>
        </p:nvGrpSpPr>
        <p:grpSpPr bwMode="auto">
          <a:xfrm>
            <a:off x="238125" y="4433888"/>
            <a:ext cx="5729288" cy="1938337"/>
            <a:chOff x="238407" y="4434080"/>
            <a:chExt cx="5728511" cy="1937907"/>
          </a:xfrm>
        </p:grpSpPr>
        <p:grpSp>
          <p:nvGrpSpPr>
            <p:cNvPr id="9263" name="组合 5"/>
            <p:cNvGrpSpPr>
              <a:grpSpLocks/>
            </p:cNvGrpSpPr>
            <p:nvPr/>
          </p:nvGrpSpPr>
          <p:grpSpPr bwMode="auto">
            <a:xfrm>
              <a:off x="238407" y="4434080"/>
              <a:ext cx="5724700" cy="1937907"/>
              <a:chOff x="238407" y="4434080"/>
              <a:chExt cx="5724700" cy="1937907"/>
            </a:xfrm>
          </p:grpSpPr>
          <p:sp>
            <p:nvSpPr>
              <p:cNvPr id="71" name="矩形 70"/>
              <p:cNvSpPr/>
              <p:nvPr/>
            </p:nvSpPr>
            <p:spPr>
              <a:xfrm>
                <a:off x="238407" y="4664216"/>
                <a:ext cx="571263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2" name="文本框 71"/>
              <p:cNvSpPr txBox="1"/>
              <p:nvPr/>
            </p:nvSpPr>
            <p:spPr>
              <a:xfrm>
                <a:off x="382055" y="4434080"/>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zh-CN" altLang="en-US" sz="2400" dirty="0" smtClean="0">
                    <a:solidFill>
                      <a:schemeClr val="bg2">
                        <a:lumMod val="25000"/>
                      </a:schemeClr>
                    </a:solidFill>
                    <a:latin typeface="+mn-lt"/>
                    <a:ea typeface="+mn-ea"/>
                  </a:rPr>
                  <a:t>市场现状</a:t>
                </a:r>
                <a:endParaRPr lang="zh-CN" altLang="en-US" sz="2400" dirty="0">
                  <a:solidFill>
                    <a:schemeClr val="bg2">
                      <a:lumMod val="25000"/>
                    </a:schemeClr>
                  </a:solidFill>
                  <a:latin typeface="+mn-lt"/>
                  <a:ea typeface="+mn-ea"/>
                </a:endParaRPr>
              </a:p>
            </p:txBody>
          </p:sp>
          <p:sp>
            <p:nvSpPr>
              <p:cNvPr id="74" name="矩形 73"/>
              <p:cNvSpPr/>
              <p:nvPr/>
            </p:nvSpPr>
            <p:spPr>
              <a:xfrm>
                <a:off x="586023" y="4448364"/>
                <a:ext cx="171427" cy="46186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270" name="组合 87"/>
              <p:cNvGrpSpPr>
                <a:grpSpLocks/>
              </p:cNvGrpSpPr>
              <p:nvPr/>
            </p:nvGrpSpPr>
            <p:grpSpPr bwMode="auto">
              <a:xfrm>
                <a:off x="5349240" y="5766449"/>
                <a:ext cx="613867" cy="605538"/>
                <a:chOff x="5502097" y="2295716"/>
                <a:chExt cx="461010" cy="454755"/>
              </a:xfrm>
            </p:grpSpPr>
            <p:sp>
              <p:nvSpPr>
                <p:cNvPr id="90" name="矩形 89"/>
                <p:cNvSpPr/>
                <p:nvPr/>
              </p:nvSpPr>
              <p:spPr>
                <a:xfrm>
                  <a:off x="5594053" y="2380970"/>
                  <a:ext cx="369533" cy="36950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1" name="矩形 90"/>
                <p:cNvSpPr/>
                <p:nvPr/>
              </p:nvSpPr>
              <p:spPr>
                <a:xfrm>
                  <a:off x="5502265" y="2295151"/>
                  <a:ext cx="255097" cy="2550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9264" name="文本框 88"/>
            <p:cNvSpPr txBox="1">
              <a:spLocks noChangeArrowheads="1"/>
            </p:cNvSpPr>
            <p:nvPr/>
          </p:nvSpPr>
          <p:spPr bwMode="auto">
            <a:xfrm>
              <a:off x="5488594" y="5905778"/>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03</a:t>
              </a:r>
              <a:endParaRPr lang="zh-CN" altLang="en-US" sz="2000">
                <a:solidFill>
                  <a:schemeClr val="bg1"/>
                </a:solidFill>
                <a:latin typeface="Impact" pitchFamily="34" charset="0"/>
              </a:endParaRPr>
            </a:p>
          </p:txBody>
        </p:sp>
      </p:gr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813" y="2035267"/>
            <a:ext cx="4958786" cy="3730533"/>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right)">
                                      <p:cBhvr>
                                        <p:cTn id="26" dur="500"/>
                                        <p:tgtEl>
                                          <p:spTgt spid="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par>
                          <p:cTn id="30" fill="hold">
                            <p:stCondLst>
                              <p:cond delay="500"/>
                            </p:stCondLst>
                            <p:childTnLst>
                              <p:par>
                                <p:cTn id="31" presetID="21" presetClass="entr" presetSubtype="1"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heel(1)">
                                      <p:cBhvr>
                                        <p:cTn id="33" dur="2000"/>
                                        <p:tgtEl>
                                          <p:spTgt spid="2"/>
                                        </p:tgtEl>
                                      </p:cBhvr>
                                    </p:animEffect>
                                  </p:childTnLst>
                                </p:cTn>
                              </p:par>
                            </p:childTnLst>
                          </p:cTn>
                        </p:par>
                        <p:par>
                          <p:cTn id="34" fill="hold">
                            <p:stCondLst>
                              <p:cond delay="2500"/>
                            </p:stCondLst>
                            <p:childTnLst>
                              <p:par>
                                <p:cTn id="35" presetID="22" presetClass="entr" presetSubtype="4" fill="hold" grpId="0" nodeType="after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wipe(down)">
                                      <p:cBhvr>
                                        <p:cTn id="37" dur="500"/>
                                        <p:tgtEl>
                                          <p:spTgt spid="63"/>
                                        </p:tgtEl>
                                      </p:cBhvr>
                                    </p:animEffect>
                                  </p:childTnLst>
                                </p:cTn>
                              </p:par>
                            </p:childTnLst>
                          </p:cTn>
                        </p:par>
                        <p:par>
                          <p:cTn id="38" fill="hold">
                            <p:stCondLst>
                              <p:cond delay="3000"/>
                            </p:stCondLst>
                            <p:childTnLst>
                              <p:par>
                                <p:cTn id="39" presetID="21" presetClass="entr" presetSubtype="1" fill="hold"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heel(1)">
                                      <p:cBhvr>
                                        <p:cTn id="41" dur="2000"/>
                                        <p:tgtEl>
                                          <p:spTgt spid="3"/>
                                        </p:tgtEl>
                                      </p:cBhvr>
                                    </p:animEffect>
                                  </p:childTnLst>
                                </p:cTn>
                              </p:par>
                            </p:childTnLst>
                          </p:cTn>
                        </p:par>
                        <p:par>
                          <p:cTn id="42" fill="hold">
                            <p:stCondLst>
                              <p:cond delay="5000"/>
                            </p:stCondLst>
                            <p:childTnLst>
                              <p:par>
                                <p:cTn id="43" presetID="22" presetClass="entr" presetSubtype="4" fill="hold" grpId="0" nodeType="after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wipe(down)">
                                      <p:cBhvr>
                                        <p:cTn id="45" dur="500"/>
                                        <p:tgtEl>
                                          <p:spTgt spid="68"/>
                                        </p:tgtEl>
                                      </p:cBhvr>
                                    </p:animEffect>
                                  </p:childTnLst>
                                </p:cTn>
                              </p:par>
                            </p:childTnLst>
                          </p:cTn>
                        </p:par>
                        <p:par>
                          <p:cTn id="46" fill="hold">
                            <p:stCondLst>
                              <p:cond delay="5500"/>
                            </p:stCondLst>
                            <p:childTnLst>
                              <p:par>
                                <p:cTn id="47" presetID="21" presetClass="entr" presetSubtype="1" fill="hold"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heel(1)">
                                      <p:cBhvr>
                                        <p:cTn id="49" dur="2000"/>
                                        <p:tgtEl>
                                          <p:spTgt spid="18"/>
                                        </p:tgtEl>
                                      </p:cBhvr>
                                    </p:animEffect>
                                  </p:childTnLst>
                                </p:cTn>
                              </p:par>
                            </p:childTnLst>
                          </p:cTn>
                        </p:par>
                        <p:par>
                          <p:cTn id="50" fill="hold">
                            <p:stCondLst>
                              <p:cond delay="7500"/>
                            </p:stCondLst>
                            <p:childTnLst>
                              <p:par>
                                <p:cTn id="51" presetID="22" presetClass="entr" presetSubtype="4" fill="hold" grpId="0" nodeType="after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wipe(down)">
                                      <p:cBhvr>
                                        <p:cTn id="5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63" grpId="0"/>
      <p:bldP spid="68" grpId="0"/>
      <p:bldP spid="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dirty="0">
                <a:solidFill>
                  <a:schemeClr val="bg1"/>
                </a:solidFill>
                <a:latin typeface="Impact" pitchFamily="34" charset="0"/>
              </a:rPr>
              <a:t>3</a:t>
            </a:r>
            <a:endParaRPr lang="zh-CN" altLang="en-US" sz="11500" dirty="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项目方案设计</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497263" y="254000"/>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409950" cy="585788"/>
            <a:chOff x="551544" y="82976"/>
            <a:chExt cx="3409770" cy="584775"/>
          </a:xfrm>
        </p:grpSpPr>
        <p:sp>
          <p:nvSpPr>
            <p:cNvPr id="14360" name="文本框 4"/>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项目方案设计</a:t>
              </a:r>
            </a:p>
          </p:txBody>
        </p:sp>
        <p:sp>
          <p:nvSpPr>
            <p:cNvPr id="6" name="文本框 5"/>
            <p:cNvSpPr txBox="1"/>
            <p:nvPr/>
          </p:nvSpPr>
          <p:spPr>
            <a:xfrm>
              <a:off x="551544" y="82976"/>
              <a:ext cx="723862" cy="584775"/>
            </a:xfrm>
            <a:prstGeom prst="rect">
              <a:avLst/>
            </a:prstGeom>
            <a:noFill/>
          </p:spPr>
          <p:txBody>
            <a:bodyPr>
              <a:spAutoFit/>
            </a:bodyPr>
            <a:lstStyle/>
            <a:p>
              <a:pPr algn="ctr" eaLnBrk="1" fontAlgn="auto" hangingPunct="1">
                <a:spcBef>
                  <a:spcPts val="0"/>
                </a:spcBef>
                <a:spcAft>
                  <a:spcPts val="0"/>
                </a:spcAft>
                <a:defRPr/>
              </a:pPr>
              <a:r>
                <a:rPr lang="en-US" altLang="zh-CN" sz="3200" dirty="0" smtClean="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15" name="组合 14"/>
          <p:cNvGrpSpPr>
            <a:grpSpLocks/>
          </p:cNvGrpSpPr>
          <p:nvPr/>
        </p:nvGrpSpPr>
        <p:grpSpPr bwMode="auto">
          <a:xfrm>
            <a:off x="414338" y="1701800"/>
            <a:ext cx="3752850" cy="2473325"/>
            <a:chOff x="361950" y="2147192"/>
            <a:chExt cx="3752851" cy="2472724"/>
          </a:xfrm>
        </p:grpSpPr>
        <p:pic>
          <p:nvPicPr>
            <p:cNvPr id="14358" name="图片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1951" y="2147193"/>
              <a:ext cx="3752850" cy="2472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361950" y="2147192"/>
              <a:ext cx="3752851" cy="2472724"/>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 name="矩形 13"/>
          <p:cNvSpPr/>
          <p:nvPr/>
        </p:nvSpPr>
        <p:spPr>
          <a:xfrm>
            <a:off x="411163" y="4256088"/>
            <a:ext cx="8313737" cy="2014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2" name="组合 31"/>
          <p:cNvGrpSpPr>
            <a:grpSpLocks/>
          </p:cNvGrpSpPr>
          <p:nvPr/>
        </p:nvGrpSpPr>
        <p:grpSpPr bwMode="auto">
          <a:xfrm>
            <a:off x="414338" y="927100"/>
            <a:ext cx="8310562" cy="704850"/>
            <a:chOff x="413564" y="926315"/>
            <a:chExt cx="8311335" cy="704850"/>
          </a:xfrm>
        </p:grpSpPr>
        <p:sp>
          <p:nvSpPr>
            <p:cNvPr id="10" name="矩形 9"/>
            <p:cNvSpPr/>
            <p:nvPr/>
          </p:nvSpPr>
          <p:spPr>
            <a:xfrm>
              <a:off x="413564" y="926315"/>
              <a:ext cx="6601439"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7015003" y="926315"/>
              <a:ext cx="1709896"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7" name="燕尾形 16"/>
          <p:cNvSpPr/>
          <p:nvPr/>
        </p:nvSpPr>
        <p:spPr>
          <a:xfrm>
            <a:off x="7869238" y="1089025"/>
            <a:ext cx="447675" cy="388938"/>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22" name="矩形 21"/>
          <p:cNvSpPr>
            <a:spLocks noChangeArrowheads="1"/>
          </p:cNvSpPr>
          <p:nvPr/>
        </p:nvSpPr>
        <p:spPr bwMode="auto">
          <a:xfrm>
            <a:off x="4256088" y="2298700"/>
            <a:ext cx="44688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000" dirty="0" smtClean="0">
                <a:solidFill>
                  <a:srgbClr val="044875"/>
                </a:solidFill>
                <a:cs typeface="Arial" charset="0"/>
              </a:rPr>
              <a:t>通过项目的分析，大体可以分为用户类别，权限管理和控制系统三个方面</a:t>
            </a:r>
            <a:endParaRPr lang="en-US" altLang="zh-CN" sz="2000" dirty="0">
              <a:solidFill>
                <a:srgbClr val="044875"/>
              </a:solidFill>
              <a:cs typeface="Arial" charset="0"/>
            </a:endParaRPr>
          </a:p>
        </p:txBody>
      </p:sp>
      <p:sp>
        <p:nvSpPr>
          <p:cNvPr id="23" name="矩形 22"/>
          <p:cNvSpPr>
            <a:spLocks noChangeArrowheads="1"/>
          </p:cNvSpPr>
          <p:nvPr/>
        </p:nvSpPr>
        <p:spPr bwMode="auto">
          <a:xfrm>
            <a:off x="419100" y="4495800"/>
            <a:ext cx="8305800" cy="364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lnSpc>
                <a:spcPts val="2300"/>
              </a:lnSpc>
              <a:buFont typeface="Wingdings" pitchFamily="2" charset="2"/>
              <a:buChar char="Ø"/>
            </a:pPr>
            <a:r>
              <a:rPr lang="zh-CN" altLang="en-US" sz="1600" dirty="0" smtClean="0">
                <a:solidFill>
                  <a:schemeClr val="bg1"/>
                </a:solidFill>
                <a:latin typeface="微软雅黑 Light" panose="020B0502040204020203" pitchFamily="34" charset="-122"/>
                <a:cs typeface="Arial" charset="0"/>
              </a:rPr>
              <a:t>不同的用户可以进行不同的功能使用</a:t>
            </a:r>
            <a:endParaRPr lang="en-US" altLang="zh-CN" sz="1600" dirty="0">
              <a:solidFill>
                <a:schemeClr val="bg1"/>
              </a:solidFill>
              <a:latin typeface="微软雅黑 Light" panose="020B0502040204020203" pitchFamily="34" charset="-122"/>
              <a:cs typeface="Arial" charset="0"/>
            </a:endParaRPr>
          </a:p>
        </p:txBody>
      </p:sp>
      <p:sp>
        <p:nvSpPr>
          <p:cNvPr id="24" name="矩形 23"/>
          <p:cNvSpPr>
            <a:spLocks noChangeArrowheads="1"/>
          </p:cNvSpPr>
          <p:nvPr/>
        </p:nvSpPr>
        <p:spPr bwMode="auto">
          <a:xfrm>
            <a:off x="419100" y="5340350"/>
            <a:ext cx="8305800" cy="364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lnSpc>
                <a:spcPts val="2300"/>
              </a:lnSpc>
              <a:buFont typeface="Wingdings" pitchFamily="2" charset="2"/>
              <a:buChar char="Ø"/>
            </a:pPr>
            <a:r>
              <a:rPr lang="zh-CN" altLang="en-US" sz="1600" dirty="0" smtClean="0">
                <a:solidFill>
                  <a:schemeClr val="bg1"/>
                </a:solidFill>
                <a:latin typeface="微软雅黑 Light" panose="020B0502040204020203" pitchFamily="34" charset="-122"/>
                <a:cs typeface="Arial" charset="0"/>
              </a:rPr>
              <a:t>管理员可以对用户进行账号的增删改查</a:t>
            </a:r>
            <a:endParaRPr lang="en-US" altLang="zh-CN" sz="1600" dirty="0">
              <a:solidFill>
                <a:schemeClr val="bg1"/>
              </a:solidFill>
              <a:latin typeface="微软雅黑 Light" panose="020B0502040204020203" pitchFamily="34" charset="-122"/>
              <a:cs typeface="Arial" charset="0"/>
            </a:endParaRPr>
          </a:p>
        </p:txBody>
      </p:sp>
      <p:grpSp>
        <p:nvGrpSpPr>
          <p:cNvPr id="1047" name="组合 1046"/>
          <p:cNvGrpSpPr>
            <a:grpSpLocks/>
          </p:cNvGrpSpPr>
          <p:nvPr/>
        </p:nvGrpSpPr>
        <p:grpSpPr bwMode="auto">
          <a:xfrm>
            <a:off x="9239250" y="927100"/>
            <a:ext cx="2640013" cy="5435600"/>
            <a:chOff x="8776885" y="861028"/>
            <a:chExt cx="2639913" cy="5435918"/>
          </a:xfrm>
        </p:grpSpPr>
        <p:pic>
          <p:nvPicPr>
            <p:cNvPr id="62" name="图片 61"/>
            <p:cNvPicPr>
              <a:picLocks noChangeAspect="1"/>
            </p:cNvPicPr>
            <p:nvPr/>
          </p:nvPicPr>
          <p:blipFill>
            <a:blip r:embed="rId3"/>
            <a:srcRect l="29228" r="29942" b="12478"/>
            <a:stretch>
              <a:fillRect/>
            </a:stretch>
          </p:blipFill>
          <p:spPr>
            <a:xfrm>
              <a:off x="8776885" y="861028"/>
              <a:ext cx="2639913" cy="5435918"/>
            </a:xfrm>
            <a:custGeom>
              <a:avLst/>
              <a:gdLst>
                <a:gd name="connsiteX0" fmla="*/ 0 w 2080378"/>
                <a:gd name="connsiteY0" fmla="*/ 0 h 4283764"/>
                <a:gd name="connsiteX1" fmla="*/ 2080378 w 2080378"/>
                <a:gd name="connsiteY1" fmla="*/ 0 h 4283764"/>
                <a:gd name="connsiteX2" fmla="*/ 2080378 w 2080378"/>
                <a:gd name="connsiteY2" fmla="*/ 4283764 h 4283764"/>
                <a:gd name="connsiteX3" fmla="*/ 0 w 2080378"/>
                <a:gd name="connsiteY3" fmla="*/ 4283764 h 4283764"/>
              </a:gdLst>
              <a:ahLst/>
              <a:cxnLst>
                <a:cxn ang="0">
                  <a:pos x="connsiteX0" y="connsiteY0"/>
                </a:cxn>
                <a:cxn ang="0">
                  <a:pos x="connsiteX1" y="connsiteY1"/>
                </a:cxn>
                <a:cxn ang="0">
                  <a:pos x="connsiteX2" y="connsiteY2"/>
                </a:cxn>
                <a:cxn ang="0">
                  <a:pos x="connsiteX3" y="connsiteY3"/>
                </a:cxn>
              </a:cxnLst>
              <a:rect l="l" t="t" r="r" b="b"/>
              <a:pathLst>
                <a:path w="2080378" h="4283764">
                  <a:moveTo>
                    <a:pt x="0" y="0"/>
                  </a:moveTo>
                  <a:lnTo>
                    <a:pt x="2080378" y="0"/>
                  </a:lnTo>
                  <a:lnTo>
                    <a:pt x="2080378" y="4283764"/>
                  </a:lnTo>
                  <a:lnTo>
                    <a:pt x="0" y="4283764"/>
                  </a:lnTo>
                  <a:close/>
                </a:path>
              </a:pathLst>
            </a:custGeom>
          </p:spPr>
        </p:pic>
        <p:pic>
          <p:nvPicPr>
            <p:cNvPr id="14354" name="图片 1043"/>
            <p:cNvPicPr>
              <a:picLocks noChangeAspect="1"/>
            </p:cNvPicPr>
            <p:nvPr/>
          </p:nvPicPr>
          <p:blipFill>
            <a:blip r:embed="rId4">
              <a:extLst>
                <a:ext uri="{28A0092B-C50C-407E-A947-70E740481C1C}">
                  <a14:useLocalDpi xmlns:a14="http://schemas.microsoft.com/office/drawing/2010/main" val="0"/>
                </a:ext>
              </a:extLst>
            </a:blip>
            <a:srcRect l="10484" r="10376"/>
            <a:stretch>
              <a:fillRect/>
            </a:stretch>
          </p:blipFill>
          <p:spPr bwMode="auto">
            <a:xfrm>
              <a:off x="9077666" y="1657350"/>
              <a:ext cx="2038350" cy="3708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矩形 63"/>
            <p:cNvSpPr/>
            <p:nvPr/>
          </p:nvSpPr>
          <p:spPr>
            <a:xfrm>
              <a:off x="9064212" y="1658000"/>
              <a:ext cx="2052559" cy="3707030"/>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37"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arn(outVertical)">
                                      <p:cBhvr>
                                        <p:cTn id="39" dur="500"/>
                                        <p:tgtEl>
                                          <p:spTgt spid="1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500"/>
                                        <p:tgtEl>
                                          <p:spTgt spid="22"/>
                                        </p:tgtEl>
                                        <p:attrNameLst>
                                          <p:attrName>ppt_y</p:attrName>
                                        </p:attrNameLst>
                                      </p:cBhvr>
                                      <p:tavLst>
                                        <p:tav tm="0">
                                          <p:val>
                                            <p:strVal val="#ppt_y+#ppt_h*1.125000"/>
                                          </p:val>
                                        </p:tav>
                                        <p:tav tm="100000">
                                          <p:val>
                                            <p:strVal val="#ppt_y"/>
                                          </p:val>
                                        </p:tav>
                                      </p:tavLst>
                                    </p:anim>
                                    <p:animEffect transition="in" filter="wipe(up)">
                                      <p:cBhvr>
                                        <p:cTn id="45" dur="500"/>
                                        <p:tgtEl>
                                          <p:spTgt spid="2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down)">
                                      <p:cBhvr>
                                        <p:cTn id="50" dur="500"/>
                                        <p:tgtEl>
                                          <p:spTgt spid="1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p:tgtEl>
                                          <p:spTgt spid="23"/>
                                        </p:tgtEl>
                                        <p:attrNameLst>
                                          <p:attrName>ppt_y</p:attrName>
                                        </p:attrNameLst>
                                      </p:cBhvr>
                                      <p:tavLst>
                                        <p:tav tm="0">
                                          <p:val>
                                            <p:strVal val="#ppt_y+#ppt_h*1.125000"/>
                                          </p:val>
                                        </p:tav>
                                        <p:tav tm="100000">
                                          <p:val>
                                            <p:strVal val="#ppt_y"/>
                                          </p:val>
                                        </p:tav>
                                      </p:tavLst>
                                    </p:anim>
                                    <p:animEffect transition="in" filter="wipe(up)">
                                      <p:cBhvr>
                                        <p:cTn id="56" dur="500"/>
                                        <p:tgtEl>
                                          <p:spTgt spid="23"/>
                                        </p:tgtEl>
                                      </p:cBhvr>
                                    </p:animEffect>
                                  </p:childTnLst>
                                </p:cTn>
                              </p:par>
                              <p:par>
                                <p:cTn id="57" presetID="12" presetClass="entr" presetSubtype="4" fill="hold" grpId="0" nodeType="withEffect">
                                  <p:stCondLst>
                                    <p:cond delay="250"/>
                                  </p:stCondLst>
                                  <p:childTnLst>
                                    <p:set>
                                      <p:cBhvr>
                                        <p:cTn id="58" dur="1" fill="hold">
                                          <p:stCondLst>
                                            <p:cond delay="0"/>
                                          </p:stCondLst>
                                        </p:cTn>
                                        <p:tgtEl>
                                          <p:spTgt spid="24"/>
                                        </p:tgtEl>
                                        <p:attrNameLst>
                                          <p:attrName>style.visibility</p:attrName>
                                        </p:attrNameLst>
                                      </p:cBhvr>
                                      <p:to>
                                        <p:strVal val="visible"/>
                                      </p:to>
                                    </p:set>
                                    <p:anim calcmode="lin" valueType="num">
                                      <p:cBhvr additive="base">
                                        <p:cTn id="59" dur="500"/>
                                        <p:tgtEl>
                                          <p:spTgt spid="24"/>
                                        </p:tgtEl>
                                        <p:attrNameLst>
                                          <p:attrName>ppt_y</p:attrName>
                                        </p:attrNameLst>
                                      </p:cBhvr>
                                      <p:tavLst>
                                        <p:tav tm="0">
                                          <p:val>
                                            <p:strVal val="#ppt_y+#ppt_h*1.125000"/>
                                          </p:val>
                                        </p:tav>
                                        <p:tav tm="100000">
                                          <p:val>
                                            <p:strVal val="#ppt_y"/>
                                          </p:val>
                                        </p:tav>
                                      </p:tavLst>
                                    </p:anim>
                                    <p:animEffect transition="in" filter="wipe(up)">
                                      <p:cBhvr>
                                        <p:cTn id="60" dur="500"/>
                                        <p:tgtEl>
                                          <p:spTgt spid="2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nodeType="clickEffect">
                                  <p:stCondLst>
                                    <p:cond delay="0"/>
                                  </p:stCondLst>
                                  <p:childTnLst>
                                    <p:set>
                                      <p:cBhvr>
                                        <p:cTn id="64" dur="1" fill="hold">
                                          <p:stCondLst>
                                            <p:cond delay="0"/>
                                          </p:stCondLst>
                                        </p:cTn>
                                        <p:tgtEl>
                                          <p:spTgt spid="1047"/>
                                        </p:tgtEl>
                                        <p:attrNameLst>
                                          <p:attrName>style.visibility</p:attrName>
                                        </p:attrNameLst>
                                      </p:cBhvr>
                                      <p:to>
                                        <p:strVal val="visible"/>
                                      </p:to>
                                    </p:set>
                                    <p:animEffect transition="in" filter="wipe(up)">
                                      <p:cBhvr>
                                        <p:cTn id="65" dur="500"/>
                                        <p:tgtEl>
                                          <p:spTgt spid="1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4" grpId="0" animBg="1"/>
      <p:bldP spid="17" grpId="0" animBg="1"/>
      <p:bldP spid="22" grpId="0"/>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97263" y="254000"/>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409950" cy="585788"/>
            <a:chOff x="551544" y="82976"/>
            <a:chExt cx="3409770" cy="584775"/>
          </a:xfrm>
        </p:grpSpPr>
        <p:sp>
          <p:nvSpPr>
            <p:cNvPr id="13358" name="文本框 12"/>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项目方案设计</a:t>
              </a:r>
            </a:p>
          </p:txBody>
        </p:sp>
        <p:sp>
          <p:nvSpPr>
            <p:cNvPr id="14" name="文本框 13"/>
            <p:cNvSpPr txBox="1"/>
            <p:nvPr/>
          </p:nvSpPr>
          <p:spPr>
            <a:xfrm>
              <a:off x="551544" y="82976"/>
              <a:ext cx="723862" cy="584775"/>
            </a:xfrm>
            <a:prstGeom prst="rect">
              <a:avLst/>
            </a:prstGeom>
            <a:noFill/>
          </p:spPr>
          <p:txBody>
            <a:bodyPr>
              <a:spAutoFit/>
            </a:bodyPr>
            <a:lstStyle/>
            <a:p>
              <a:pPr algn="ctr" eaLnBrk="1" fontAlgn="auto" hangingPunct="1">
                <a:spcBef>
                  <a:spcPts val="0"/>
                </a:spcBef>
                <a:spcAft>
                  <a:spcPts val="0"/>
                </a:spcAft>
                <a:defRPr/>
              </a:pPr>
              <a:r>
                <a:rPr lang="en-US" altLang="zh-CN" sz="3200" dirty="0" smtClean="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21" name="组合 20"/>
          <p:cNvGrpSpPr>
            <a:grpSpLocks/>
          </p:cNvGrpSpPr>
          <p:nvPr/>
        </p:nvGrpSpPr>
        <p:grpSpPr bwMode="auto">
          <a:xfrm>
            <a:off x="4576763" y="2724150"/>
            <a:ext cx="2205037" cy="2281238"/>
            <a:chOff x="4461681" y="2944009"/>
            <a:chExt cx="2205196" cy="2281860"/>
          </a:xfrm>
        </p:grpSpPr>
        <p:sp>
          <p:nvSpPr>
            <p:cNvPr id="22" name="L 形 21"/>
            <p:cNvSpPr/>
            <p:nvPr/>
          </p:nvSpPr>
          <p:spPr>
            <a:xfrm rot="5400000">
              <a:off x="4900524" y="3464277"/>
              <a:ext cx="1322749"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等腰三角形 22"/>
            <p:cNvSpPr/>
            <p:nvPr/>
          </p:nvSpPr>
          <p:spPr>
            <a:xfrm>
              <a:off x="6292200" y="3302882"/>
              <a:ext cx="374677" cy="374752"/>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355" name="Freeform 48"/>
            <p:cNvSpPr>
              <a:spLocks noEditPoints="1"/>
            </p:cNvSpPr>
            <p:nvPr/>
          </p:nvSpPr>
          <p:spPr bwMode="auto">
            <a:xfrm>
              <a:off x="5430453" y="2944009"/>
              <a:ext cx="449918" cy="714745"/>
            </a:xfrm>
            <a:custGeom>
              <a:avLst/>
              <a:gdLst>
                <a:gd name="T0" fmla="*/ 2147483646 w 67"/>
                <a:gd name="T1" fmla="*/ 454665477 h 106"/>
                <a:gd name="T2" fmla="*/ 2147483646 w 67"/>
                <a:gd name="T3" fmla="*/ 2147483646 h 106"/>
                <a:gd name="T4" fmla="*/ 2147483646 w 67"/>
                <a:gd name="T5" fmla="*/ 2147483646 h 106"/>
                <a:gd name="T6" fmla="*/ 2147483646 w 67"/>
                <a:gd name="T7" fmla="*/ 2147483646 h 106"/>
                <a:gd name="T8" fmla="*/ 2147483646 w 67"/>
                <a:gd name="T9" fmla="*/ 2147483646 h 106"/>
                <a:gd name="T10" fmla="*/ 2147483646 w 67"/>
                <a:gd name="T11" fmla="*/ 2147483646 h 106"/>
                <a:gd name="T12" fmla="*/ 2147483646 w 67"/>
                <a:gd name="T13" fmla="*/ 2147483646 h 106"/>
                <a:gd name="T14" fmla="*/ 2147483646 w 67"/>
                <a:gd name="T15" fmla="*/ 2147483646 h 106"/>
                <a:gd name="T16" fmla="*/ 676408064 w 67"/>
                <a:gd name="T17" fmla="*/ 2147483646 h 106"/>
                <a:gd name="T18" fmla="*/ 541123765 w 67"/>
                <a:gd name="T19" fmla="*/ 2147483646 h 106"/>
                <a:gd name="T20" fmla="*/ 541123765 w 67"/>
                <a:gd name="T21" fmla="*/ 2147483646 h 106"/>
                <a:gd name="T22" fmla="*/ 541123765 w 67"/>
                <a:gd name="T23" fmla="*/ 2147483646 h 106"/>
                <a:gd name="T24" fmla="*/ 541123765 w 67"/>
                <a:gd name="T25" fmla="*/ 2147483646 h 106"/>
                <a:gd name="T26" fmla="*/ 676408064 w 67"/>
                <a:gd name="T27" fmla="*/ 2147483646 h 106"/>
                <a:gd name="T28" fmla="*/ 721500592 w 67"/>
                <a:gd name="T29" fmla="*/ 2147483646 h 106"/>
                <a:gd name="T30" fmla="*/ 0 w 67"/>
                <a:gd name="T31" fmla="*/ 1545858577 h 106"/>
                <a:gd name="T32" fmla="*/ 1488093712 w 67"/>
                <a:gd name="T33" fmla="*/ 0 h 106"/>
                <a:gd name="T34" fmla="*/ 1262624357 w 67"/>
                <a:gd name="T35" fmla="*/ 1864122389 h 106"/>
                <a:gd name="T36" fmla="*/ 1352816128 w 67"/>
                <a:gd name="T37" fmla="*/ 1773187945 h 106"/>
                <a:gd name="T38" fmla="*/ 1488093712 w 67"/>
                <a:gd name="T39" fmla="*/ 1864122389 h 106"/>
                <a:gd name="T40" fmla="*/ 1623378011 w 67"/>
                <a:gd name="T41" fmla="*/ 1773187945 h 106"/>
                <a:gd name="T42" fmla="*/ 1758662310 w 67"/>
                <a:gd name="T43" fmla="*/ 1864122389 h 106"/>
                <a:gd name="T44" fmla="*/ 1939032422 w 67"/>
                <a:gd name="T45" fmla="*/ 1727720723 h 106"/>
                <a:gd name="T46" fmla="*/ 1758662310 w 67"/>
                <a:gd name="T47" fmla="*/ 2147483646 h 106"/>
                <a:gd name="T48" fmla="*/ 1984131665 w 67"/>
                <a:gd name="T49" fmla="*/ 2147483646 h 106"/>
                <a:gd name="T50" fmla="*/ 1984131665 w 67"/>
                <a:gd name="T51" fmla="*/ 2147483646 h 106"/>
                <a:gd name="T52" fmla="*/ 2147483646 w 67"/>
                <a:gd name="T53" fmla="*/ 2136918978 h 106"/>
                <a:gd name="T54" fmla="*/ 2147483646 w 67"/>
                <a:gd name="T55" fmla="*/ 681994845 h 106"/>
                <a:gd name="T56" fmla="*/ 676408064 w 67"/>
                <a:gd name="T57" fmla="*/ 681994845 h 106"/>
                <a:gd name="T58" fmla="*/ 496031237 w 67"/>
                <a:gd name="T59" fmla="*/ 2147483646 h 106"/>
                <a:gd name="T60" fmla="*/ 1037155003 w 67"/>
                <a:gd name="T61" fmla="*/ 2147483646 h 106"/>
                <a:gd name="T62" fmla="*/ 1037155003 w 67"/>
                <a:gd name="T63" fmla="*/ 2147483646 h 106"/>
                <a:gd name="T64" fmla="*/ 1307723601 w 67"/>
                <a:gd name="T65" fmla="*/ 2147483646 h 106"/>
                <a:gd name="T66" fmla="*/ 1127346774 w 67"/>
                <a:gd name="T67" fmla="*/ 1727720723 h 106"/>
                <a:gd name="T68" fmla="*/ 1803754838 w 67"/>
                <a:gd name="T69" fmla="*/ 1955056833 h 106"/>
                <a:gd name="T70" fmla="*/ 1623378011 w 67"/>
                <a:gd name="T71" fmla="*/ 1909589611 h 106"/>
                <a:gd name="T72" fmla="*/ 1352816128 w 67"/>
                <a:gd name="T73" fmla="*/ 1909589611 h 106"/>
                <a:gd name="T74" fmla="*/ 1217531830 w 67"/>
                <a:gd name="T75" fmla="*/ 1909589611 h 106"/>
                <a:gd name="T76" fmla="*/ 1443001184 w 67"/>
                <a:gd name="T77" fmla="*/ 2147483646 h 106"/>
                <a:gd name="T78" fmla="*/ 1443001184 w 67"/>
                <a:gd name="T79" fmla="*/ 2147483646 h 106"/>
                <a:gd name="T80" fmla="*/ 1578285483 w 67"/>
                <a:gd name="T81" fmla="*/ 2147483646 h 106"/>
                <a:gd name="T82" fmla="*/ 1578285483 w 67"/>
                <a:gd name="T83" fmla="*/ 2147483646 h 106"/>
                <a:gd name="T84" fmla="*/ 1939032422 w 67"/>
                <a:gd name="T85" fmla="*/ 2147483646 h 106"/>
                <a:gd name="T86" fmla="*/ 1533192955 w 67"/>
                <a:gd name="T87" fmla="*/ 2147483646 h 106"/>
                <a:gd name="T88" fmla="*/ 1939032422 w 67"/>
                <a:gd name="T89" fmla="*/ 2147483646 h 106"/>
                <a:gd name="T90" fmla="*/ 766593120 w 67"/>
                <a:gd name="T91" fmla="*/ 2147483646 h 106"/>
                <a:gd name="T92" fmla="*/ 766593120 w 67"/>
                <a:gd name="T93" fmla="*/ 2147483646 h 106"/>
                <a:gd name="T94" fmla="*/ 2147483646 w 67"/>
                <a:gd name="T95" fmla="*/ 2147483646 h 106"/>
                <a:gd name="T96" fmla="*/ 2147483646 w 67"/>
                <a:gd name="T97" fmla="*/ 2147483646 h 106"/>
                <a:gd name="T98" fmla="*/ 766593120 w 67"/>
                <a:gd name="T99" fmla="*/ 2147483646 h 106"/>
                <a:gd name="T100" fmla="*/ 2147483646 w 67"/>
                <a:gd name="T101" fmla="*/ 2147483646 h 106"/>
                <a:gd name="T102" fmla="*/ 2147483646 w 67"/>
                <a:gd name="T103" fmla="*/ 2147483646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5" name="组合 24"/>
          <p:cNvGrpSpPr>
            <a:grpSpLocks/>
          </p:cNvGrpSpPr>
          <p:nvPr/>
        </p:nvGrpSpPr>
        <p:grpSpPr bwMode="auto">
          <a:xfrm>
            <a:off x="2143125" y="3579813"/>
            <a:ext cx="2205038" cy="2027237"/>
            <a:chOff x="2029350" y="3799864"/>
            <a:chExt cx="2205195" cy="2027888"/>
          </a:xfrm>
        </p:grpSpPr>
        <p:sp>
          <p:nvSpPr>
            <p:cNvPr id="26" name="L 形 25"/>
            <p:cNvSpPr/>
            <p:nvPr/>
          </p:nvSpPr>
          <p:spPr>
            <a:xfrm rot="5400000">
              <a:off x="2468160" y="4066130"/>
              <a:ext cx="1322812" cy="2200432"/>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等腰三角形 26"/>
            <p:cNvSpPr/>
            <p:nvPr/>
          </p:nvSpPr>
          <p:spPr>
            <a:xfrm>
              <a:off x="3859868" y="3904673"/>
              <a:ext cx="374677" cy="37477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352" name="Freeform 98"/>
            <p:cNvSpPr>
              <a:spLocks noEditPoints="1"/>
            </p:cNvSpPr>
            <p:nvPr/>
          </p:nvSpPr>
          <p:spPr bwMode="auto">
            <a:xfrm>
              <a:off x="2817995" y="3799864"/>
              <a:ext cx="623494" cy="479027"/>
            </a:xfrm>
            <a:custGeom>
              <a:avLst/>
              <a:gdLst>
                <a:gd name="T0" fmla="*/ 754775458 w 104"/>
                <a:gd name="T1" fmla="*/ 1577585607 h 80"/>
                <a:gd name="T2" fmla="*/ 467242807 w 104"/>
                <a:gd name="T3" fmla="*/ 2147483646 h 80"/>
                <a:gd name="T4" fmla="*/ 1186071437 w 104"/>
                <a:gd name="T5" fmla="*/ 2147483646 h 80"/>
                <a:gd name="T6" fmla="*/ 1833024399 w 104"/>
                <a:gd name="T7" fmla="*/ 2147483646 h 80"/>
                <a:gd name="T8" fmla="*/ 2147483646 w 104"/>
                <a:gd name="T9" fmla="*/ 2147483646 h 80"/>
                <a:gd name="T10" fmla="*/ 2147483646 w 104"/>
                <a:gd name="T11" fmla="*/ 2147483646 h 80"/>
                <a:gd name="T12" fmla="*/ 2147483646 w 104"/>
                <a:gd name="T13" fmla="*/ 1577585607 h 80"/>
                <a:gd name="T14" fmla="*/ 2147483646 w 104"/>
                <a:gd name="T15" fmla="*/ 1577585607 h 80"/>
                <a:gd name="T16" fmla="*/ 2147483646 w 104"/>
                <a:gd name="T17" fmla="*/ 1003914847 h 80"/>
                <a:gd name="T18" fmla="*/ 2147483646 w 104"/>
                <a:gd name="T19" fmla="*/ 896355322 h 80"/>
                <a:gd name="T20" fmla="*/ 2147483646 w 104"/>
                <a:gd name="T21" fmla="*/ 1219039885 h 80"/>
                <a:gd name="T22" fmla="*/ 2147483646 w 104"/>
                <a:gd name="T23" fmla="*/ 1828565816 h 80"/>
                <a:gd name="T24" fmla="*/ 2147483646 w 104"/>
                <a:gd name="T25" fmla="*/ 1828565816 h 80"/>
                <a:gd name="T26" fmla="*/ 2147483646 w 104"/>
                <a:gd name="T27" fmla="*/ 1219039885 h 80"/>
                <a:gd name="T28" fmla="*/ 2147483646 w 104"/>
                <a:gd name="T29" fmla="*/ 824644981 h 80"/>
                <a:gd name="T30" fmla="*/ 2147483646 w 104"/>
                <a:gd name="T31" fmla="*/ 788789810 h 80"/>
                <a:gd name="T32" fmla="*/ 2147483646 w 104"/>
                <a:gd name="T33" fmla="*/ 537815589 h 80"/>
                <a:gd name="T34" fmla="*/ 1868965231 w 104"/>
                <a:gd name="T35" fmla="*/ 0 h 80"/>
                <a:gd name="T36" fmla="*/ 0 w 104"/>
                <a:gd name="T37" fmla="*/ 537815589 h 80"/>
                <a:gd name="T38" fmla="*/ 0 w 104"/>
                <a:gd name="T39" fmla="*/ 788789810 h 80"/>
                <a:gd name="T40" fmla="*/ 682893794 w 104"/>
                <a:gd name="T41" fmla="*/ 1003914847 h 80"/>
                <a:gd name="T42" fmla="*/ 682893794 w 104"/>
                <a:gd name="T43" fmla="*/ 1577585607 h 80"/>
                <a:gd name="T44" fmla="*/ 754775458 w 104"/>
                <a:gd name="T45" fmla="*/ 1577585607 h 80"/>
                <a:gd name="T46" fmla="*/ 2147483646 w 104"/>
                <a:gd name="T47" fmla="*/ 1577585607 h 80"/>
                <a:gd name="T48" fmla="*/ 2147483646 w 104"/>
                <a:gd name="T49" fmla="*/ 1721000303 h 80"/>
                <a:gd name="T50" fmla="*/ 2147483646 w 104"/>
                <a:gd name="T51" fmla="*/ 2147483646 h 80"/>
                <a:gd name="T52" fmla="*/ 1833024399 w 104"/>
                <a:gd name="T53" fmla="*/ 2147483646 h 80"/>
                <a:gd name="T54" fmla="*/ 1329840760 w 104"/>
                <a:gd name="T55" fmla="*/ 2147483646 h 80"/>
                <a:gd name="T56" fmla="*/ 1114189773 w 104"/>
                <a:gd name="T57" fmla="*/ 1721000303 h 80"/>
                <a:gd name="T58" fmla="*/ 1114189773 w 104"/>
                <a:gd name="T59" fmla="*/ 1577585607 h 80"/>
                <a:gd name="T60" fmla="*/ 2147483646 w 104"/>
                <a:gd name="T61" fmla="*/ 1577585607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9" name="组合 28"/>
          <p:cNvGrpSpPr>
            <a:grpSpLocks/>
          </p:cNvGrpSpPr>
          <p:nvPr/>
        </p:nvGrpSpPr>
        <p:grpSpPr bwMode="auto">
          <a:xfrm>
            <a:off x="7008813" y="2006600"/>
            <a:ext cx="2205037" cy="2397125"/>
            <a:chOff x="6894012" y="2226903"/>
            <a:chExt cx="2205196" cy="2397084"/>
          </a:xfrm>
        </p:grpSpPr>
        <p:sp>
          <p:nvSpPr>
            <p:cNvPr id="30" name="L 形 29"/>
            <p:cNvSpPr/>
            <p:nvPr/>
          </p:nvSpPr>
          <p:spPr>
            <a:xfrm rot="5400000">
              <a:off x="7333047" y="2862588"/>
              <a:ext cx="1322364"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等腰三角形 30"/>
            <p:cNvSpPr/>
            <p:nvPr/>
          </p:nvSpPr>
          <p:spPr>
            <a:xfrm>
              <a:off x="8724531" y="2699970"/>
              <a:ext cx="374677" cy="374644"/>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349" name="Freeform 105"/>
            <p:cNvSpPr>
              <a:spLocks noEditPoints="1"/>
            </p:cNvSpPr>
            <p:nvPr/>
          </p:nvSpPr>
          <p:spPr bwMode="auto">
            <a:xfrm>
              <a:off x="7653443" y="2226903"/>
              <a:ext cx="681922" cy="824299"/>
            </a:xfrm>
            <a:custGeom>
              <a:avLst/>
              <a:gdLst>
                <a:gd name="T0" fmla="*/ 0 w 77"/>
                <a:gd name="T1" fmla="*/ 2147483646 h 93"/>
                <a:gd name="T2" fmla="*/ 2147483646 w 77"/>
                <a:gd name="T3" fmla="*/ 1571211392 h 93"/>
                <a:gd name="T4" fmla="*/ 2147483646 w 77"/>
                <a:gd name="T5" fmla="*/ 2042568605 h 93"/>
                <a:gd name="T6" fmla="*/ 2147483646 w 77"/>
                <a:gd name="T7" fmla="*/ 2121134049 h 93"/>
                <a:gd name="T8" fmla="*/ 2147483646 w 77"/>
                <a:gd name="T9" fmla="*/ 2121134049 h 93"/>
                <a:gd name="T10" fmla="*/ 2147483646 w 77"/>
                <a:gd name="T11" fmla="*/ 2121134049 h 93"/>
                <a:gd name="T12" fmla="*/ 2147483646 w 77"/>
                <a:gd name="T13" fmla="*/ 2147483646 h 93"/>
                <a:gd name="T14" fmla="*/ 2147483646 w 77"/>
                <a:gd name="T15" fmla="*/ 2147483646 h 93"/>
                <a:gd name="T16" fmla="*/ 2147483646 w 77"/>
                <a:gd name="T17" fmla="*/ 2147483646 h 93"/>
                <a:gd name="T18" fmla="*/ 2147483646 w 77"/>
                <a:gd name="T19" fmla="*/ 2147483646 h 93"/>
                <a:gd name="T20" fmla="*/ 2147483646 w 77"/>
                <a:gd name="T21" fmla="*/ 2147483646 h 93"/>
                <a:gd name="T22" fmla="*/ 2147483646 w 77"/>
                <a:gd name="T23" fmla="*/ 2147483646 h 93"/>
                <a:gd name="T24" fmla="*/ 2147483646 w 77"/>
                <a:gd name="T25" fmla="*/ 2147483646 h 93"/>
                <a:gd name="T26" fmla="*/ 2147483646 w 77"/>
                <a:gd name="T27" fmla="*/ 2147483646 h 93"/>
                <a:gd name="T28" fmla="*/ 2147483646 w 77"/>
                <a:gd name="T29" fmla="*/ 2147483646 h 93"/>
                <a:gd name="T30" fmla="*/ 2147483646 w 77"/>
                <a:gd name="T31" fmla="*/ 2147483646 h 93"/>
                <a:gd name="T32" fmla="*/ 2147483646 w 77"/>
                <a:gd name="T33" fmla="*/ 2147483646 h 93"/>
                <a:gd name="T34" fmla="*/ 2147483646 w 77"/>
                <a:gd name="T35" fmla="*/ 2147483646 h 93"/>
                <a:gd name="T36" fmla="*/ 2147483646 w 77"/>
                <a:gd name="T37" fmla="*/ 2147483646 h 93"/>
                <a:gd name="T38" fmla="*/ 2147483646 w 77"/>
                <a:gd name="T39" fmla="*/ 2147483646 h 93"/>
                <a:gd name="T40" fmla="*/ 2147483646 w 77"/>
                <a:gd name="T41" fmla="*/ 2147483646 h 93"/>
                <a:gd name="T42" fmla="*/ 2147483646 w 77"/>
                <a:gd name="T43" fmla="*/ 2147483646 h 93"/>
                <a:gd name="T44" fmla="*/ 2147483646 w 77"/>
                <a:gd name="T45" fmla="*/ 2147483646 h 93"/>
                <a:gd name="T46" fmla="*/ 2147483646 w 77"/>
                <a:gd name="T47" fmla="*/ 2147483646 h 93"/>
                <a:gd name="T48" fmla="*/ 2147483646 w 77"/>
                <a:gd name="T49" fmla="*/ 2147483646 h 93"/>
                <a:gd name="T50" fmla="*/ 2147483646 w 77"/>
                <a:gd name="T51" fmla="*/ 2147483646 h 93"/>
                <a:gd name="T52" fmla="*/ 2147483646 w 77"/>
                <a:gd name="T53" fmla="*/ 2147483646 h 93"/>
                <a:gd name="T54" fmla="*/ 2147483646 w 77"/>
                <a:gd name="T55" fmla="*/ 2147483646 h 93"/>
                <a:gd name="T56" fmla="*/ 2147483646 w 77"/>
                <a:gd name="T57" fmla="*/ 2147483646 h 93"/>
                <a:gd name="T58" fmla="*/ 549018059 w 77"/>
                <a:gd name="T59" fmla="*/ 2147483646 h 93"/>
                <a:gd name="T60" fmla="*/ 2147483646 w 77"/>
                <a:gd name="T61" fmla="*/ 2147483646 h 93"/>
                <a:gd name="T62" fmla="*/ 1490185549 w 77"/>
                <a:gd name="T63" fmla="*/ 2147483646 h 93"/>
                <a:gd name="T64" fmla="*/ 235289658 w 77"/>
                <a:gd name="T65" fmla="*/ 2147483646 h 93"/>
                <a:gd name="T66" fmla="*/ 2147483646 w 77"/>
                <a:gd name="T67" fmla="*/ 2147483646 h 93"/>
                <a:gd name="T68" fmla="*/ 2147483646 w 77"/>
                <a:gd name="T69" fmla="*/ 2147483646 h 93"/>
                <a:gd name="T70" fmla="*/ 2147483646 w 77"/>
                <a:gd name="T71" fmla="*/ 2147483646 h 93"/>
                <a:gd name="T72" fmla="*/ 2147483646 w 77"/>
                <a:gd name="T73" fmla="*/ 0 h 93"/>
                <a:gd name="T74" fmla="*/ 2147483646 w 77"/>
                <a:gd name="T75" fmla="*/ 2147483646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3" name="组合 32"/>
          <p:cNvGrpSpPr>
            <a:grpSpLocks/>
          </p:cNvGrpSpPr>
          <p:nvPr/>
        </p:nvGrpSpPr>
        <p:grpSpPr bwMode="auto">
          <a:xfrm>
            <a:off x="2289175" y="4491038"/>
            <a:ext cx="3168650" cy="1183293"/>
            <a:chOff x="1896905" y="629070"/>
            <a:chExt cx="3168549" cy="1182540"/>
          </a:xfrm>
        </p:grpSpPr>
        <p:sp>
          <p:nvSpPr>
            <p:cNvPr id="34" name="文本框 33"/>
            <p:cNvSpPr txBox="1"/>
            <p:nvPr/>
          </p:nvSpPr>
          <p:spPr>
            <a:xfrm>
              <a:off x="1896905" y="629070"/>
              <a:ext cx="3168549" cy="399796"/>
            </a:xfrm>
            <a:prstGeom prst="rect">
              <a:avLst/>
            </a:prstGeom>
            <a:noFill/>
          </p:spPr>
          <p:txBody>
            <a:bodyPr>
              <a:spAutoFit/>
            </a:bodyPr>
            <a:lstStyle/>
            <a:p>
              <a:pPr eaLnBrk="1" fontAlgn="auto" hangingPunct="1">
                <a:spcBef>
                  <a:spcPts val="0"/>
                </a:spcBef>
                <a:spcAft>
                  <a:spcPts val="0"/>
                </a:spcAft>
                <a:defRPr/>
              </a:pPr>
              <a:r>
                <a:rPr lang="zh-CN" altLang="en-US" sz="2000" dirty="0" smtClean="0">
                  <a:solidFill>
                    <a:srgbClr val="044875"/>
                  </a:solidFill>
                  <a:latin typeface="+mj-lt"/>
                  <a:ea typeface="+mn-ea"/>
                  <a:cs typeface="Arial" panose="020B0604020202020204" pitchFamily="34" charset="0"/>
                </a:rPr>
                <a:t>员工端</a:t>
              </a:r>
              <a:endParaRPr lang="zh-CN" altLang="en-US" sz="2000" dirty="0">
                <a:solidFill>
                  <a:srgbClr val="044875"/>
                </a:solidFill>
                <a:latin typeface="+mj-lt"/>
                <a:ea typeface="+mn-ea"/>
                <a:cs typeface="Arial" panose="020B0604020202020204" pitchFamily="34" charset="0"/>
              </a:endParaRPr>
            </a:p>
          </p:txBody>
        </p:sp>
        <p:sp>
          <p:nvSpPr>
            <p:cNvPr id="35" name="矩形 34"/>
            <p:cNvSpPr/>
            <p:nvPr/>
          </p:nvSpPr>
          <p:spPr>
            <a:xfrm>
              <a:off x="1933417" y="1027279"/>
              <a:ext cx="2381174" cy="784331"/>
            </a:xfrm>
            <a:prstGeom prst="rect">
              <a:avLst/>
            </a:prstGeom>
          </p:spPr>
          <p:txBody>
            <a:bodyPr>
              <a:spAutoFit/>
            </a:bodyPr>
            <a:lstStyle/>
            <a:p>
              <a:pPr eaLnBrk="1" fontAlgn="auto" hangingPunct="1">
                <a:lnSpc>
                  <a:spcPts val="1800"/>
                </a:lnSpc>
                <a:spcBef>
                  <a:spcPts val="0"/>
                </a:spcBef>
                <a:spcAft>
                  <a:spcPts val="0"/>
                </a:spcAft>
                <a:defRPr/>
              </a:pPr>
              <a:r>
                <a:rPr lang="zh-CN" altLang="en-US" sz="1600" dirty="0" smtClean="0">
                  <a:solidFill>
                    <a:schemeClr val="bg2">
                      <a:lumMod val="25000"/>
                    </a:schemeClr>
                  </a:solidFill>
                  <a:latin typeface="微软雅黑 Light" panose="020B0502040204020203" pitchFamily="34" charset="-122"/>
                  <a:ea typeface="+mn-ea"/>
                  <a:cs typeface="Arial" panose="020B0604020202020204" pitchFamily="34" charset="0"/>
                </a:rPr>
                <a:t>员工可以申请假期，考勤和考勤查询，修改密码编辑个人资料</a:t>
              </a:r>
              <a:endPar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endParaRPr>
            </a:p>
          </p:txBody>
        </p:sp>
        <p:cxnSp>
          <p:nvCxnSpPr>
            <p:cNvPr id="36" name="直接连接符 35"/>
            <p:cNvCxnSpPr/>
            <p:nvPr/>
          </p:nvCxnSpPr>
          <p:spPr>
            <a:xfrm>
              <a:off x="1993740" y="1019347"/>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37" name="组合 36"/>
          <p:cNvGrpSpPr>
            <a:grpSpLocks/>
          </p:cNvGrpSpPr>
          <p:nvPr/>
        </p:nvGrpSpPr>
        <p:grpSpPr bwMode="auto">
          <a:xfrm>
            <a:off x="4730750" y="3973513"/>
            <a:ext cx="3168650" cy="1415236"/>
            <a:chOff x="1820705" y="667170"/>
            <a:chExt cx="3168549" cy="1415383"/>
          </a:xfrm>
        </p:grpSpPr>
        <p:sp>
          <p:nvSpPr>
            <p:cNvPr id="38" name="文本框 37"/>
            <p:cNvSpPr txBox="1"/>
            <p:nvPr/>
          </p:nvSpPr>
          <p:spPr>
            <a:xfrm>
              <a:off x="1820705" y="667170"/>
              <a:ext cx="3168549" cy="400091"/>
            </a:xfrm>
            <a:prstGeom prst="rect">
              <a:avLst/>
            </a:prstGeom>
            <a:noFill/>
          </p:spPr>
          <p:txBody>
            <a:bodyPr>
              <a:spAutoFit/>
            </a:bodyPr>
            <a:lstStyle/>
            <a:p>
              <a:pPr eaLnBrk="1" fontAlgn="auto" hangingPunct="1">
                <a:spcBef>
                  <a:spcPts val="0"/>
                </a:spcBef>
                <a:spcAft>
                  <a:spcPts val="0"/>
                </a:spcAft>
                <a:defRPr/>
              </a:pPr>
              <a:r>
                <a:rPr lang="zh-CN" altLang="en-US" sz="2000" dirty="0" smtClean="0">
                  <a:solidFill>
                    <a:srgbClr val="044875"/>
                  </a:solidFill>
                  <a:latin typeface="+mj-lt"/>
                  <a:ea typeface="+mn-ea"/>
                  <a:cs typeface="Arial" panose="020B0604020202020204" pitchFamily="34" charset="0"/>
                </a:rPr>
                <a:t>管理端</a:t>
              </a:r>
              <a:endParaRPr lang="zh-CN" altLang="en-US" sz="2000" dirty="0">
                <a:solidFill>
                  <a:srgbClr val="044875"/>
                </a:solidFill>
                <a:latin typeface="+mj-lt"/>
                <a:ea typeface="+mn-ea"/>
                <a:cs typeface="Arial" panose="020B0604020202020204" pitchFamily="34" charset="0"/>
              </a:endParaRPr>
            </a:p>
          </p:txBody>
        </p:sp>
        <p:sp>
          <p:nvSpPr>
            <p:cNvPr id="39" name="矩形 38"/>
            <p:cNvSpPr/>
            <p:nvPr/>
          </p:nvSpPr>
          <p:spPr>
            <a:xfrm>
              <a:off x="1855467" y="1066785"/>
              <a:ext cx="2324026" cy="1015768"/>
            </a:xfrm>
            <a:prstGeom prst="rect">
              <a:avLst/>
            </a:prstGeom>
          </p:spPr>
          <p:txBody>
            <a:bodyPr>
              <a:spAutoFit/>
            </a:bodyPr>
            <a:lstStyle/>
            <a:p>
              <a:pPr eaLnBrk="1" fontAlgn="auto" hangingPunct="1">
                <a:lnSpc>
                  <a:spcPts val="1800"/>
                </a:lnSpc>
                <a:spcBef>
                  <a:spcPts val="0"/>
                </a:spcBef>
                <a:spcAft>
                  <a:spcPts val="0"/>
                </a:spcAft>
                <a:defRPr/>
              </a:pPr>
              <a:r>
                <a:rPr lang="zh-CN" altLang="en-US" sz="1600" dirty="0" smtClean="0">
                  <a:solidFill>
                    <a:schemeClr val="bg2">
                      <a:lumMod val="25000"/>
                    </a:schemeClr>
                  </a:solidFill>
                  <a:latin typeface="微软雅黑 Light" panose="020B0502040204020203" pitchFamily="34" charset="-122"/>
                  <a:ea typeface="+mn-ea"/>
                  <a:cs typeface="Arial" panose="020B0604020202020204" pitchFamily="34" charset="0"/>
                </a:rPr>
                <a:t>可以编辑个人信息，对权限进行控制，修改上下班时间，审批员工的申请。</a:t>
              </a:r>
              <a:endPar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endParaRPr>
            </a:p>
          </p:txBody>
        </p:sp>
        <p:cxnSp>
          <p:nvCxnSpPr>
            <p:cNvPr id="40" name="直接连接符 39"/>
            <p:cNvCxnSpPr/>
            <p:nvPr/>
          </p:nvCxnSpPr>
          <p:spPr>
            <a:xfrm>
              <a:off x="1955639" y="1075199"/>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1" name="组合 40"/>
          <p:cNvGrpSpPr>
            <a:grpSpLocks/>
          </p:cNvGrpSpPr>
          <p:nvPr/>
        </p:nvGrpSpPr>
        <p:grpSpPr bwMode="auto">
          <a:xfrm>
            <a:off x="7162800" y="3328988"/>
            <a:ext cx="3168650" cy="1269017"/>
            <a:chOff x="1896905" y="667170"/>
            <a:chExt cx="3168549" cy="1269269"/>
          </a:xfrm>
        </p:grpSpPr>
        <p:sp>
          <p:nvSpPr>
            <p:cNvPr id="42" name="文本框 41"/>
            <p:cNvSpPr txBox="1"/>
            <p:nvPr/>
          </p:nvSpPr>
          <p:spPr>
            <a:xfrm>
              <a:off x="1896905" y="667170"/>
              <a:ext cx="3168549" cy="400129"/>
            </a:xfrm>
            <a:prstGeom prst="rect">
              <a:avLst/>
            </a:prstGeom>
            <a:noFill/>
          </p:spPr>
          <p:txBody>
            <a:bodyPr>
              <a:spAutoFit/>
            </a:bodyPr>
            <a:lstStyle/>
            <a:p>
              <a:pPr eaLnBrk="1" fontAlgn="auto" hangingPunct="1">
                <a:spcBef>
                  <a:spcPts val="0"/>
                </a:spcBef>
                <a:spcAft>
                  <a:spcPts val="0"/>
                </a:spcAft>
                <a:defRPr/>
              </a:pPr>
              <a:r>
                <a:rPr lang="zh-CN" altLang="en-US" sz="2000" dirty="0" smtClean="0">
                  <a:solidFill>
                    <a:srgbClr val="044875"/>
                  </a:solidFill>
                  <a:latin typeface="+mj-lt"/>
                  <a:ea typeface="+mn-ea"/>
                  <a:cs typeface="Arial" panose="020B0604020202020204" pitchFamily="34" charset="0"/>
                </a:rPr>
                <a:t>后台</a:t>
              </a:r>
              <a:endParaRPr lang="zh-CN" altLang="en-US" sz="2000" dirty="0">
                <a:solidFill>
                  <a:srgbClr val="044875"/>
                </a:solidFill>
                <a:latin typeface="+mj-lt"/>
                <a:ea typeface="+mn-ea"/>
                <a:cs typeface="Arial" panose="020B0604020202020204" pitchFamily="34" charset="0"/>
              </a:endParaRPr>
            </a:p>
          </p:txBody>
        </p:sp>
        <p:sp>
          <p:nvSpPr>
            <p:cNvPr id="43" name="矩形 42"/>
            <p:cNvSpPr/>
            <p:nvPr/>
          </p:nvSpPr>
          <p:spPr>
            <a:xfrm>
              <a:off x="1896905" y="1151453"/>
              <a:ext cx="2312914" cy="784986"/>
            </a:xfrm>
            <a:prstGeom prst="rect">
              <a:avLst/>
            </a:prstGeom>
          </p:spPr>
          <p:txBody>
            <a:bodyPr>
              <a:spAutoFit/>
            </a:bodyPr>
            <a:lstStyle/>
            <a:p>
              <a:pPr eaLnBrk="1" fontAlgn="auto" hangingPunct="1">
                <a:lnSpc>
                  <a:spcPts val="1800"/>
                </a:lnSpc>
                <a:spcBef>
                  <a:spcPts val="0"/>
                </a:spcBef>
                <a:spcAft>
                  <a:spcPts val="0"/>
                </a:spcAft>
                <a:defRPr/>
              </a:pPr>
              <a:r>
                <a:rPr lang="zh-CN" altLang="en-US" sz="1600" dirty="0" smtClean="0">
                  <a:solidFill>
                    <a:schemeClr val="bg2">
                      <a:lumMod val="25000"/>
                    </a:schemeClr>
                  </a:solidFill>
                  <a:latin typeface="微软雅黑 Light" panose="020B0502040204020203" pitchFamily="34" charset="-122"/>
                  <a:ea typeface="+mn-ea"/>
                  <a:cs typeface="Arial" panose="020B0604020202020204" pitchFamily="34" charset="0"/>
                </a:rPr>
                <a:t>生成考勤报表与员工对请假的申请记录，查看详细的员工上下班时间</a:t>
              </a:r>
              <a:endPar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endParaRPr>
            </a:p>
          </p:txBody>
        </p:sp>
        <p:cxnSp>
          <p:nvCxnSpPr>
            <p:cNvPr id="44" name="直接连接符 43"/>
            <p:cNvCxnSpPr/>
            <p:nvPr/>
          </p:nvCxnSpPr>
          <p:spPr>
            <a:xfrm>
              <a:off x="1993740" y="1075238"/>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9" name="组合 48"/>
          <p:cNvGrpSpPr>
            <a:grpSpLocks/>
          </p:cNvGrpSpPr>
          <p:nvPr/>
        </p:nvGrpSpPr>
        <p:grpSpPr bwMode="auto">
          <a:xfrm>
            <a:off x="257175" y="4322763"/>
            <a:ext cx="1679575" cy="1568450"/>
            <a:chOff x="142583" y="4542955"/>
            <a:chExt cx="1679145" cy="1567915"/>
          </a:xfrm>
        </p:grpSpPr>
        <p:sp>
          <p:nvSpPr>
            <p:cNvPr id="50" name="L 形 49"/>
            <p:cNvSpPr/>
            <p:nvPr/>
          </p:nvSpPr>
          <p:spPr>
            <a:xfrm rot="5400000">
              <a:off x="477503" y="4766644"/>
              <a:ext cx="1009306" cy="1679145"/>
            </a:xfrm>
            <a:prstGeom prst="corner">
              <a:avLst>
                <a:gd name="adj1" fmla="val 21783"/>
                <a:gd name="adj2" fmla="val 21773"/>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334" name="Freeform 46"/>
            <p:cNvSpPr>
              <a:spLocks noEditPoints="1"/>
            </p:cNvSpPr>
            <p:nvPr/>
          </p:nvSpPr>
          <p:spPr bwMode="auto">
            <a:xfrm>
              <a:off x="757315" y="4542955"/>
              <a:ext cx="449681" cy="453558"/>
            </a:xfrm>
            <a:custGeom>
              <a:avLst/>
              <a:gdLst>
                <a:gd name="T0" fmla="*/ 905368453 w 98"/>
                <a:gd name="T1" fmla="*/ 1595177230 h 99"/>
                <a:gd name="T2" fmla="*/ 842202039 w 98"/>
                <a:gd name="T3" fmla="*/ 1469243874 h 99"/>
                <a:gd name="T4" fmla="*/ 779040212 w 98"/>
                <a:gd name="T5" fmla="*/ 1553197918 h 99"/>
                <a:gd name="T6" fmla="*/ 736926210 w 98"/>
                <a:gd name="T7" fmla="*/ 1595177230 h 99"/>
                <a:gd name="T8" fmla="*/ 673764384 w 98"/>
                <a:gd name="T9" fmla="*/ 1574189865 h 99"/>
                <a:gd name="T10" fmla="*/ 42109414 w 98"/>
                <a:gd name="T11" fmla="*/ 944513919 h 99"/>
                <a:gd name="T12" fmla="*/ 147385242 w 98"/>
                <a:gd name="T13" fmla="*/ 209891982 h 99"/>
                <a:gd name="T14" fmla="*/ 842202039 w 98"/>
                <a:gd name="T15" fmla="*/ 545717320 h 99"/>
                <a:gd name="T16" fmla="*/ 1494909422 w 98"/>
                <a:gd name="T17" fmla="*/ 0 h 99"/>
                <a:gd name="T18" fmla="*/ 1010644282 w 98"/>
                <a:gd name="T19" fmla="*/ 1658143908 h 99"/>
                <a:gd name="T20" fmla="*/ 736926210 w 98"/>
                <a:gd name="T21" fmla="*/ 2077927872 h 99"/>
                <a:gd name="T22" fmla="*/ 610597969 w 98"/>
                <a:gd name="T23" fmla="*/ 1993969247 h 99"/>
                <a:gd name="T24" fmla="*/ 905368453 w 98"/>
                <a:gd name="T25" fmla="*/ 1595177230 h 99"/>
                <a:gd name="T26" fmla="*/ 989587281 w 98"/>
                <a:gd name="T27" fmla="*/ 1196380632 h 99"/>
                <a:gd name="T28" fmla="*/ 1052753695 w 98"/>
                <a:gd name="T29" fmla="*/ 1322318570 h 99"/>
                <a:gd name="T30" fmla="*/ 1368581181 w 98"/>
                <a:gd name="T31" fmla="*/ 377804651 h 99"/>
                <a:gd name="T32" fmla="*/ 989587281 w 98"/>
                <a:gd name="T33" fmla="*/ 671655258 h 99"/>
                <a:gd name="T34" fmla="*/ 968534868 w 98"/>
                <a:gd name="T35" fmla="*/ 713629990 h 99"/>
                <a:gd name="T36" fmla="*/ 989587281 w 98"/>
                <a:gd name="T37" fmla="*/ 1196380632 h 99"/>
                <a:gd name="T38" fmla="*/ 589540968 w 98"/>
                <a:gd name="T39" fmla="*/ 1322318570 h 99"/>
                <a:gd name="T40" fmla="*/ 336879898 w 98"/>
                <a:gd name="T41" fmla="*/ 503738008 h 99"/>
                <a:gd name="T42" fmla="*/ 336879898 w 98"/>
                <a:gd name="T43" fmla="*/ 503738008 h 99"/>
                <a:gd name="T44" fmla="*/ 694816797 w 98"/>
                <a:gd name="T45" fmla="*/ 1280339257 h 99"/>
                <a:gd name="T46" fmla="*/ 273718072 w 98"/>
                <a:gd name="T47" fmla="*/ 440771330 h 99"/>
                <a:gd name="T48" fmla="*/ 210551657 w 98"/>
                <a:gd name="T49" fmla="*/ 923521972 h 99"/>
                <a:gd name="T50" fmla="*/ 589540968 w 98"/>
                <a:gd name="T51" fmla="*/ 1322318570 h 99"/>
                <a:gd name="T52" fmla="*/ 1158029524 w 98"/>
                <a:gd name="T53" fmla="*/ 1343305936 h 99"/>
                <a:gd name="T54" fmla="*/ 1431747595 w 98"/>
                <a:gd name="T55" fmla="*/ 377804651 h 99"/>
                <a:gd name="T56" fmla="*/ 1158029524 w 98"/>
                <a:gd name="T57" fmla="*/ 1343305936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 name="文本框 51"/>
          <p:cNvSpPr txBox="1"/>
          <p:nvPr/>
        </p:nvSpPr>
        <p:spPr>
          <a:xfrm>
            <a:off x="194469" y="5328926"/>
            <a:ext cx="1930400" cy="461963"/>
          </a:xfrm>
          <a:prstGeom prst="rect">
            <a:avLst/>
          </a:prstGeom>
          <a:noFill/>
        </p:spPr>
        <p:txBody>
          <a:bodyPr>
            <a:spAutoFit/>
          </a:bodyPr>
          <a:lstStyle/>
          <a:p>
            <a:pPr algn="ctr" eaLnBrk="1" fontAlgn="auto" hangingPunct="1">
              <a:spcBef>
                <a:spcPts val="0"/>
              </a:spcBef>
              <a:spcAft>
                <a:spcPts val="0"/>
              </a:spcAft>
              <a:defRPr/>
            </a:pPr>
            <a:r>
              <a:rPr lang="zh-CN" altLang="en-US" sz="2400" b="1" dirty="0" smtClean="0">
                <a:solidFill>
                  <a:srgbClr val="044875"/>
                </a:solidFill>
                <a:latin typeface="+mj-lt"/>
                <a:ea typeface="+mn-ea"/>
                <a:cs typeface="Arial" panose="020B0604020202020204" pitchFamily="34" charset="0"/>
              </a:rPr>
              <a:t>确立目标</a:t>
            </a:r>
            <a:endParaRPr lang="zh-CN" altLang="en-US" sz="2400" b="1" dirty="0">
              <a:solidFill>
                <a:srgbClr val="044875"/>
              </a:solidFill>
              <a:latin typeface="+mj-lt"/>
              <a:ea typeface="+mn-ea"/>
              <a:cs typeface="Arial" panose="020B0604020202020204" pitchFamily="34" charset="0"/>
            </a:endParaRPr>
          </a:p>
        </p:txBody>
      </p:sp>
      <p:grpSp>
        <p:nvGrpSpPr>
          <p:cNvPr id="3" name="组合 2"/>
          <p:cNvGrpSpPr>
            <a:grpSpLocks/>
          </p:cNvGrpSpPr>
          <p:nvPr/>
        </p:nvGrpSpPr>
        <p:grpSpPr bwMode="auto">
          <a:xfrm>
            <a:off x="374650" y="1177925"/>
            <a:ext cx="7248525" cy="1219200"/>
            <a:chOff x="374813" y="940642"/>
            <a:chExt cx="7248135" cy="1220169"/>
          </a:xfrm>
        </p:grpSpPr>
        <p:sp>
          <p:nvSpPr>
            <p:cNvPr id="2" name="矩形 1"/>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600226" y="940642"/>
              <a:ext cx="7022722" cy="462032"/>
            </a:xfrm>
            <a:prstGeom prst="rect">
              <a:avLst/>
            </a:prstGeom>
          </p:spPr>
          <p:txBody>
            <a:bodyPr>
              <a:spAutoFit/>
            </a:bodyPr>
            <a:lstStyle/>
            <a:p>
              <a:pPr eaLnBrk="1" fontAlgn="auto" hangingPunct="1">
                <a:spcBef>
                  <a:spcPts val="0"/>
                </a:spcBef>
                <a:spcAft>
                  <a:spcPts val="0"/>
                </a:spcAft>
                <a:defRPr/>
              </a:pPr>
              <a:r>
                <a:rPr lang="zh-CN" altLang="en-US" sz="2400" dirty="0" smtClean="0">
                  <a:solidFill>
                    <a:srgbClr val="044875"/>
                  </a:solidFill>
                  <a:latin typeface="+mj-lt"/>
                  <a:ea typeface="+mn-ea"/>
                  <a:cs typeface="Arial" panose="020B0604020202020204" pitchFamily="34" charset="0"/>
                </a:rPr>
                <a:t>考勤系统最重要的就是对员工的考勤信息管理</a:t>
              </a:r>
              <a:endParaRPr lang="en-US" altLang="zh-CN" sz="2400" dirty="0">
                <a:solidFill>
                  <a:srgbClr val="044875"/>
                </a:solidFill>
                <a:latin typeface="+mj-lt"/>
                <a:ea typeface="+mn-ea"/>
                <a:cs typeface="Arial" panose="020B0604020202020204" pitchFamily="34" charset="0"/>
              </a:endParaRPr>
            </a:p>
          </p:txBody>
        </p:sp>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9088" y="574675"/>
            <a:ext cx="3031635" cy="2104961"/>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additive="base">
                                        <p:cTn id="29" dur="500" fill="hold"/>
                                        <p:tgtEl>
                                          <p:spTgt spid="49"/>
                                        </p:tgtEl>
                                        <p:attrNameLst>
                                          <p:attrName>ppt_x</p:attrName>
                                        </p:attrNameLst>
                                      </p:cBhvr>
                                      <p:tavLst>
                                        <p:tav tm="0">
                                          <p:val>
                                            <p:strVal val="#ppt_x"/>
                                          </p:val>
                                        </p:tav>
                                        <p:tav tm="100000">
                                          <p:val>
                                            <p:strVal val="#ppt_x"/>
                                          </p:val>
                                        </p:tav>
                                      </p:tavLst>
                                    </p:anim>
                                    <p:anim calcmode="lin" valueType="num">
                                      <p:cBhvr additive="base">
                                        <p:cTn id="30" dur="500" fill="hold"/>
                                        <p:tgtEl>
                                          <p:spTgt spid="4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25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ppt_x"/>
                                          </p:val>
                                        </p:tav>
                                        <p:tav tm="100000">
                                          <p:val>
                                            <p:strVal val="#ppt_x"/>
                                          </p:val>
                                        </p:tav>
                                      </p:tavLst>
                                    </p:anim>
                                    <p:anim calcmode="lin" valueType="num">
                                      <p:cBhvr additive="base">
                                        <p:cTn id="34" dur="500" fill="hold"/>
                                        <p:tgtEl>
                                          <p:spTgt spid="2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50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75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ppt_x"/>
                                          </p:val>
                                        </p:tav>
                                        <p:tav tm="100000">
                                          <p:val>
                                            <p:strVal val="#ppt_x"/>
                                          </p:val>
                                        </p:tav>
                                      </p:tavLst>
                                    </p:anim>
                                    <p:anim calcmode="lin" valueType="num">
                                      <p:cBhvr additive="base">
                                        <p:cTn id="4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p:tgtEl>
                                          <p:spTgt spid="52"/>
                                        </p:tgtEl>
                                        <p:attrNameLst>
                                          <p:attrName>ppt_y</p:attrName>
                                        </p:attrNameLst>
                                      </p:cBhvr>
                                      <p:tavLst>
                                        <p:tav tm="0">
                                          <p:val>
                                            <p:strVal val="#ppt_y+#ppt_h*1.125000"/>
                                          </p:val>
                                        </p:tav>
                                        <p:tav tm="100000">
                                          <p:val>
                                            <p:strVal val="#ppt_y"/>
                                          </p:val>
                                        </p:tav>
                                      </p:tavLst>
                                    </p:anim>
                                    <p:animEffect transition="in" filter="wipe(up)">
                                      <p:cBhvr>
                                        <p:cTn id="48" dur="500"/>
                                        <p:tgtEl>
                                          <p:spTgt spid="52"/>
                                        </p:tgtEl>
                                      </p:cBhvr>
                                    </p:animEffect>
                                  </p:childTnLst>
                                </p:cTn>
                              </p:par>
                              <p:par>
                                <p:cTn id="49" presetID="12" presetClass="entr" presetSubtype="4" fill="hold" nodeType="withEffect">
                                  <p:stCondLst>
                                    <p:cond delay="25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p:tgtEl>
                                          <p:spTgt spid="33"/>
                                        </p:tgtEl>
                                        <p:attrNameLst>
                                          <p:attrName>ppt_y</p:attrName>
                                        </p:attrNameLst>
                                      </p:cBhvr>
                                      <p:tavLst>
                                        <p:tav tm="0">
                                          <p:val>
                                            <p:strVal val="#ppt_y+#ppt_h*1.125000"/>
                                          </p:val>
                                        </p:tav>
                                        <p:tav tm="100000">
                                          <p:val>
                                            <p:strVal val="#ppt_y"/>
                                          </p:val>
                                        </p:tav>
                                      </p:tavLst>
                                    </p:anim>
                                    <p:animEffect transition="in" filter="wipe(up)">
                                      <p:cBhvr>
                                        <p:cTn id="52" dur="500"/>
                                        <p:tgtEl>
                                          <p:spTgt spid="33"/>
                                        </p:tgtEl>
                                      </p:cBhvr>
                                    </p:animEffect>
                                  </p:childTnLst>
                                </p:cTn>
                              </p:par>
                              <p:par>
                                <p:cTn id="53" presetID="12" presetClass="entr" presetSubtype="4" fill="hold" nodeType="withEffect">
                                  <p:stCondLst>
                                    <p:cond delay="500"/>
                                  </p:stCondLst>
                                  <p:childTnLst>
                                    <p:set>
                                      <p:cBhvr>
                                        <p:cTn id="54" dur="1" fill="hold">
                                          <p:stCondLst>
                                            <p:cond delay="0"/>
                                          </p:stCondLst>
                                        </p:cTn>
                                        <p:tgtEl>
                                          <p:spTgt spid="37"/>
                                        </p:tgtEl>
                                        <p:attrNameLst>
                                          <p:attrName>style.visibility</p:attrName>
                                        </p:attrNameLst>
                                      </p:cBhvr>
                                      <p:to>
                                        <p:strVal val="visible"/>
                                      </p:to>
                                    </p:set>
                                    <p:anim calcmode="lin" valueType="num">
                                      <p:cBhvr additive="base">
                                        <p:cTn id="55" dur="500"/>
                                        <p:tgtEl>
                                          <p:spTgt spid="37"/>
                                        </p:tgtEl>
                                        <p:attrNameLst>
                                          <p:attrName>ppt_y</p:attrName>
                                        </p:attrNameLst>
                                      </p:cBhvr>
                                      <p:tavLst>
                                        <p:tav tm="0">
                                          <p:val>
                                            <p:strVal val="#ppt_y+#ppt_h*1.125000"/>
                                          </p:val>
                                        </p:tav>
                                        <p:tav tm="100000">
                                          <p:val>
                                            <p:strVal val="#ppt_y"/>
                                          </p:val>
                                        </p:tav>
                                      </p:tavLst>
                                    </p:anim>
                                    <p:animEffect transition="in" filter="wipe(up)">
                                      <p:cBhvr>
                                        <p:cTn id="56" dur="500"/>
                                        <p:tgtEl>
                                          <p:spTgt spid="37"/>
                                        </p:tgtEl>
                                      </p:cBhvr>
                                    </p:animEffect>
                                  </p:childTnLst>
                                </p:cTn>
                              </p:par>
                              <p:par>
                                <p:cTn id="57" presetID="12" presetClass="entr" presetSubtype="4" fill="hold" nodeType="withEffect">
                                  <p:stCondLst>
                                    <p:cond delay="500"/>
                                  </p:stCondLst>
                                  <p:childTnLst>
                                    <p:set>
                                      <p:cBhvr>
                                        <p:cTn id="58" dur="1" fill="hold">
                                          <p:stCondLst>
                                            <p:cond delay="0"/>
                                          </p:stCondLst>
                                        </p:cTn>
                                        <p:tgtEl>
                                          <p:spTgt spid="41"/>
                                        </p:tgtEl>
                                        <p:attrNameLst>
                                          <p:attrName>style.visibility</p:attrName>
                                        </p:attrNameLst>
                                      </p:cBhvr>
                                      <p:to>
                                        <p:strVal val="visible"/>
                                      </p:to>
                                    </p:set>
                                    <p:anim calcmode="lin" valueType="num">
                                      <p:cBhvr additive="base">
                                        <p:cTn id="59" dur="500"/>
                                        <p:tgtEl>
                                          <p:spTgt spid="41"/>
                                        </p:tgtEl>
                                        <p:attrNameLst>
                                          <p:attrName>ppt_y</p:attrName>
                                        </p:attrNameLst>
                                      </p:cBhvr>
                                      <p:tavLst>
                                        <p:tav tm="0">
                                          <p:val>
                                            <p:strVal val="#ppt_y+#ppt_h*1.125000"/>
                                          </p:val>
                                        </p:tav>
                                        <p:tav tm="100000">
                                          <p:val>
                                            <p:strVal val="#ppt_y"/>
                                          </p:val>
                                        </p:tav>
                                      </p:tavLst>
                                    </p:anim>
                                    <p:animEffect transition="in" filter="wipe(up)">
                                      <p:cBhvr>
                                        <p:cTn id="60" dur="500"/>
                                        <p:tgtEl>
                                          <p:spTgt spid="4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wipe(left)">
                                      <p:cBhvr>
                                        <p:cTn id="6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5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TotalTime>
  <Words>569</Words>
  <Application>Microsoft Office PowerPoint</Application>
  <PresentationFormat>宽屏</PresentationFormat>
  <Paragraphs>87</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Adobe 仿宋 Std R</vt:lpstr>
      <vt:lpstr>宋体</vt:lpstr>
      <vt:lpstr>微软雅黑</vt:lpstr>
      <vt:lpstr>微软雅黑 Light</vt:lpstr>
      <vt:lpstr>Arial</vt:lpstr>
      <vt:lpstr>Calibri</vt:lpstr>
      <vt:lpstr>Calibri Light</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qaz</dc:creator>
  <cp:lastModifiedBy>孟宇春</cp:lastModifiedBy>
  <cp:revision>23</cp:revision>
  <dcterms:created xsi:type="dcterms:W3CDTF">2015-04-13T12:15:43Z</dcterms:created>
  <dcterms:modified xsi:type="dcterms:W3CDTF">2018-11-05T03:26:58Z</dcterms:modified>
</cp:coreProperties>
</file>