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95" r:id="rId6"/>
    <p:sldId id="340" r:id="rId7"/>
    <p:sldId id="258" r:id="rId8"/>
    <p:sldId id="342" r:id="rId9"/>
    <p:sldId id="343" r:id="rId10"/>
    <p:sldId id="260" r:id="rId11"/>
    <p:sldId id="261" r:id="rId12"/>
    <p:sldId id="262" r:id="rId13"/>
    <p:sldId id="263" r:id="rId14"/>
    <p:sldId id="264" r:id="rId15"/>
    <p:sldId id="265" r:id="rId16"/>
    <p:sldId id="267" r:id="rId17"/>
    <p:sldId id="268" r:id="rId18"/>
    <p:sldId id="269" r:id="rId19"/>
    <p:sldId id="271" r:id="rId20"/>
    <p:sldId id="272" r:id="rId21"/>
    <p:sldId id="274" r:id="rId22"/>
    <p:sldId id="275" r:id="rId23"/>
    <p:sldId id="276" r:id="rId24"/>
    <p:sldId id="277" r:id="rId25"/>
    <p:sldId id="278" r:id="rId26"/>
    <p:sldId id="279" r:id="rId27"/>
    <p:sldId id="280" r:id="rId28"/>
    <p:sldId id="282" r:id="rId29"/>
    <p:sldId id="284" r:id="rId30"/>
    <p:sldId id="285" r:id="rId31"/>
    <p:sldId id="286" r:id="rId32"/>
    <p:sldId id="287" r:id="rId33"/>
    <p:sldId id="288" r:id="rId34"/>
    <p:sldId id="289" r:id="rId35"/>
    <p:sldId id="339" r:id="rId36"/>
    <p:sldId id="376" r:id="rId37"/>
    <p:sldId id="291" r:id="rId38"/>
    <p:sldId id="334" r:id="rId39"/>
    <p:sldId id="332" r:id="rId40"/>
    <p:sldId id="330" r:id="rId41"/>
    <p:sldId id="333" r:id="rId42"/>
    <p:sldId id="29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tif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61565"/>
            <a:ext cx="9144000" cy="2953385"/>
          </a:xfrm>
        </p:spPr>
        <p:txBody>
          <a:bodyPr>
            <a:normAutofit fontScale="90000"/>
          </a:bodyPr>
          <a:lstStyle/>
          <a:p>
            <a:r>
              <a:rPr lang="en-US" sz="4000" b="1" u="sng" noProof="0" dirty="0">
                <a:ln>
                  <a:noFill/>
                </a:ln>
                <a:solidFill>
                  <a:schemeClr val="tx1"/>
                </a:solidFill>
                <a:effectLst/>
                <a:uLnTx/>
                <a:uFillTx/>
                <a:latin typeface="Bahnschrift" panose="020B0502040204020203" charset="0"/>
                <a:ea typeface="Verdana" panose="020B0604030504040204" pitchFamily="34" charset="0"/>
                <a:cs typeface="Bahnschrift" panose="020B0502040204020203" charset="0"/>
                <a:sym typeface="+mn-ea"/>
              </a:rPr>
              <a:t>PROJECT: FRAUD CLAIM PREDICTION</a:t>
            </a:r>
            <a:br>
              <a:rPr lang="en-US" sz="4000" b="1" u="sng" noProof="0" dirty="0">
                <a:ln>
                  <a:noFill/>
                </a:ln>
                <a:solidFill>
                  <a:schemeClr val="tx1"/>
                </a:solidFill>
                <a:effectLst/>
                <a:uLnTx/>
                <a:uFillTx/>
                <a:latin typeface="Bahnschrift" panose="020B0502040204020203" charset="0"/>
                <a:ea typeface="Verdana" panose="020B0604030504040204" pitchFamily="34" charset="0"/>
                <a:cs typeface="Bahnschrift" panose="020B0502040204020203" charset="0"/>
                <a:sym typeface="+mn-ea"/>
              </a:rPr>
            </a:br>
            <a:r>
              <a:rPr lang="en-US" sz="4000" b="1" u="sng" dirty="0">
                <a:solidFill>
                  <a:schemeClr val="tx1"/>
                </a:solidFill>
                <a:latin typeface="Bahnschrift" panose="020B0502040204020203" charset="0"/>
                <a:ea typeface="Verdana" panose="020B0604030504040204" pitchFamily="34" charset="0"/>
                <a:cs typeface="Bahnschrift" panose="020B0502040204020203" charset="0"/>
                <a:sym typeface="+mn-ea"/>
              </a:rPr>
              <a:t>Team 3</a:t>
            </a:r>
            <a:br>
              <a:rPr lang="en-US" sz="4000" b="1" u="sng" dirty="0">
                <a:solidFill>
                  <a:schemeClr val="tx1"/>
                </a:solidFill>
                <a:latin typeface="Bahnschrift" panose="020B0502040204020203" charset="0"/>
                <a:ea typeface="Verdana" panose="020B0604030504040204" pitchFamily="34" charset="0"/>
                <a:cs typeface="Bahnschrift" panose="020B0502040204020203" charset="0"/>
              </a:rPr>
            </a:br>
            <a:r>
              <a:rPr lang="en-US" sz="4000" b="1" u="sng" dirty="0">
                <a:solidFill>
                  <a:schemeClr val="tx1"/>
                </a:solidFill>
                <a:latin typeface="Bahnschrift" panose="020B0502040204020203" charset="0"/>
                <a:ea typeface="Verdana" panose="020B0604030504040204" pitchFamily="34" charset="0"/>
                <a:cs typeface="Bahnschrift" panose="020B0502040204020203" charset="0"/>
              </a:rPr>
              <a:t>MENTOR:</a:t>
            </a:r>
            <a:r>
              <a:rPr lang="en-US" sz="4000" b="1" u="sng" dirty="0">
                <a:solidFill>
                  <a:schemeClr val="tx1"/>
                </a:solidFill>
                <a:latin typeface="Bahnschrift" panose="020B0502040204020203" charset="0"/>
                <a:ea typeface="Verdana" panose="020B0604030504040204" pitchFamily="34" charset="0"/>
                <a:cs typeface="Bahnschrift" panose="020B0502040204020203" charset="0"/>
                <a:sym typeface="+mn-ea"/>
              </a:rPr>
              <a:t> Mahesh </a:t>
            </a:r>
            <a:br>
              <a:rPr lang="en-US" sz="4000" b="1" u="sng" dirty="0">
                <a:solidFill>
                  <a:schemeClr val="tx1"/>
                </a:solidFill>
                <a:latin typeface="Bahnschrift" panose="020B0502040204020203" charset="0"/>
                <a:ea typeface="Verdana" panose="020B0604030504040204" pitchFamily="34" charset="0"/>
                <a:cs typeface="Bahnschrift" panose="020B0502040204020203" charset="0"/>
                <a:sym typeface="+mn-ea"/>
              </a:rPr>
            </a:br>
            <a:r>
              <a:rPr lang="en-US" sz="4000" b="1" u="sng" dirty="0">
                <a:solidFill>
                  <a:schemeClr val="tx1"/>
                </a:solidFill>
                <a:latin typeface="Bahnschrift" panose="020B0502040204020203" charset="0"/>
                <a:ea typeface="Verdana" panose="020B0604030504040204" pitchFamily="34" charset="0"/>
                <a:cs typeface="Bahnschrift" panose="020B0502040204020203" charset="0"/>
                <a:sym typeface="+mn-ea"/>
              </a:rPr>
              <a:t> &lt;DATE:13/12/19&gt;</a:t>
            </a:r>
            <a:br>
              <a:rPr lang="en-US" b="1" dirty="0">
                <a:solidFill>
                  <a:srgbClr val="002776"/>
                </a:solidFill>
                <a:latin typeface="Verdana" panose="020B0604030504040204" pitchFamily="34" charset="0"/>
                <a:ea typeface="Verdana" panose="020B0604030504040204" pitchFamily="34" charset="0"/>
                <a:cs typeface="Verdana" panose="020B0604030504040204" pitchFamily="34" charset="0"/>
              </a:rPr>
            </a:br>
            <a:endParaRPr lang="en-US" dirty="0"/>
          </a:p>
        </p:txBody>
      </p:sp>
      <p:pic>
        <p:nvPicPr>
          <p:cNvPr id="5" name="Picture 4"/>
          <p:cNvPicPr>
            <a:picLocks noChangeAspect="1"/>
          </p:cNvPicPr>
          <p:nvPr/>
        </p:nvPicPr>
        <p:blipFill>
          <a:blip r:embed="rId1"/>
          <a:stretch>
            <a:fillRect/>
          </a:stretch>
        </p:blipFill>
        <p:spPr>
          <a:xfrm>
            <a:off x="9282430" y="297815"/>
            <a:ext cx="1932305" cy="7835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9398635" cy="1038860"/>
          </a:xfrm>
        </p:spPr>
        <p:txBody>
          <a:bodyPr>
            <a:normAutofit fontScale="90000"/>
          </a:bodyPr>
          <a:p>
            <a:r>
              <a:rPr lang="en-US" sz="2400" b="1"/>
              <a:t>2.Hospital country (in which part or division of the country the hospital is located) :</a:t>
            </a:r>
            <a:br>
              <a:rPr lang="en-US" sz="2400" b="1"/>
            </a:br>
            <a:r>
              <a:rPr lang="en-US" sz="2400" b="1"/>
              <a:t> Country- ERIE with highest cases of 1,31,698 (12.56%)                                                         County- Essex has least number of cases ( 443 (0.04%) )and percentage of cases of remaining counties are as shown in the plot attached.</a:t>
            </a:r>
            <a:endParaRPr lang="en-US" sz="2400" b="1"/>
          </a:p>
        </p:txBody>
      </p:sp>
      <p:pic>
        <p:nvPicPr>
          <p:cNvPr id="4" name="Picture 2"/>
          <p:cNvPicPr>
            <a:picLocks noChangeAspect="1"/>
          </p:cNvPicPr>
          <p:nvPr>
            <p:ph idx="1"/>
          </p:nvPr>
        </p:nvPicPr>
        <p:blipFill>
          <a:blip r:embed="rId1"/>
          <a:stretch>
            <a:fillRect/>
          </a:stretch>
        </p:blipFill>
        <p:spPr>
          <a:xfrm>
            <a:off x="838200" y="1910715"/>
            <a:ext cx="10419080" cy="44437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55600" y="601980"/>
            <a:ext cx="11496675" cy="5575300"/>
          </a:xfrm>
        </p:spPr>
        <p:txBody>
          <a:bodyPr>
            <a:noAutofit/>
          </a:bodyPr>
          <a:p>
            <a:endParaRPr lang="en-US" sz="1900"/>
          </a:p>
          <a:p>
            <a:pPr marL="0" indent="0">
              <a:buNone/>
            </a:pPr>
            <a:r>
              <a:rPr lang="en-US" sz="1900" b="1">
                <a:sym typeface="+mn-ea"/>
              </a:rPr>
              <a:t>3.Certificate number:</a:t>
            </a:r>
            <a:br>
              <a:rPr lang="en-US" sz="1900" b="1">
                <a:sym typeface="+mn-ea"/>
              </a:rPr>
            </a:br>
            <a:r>
              <a:rPr lang="en-US" sz="1900" b="1">
                <a:sym typeface="+mn-ea"/>
              </a:rPr>
              <a:t>For the following feature , as it is consisting of more levels, cannot plot it graphically. There are total 2456 missing values in this column and  are being replaced by the mode of the column i.e.  1401014.</a:t>
            </a:r>
            <a:br>
              <a:rPr lang="en-US" sz="1900" b="1">
                <a:sym typeface="+mn-ea"/>
              </a:rPr>
            </a:br>
            <a:r>
              <a:rPr lang="en-US" sz="1900" b="1">
                <a:sym typeface="+mn-ea"/>
              </a:rPr>
              <a:t>NOTE: - There is no plot available because of the huge number of components.  </a:t>
            </a:r>
            <a:endParaRPr lang="en-US" sz="1900" b="1">
              <a:solidFill>
                <a:schemeClr val="tx1"/>
              </a:solidFill>
            </a:endParaRPr>
          </a:p>
          <a:p>
            <a:endParaRPr lang="en-US" sz="1900"/>
          </a:p>
          <a:p>
            <a:pPr marL="0" indent="0">
              <a:buNone/>
            </a:pPr>
            <a:r>
              <a:rPr lang="en-US" sz="1900" b="1">
                <a:solidFill>
                  <a:schemeClr val="tx1"/>
                </a:solidFill>
              </a:rPr>
              <a:t>4.Hospital Id:</a:t>
            </a:r>
            <a:endParaRPr lang="en-US" sz="1900" b="1">
              <a:solidFill>
                <a:schemeClr val="tx1"/>
              </a:solidFill>
            </a:endParaRPr>
          </a:p>
          <a:p>
            <a:pPr marL="0" indent="0">
              <a:buNone/>
            </a:pPr>
            <a:r>
              <a:rPr lang="en-US" sz="1900" b="1">
                <a:solidFill>
                  <a:schemeClr val="tx1"/>
                </a:solidFill>
              </a:rPr>
              <a:t>There are total 2456 missing values in this column and it is replaced by the mode of the column i.e.  413. Consists more levels, cannot plot it graphically.</a:t>
            </a:r>
            <a:endParaRPr lang="en-US" sz="1900" b="1">
              <a:solidFill>
                <a:schemeClr val="tx1"/>
              </a:solidFill>
            </a:endParaRPr>
          </a:p>
          <a:p>
            <a:pPr marL="0" indent="0">
              <a:buNone/>
            </a:pPr>
            <a:r>
              <a:rPr lang="en-US" sz="1900" b="1">
                <a:solidFill>
                  <a:schemeClr val="tx1"/>
                </a:solidFill>
              </a:rPr>
              <a:t>NOTE: - There is no plot available because of the huge number of components.         </a:t>
            </a:r>
            <a:endParaRPr lang="en-US" sz="1900" b="1">
              <a:solidFill>
                <a:schemeClr val="tx1"/>
              </a:solidFill>
            </a:endParaRPr>
          </a:p>
          <a:p>
            <a:pPr marL="0" indent="0">
              <a:buNone/>
            </a:pPr>
            <a:endParaRPr lang="en-US" sz="1900" b="1">
              <a:solidFill>
                <a:schemeClr val="tx1"/>
              </a:solidFill>
            </a:endParaRPr>
          </a:p>
          <a:p>
            <a:pPr marL="0" indent="0">
              <a:buNone/>
            </a:pPr>
            <a:endParaRPr lang="en-US" sz="1900" b="1">
              <a:solidFill>
                <a:schemeClr val="tx1"/>
              </a:solidFill>
            </a:endParaRPr>
          </a:p>
          <a:p>
            <a:pPr marL="0" indent="0">
              <a:buNone/>
            </a:pPr>
            <a:r>
              <a:rPr lang="en-US" sz="1900" b="1">
                <a:solidFill>
                  <a:schemeClr val="tx1"/>
                </a:solidFill>
              </a:rPr>
              <a:t>5.Hospital name:</a:t>
            </a:r>
            <a:endParaRPr lang="en-US" sz="1900" b="1">
              <a:solidFill>
                <a:schemeClr val="tx1"/>
              </a:solidFill>
            </a:endParaRPr>
          </a:p>
          <a:p>
            <a:pPr marL="0" indent="0">
              <a:buNone/>
            </a:pPr>
            <a:r>
              <a:rPr lang="en-US" sz="1900" b="1">
                <a:solidFill>
                  <a:schemeClr val="tx1"/>
                </a:solidFill>
              </a:rPr>
              <a:t>Most of the cases were recorded in STRONG MEMORIAL HOSPITAL of 40,824 while only one was recorded in HEALTH ALLIANCE HOSPITAL BRODWAY COMPANY. </a:t>
            </a:r>
            <a:endParaRPr lang="en-US" sz="1900" b="1">
              <a:solidFill>
                <a:schemeClr val="tx1"/>
              </a:solidFill>
            </a:endParaRPr>
          </a:p>
          <a:p>
            <a:pPr marL="0" indent="0">
              <a:buNone/>
            </a:pPr>
            <a:r>
              <a:rPr lang="en-US" sz="1900" b="1">
                <a:solidFill>
                  <a:schemeClr val="tx1"/>
                </a:solidFill>
              </a:rPr>
              <a:t>NOTE: - There is no plot available because of the huge number of components.  </a:t>
            </a:r>
            <a:endParaRPr lang="en-US" sz="1900" b="1">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sz="2400"/>
            </a:br>
            <a:r>
              <a:rPr lang="en-US" sz="2400" b="1"/>
              <a:t>6.Age (age of the patient):</a:t>
            </a:r>
            <a:br>
              <a:rPr lang="en-US" sz="2400" b="1"/>
            </a:br>
            <a:r>
              <a:rPr lang="en-US" sz="2400" b="1"/>
              <a:t>Column name- Age</a:t>
            </a:r>
            <a:br>
              <a:rPr lang="en-US" sz="2400" b="1"/>
            </a:br>
            <a:r>
              <a:rPr lang="en-US" sz="2400" b="1"/>
              <a:t>By the observation of data given we come to a conclusion that people aged of 70 and above were affected in more number as 3,06,017 contributing 29.18%, whereas teens in between 18-29 were affected at a lower scale ( 1,17,111 contributing 11.17%) . Meanwhile remaining age grouped people are affected as shown in the plot. </a:t>
            </a:r>
            <a:endParaRPr lang="en-US" sz="2400" b="1"/>
          </a:p>
        </p:txBody>
      </p:sp>
      <p:pic>
        <p:nvPicPr>
          <p:cNvPr id="4" name="Picture 3"/>
          <p:cNvPicPr>
            <a:picLocks noChangeAspect="1"/>
          </p:cNvPicPr>
          <p:nvPr>
            <p:ph idx="1"/>
          </p:nvPr>
        </p:nvPicPr>
        <p:blipFill>
          <a:blip r:embed="rId1"/>
          <a:stretch>
            <a:fillRect/>
          </a:stretch>
        </p:blipFill>
        <p:spPr>
          <a:xfrm>
            <a:off x="941705" y="2247265"/>
            <a:ext cx="9476740" cy="41268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2400" b="1">
                <a:solidFill>
                  <a:schemeClr val="tx1"/>
                </a:solidFill>
              </a:rPr>
              <a:t>7.Zip codes (postal codes):</a:t>
            </a:r>
            <a:br>
              <a:rPr lang="en-US" sz="2400" b="1">
                <a:solidFill>
                  <a:schemeClr val="tx1"/>
                </a:solidFill>
              </a:rPr>
            </a:br>
            <a:r>
              <a:rPr lang="en-US" sz="2400" b="1">
                <a:solidFill>
                  <a:schemeClr val="tx1"/>
                </a:solidFill>
              </a:rPr>
              <a:t>Column name- zip_code_3_digits</a:t>
            </a:r>
            <a:br>
              <a:rPr lang="en-US" sz="2400" b="1">
                <a:solidFill>
                  <a:schemeClr val="tx1"/>
                </a:solidFill>
              </a:rPr>
            </a:br>
            <a:r>
              <a:rPr lang="en-US" sz="2400" b="1">
                <a:solidFill>
                  <a:schemeClr val="tx1"/>
                </a:solidFill>
              </a:rPr>
              <a:t>Most of the cases were found from the zip code 104 i.e. 91046 (8.86%) and least number of cases was found from the zip code 119 i.e. 50 (0%). The data with proportion of 19304 (1.84%) were from OOS (out of state).</a:t>
            </a:r>
            <a:endParaRPr lang="en-US" sz="2400" b="1">
              <a:solidFill>
                <a:schemeClr val="tx1"/>
              </a:solidFill>
            </a:endParaRPr>
          </a:p>
        </p:txBody>
      </p:sp>
      <p:pic>
        <p:nvPicPr>
          <p:cNvPr id="4" name="Picture 4"/>
          <p:cNvPicPr>
            <a:picLocks noChangeAspect="1"/>
          </p:cNvPicPr>
          <p:nvPr>
            <p:ph idx="1"/>
          </p:nvPr>
        </p:nvPicPr>
        <p:blipFill>
          <a:blip r:embed="rId1"/>
          <a:stretch>
            <a:fillRect/>
          </a:stretch>
        </p:blipFill>
        <p:spPr>
          <a:xfrm>
            <a:off x="837565" y="1871345"/>
            <a:ext cx="10226675" cy="49403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2400" b="1"/>
              <a:t>8.Gender( male or female):</a:t>
            </a:r>
            <a:br>
              <a:rPr lang="en-US" sz="2400" b="1"/>
            </a:br>
            <a:r>
              <a:rPr lang="en-US" sz="2400" b="1"/>
              <a:t>Total 5,93,506 diseased were male and 4,55,019 were female i.e. 43.39% and on the other hand 50 people been stated as Unknown. This shows that 56.6% of total patients were males.</a:t>
            </a:r>
            <a:endParaRPr lang="en-US" sz="2400" b="1"/>
          </a:p>
        </p:txBody>
      </p:sp>
      <p:pic>
        <p:nvPicPr>
          <p:cNvPr id="5" name="Picture 5"/>
          <p:cNvPicPr>
            <a:picLocks noChangeAspect="1"/>
          </p:cNvPicPr>
          <p:nvPr>
            <p:ph idx="1"/>
          </p:nvPr>
        </p:nvPicPr>
        <p:blipFill>
          <a:blip r:embed="rId1"/>
          <a:stretch>
            <a:fillRect/>
          </a:stretch>
        </p:blipFill>
        <p:spPr>
          <a:xfrm>
            <a:off x="1440180" y="1899920"/>
            <a:ext cx="8268970" cy="42481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25550"/>
            <a:ext cx="10515600" cy="465455"/>
          </a:xfrm>
        </p:spPr>
        <p:txBody>
          <a:bodyPr>
            <a:normAutofit fontScale="90000"/>
          </a:bodyPr>
          <a:p>
            <a:r>
              <a:rPr lang="en-US" sz="2000" b="1">
                <a:sym typeface="+mn-ea"/>
              </a:rPr>
              <a:t>9.Cultural group( race of people):</a:t>
            </a:r>
            <a:br>
              <a:rPr lang="en-US" sz="2000" b="1">
                <a:sym typeface="+mn-ea"/>
              </a:rPr>
            </a:br>
            <a:r>
              <a:rPr lang="en-US" sz="2000" b="1">
                <a:sym typeface="+mn-ea"/>
              </a:rPr>
              <a:t>When it comes to cultural group whites are joined in hospitals in huge number of 7,81,658. This comes around 74.54% of total races.  There are 3832 unknown race i.e. 0.37% </a:t>
            </a:r>
            <a:br>
              <a:rPr lang="en-US" sz="2000" b="1">
                <a:solidFill>
                  <a:schemeClr val="tx1"/>
                </a:solidFill>
              </a:rPr>
            </a:br>
            <a:br>
              <a:rPr lang="en-US" sz="2000" b="1"/>
            </a:br>
            <a:r>
              <a:rPr lang="en-US" sz="2000" b="1">
                <a:sym typeface="+mn-ea"/>
              </a:rPr>
              <a:t>10.Ethnicity:</a:t>
            </a:r>
            <a:br>
              <a:rPr lang="en-US" sz="2000" b="1"/>
            </a:br>
            <a:r>
              <a:rPr lang="en-US" sz="2000" b="1">
                <a:sym typeface="+mn-ea"/>
              </a:rPr>
              <a:t>Column name-  ethnicity</a:t>
            </a:r>
            <a:br>
              <a:rPr lang="en-US" sz="2000" b="1"/>
            </a:br>
            <a:r>
              <a:rPr lang="en-US" sz="2000" b="1">
                <a:sym typeface="+mn-ea"/>
              </a:rPr>
              <a:t>The Hispanic/Not Span component almost contributes 86% with count of 910555, Spanish and Unknown contributing almost 8% and 4% each</a:t>
            </a:r>
            <a:br>
              <a:rPr lang="en-US" sz="2000" b="1"/>
            </a:br>
            <a:endParaRPr lang="en-US" sz="2000"/>
          </a:p>
        </p:txBody>
      </p:sp>
      <p:pic>
        <p:nvPicPr>
          <p:cNvPr id="7" name="Picture 7"/>
          <p:cNvPicPr>
            <a:picLocks noChangeAspect="1"/>
          </p:cNvPicPr>
          <p:nvPr>
            <p:ph idx="1"/>
          </p:nvPr>
        </p:nvPicPr>
        <p:blipFill>
          <a:blip r:embed="rId1"/>
          <a:stretch>
            <a:fillRect/>
          </a:stretch>
        </p:blipFill>
        <p:spPr>
          <a:xfrm>
            <a:off x="1531620" y="2557145"/>
            <a:ext cx="8856345" cy="38849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2400" b="1"/>
              <a:t>11. Days spend by patient in hospital:</a:t>
            </a:r>
            <a:br>
              <a:rPr lang="en-US" sz="2400" b="1"/>
            </a:br>
            <a:br>
              <a:rPr lang="en-US" sz="2400" b="1"/>
            </a:br>
            <a:r>
              <a:rPr lang="en-US" sz="2400" b="1"/>
              <a:t>NOTE: - There is no plot available because of the huge number of components.  </a:t>
            </a:r>
            <a:br>
              <a:rPr lang="en-US" sz="2400" b="1"/>
            </a:br>
            <a:br>
              <a:rPr lang="en-US" sz="2400" b="1"/>
            </a:br>
            <a:r>
              <a:rPr lang="en-US" sz="2400" b="1"/>
              <a:t>Most of the cases are of emergency of about 6,08,595 cases. Which comes of 58.04% of total cases and trauma cases are very minimum with just 0.22% of just 2,258 cases of total.</a:t>
            </a:r>
            <a:endParaRPr lang="en-US" sz="2400" b="1"/>
          </a:p>
        </p:txBody>
      </p:sp>
      <p:pic>
        <p:nvPicPr>
          <p:cNvPr id="8" name="Picture 8"/>
          <p:cNvPicPr>
            <a:picLocks noChangeAspect="1"/>
          </p:cNvPicPr>
          <p:nvPr>
            <p:ph idx="1"/>
          </p:nvPr>
        </p:nvPicPr>
        <p:blipFill>
          <a:blip r:embed="rId1"/>
          <a:stretch>
            <a:fillRect/>
          </a:stretch>
        </p:blipFill>
        <p:spPr>
          <a:xfrm>
            <a:off x="1651635" y="2118995"/>
            <a:ext cx="8691245" cy="4368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2000" b="1">
                <a:solidFill>
                  <a:schemeClr val="tx1"/>
                </a:solidFill>
              </a:rPr>
              <a:t>14.Home or self care:</a:t>
            </a:r>
            <a:br>
              <a:rPr lang="en-US" sz="2000" b="1">
                <a:solidFill>
                  <a:schemeClr val="tx1"/>
                </a:solidFill>
              </a:rPr>
            </a:br>
            <a:r>
              <a:rPr lang="en-US" sz="2000" b="1">
                <a:solidFill>
                  <a:schemeClr val="tx1"/>
                </a:solidFill>
              </a:rPr>
              <a:t>Column name- Home.or.self.care</a:t>
            </a:r>
            <a:br>
              <a:rPr lang="en-US" sz="2000" b="1">
                <a:solidFill>
                  <a:schemeClr val="tx1"/>
                </a:solidFill>
              </a:rPr>
            </a:br>
            <a:br>
              <a:rPr lang="en-US" sz="2000" b="1">
                <a:solidFill>
                  <a:schemeClr val="tx1"/>
                </a:solidFill>
              </a:rPr>
            </a:br>
            <a:r>
              <a:rPr lang="en-US" sz="2000" b="1">
                <a:solidFill>
                  <a:schemeClr val="tx1"/>
                </a:solidFill>
              </a:rPr>
              <a:t> As per the given data 694841 patients opted self-care at home, which mean more than half I.e. 66.27% of the patients are under self-care and least of 455 patients i.e. 0.04% patients were under federal health care facility. None of the patients were opted to Medicaid Cert Nursing Facility or Critical Access Hospital  </a:t>
            </a:r>
            <a:endParaRPr lang="en-US" sz="2000" b="1">
              <a:solidFill>
                <a:schemeClr val="tx1"/>
              </a:solidFill>
            </a:endParaRPr>
          </a:p>
        </p:txBody>
      </p:sp>
      <p:pic>
        <p:nvPicPr>
          <p:cNvPr id="9" name="Picture 9"/>
          <p:cNvPicPr>
            <a:picLocks noChangeAspect="1"/>
          </p:cNvPicPr>
          <p:nvPr>
            <p:ph idx="1"/>
          </p:nvPr>
        </p:nvPicPr>
        <p:blipFill>
          <a:blip r:embed="rId1"/>
          <a:stretch>
            <a:fillRect/>
          </a:stretch>
        </p:blipFill>
        <p:spPr>
          <a:xfrm>
            <a:off x="700405" y="2080895"/>
            <a:ext cx="9536430" cy="42481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295390"/>
          </a:xfrm>
        </p:spPr>
        <p:txBody>
          <a:bodyPr>
            <a:normAutofit fontScale="90000"/>
          </a:bodyPr>
          <a:p>
            <a:r>
              <a:rPr lang="en-US" sz="1800" b="1"/>
              <a:t>15.Year discharge( patient discharge year):</a:t>
            </a:r>
            <a:br>
              <a:rPr lang="en-US" sz="1800" b="1"/>
            </a:br>
            <a:r>
              <a:rPr lang="en-US" sz="1800" b="1"/>
              <a:t>Column name- year_discharge</a:t>
            </a:r>
            <a:br>
              <a:rPr lang="en-US" sz="1800" b="1"/>
            </a:br>
            <a:r>
              <a:rPr lang="en-US" sz="1800" b="1"/>
              <a:t>This column keeps the records of patient discharge year from the hospital.</a:t>
            </a:r>
            <a:br>
              <a:rPr lang="en-US" sz="1800" b="1"/>
            </a:br>
            <a:br>
              <a:rPr lang="en-US" sz="1800" b="1"/>
            </a:br>
            <a:r>
              <a:rPr lang="en-US" sz="1800" b="1"/>
              <a:t>16.Particular code for disease:</a:t>
            </a:r>
            <a:br>
              <a:rPr lang="en-US" sz="1800" b="1"/>
            </a:br>
            <a:r>
              <a:rPr lang="en-US" sz="1800" b="1"/>
              <a:t>Column name- ccs_diagnosis_code</a:t>
            </a:r>
            <a:br>
              <a:rPr lang="en-US" sz="1800" b="1"/>
            </a:br>
            <a:r>
              <a:rPr lang="en-US" sz="1800" b="1"/>
              <a:t>This column keeps the records of the disease code.</a:t>
            </a:r>
            <a:br>
              <a:rPr lang="en-US" sz="1800" b="1"/>
            </a:br>
            <a:br>
              <a:rPr lang="en-US" sz="1800" b="1"/>
            </a:br>
            <a:br>
              <a:rPr lang="en-US" sz="1800" b="1"/>
            </a:br>
            <a:br>
              <a:rPr lang="en-US" sz="1800" b="1"/>
            </a:br>
            <a:r>
              <a:rPr lang="en-US" sz="1800" b="1"/>
              <a:t>17. Name of the disease:</a:t>
            </a:r>
            <a:br>
              <a:rPr lang="en-US" sz="1800" b="1"/>
            </a:br>
            <a:r>
              <a:rPr lang="en-US" sz="1800" b="1"/>
              <a:t>Column name-  ccs_diagnosis_description</a:t>
            </a:r>
            <a:br>
              <a:rPr lang="en-US" sz="1800" b="1"/>
            </a:br>
            <a:r>
              <a:rPr lang="en-US" sz="1800" b="1"/>
              <a:t>This column keeps the record of the name of the diseases.</a:t>
            </a:r>
            <a:br>
              <a:rPr lang="en-US" sz="1800" b="1"/>
            </a:br>
            <a:br>
              <a:rPr lang="en-US" sz="1800" b="1"/>
            </a:br>
            <a:r>
              <a:rPr lang="en-US" sz="1800" b="1"/>
              <a:t>18. Procedure code which the hospital has followed:</a:t>
            </a:r>
            <a:br>
              <a:rPr lang="en-US" sz="1800" b="1"/>
            </a:br>
            <a:r>
              <a:rPr lang="en-US" sz="1800" b="1"/>
              <a:t>Column name- ccs_procedure_code</a:t>
            </a:r>
            <a:br>
              <a:rPr lang="en-US" sz="1800" b="1"/>
            </a:br>
            <a:r>
              <a:rPr lang="en-US" sz="1800" b="1"/>
              <a:t>This column keeps the record of the procedure code which the hospital has followed.</a:t>
            </a:r>
            <a:br>
              <a:rPr lang="en-US" sz="1800" b="1"/>
            </a:br>
            <a:br>
              <a:rPr lang="en-US" sz="1800" b="1"/>
            </a:br>
            <a:r>
              <a:rPr lang="en-US" sz="1800" b="1"/>
              <a:t>19. Name of the procedure followed by the hospital:</a:t>
            </a:r>
            <a:br>
              <a:rPr lang="en-US" sz="1800" b="1"/>
            </a:br>
            <a:r>
              <a:rPr lang="en-US" sz="1800" b="1"/>
              <a:t>Column  name- ccs_procedure_description</a:t>
            </a:r>
            <a:br>
              <a:rPr lang="en-US" sz="1800" b="1"/>
            </a:br>
            <a:r>
              <a:rPr lang="en-US" sz="1800" b="1"/>
              <a:t>This column keeps the record of the name of the procedure which the hospital has followed.</a:t>
            </a:r>
            <a:br>
              <a:rPr lang="en-US" sz="1800" b="1"/>
            </a:br>
            <a:br>
              <a:rPr lang="en-US" sz="1800" b="1"/>
            </a:br>
            <a:r>
              <a:rPr lang="en-US" sz="1800" b="1"/>
              <a:t>20. Classification system that classifies patients according to their reason of admission, severity of illness and risk of mortality:</a:t>
            </a:r>
            <a:br>
              <a:rPr lang="en-US" sz="1800" b="1"/>
            </a:br>
            <a:r>
              <a:rPr lang="en-US" sz="1800" b="1"/>
              <a:t>Column name- apr_drg_description</a:t>
            </a:r>
            <a:br>
              <a:rPr lang="en-US" sz="1800" b="1"/>
            </a:br>
            <a:r>
              <a:rPr lang="en-US" sz="1800" b="1"/>
              <a:t>This column keeps the record of the patients according to their reason of admission, severity of illness and risk of mortality.</a:t>
            </a:r>
            <a:endParaRPr lang="en-US" sz="18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2400" b="1"/>
              <a:t>21. Medical description:</a:t>
            </a:r>
            <a:br>
              <a:rPr lang="en-US" sz="2400" b="1"/>
            </a:br>
            <a:r>
              <a:rPr lang="en-US" sz="2400" b="1"/>
              <a:t>Column name- apr_mdc_description</a:t>
            </a:r>
            <a:br>
              <a:rPr lang="en-US" sz="2400" b="1"/>
            </a:br>
            <a:r>
              <a:rPr lang="en-US" sz="2400" b="1"/>
              <a:t>Saddest part here is there are lots of cases with Diseases and Disorders of the Circulatory System which comes exactly 1,32,114, i.e. 12.6 % people and just 0.1% of people are of burns cases.  </a:t>
            </a:r>
            <a:endParaRPr lang="en-US" sz="2400" b="1"/>
          </a:p>
        </p:txBody>
      </p:sp>
      <p:pic>
        <p:nvPicPr>
          <p:cNvPr id="11" name="Picture 11"/>
          <p:cNvPicPr>
            <a:picLocks noChangeAspect="1"/>
          </p:cNvPicPr>
          <p:nvPr>
            <p:ph idx="1"/>
          </p:nvPr>
        </p:nvPicPr>
        <p:blipFill>
          <a:blip r:embed="rId1"/>
          <a:stretch>
            <a:fillRect/>
          </a:stretch>
        </p:blipFill>
        <p:spPr>
          <a:xfrm>
            <a:off x="1040130" y="2007870"/>
            <a:ext cx="10314305" cy="41090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05815"/>
            <a:ext cx="8500745" cy="884555"/>
          </a:xfrm>
        </p:spPr>
        <p:txBody>
          <a:bodyPr>
            <a:noAutofit/>
          </a:bodyPr>
          <a:p>
            <a:r>
              <a:rPr lang="en-US" sz="2800">
                <a:solidFill>
                  <a:schemeClr val="tx1"/>
                </a:solidFill>
                <a:effectLst>
                  <a:outerShdw blurRad="38100" dist="19050" dir="2700000" algn="tl" rotWithShape="0">
                    <a:schemeClr val="dk1">
                      <a:alpha val="40000"/>
                    </a:schemeClr>
                  </a:outerShdw>
                </a:effectLst>
                <a:latin typeface="Bahnschrift Light Condensed" panose="020B0502040204020203" charset="0"/>
                <a:cs typeface="Bahnschrift Light Condensed" panose="020B0502040204020203" charset="0"/>
              </a:rPr>
              <a:t>To find out claims done by the hospital to insurance company are genuine or fraud.</a:t>
            </a:r>
            <a:endParaRPr lang="en-US" sz="2800">
              <a:solidFill>
                <a:schemeClr val="tx1"/>
              </a:solidFill>
              <a:effectLst>
                <a:outerShdw blurRad="38100" dist="19050" dir="2700000" algn="tl" rotWithShape="0">
                  <a:schemeClr val="dk1">
                    <a:alpha val="40000"/>
                  </a:schemeClr>
                </a:outerShdw>
              </a:effectLst>
              <a:latin typeface="Bahnschrift Light Condensed" panose="020B0502040204020203" charset="0"/>
              <a:cs typeface="Bahnschrift Light Condensed" panose="020B0502040204020203" charset="0"/>
            </a:endParaRPr>
          </a:p>
        </p:txBody>
      </p:sp>
      <p:sp>
        <p:nvSpPr>
          <p:cNvPr id="3" name="Content Placeholder 2"/>
          <p:cNvSpPr>
            <a:spLocks noGrp="1"/>
          </p:cNvSpPr>
          <p:nvPr>
            <p:ph idx="1"/>
          </p:nvPr>
        </p:nvSpPr>
        <p:spPr/>
        <p:txBody>
          <a:bodyPr/>
          <a:p>
            <a:endParaRPr lang="en-US"/>
          </a:p>
          <a:p>
            <a:endParaRPr lang="en-US"/>
          </a:p>
          <a:p>
            <a:endParaRPr lang="en-US"/>
          </a:p>
          <a:p>
            <a:pPr marL="0" indent="0">
              <a:buNone/>
            </a:pPr>
            <a:endParaRPr lang="en-US"/>
          </a:p>
        </p:txBody>
      </p:sp>
      <p:sp>
        <p:nvSpPr>
          <p:cNvPr id="5" name="TextBox 1"/>
          <p:cNvSpPr txBox="1"/>
          <p:nvPr/>
        </p:nvSpPr>
        <p:spPr>
          <a:xfrm>
            <a:off x="946150" y="44450"/>
            <a:ext cx="3758565" cy="521970"/>
          </a:xfrm>
          <a:prstGeom prst="rect">
            <a:avLst/>
          </a:prstGeom>
          <a:noFill/>
        </p:spPr>
        <p:txBody>
          <a:bodyPr wrap="square" rtlCol="0">
            <a:spAutoFit/>
          </a:bodyPr>
          <a:lstStyle/>
          <a:p>
            <a:r>
              <a:rPr lang="en-US" sz="2800" b="1" u="sng" dirty="0">
                <a:solidFill>
                  <a:schemeClr val="tx1"/>
                </a:solidFill>
                <a:latin typeface="Bahnschrift" panose="020B0502040204020203" charset="0"/>
                <a:ea typeface="+mj-ea"/>
                <a:cs typeface="Bahnschrift" panose="020B0502040204020203" charset="0"/>
              </a:rPr>
              <a:t>Business Problem:</a:t>
            </a:r>
            <a:endParaRPr lang="en-US" sz="2800" b="1" u="sng" dirty="0">
              <a:solidFill>
                <a:schemeClr val="tx1"/>
              </a:solidFill>
              <a:latin typeface="Bahnschrift" panose="020B0502040204020203" charset="0"/>
              <a:ea typeface="+mj-ea"/>
              <a:cs typeface="Bahnschrift" panose="020B0502040204020203"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sz="2400" b="1"/>
            </a:br>
            <a:r>
              <a:rPr lang="en-US" sz="2400" b="1"/>
              <a:t>22. Code for patient’s disease, disorder etc.:</a:t>
            </a:r>
            <a:br>
              <a:rPr lang="en-US" sz="2400" b="1"/>
            </a:br>
            <a:r>
              <a:rPr lang="en-US" sz="2400" b="1"/>
              <a:t>This column keeps the record of the code for patient’s disease, disorder etc.</a:t>
            </a:r>
            <a:br>
              <a:rPr lang="en-US" sz="2400" b="1"/>
            </a:br>
            <a:br>
              <a:rPr lang="en-US" sz="2400" b="1"/>
            </a:br>
            <a:r>
              <a:rPr lang="en-US" sz="2400" b="1"/>
              <a:t>23. Description illness:</a:t>
            </a:r>
            <a:endParaRPr lang="en-US" sz="2400" b="1"/>
          </a:p>
        </p:txBody>
      </p:sp>
      <p:pic>
        <p:nvPicPr>
          <p:cNvPr id="12" name="Picture 12"/>
          <p:cNvPicPr>
            <a:picLocks noChangeAspect="1"/>
          </p:cNvPicPr>
          <p:nvPr>
            <p:ph idx="1"/>
          </p:nvPr>
        </p:nvPicPr>
        <p:blipFill>
          <a:blip r:embed="rId1"/>
          <a:stretch>
            <a:fillRect/>
          </a:stretch>
        </p:blipFill>
        <p:spPr>
          <a:xfrm>
            <a:off x="1017270" y="1899920"/>
            <a:ext cx="9324975" cy="42481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2400" b="1"/>
              <a:t>24. Mortality risk:</a:t>
            </a:r>
            <a:br>
              <a:rPr lang="en-US" sz="2400" b="1"/>
            </a:br>
            <a:r>
              <a:rPr lang="en-US" sz="2400" b="1"/>
              <a:t>Most of the cases are of minor mortality risk with 58.6% of total number of cases with 615120 patients. 59705 cases are of extreme mortality risk which consists of just 5.69% of total patients.</a:t>
            </a:r>
            <a:endParaRPr lang="en-US" sz="2400" b="1"/>
          </a:p>
        </p:txBody>
      </p:sp>
      <p:pic>
        <p:nvPicPr>
          <p:cNvPr id="13" name="Picture 13"/>
          <p:cNvPicPr>
            <a:picLocks noChangeAspect="1"/>
          </p:cNvPicPr>
          <p:nvPr>
            <p:ph idx="1"/>
          </p:nvPr>
        </p:nvPicPr>
        <p:blipFill>
          <a:blip r:embed="rId1"/>
          <a:stretch>
            <a:fillRect/>
          </a:stretch>
        </p:blipFill>
        <p:spPr>
          <a:xfrm>
            <a:off x="1424940" y="1929130"/>
            <a:ext cx="9204325" cy="43097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400" b="1"/>
              <a:t>25. Surgery description:</a:t>
            </a:r>
            <a:br>
              <a:rPr lang="en-US" sz="2400" b="1"/>
            </a:br>
            <a:r>
              <a:rPr lang="en-US" sz="2400" b="1"/>
              <a:t>The Medical component contributes almost 76% , surgical with 23% .</a:t>
            </a:r>
            <a:endParaRPr lang="en-US" sz="2400" b="1"/>
          </a:p>
        </p:txBody>
      </p:sp>
      <p:pic>
        <p:nvPicPr>
          <p:cNvPr id="14" name="Picture 14"/>
          <p:cNvPicPr>
            <a:picLocks noChangeAspect="1"/>
          </p:cNvPicPr>
          <p:nvPr>
            <p:ph idx="1"/>
          </p:nvPr>
        </p:nvPicPr>
        <p:blipFill>
          <a:blip r:embed="rId1"/>
          <a:stretch>
            <a:fillRect/>
          </a:stretch>
        </p:blipFill>
        <p:spPr>
          <a:xfrm>
            <a:off x="1137920" y="1809750"/>
            <a:ext cx="9401810" cy="43383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00380"/>
            <a:ext cx="10515600" cy="1190625"/>
          </a:xfrm>
        </p:spPr>
        <p:txBody>
          <a:bodyPr>
            <a:normAutofit fontScale="90000"/>
          </a:bodyPr>
          <a:p>
            <a:r>
              <a:rPr lang="en-US" sz="2000" b="1"/>
              <a:t>26.Payment topology:</a:t>
            </a:r>
            <a:br>
              <a:rPr lang="en-US" sz="2000" b="1"/>
            </a:br>
            <a:r>
              <a:rPr lang="en-US" sz="2000" b="1"/>
              <a:t>Column name- payment_topology_1</a:t>
            </a:r>
            <a:br>
              <a:rPr lang="en-US" sz="2000" b="1"/>
            </a:br>
            <a:br>
              <a:rPr lang="en-US" sz="2000" b="1"/>
            </a:br>
            <a:r>
              <a:rPr lang="en-US" sz="2000" b="1"/>
              <a:t>By the keen observation we came to know that almost half of the patients i.e. 41.38% (4,33,889) were using only Medicare insurance whereas very few of them i.e., 0.29% of them are using Department of corrections and remaining are using all other health insurance. Þ  Very few of them which is just 3.14% i.e. 32,944 people only were not using any type of insurance. </a:t>
            </a:r>
            <a:endParaRPr lang="en-US" sz="2000" b="1"/>
          </a:p>
        </p:txBody>
      </p:sp>
      <p:pic>
        <p:nvPicPr>
          <p:cNvPr id="15" name="Picture 15"/>
          <p:cNvPicPr>
            <a:picLocks noChangeAspect="1"/>
          </p:cNvPicPr>
          <p:nvPr>
            <p:ph idx="1"/>
          </p:nvPr>
        </p:nvPicPr>
        <p:blipFill>
          <a:blip r:embed="rId1"/>
          <a:stretch>
            <a:fillRect/>
          </a:stretch>
        </p:blipFill>
        <p:spPr>
          <a:xfrm>
            <a:off x="1024890" y="2126615"/>
            <a:ext cx="9657715" cy="42481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25135"/>
          </a:xfrm>
        </p:spPr>
        <p:txBody>
          <a:bodyPr>
            <a:normAutofit fontScale="90000"/>
          </a:bodyPr>
          <a:p>
            <a:r>
              <a:rPr lang="en-US" sz="2800" b="1"/>
              <a:t>27.TOTAL COST: </a:t>
            </a:r>
            <a:br>
              <a:rPr lang="en-US" sz="2800" b="1"/>
            </a:br>
            <a:r>
              <a:rPr lang="en-US" sz="2800" b="1"/>
              <a:t>  Hospitals charged minimum of zero and maximum of 25,62,477.7.             </a:t>
            </a:r>
            <a:br>
              <a:rPr lang="en-US" sz="2800" b="1"/>
            </a:br>
            <a:br>
              <a:rPr lang="en-US" sz="2800" b="1"/>
            </a:br>
            <a:r>
              <a:rPr lang="en-US" sz="2800" b="1"/>
              <a:t>28.TOTAL CHARGE: - </a:t>
            </a:r>
            <a:br>
              <a:rPr lang="en-US" sz="2800" b="1"/>
            </a:br>
            <a:r>
              <a:rPr lang="en-US" sz="2800" b="1"/>
              <a:t>   Hospitals claimed minimum of zero to maximum  of 61,96,974.  </a:t>
            </a:r>
            <a:br>
              <a:rPr lang="en-US" sz="2800" b="1"/>
            </a:br>
            <a:br>
              <a:rPr lang="en-US" sz="2800" b="1"/>
            </a:br>
            <a:r>
              <a:rPr lang="en-US" sz="2800" b="1"/>
              <a:t>29.RATIO OF TOTAL COST TO TOATAL CHARGE: </a:t>
            </a:r>
            <a:br>
              <a:rPr lang="en-US" sz="2800" b="1"/>
            </a:br>
            <a:r>
              <a:rPr lang="en-US" sz="2800" b="1"/>
              <a:t>   Hospitals claimed minimum of 0.03313 to maximum of 157.55961 times more than the  total cost.</a:t>
            </a:r>
            <a:br>
              <a:rPr lang="en-US" sz="2800" b="1"/>
            </a:br>
            <a:br>
              <a:rPr lang="en-US" sz="2800" b="1"/>
            </a:br>
            <a:r>
              <a:rPr lang="en-US" sz="2800" b="1"/>
              <a:t>30.TOTAL COST: </a:t>
            </a:r>
            <a:br>
              <a:rPr lang="en-US" sz="2800" b="1"/>
            </a:br>
            <a:r>
              <a:rPr lang="en-US" sz="2800" b="1"/>
              <a:t>  Hospitals charged minimum of zero and maximum of 25,62,477.7.             </a:t>
            </a:r>
            <a:br>
              <a:rPr lang="en-US" sz="2800" b="1"/>
            </a:br>
            <a:br>
              <a:rPr lang="en-US" sz="2800" b="1"/>
            </a:br>
            <a:r>
              <a:rPr lang="en-US" sz="2800" b="1"/>
              <a:t>31.TOTAL CHARGE: - </a:t>
            </a:r>
            <a:br>
              <a:rPr lang="en-US" sz="2800" b="1"/>
            </a:br>
            <a:r>
              <a:rPr lang="en-US" sz="2800" b="1"/>
              <a:t>   Hospitals claimed minimum of zero to maximum  of 61,96,974.  </a:t>
            </a:r>
            <a:endParaRPr lang="en-US" sz="28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400" b="1"/>
              <a:t>32.RATIO OF TOTAL COST TO TOATAL CHARGE: </a:t>
            </a:r>
            <a:br>
              <a:rPr lang="en-US" sz="2400" b="1"/>
            </a:br>
            <a:r>
              <a:rPr lang="en-US" sz="2400" b="1"/>
              <a:t>   Hospitals claimed minimum of 0.03313 to maximum of 157.55961 times more than the  total cost.</a:t>
            </a:r>
            <a:endParaRPr lang="en-US" sz="2400" b="1"/>
          </a:p>
        </p:txBody>
      </p:sp>
      <p:pic>
        <p:nvPicPr>
          <p:cNvPr id="16" name="Picture 16"/>
          <p:cNvPicPr>
            <a:picLocks noChangeAspect="1"/>
          </p:cNvPicPr>
          <p:nvPr>
            <p:ph idx="1"/>
          </p:nvPr>
        </p:nvPicPr>
        <p:blipFill>
          <a:blip r:embed="rId1"/>
          <a:stretch>
            <a:fillRect/>
          </a:stretch>
        </p:blipFill>
        <p:spPr>
          <a:xfrm>
            <a:off x="1364615" y="1854200"/>
            <a:ext cx="8978900" cy="43084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3195"/>
            <a:ext cx="10515600" cy="1310640"/>
          </a:xfrm>
        </p:spPr>
        <p:txBody>
          <a:bodyPr/>
          <a:p>
            <a:r>
              <a:rPr lang="en-US" b="1" u="sng">
                <a:solidFill>
                  <a:schemeClr val="tx1"/>
                </a:solidFill>
                <a:effectLst>
                  <a:outerShdw blurRad="38100" dist="19050" dir="2700000" algn="tl" rotWithShape="0">
                    <a:schemeClr val="dk1">
                      <a:alpha val="40000"/>
                    </a:schemeClr>
                  </a:outerShdw>
                </a:effectLst>
                <a:latin typeface="Bahnschrift" panose="020B0502040204020203" charset="0"/>
                <a:cs typeface="Bahnschrift" panose="020B0502040204020203" charset="0"/>
              </a:rPr>
              <a:t>COMPARISION:</a:t>
            </a:r>
            <a:br>
              <a:rPr lang="en-US" b="1">
                <a:solidFill>
                  <a:schemeClr val="tx1"/>
                </a:solidFill>
                <a:effectLst>
                  <a:outerShdw blurRad="38100" dist="19050" dir="2700000" algn="tl" rotWithShape="0">
                    <a:schemeClr val="dk1">
                      <a:alpha val="40000"/>
                    </a:schemeClr>
                  </a:outerShdw>
                </a:effectLst>
                <a:latin typeface="Bahnschrift" panose="020B0502040204020203" charset="0"/>
                <a:cs typeface="Bahnschrift" panose="020B0502040204020203" charset="0"/>
              </a:rPr>
            </a:br>
            <a:r>
              <a:rPr lang="en-US" sz="2400" b="1">
                <a:solidFill>
                  <a:schemeClr val="tx1"/>
                </a:solidFill>
                <a:effectLst>
                  <a:outerShdw blurRad="38100" dist="19050" dir="2700000" algn="tl" rotWithShape="0">
                    <a:schemeClr val="dk1">
                      <a:alpha val="40000"/>
                    </a:schemeClr>
                  </a:outerShdw>
                </a:effectLst>
                <a:latin typeface="Bahnschrift" panose="020B0502040204020203" charset="0"/>
                <a:cs typeface="Bahnschrift" panose="020B0502040204020203" charset="0"/>
              </a:rPr>
              <a:t>(</a:t>
            </a:r>
            <a:r>
              <a:rPr lang="en-US" sz="2400" b="1">
                <a:solidFill>
                  <a:schemeClr val="tx1"/>
                </a:solidFill>
                <a:effectLst>
                  <a:outerShdw blurRad="38100" dist="19050" dir="2700000" algn="tl" rotWithShape="0">
                    <a:schemeClr val="dk1">
                      <a:alpha val="40000"/>
                    </a:schemeClr>
                  </a:outerShdw>
                </a:effectLst>
                <a:latin typeface="Bahnschrift" panose="020B0502040204020203" charset="0"/>
                <a:cs typeface="Bahnschrift" panose="020B0502040204020203" charset="0"/>
              </a:rPr>
              <a:t>with RESULT )</a:t>
            </a:r>
            <a:endParaRPr lang="en-US" sz="2400" b="1">
              <a:solidFill>
                <a:schemeClr val="tx1"/>
              </a:solidFill>
              <a:effectLst>
                <a:outerShdw blurRad="38100" dist="19050" dir="2700000" algn="tl" rotWithShape="0">
                  <a:schemeClr val="dk1">
                    <a:alpha val="40000"/>
                  </a:schemeClr>
                </a:outerShdw>
              </a:effectLst>
              <a:latin typeface="Bahnschrift" panose="020B0502040204020203" charset="0"/>
              <a:cs typeface="Bahnschrift" panose="020B0502040204020203" charset="0"/>
            </a:endParaRPr>
          </a:p>
        </p:txBody>
      </p:sp>
      <p:sp>
        <p:nvSpPr>
          <p:cNvPr id="3" name="Content Placeholder 2"/>
          <p:cNvSpPr>
            <a:spLocks noGrp="1"/>
          </p:cNvSpPr>
          <p:nvPr>
            <p:ph sz="half" idx="1"/>
          </p:nvPr>
        </p:nvSpPr>
        <p:spPr>
          <a:xfrm>
            <a:off x="838200" y="916305"/>
            <a:ext cx="9220835" cy="2910205"/>
          </a:xfrm>
        </p:spPr>
        <p:txBody>
          <a:bodyPr/>
          <a:p>
            <a:r>
              <a:rPr lang="en-US" sz="2000"/>
              <a:t>Area_service vs  Results</a:t>
            </a:r>
            <a:endParaRPr lang="en-US" sz="2000"/>
          </a:p>
          <a:p>
            <a:r>
              <a:rPr lang="en-US" sz="2000" b="1">
                <a:sym typeface="+mn-ea"/>
              </a:rPr>
              <a:t>When we go with the data given under the area of service, most of the fraudulent claims were made in Hudson Valley area whereas Southern Tier area has a smaller number of fraudulent claims.</a:t>
            </a:r>
            <a:endParaRPr lang="en-US" sz="2000"/>
          </a:p>
          <a:p>
            <a:endParaRPr lang="en-US" sz="2000"/>
          </a:p>
        </p:txBody>
      </p:sp>
      <p:pic>
        <p:nvPicPr>
          <p:cNvPr id="17" name="Picture 17"/>
          <p:cNvPicPr>
            <a:picLocks noChangeAspect="1"/>
          </p:cNvPicPr>
          <p:nvPr>
            <p:ph sz="half" idx="2"/>
          </p:nvPr>
        </p:nvPicPr>
        <p:blipFill>
          <a:blip r:embed="rId1"/>
          <a:stretch>
            <a:fillRect/>
          </a:stretch>
        </p:blipFill>
        <p:spPr>
          <a:xfrm>
            <a:off x="930275" y="2245360"/>
            <a:ext cx="10186670" cy="45313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571500" indent="-571500">
              <a:buFont typeface="Arial" panose="020B0604020202020204" pitchFamily="34" charset="0"/>
              <a:buChar char="•"/>
            </a:pPr>
            <a:r>
              <a:rPr lang="en-US"/>
              <a:t>Hospital.Country  vs  Results</a:t>
            </a:r>
            <a:endParaRPr lang="en-US"/>
          </a:p>
        </p:txBody>
      </p:sp>
      <p:pic>
        <p:nvPicPr>
          <p:cNvPr id="18" name="Picture 18"/>
          <p:cNvPicPr>
            <a:picLocks noChangeAspect="1"/>
          </p:cNvPicPr>
          <p:nvPr>
            <p:ph idx="1"/>
          </p:nvPr>
        </p:nvPicPr>
        <p:blipFill>
          <a:blip r:embed="rId1"/>
          <a:stretch>
            <a:fillRect/>
          </a:stretch>
        </p:blipFill>
        <p:spPr>
          <a:xfrm>
            <a:off x="1280795" y="1511300"/>
            <a:ext cx="9205595" cy="495363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15240" y="-947420"/>
            <a:ext cx="4427855" cy="3449320"/>
          </a:xfrm>
        </p:spPr>
        <p:txBody>
          <a:bodyPr>
            <a:normAutofit/>
          </a:bodyPr>
          <a:p>
            <a:pPr marL="571500" indent="-571500">
              <a:buFont typeface="Arial" panose="020B0604020202020204" pitchFamily="34" charset="0"/>
              <a:buChar char="•"/>
            </a:pPr>
            <a:r>
              <a:rPr lang="en-US" sz="2400" b="1"/>
              <a:t>Age  vs  Results</a:t>
            </a:r>
            <a:br>
              <a:rPr lang="en-US" sz="2400" b="1"/>
            </a:br>
            <a:br>
              <a:rPr lang="en-US" sz="2400" b="1"/>
            </a:br>
            <a:br>
              <a:rPr lang="en-US" sz="2400" b="1"/>
            </a:br>
            <a:endParaRPr lang="en-US" sz="2400" b="1"/>
          </a:p>
        </p:txBody>
      </p:sp>
      <p:pic>
        <p:nvPicPr>
          <p:cNvPr id="7" name="Picture 30"/>
          <p:cNvPicPr>
            <a:picLocks noChangeAspect="1"/>
          </p:cNvPicPr>
          <p:nvPr/>
        </p:nvPicPr>
        <p:blipFill>
          <a:blip r:embed="rId1"/>
          <a:stretch>
            <a:fillRect/>
          </a:stretch>
        </p:blipFill>
        <p:spPr>
          <a:xfrm>
            <a:off x="593725" y="827405"/>
            <a:ext cx="9349105" cy="553212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3420" y="-2259965"/>
            <a:ext cx="5575935" cy="7463790"/>
          </a:xfrm>
        </p:spPr>
        <p:txBody>
          <a:bodyPr>
            <a:normAutofit/>
          </a:bodyPr>
          <a:p>
            <a:pPr marL="571500" indent="-571500">
              <a:buFont typeface="Arial" panose="020B0604020202020204" pitchFamily="34" charset="0"/>
              <a:buChar char="•"/>
            </a:pPr>
            <a:r>
              <a:rPr lang="en-US" sz="2400" b="1"/>
              <a:t>Gender  vs  Results</a:t>
            </a:r>
            <a:br>
              <a:rPr lang="en-US" sz="2400" b="1"/>
            </a:br>
            <a:br>
              <a:rPr lang="en-US" sz="2400" b="1"/>
            </a:br>
            <a:br>
              <a:rPr lang="en-US" sz="2400" b="1"/>
            </a:br>
            <a:br>
              <a:rPr lang="en-US" sz="2400" b="1"/>
            </a:br>
            <a:endParaRPr lang="en-US" sz="2400" b="1"/>
          </a:p>
        </p:txBody>
      </p:sp>
      <p:pic>
        <p:nvPicPr>
          <p:cNvPr id="20" name="Picture 20"/>
          <p:cNvPicPr>
            <a:picLocks noChangeAspect="1"/>
          </p:cNvPicPr>
          <p:nvPr>
            <p:ph idx="1"/>
          </p:nvPr>
        </p:nvPicPr>
        <p:blipFill>
          <a:blip r:embed="rId1"/>
          <a:stretch>
            <a:fillRect/>
          </a:stretch>
        </p:blipFill>
        <p:spPr>
          <a:xfrm>
            <a:off x="598170" y="1179195"/>
            <a:ext cx="8990965" cy="52660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fontScale="90000"/>
          </a:bodyPr>
          <a:p>
            <a:pPr>
              <a:buFont typeface="Wingdings" panose="05000000000000000000" charset="0"/>
              <a:buChar char="§"/>
            </a:pPr>
            <a:r>
              <a:rPr lang="en-US">
                <a:sym typeface="+mn-ea"/>
              </a:rPr>
              <a:t>The Insurance Data of Hospital set contains 34 variables and 10,48,575 obeservation.</a:t>
            </a:r>
            <a:endParaRPr lang="en-US"/>
          </a:p>
          <a:p>
            <a:pPr>
              <a:buFont typeface="Wingdings" panose="05000000000000000000" charset="0"/>
              <a:buChar char="§"/>
            </a:pPr>
            <a:r>
              <a:rPr lang="en-US">
                <a:sym typeface="+mn-ea"/>
              </a:rPr>
              <a:t>   Some of the variables contains' NA' values or missing values.</a:t>
            </a:r>
            <a:endParaRPr lang="en-US">
              <a:sym typeface="+mn-ea"/>
            </a:endParaRPr>
          </a:p>
          <a:p>
            <a:pPr>
              <a:buFont typeface="Wingdings" panose="05000000000000000000" charset="0"/>
              <a:buChar char="§"/>
            </a:pPr>
            <a:r>
              <a:rPr lang="en-US">
                <a:sym typeface="+mn-ea"/>
              </a:rPr>
              <a:t>The data is in numeric and catagorical form.</a:t>
            </a:r>
            <a:endParaRPr lang="en-US">
              <a:sym typeface="+mn-ea"/>
            </a:endParaRPr>
          </a:p>
          <a:p>
            <a:pPr>
              <a:buFont typeface="Wingdings" panose="05000000000000000000" charset="0"/>
              <a:buChar char="§"/>
            </a:pPr>
            <a:r>
              <a:rPr lang="en-IN" dirty="0">
                <a:sym typeface="+mn-ea"/>
              </a:rPr>
              <a:t>There is a redundancy observed in the dataset from start to end.</a:t>
            </a:r>
            <a:endParaRPr lang="en-US"/>
          </a:p>
          <a:p>
            <a:pPr>
              <a:buFont typeface="Wingdings" panose="05000000000000000000" charset="0"/>
              <a:buChar char="§"/>
            </a:pPr>
            <a:r>
              <a:rPr lang="en-US">
                <a:sym typeface="+mn-ea"/>
              </a:rPr>
              <a:t>But after observing Genuine and Fraudulent claimed which is Result Variable in the data with each columns  it shows equal percent of obervation or equal proportionality , which is of 70-30 ratio.</a:t>
            </a:r>
            <a:endParaRPr lang="en-US"/>
          </a:p>
          <a:p>
            <a:pPr>
              <a:buFont typeface="Wingdings" panose="05000000000000000000" charset="0"/>
              <a:buChar char="§"/>
            </a:pPr>
            <a:r>
              <a:rPr lang="en-US">
                <a:sym typeface="+mn-ea"/>
              </a:rPr>
              <a:t>So observing this we can not decide that in which field or in  which vriable have more fraud cases.</a:t>
            </a:r>
            <a:endParaRPr lang="en-US"/>
          </a:p>
        </p:txBody>
      </p:sp>
      <p:sp>
        <p:nvSpPr>
          <p:cNvPr id="4" name="Title 4"/>
          <p:cNvSpPr txBox="1"/>
          <p:nvPr/>
        </p:nvSpPr>
        <p:spPr bwMode="gray">
          <a:xfrm>
            <a:off x="229235" y="500380"/>
            <a:ext cx="8731250" cy="770255"/>
          </a:xfrm>
          <a:prstGeom prst="rect">
            <a:avLst/>
          </a:prstGeom>
        </p:spPr>
        <p:txBody>
          <a:bodyPr vert="horz" lIns="0" tIns="0" rIns="0" bIns="0" rtlCol="0" anchor="t" anchorCtr="0">
            <a:noAutofit/>
            <a:scene3d>
              <a:camera prst="orthographicFront"/>
              <a:lightRig rig="threePt" dir="t"/>
            </a:scene3d>
          </a:bodyPr>
          <a:lstStyle>
            <a:lvl1pPr algn="l" defTabSz="914400" rtl="0" eaLnBrk="1" latinLnBrk="0" hangingPunct="1">
              <a:spcBef>
                <a:spcPct val="0"/>
              </a:spcBef>
              <a:buNone/>
              <a:defRPr sz="2800" kern="1200">
                <a:solidFill>
                  <a:schemeClr val="accent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1" i="0" u="sng"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Bahnschrift" panose="020B0502040204020203" charset="0"/>
                <a:ea typeface="+mj-ea"/>
                <a:cs typeface="Bahnschrift" panose="020B0502040204020203" charset="0"/>
              </a:rPr>
              <a:t>Exploratory Data Analysis (EDA):</a:t>
            </a:r>
            <a:endParaRPr kumimoji="0" lang="en-US" sz="3200" b="1" i="0" u="sng"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Bahnschrift" panose="020B0502040204020203" charset="0"/>
              <a:ea typeface="+mj-ea"/>
              <a:cs typeface="Bahnschrift" panose="020B0502040204020203" charset="0"/>
            </a:endParaRPr>
          </a:p>
        </p:txBody>
      </p:sp>
    </p:spTree>
  </p:cSld>
  <p:clrMapOvr>
    <a:masterClrMapping/>
  </p:clrMapOvr>
  <p:transition advTm="2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94030" y="-2040255"/>
            <a:ext cx="4548505" cy="7039610"/>
          </a:xfrm>
        </p:spPr>
        <p:txBody>
          <a:bodyPr>
            <a:normAutofit/>
          </a:bodyPr>
          <a:p>
            <a:pPr marL="285750" indent="-285750">
              <a:buFont typeface="Arial" panose="020B0604020202020204" pitchFamily="34" charset="0"/>
              <a:buChar char="•"/>
            </a:pPr>
            <a:r>
              <a:rPr lang="en-US" sz="1800" b="1"/>
              <a:t>Cultural_group  vs  Results</a:t>
            </a:r>
            <a:br>
              <a:rPr lang="en-US" sz="1800" b="1"/>
            </a:br>
            <a:br>
              <a:rPr lang="en-US" sz="1800" b="1"/>
            </a:br>
            <a:br>
              <a:rPr lang="en-US" sz="1800" b="1"/>
            </a:br>
            <a:br>
              <a:rPr lang="en-US" sz="1800" b="1"/>
            </a:br>
            <a:br>
              <a:rPr lang="en-US" sz="1800" b="1"/>
            </a:br>
            <a:endParaRPr lang="en-US" sz="1800" b="1"/>
          </a:p>
        </p:txBody>
      </p:sp>
      <p:pic>
        <p:nvPicPr>
          <p:cNvPr id="21" name="Picture 21"/>
          <p:cNvPicPr>
            <a:picLocks noChangeAspect="1"/>
          </p:cNvPicPr>
          <p:nvPr>
            <p:ph idx="1"/>
          </p:nvPr>
        </p:nvPicPr>
        <p:blipFill>
          <a:blip r:embed="rId1"/>
          <a:stretch>
            <a:fillRect/>
          </a:stretch>
        </p:blipFill>
        <p:spPr>
          <a:xfrm>
            <a:off x="745490" y="1204595"/>
            <a:ext cx="6606540" cy="47472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260" y="-68580"/>
            <a:ext cx="8491855" cy="3213735"/>
          </a:xfrm>
        </p:spPr>
        <p:txBody>
          <a:bodyPr>
            <a:normAutofit/>
          </a:bodyPr>
          <a:p>
            <a:pPr marL="342900" indent="-342900">
              <a:buFont typeface="Arial" panose="020B0604020202020204" pitchFamily="34" charset="0"/>
              <a:buChar char="•"/>
            </a:pPr>
            <a:r>
              <a:rPr lang="en-US" sz="2000" b="1"/>
              <a:t>Ethnicity   vs  Results</a:t>
            </a:r>
            <a:br>
              <a:rPr lang="en-US" sz="2000" b="1"/>
            </a:br>
            <a:br>
              <a:rPr lang="en-US" sz="2000" b="1"/>
            </a:br>
            <a:r>
              <a:rPr lang="en-US" sz="2000" b="1"/>
              <a:t> </a:t>
            </a:r>
            <a:br>
              <a:rPr lang="en-US" sz="2000" b="1"/>
            </a:br>
            <a:br>
              <a:rPr lang="en-US" sz="2000" b="1"/>
            </a:br>
            <a:endParaRPr lang="en-US" sz="2000" b="1"/>
          </a:p>
        </p:txBody>
      </p:sp>
      <p:pic>
        <p:nvPicPr>
          <p:cNvPr id="22" name="Picture 22"/>
          <p:cNvPicPr>
            <a:picLocks noChangeAspect="1"/>
          </p:cNvPicPr>
          <p:nvPr>
            <p:ph idx="1"/>
          </p:nvPr>
        </p:nvPicPr>
        <p:blipFill>
          <a:blip r:embed="rId1"/>
          <a:stretch>
            <a:fillRect/>
          </a:stretch>
        </p:blipFill>
        <p:spPr>
          <a:xfrm>
            <a:off x="247015" y="1246505"/>
            <a:ext cx="7298690" cy="51117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4535" y="-1904365"/>
            <a:ext cx="5953125" cy="6188075"/>
          </a:xfrm>
        </p:spPr>
        <p:txBody>
          <a:bodyPr>
            <a:normAutofit/>
          </a:bodyPr>
          <a:p>
            <a:pPr marL="285750" indent="-285750">
              <a:buFont typeface="Arial" panose="020B0604020202020204" pitchFamily="34" charset="0"/>
              <a:buChar char="•"/>
            </a:pPr>
            <a:r>
              <a:rPr lang="en-US" sz="1800" b="1"/>
              <a:t>Admission_type  vs  Results</a:t>
            </a:r>
            <a:br>
              <a:rPr lang="en-US" sz="1800" b="1"/>
            </a:br>
            <a:br>
              <a:rPr lang="en-US" sz="1800" b="1"/>
            </a:br>
            <a:br>
              <a:rPr lang="en-US" sz="1800" b="1"/>
            </a:br>
            <a:br>
              <a:rPr lang="en-US" sz="1800" b="1"/>
            </a:br>
            <a:br>
              <a:rPr lang="en-US" sz="1800" b="1"/>
            </a:br>
            <a:endParaRPr lang="en-US" sz="1800" b="1"/>
          </a:p>
        </p:txBody>
      </p:sp>
      <p:pic>
        <p:nvPicPr>
          <p:cNvPr id="23" name="Picture 23"/>
          <p:cNvPicPr>
            <a:picLocks noChangeAspect="1"/>
          </p:cNvPicPr>
          <p:nvPr>
            <p:ph idx="1"/>
          </p:nvPr>
        </p:nvPicPr>
        <p:blipFill>
          <a:blip r:embed="rId1"/>
          <a:stretch>
            <a:fillRect/>
          </a:stretch>
        </p:blipFill>
        <p:spPr>
          <a:xfrm>
            <a:off x="724535" y="1196975"/>
            <a:ext cx="7254875" cy="533654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5905" y="-1214120"/>
            <a:ext cx="7780655" cy="5527040"/>
          </a:xfrm>
        </p:spPr>
        <p:txBody>
          <a:bodyPr>
            <a:normAutofit/>
          </a:bodyPr>
          <a:p>
            <a:pPr marL="571500" indent="-571500">
              <a:buFont typeface="Arial" panose="020B0604020202020204" pitchFamily="34" charset="0"/>
              <a:buChar char="•"/>
            </a:pPr>
            <a:r>
              <a:rPr lang="en-US" sz="1800" b="1"/>
              <a:t>Description_illness vs Results</a:t>
            </a:r>
            <a:br>
              <a:rPr lang="en-US" sz="1800" b="1"/>
            </a:br>
            <a:br>
              <a:rPr lang="en-US" sz="1800" b="1"/>
            </a:br>
            <a:br>
              <a:rPr lang="en-US" sz="1800" b="1"/>
            </a:br>
            <a:br>
              <a:rPr lang="en-US" sz="1800" b="1"/>
            </a:br>
            <a:endParaRPr lang="en-US" sz="1800" b="1"/>
          </a:p>
        </p:txBody>
      </p:sp>
      <p:pic>
        <p:nvPicPr>
          <p:cNvPr id="27" name="Picture 27"/>
          <p:cNvPicPr>
            <a:picLocks noChangeAspect="1"/>
          </p:cNvPicPr>
          <p:nvPr>
            <p:ph idx="1"/>
          </p:nvPr>
        </p:nvPicPr>
        <p:blipFill>
          <a:blip r:embed="rId1"/>
          <a:stretch>
            <a:fillRect/>
          </a:stretch>
        </p:blipFill>
        <p:spPr>
          <a:xfrm>
            <a:off x="636905" y="1256665"/>
            <a:ext cx="8652510" cy="482663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b="1"/>
              <a:t>Mortality risk vs Result </a:t>
            </a:r>
            <a:endParaRPr lang="en-US" sz="2400" b="1"/>
          </a:p>
        </p:txBody>
      </p:sp>
      <p:pic>
        <p:nvPicPr>
          <p:cNvPr id="28" name="Picture 28"/>
          <p:cNvPicPr>
            <a:picLocks noChangeAspect="1"/>
          </p:cNvPicPr>
          <p:nvPr>
            <p:ph idx="1"/>
          </p:nvPr>
        </p:nvPicPr>
        <p:blipFill>
          <a:blip r:embed="rId1"/>
          <a:stretch>
            <a:fillRect/>
          </a:stretch>
        </p:blipFill>
        <p:spPr>
          <a:xfrm>
            <a:off x="838200" y="1539240"/>
            <a:ext cx="8806815" cy="46926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 name="Picture 29"/>
          <p:cNvPicPr>
            <a:picLocks noChangeAspect="1"/>
          </p:cNvPicPr>
          <p:nvPr>
            <p:ph idx="1"/>
          </p:nvPr>
        </p:nvPicPr>
        <p:blipFill>
          <a:blip r:embed="rId1"/>
          <a:stretch>
            <a:fillRect/>
          </a:stretch>
        </p:blipFill>
        <p:spPr>
          <a:xfrm>
            <a:off x="1184275" y="1508760"/>
            <a:ext cx="9490710" cy="4746625"/>
          </a:xfrm>
          <a:prstGeom prst="rect">
            <a:avLst/>
          </a:prstGeom>
        </p:spPr>
      </p:pic>
      <p:sp>
        <p:nvSpPr>
          <p:cNvPr id="4" name="Title 3"/>
          <p:cNvSpPr/>
          <p:nvPr>
            <p:ph type="title"/>
          </p:nvPr>
        </p:nvSpPr>
        <p:spPr>
          <a:xfrm>
            <a:off x="838200" y="365125"/>
            <a:ext cx="9367520" cy="812800"/>
          </a:xfrm>
        </p:spPr>
        <p:txBody>
          <a:bodyPr/>
          <a:p>
            <a:pPr marL="571500" indent="-571500">
              <a:buFont typeface="Arial" panose="020B0604020202020204" pitchFamily="34" charset="0"/>
              <a:buChar char="•"/>
            </a:pPr>
            <a:r>
              <a:rPr lang="en-US" sz="2400" b="1">
                <a:sym typeface="+mn-ea"/>
              </a:rPr>
              <a:t>Payment_topology_1  vs  Results</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49300"/>
            <a:ext cx="9759950" cy="2228850"/>
          </a:xfrm>
        </p:spPr>
        <p:txBody>
          <a:bodyPr/>
          <a:p>
            <a:r>
              <a:rPr lang="en-US" sz="3200" u="sng">
                <a:solidFill>
                  <a:schemeClr val="tx1"/>
                </a:solidFill>
                <a:latin typeface="Bahnschrift" panose="020B0502040204020203" charset="0"/>
                <a:cs typeface="Bahnschrift" panose="020B0502040204020203" charset="0"/>
              </a:rPr>
              <a:t>OTHER MODELS TESTING RESULTS</a:t>
            </a:r>
            <a:endParaRPr lang="en-US" sz="3200" u="sng">
              <a:solidFill>
                <a:schemeClr val="tx1"/>
              </a:solidFill>
              <a:latin typeface="Bahnschrift" panose="020B0502040204020203" charset="0"/>
              <a:cs typeface="Bahnschrift" panose="020B0502040204020203" charset="0"/>
            </a:endParaRPr>
          </a:p>
        </p:txBody>
      </p:sp>
      <p:graphicFrame>
        <p:nvGraphicFramePr>
          <p:cNvPr id="9" name="Table 8"/>
          <p:cNvGraphicFramePr/>
          <p:nvPr/>
        </p:nvGraphicFramePr>
        <p:xfrm>
          <a:off x="838200" y="998220"/>
          <a:ext cx="8529955" cy="3489960"/>
        </p:xfrm>
        <a:graphic>
          <a:graphicData uri="http://schemas.openxmlformats.org/drawingml/2006/table">
            <a:tbl>
              <a:tblPr firstRow="1" bandRow="1">
                <a:tableStyleId>{5C22544A-7EE6-4342-B048-85BDC9FD1C3A}</a:tableStyleId>
              </a:tblPr>
              <a:tblGrid>
                <a:gridCol w="942340"/>
                <a:gridCol w="1909445"/>
                <a:gridCol w="1219200"/>
                <a:gridCol w="1172210"/>
                <a:gridCol w="1125855"/>
                <a:gridCol w="942340"/>
                <a:gridCol w="1218565"/>
              </a:tblGrid>
              <a:tr h="914400">
                <a:tc>
                  <a:txBody>
                    <a:bodyPr/>
                    <a:p>
                      <a:pPr>
                        <a:buNone/>
                      </a:pPr>
                      <a:r>
                        <a:rPr lang="en-US" sz="1800">
                          <a:solidFill>
                            <a:schemeClr val="tx1"/>
                          </a:solidFill>
                          <a:sym typeface="+mn-ea"/>
                        </a:rPr>
                        <a:t>Sr.No</a:t>
                      </a:r>
                      <a:endParaRPr lang="en-US"/>
                    </a:p>
                  </a:txBody>
                  <a:tcPr>
                    <a:solidFill>
                      <a:schemeClr val="accent4"/>
                    </a:solidFill>
                  </a:tcPr>
                </a:tc>
                <a:tc>
                  <a:txBody>
                    <a:bodyPr/>
                    <a:p>
                      <a:pPr>
                        <a:buNone/>
                      </a:pPr>
                      <a:r>
                        <a:rPr lang="en-US" sz="1800">
                          <a:solidFill>
                            <a:schemeClr val="tx1"/>
                          </a:solidFill>
                          <a:sym typeface="+mn-ea"/>
                        </a:rPr>
                        <a:t>Model</a:t>
                      </a:r>
                      <a:endParaRPr lang="en-US" sz="1800">
                        <a:solidFill>
                          <a:schemeClr val="tx1"/>
                        </a:solidFill>
                      </a:endParaRPr>
                    </a:p>
                    <a:p>
                      <a:pPr>
                        <a:buNone/>
                      </a:pPr>
                      <a:endParaRPr lang="en-US" sz="1800">
                        <a:solidFill>
                          <a:schemeClr val="tx1"/>
                        </a:solidFill>
                      </a:endParaRPr>
                    </a:p>
                    <a:p>
                      <a:pPr>
                        <a:buNone/>
                      </a:pPr>
                      <a:endParaRPr lang="en-US"/>
                    </a:p>
                  </a:txBody>
                  <a:tcPr>
                    <a:solidFill>
                      <a:schemeClr val="accent4"/>
                    </a:solidFill>
                  </a:tcPr>
                </a:tc>
                <a:tc>
                  <a:txBody>
                    <a:bodyPr/>
                    <a:p>
                      <a:pPr>
                        <a:buNone/>
                      </a:pPr>
                      <a:r>
                        <a:rPr lang="en-US" sz="1800">
                          <a:solidFill>
                            <a:schemeClr val="tx1"/>
                          </a:solidFill>
                          <a:sym typeface="+mn-ea"/>
                        </a:rPr>
                        <a:t>Overall Accuracy</a:t>
                      </a:r>
                      <a:endParaRPr lang="en-US" sz="1800">
                        <a:solidFill>
                          <a:schemeClr val="tx1"/>
                        </a:solidFill>
                        <a:sym typeface="+mn-ea"/>
                      </a:endParaRPr>
                    </a:p>
                    <a:p>
                      <a:pPr>
                        <a:buNone/>
                      </a:pPr>
                      <a:endParaRPr lang="en-US"/>
                    </a:p>
                  </a:txBody>
                  <a:tcPr>
                    <a:solidFill>
                      <a:schemeClr val="accent4"/>
                    </a:solidFill>
                  </a:tcPr>
                </a:tc>
                <a:tc>
                  <a:txBody>
                    <a:bodyPr/>
                    <a:p>
                      <a:pPr>
                        <a:buNone/>
                      </a:pPr>
                      <a:r>
                        <a:rPr lang="en-US" sz="1800">
                          <a:solidFill>
                            <a:schemeClr val="tx1"/>
                          </a:solidFill>
                          <a:sym typeface="+mn-ea"/>
                        </a:rPr>
                        <a:t>Sensitivity</a:t>
                      </a:r>
                      <a:endParaRPr lang="en-US" sz="1800">
                        <a:solidFill>
                          <a:schemeClr val="tx1"/>
                        </a:solidFill>
                        <a:sym typeface="+mn-ea"/>
                      </a:endParaRPr>
                    </a:p>
                    <a:p>
                      <a:pPr>
                        <a:buNone/>
                      </a:pPr>
                      <a:endParaRPr lang="en-US" sz="1800">
                        <a:solidFill>
                          <a:schemeClr val="tx1"/>
                        </a:solidFill>
                        <a:sym typeface="+mn-ea"/>
                      </a:endParaRPr>
                    </a:p>
                    <a:p>
                      <a:pPr>
                        <a:buNone/>
                      </a:pPr>
                      <a:endParaRPr lang="en-US"/>
                    </a:p>
                  </a:txBody>
                  <a:tcPr>
                    <a:solidFill>
                      <a:schemeClr val="accent4"/>
                    </a:solidFill>
                  </a:tcPr>
                </a:tc>
                <a:tc>
                  <a:txBody>
                    <a:bodyPr/>
                    <a:p>
                      <a:pPr>
                        <a:buNone/>
                      </a:pPr>
                      <a:r>
                        <a:rPr lang="en-US" sz="1800">
                          <a:solidFill>
                            <a:schemeClr val="tx1"/>
                          </a:solidFill>
                          <a:sym typeface="+mn-ea"/>
                        </a:rPr>
                        <a:t>Specificity</a:t>
                      </a:r>
                      <a:endParaRPr lang="en-US"/>
                    </a:p>
                  </a:txBody>
                  <a:tcPr>
                    <a:solidFill>
                      <a:schemeClr val="accent4"/>
                    </a:solidFill>
                  </a:tcPr>
                </a:tc>
                <a:tc>
                  <a:txBody>
                    <a:bodyPr/>
                    <a:p>
                      <a:pPr>
                        <a:buNone/>
                      </a:pPr>
                      <a:r>
                        <a:rPr lang="en-US" sz="1800">
                          <a:solidFill>
                            <a:schemeClr val="tx1"/>
                          </a:solidFill>
                          <a:sym typeface="+mn-ea"/>
                        </a:rPr>
                        <a:t>Kappa</a:t>
                      </a:r>
                      <a:endParaRPr lang="en-US" sz="1800">
                        <a:solidFill>
                          <a:schemeClr val="tx1"/>
                        </a:solidFill>
                        <a:sym typeface="+mn-ea"/>
                      </a:endParaRPr>
                    </a:p>
                    <a:p>
                      <a:pPr>
                        <a:buNone/>
                      </a:pPr>
                      <a:r>
                        <a:rPr lang="en-US" sz="1800">
                          <a:solidFill>
                            <a:schemeClr val="tx1"/>
                          </a:solidFill>
                          <a:sym typeface="+mn-ea"/>
                        </a:rPr>
                        <a:t>value</a:t>
                      </a:r>
                      <a:endParaRPr lang="en-US" sz="1800">
                        <a:solidFill>
                          <a:schemeClr val="tx1"/>
                        </a:solidFill>
                        <a:sym typeface="+mn-ea"/>
                      </a:endParaRPr>
                    </a:p>
                    <a:p>
                      <a:pPr>
                        <a:buNone/>
                      </a:pPr>
                      <a:endParaRPr lang="en-US"/>
                    </a:p>
                  </a:txBody>
                  <a:tcPr>
                    <a:solidFill>
                      <a:schemeClr val="accent4"/>
                    </a:solidFill>
                  </a:tcPr>
                </a:tc>
                <a:tc>
                  <a:txBody>
                    <a:bodyPr/>
                    <a:p>
                      <a:pPr>
                        <a:buNone/>
                      </a:pPr>
                      <a:endParaRPr lang="en-US"/>
                    </a:p>
                  </a:txBody>
                  <a:tcPr>
                    <a:solidFill>
                      <a:schemeClr val="accent4"/>
                    </a:solidFill>
                  </a:tcPr>
                </a:tc>
              </a:tr>
              <a:tr h="381000">
                <a:tc>
                  <a:txBody>
                    <a:bodyPr/>
                    <a:p>
                      <a:pPr>
                        <a:buNone/>
                      </a:pPr>
                      <a:r>
                        <a:rPr lang="en-US"/>
                        <a:t>1.</a:t>
                      </a:r>
                      <a:endParaRPr lang="en-US"/>
                    </a:p>
                  </a:txBody>
                  <a:tcPr/>
                </a:tc>
                <a:tc>
                  <a:txBody>
                    <a:bodyPr/>
                    <a:p>
                      <a:pPr>
                        <a:buNone/>
                      </a:pPr>
                      <a:r>
                        <a:rPr lang="en-US" sz="1800">
                          <a:sym typeface="+mn-ea"/>
                        </a:rPr>
                        <a:t>Decision Tree</a:t>
                      </a:r>
                      <a:endParaRPr lang="en-US" sz="1800">
                        <a:sym typeface="+mn-ea"/>
                      </a:endParaRPr>
                    </a:p>
                    <a:p>
                      <a:pPr>
                        <a:buNone/>
                      </a:pPr>
                      <a:endParaRPr lang="en-US"/>
                    </a:p>
                  </a:txBody>
                  <a:tcPr/>
                </a:tc>
                <a:tc>
                  <a:txBody>
                    <a:bodyPr/>
                    <a:p>
                      <a:pPr>
                        <a:buNone/>
                      </a:pPr>
                      <a:r>
                        <a:rPr lang="en-US" sz="1800">
                          <a:sym typeface="+mn-ea"/>
                        </a:rPr>
                        <a:t>49.33%</a:t>
                      </a:r>
                      <a:endParaRPr lang="en-US" sz="1800">
                        <a:sym typeface="+mn-ea"/>
                      </a:endParaRPr>
                    </a:p>
                    <a:p>
                      <a:pPr>
                        <a:buNone/>
                      </a:pPr>
                      <a:endParaRPr lang="en-US"/>
                    </a:p>
                  </a:txBody>
                  <a:tcPr/>
                </a:tc>
                <a:tc>
                  <a:txBody>
                    <a:bodyPr/>
                    <a:p>
                      <a:pPr>
                        <a:buNone/>
                      </a:pPr>
                      <a:r>
                        <a:rPr lang="en-US"/>
                        <a:t>0.5033</a:t>
                      </a:r>
                      <a:endParaRPr lang="en-US"/>
                    </a:p>
                  </a:txBody>
                  <a:tcPr/>
                </a:tc>
                <a:tc>
                  <a:txBody>
                    <a:bodyPr/>
                    <a:p>
                      <a:pPr>
                        <a:buNone/>
                      </a:pPr>
                      <a:r>
                        <a:rPr lang="en-US"/>
                        <a:t>0.4900</a:t>
                      </a:r>
                      <a:endParaRPr lang="en-US"/>
                    </a:p>
                  </a:txBody>
                  <a:tcPr/>
                </a:tc>
                <a:tc>
                  <a:txBody>
                    <a:bodyPr/>
                    <a:p>
                      <a:pPr>
                        <a:buNone/>
                      </a:pPr>
                      <a:r>
                        <a:rPr lang="en-US"/>
                        <a:t>0.005</a:t>
                      </a:r>
                      <a:endParaRPr lang="en-US"/>
                    </a:p>
                  </a:txBody>
                  <a:tcPr/>
                </a:tc>
                <a:tc>
                  <a:txBody>
                    <a:bodyPr/>
                    <a:p>
                      <a:pPr>
                        <a:buNone/>
                      </a:pPr>
                      <a:endParaRPr lang="en-US"/>
                    </a:p>
                  </a:txBody>
                  <a:tcPr/>
                </a:tc>
              </a:tr>
              <a:tr h="381000">
                <a:tc>
                  <a:txBody>
                    <a:bodyPr/>
                    <a:p>
                      <a:pPr>
                        <a:buNone/>
                      </a:pPr>
                      <a:r>
                        <a:rPr lang="en-US"/>
                        <a:t>2.</a:t>
                      </a:r>
                      <a:endParaRPr lang="en-US"/>
                    </a:p>
                  </a:txBody>
                  <a:tcPr/>
                </a:tc>
                <a:tc>
                  <a:txBody>
                    <a:bodyPr/>
                    <a:p>
                      <a:pPr>
                        <a:buNone/>
                      </a:pPr>
                      <a:r>
                        <a:rPr lang="en-US" sz="1800">
                          <a:sym typeface="+mn-ea"/>
                        </a:rPr>
                        <a:t>Naive Bayes</a:t>
                      </a:r>
                      <a:endParaRPr lang="en-US" sz="1800">
                        <a:sym typeface="+mn-ea"/>
                      </a:endParaRPr>
                    </a:p>
                    <a:p>
                      <a:pPr>
                        <a:buNone/>
                      </a:pPr>
                      <a:r>
                        <a:rPr lang="en-US" sz="1800">
                          <a:sym typeface="+mn-ea"/>
                        </a:rPr>
                        <a:t>(Oversampling)</a:t>
                      </a:r>
                      <a:endParaRPr lang="en-US" sz="1800">
                        <a:sym typeface="+mn-ea"/>
                      </a:endParaRPr>
                    </a:p>
                    <a:p>
                      <a:pPr>
                        <a:buNone/>
                      </a:pPr>
                      <a:endParaRPr lang="en-US"/>
                    </a:p>
                  </a:txBody>
                  <a:tcPr/>
                </a:tc>
                <a:tc>
                  <a:txBody>
                    <a:bodyPr/>
                    <a:p>
                      <a:pPr>
                        <a:buNone/>
                      </a:pPr>
                      <a:r>
                        <a:rPr lang="en-US" sz="1800">
                          <a:sym typeface="+mn-ea"/>
                        </a:rPr>
                        <a:t>74.37%</a:t>
                      </a:r>
                      <a:endParaRPr lang="en-US" sz="1800">
                        <a:sym typeface="+mn-ea"/>
                      </a:endParaRPr>
                    </a:p>
                    <a:p>
                      <a:pPr>
                        <a:buNone/>
                      </a:pPr>
                      <a:endParaRPr lang="en-US"/>
                    </a:p>
                  </a:txBody>
                  <a:tcPr/>
                </a:tc>
                <a:tc>
                  <a:txBody>
                    <a:bodyPr/>
                    <a:p>
                      <a:pPr>
                        <a:buNone/>
                      </a:pPr>
                      <a:r>
                        <a:rPr lang="en-US"/>
                        <a:t>0.011794</a:t>
                      </a:r>
                      <a:endParaRPr lang="en-US"/>
                    </a:p>
                  </a:txBody>
                  <a:tcPr/>
                </a:tc>
                <a:tc>
                  <a:txBody>
                    <a:bodyPr/>
                    <a:p>
                      <a:pPr>
                        <a:buNone/>
                      </a:pPr>
                      <a:r>
                        <a:rPr lang="en-US"/>
                        <a:t>0.988310</a:t>
                      </a:r>
                      <a:endParaRPr lang="en-US"/>
                    </a:p>
                  </a:txBody>
                  <a:tcPr/>
                </a:tc>
                <a:tc>
                  <a:txBody>
                    <a:bodyPr/>
                    <a:p>
                      <a:pPr>
                        <a:buNone/>
                      </a:pPr>
                      <a:r>
                        <a:rPr lang="en-US"/>
                        <a:t>2e-04</a:t>
                      </a:r>
                      <a:endParaRPr lang="en-US"/>
                    </a:p>
                  </a:txBody>
                  <a:tcPr/>
                </a:tc>
                <a:tc>
                  <a:txBody>
                    <a:bodyPr/>
                    <a:p>
                      <a:pPr>
                        <a:buNone/>
                      </a:pPr>
                      <a:endParaRPr lang="en-US"/>
                    </a:p>
                  </a:txBody>
                  <a:tcPr/>
                </a:tc>
              </a:tr>
              <a:tr h="640080">
                <a:tc>
                  <a:txBody>
                    <a:bodyPr/>
                    <a:p>
                      <a:pPr>
                        <a:buNone/>
                      </a:pPr>
                      <a:r>
                        <a:rPr lang="en-US"/>
                        <a:t>3.</a:t>
                      </a:r>
                      <a:endParaRPr lang="en-US"/>
                    </a:p>
                  </a:txBody>
                  <a:tcPr/>
                </a:tc>
                <a:tc>
                  <a:txBody>
                    <a:bodyPr/>
                    <a:p>
                      <a:pPr>
                        <a:buNone/>
                      </a:pPr>
                      <a:r>
                        <a:rPr lang="en-US" sz="1800">
                          <a:sym typeface="+mn-ea"/>
                        </a:rPr>
                        <a:t>Naive Bayes</a:t>
                      </a:r>
                      <a:endParaRPr lang="en-US" sz="1800">
                        <a:sym typeface="+mn-ea"/>
                      </a:endParaRPr>
                    </a:p>
                    <a:p>
                      <a:pPr>
                        <a:buNone/>
                      </a:pPr>
                      <a:r>
                        <a:rPr lang="en-US" sz="1800">
                          <a:sym typeface="+mn-ea"/>
                        </a:rPr>
                        <a:t>(Undersampling)</a:t>
                      </a:r>
                      <a:endParaRPr lang="en-US"/>
                    </a:p>
                  </a:txBody>
                  <a:tcPr/>
                </a:tc>
                <a:tc>
                  <a:txBody>
                    <a:bodyPr/>
                    <a:p>
                      <a:pPr>
                        <a:buNone/>
                      </a:pPr>
                      <a:r>
                        <a:rPr lang="en-US" sz="1800">
                          <a:sym typeface="+mn-ea"/>
                        </a:rPr>
                        <a:t>67.56%</a:t>
                      </a:r>
                      <a:endParaRPr lang="en-US" sz="1800">
                        <a:sym typeface="+mn-ea"/>
                      </a:endParaRPr>
                    </a:p>
                    <a:p>
                      <a:pPr>
                        <a:buNone/>
                      </a:pPr>
                      <a:endParaRPr lang="en-US"/>
                    </a:p>
                  </a:txBody>
                  <a:tcPr/>
                </a:tc>
                <a:tc>
                  <a:txBody>
                    <a:bodyPr/>
                    <a:p>
                      <a:pPr>
                        <a:buNone/>
                      </a:pPr>
                      <a:r>
                        <a:rPr lang="en-US"/>
                        <a:t>0.1489</a:t>
                      </a:r>
                      <a:endParaRPr lang="en-US"/>
                    </a:p>
                  </a:txBody>
                  <a:tcPr/>
                </a:tc>
                <a:tc>
                  <a:txBody>
                    <a:bodyPr/>
                    <a:p>
                      <a:pPr>
                        <a:buNone/>
                      </a:pPr>
                      <a:r>
                        <a:rPr lang="en-US"/>
                        <a:t>0.8515</a:t>
                      </a:r>
                      <a:endParaRPr lang="en-US"/>
                    </a:p>
                  </a:txBody>
                  <a:tcPr/>
                </a:tc>
                <a:tc>
                  <a:txBody>
                    <a:bodyPr/>
                    <a:p>
                      <a:pPr>
                        <a:buNone/>
                      </a:pPr>
                      <a:r>
                        <a:rPr lang="en-US"/>
                        <a:t>5e-04</a:t>
                      </a:r>
                      <a:endParaRPr lang="en-US"/>
                    </a:p>
                  </a:txBody>
                  <a:tcPr/>
                </a:tc>
                <a:tc>
                  <a:txBody>
                    <a:bodyPr/>
                    <a:p>
                      <a:pPr>
                        <a:buNone/>
                      </a:pPr>
                      <a:endParaRPr lang="en-US"/>
                    </a:p>
                  </a:txBody>
                  <a:tcPr/>
                </a:tc>
              </a:tr>
              <a:tr h="381000">
                <a:tc>
                  <a:txBody>
                    <a:bodyPr/>
                    <a:p>
                      <a:pPr>
                        <a:buNone/>
                      </a:pPr>
                      <a:r>
                        <a:rPr lang="en-US"/>
                        <a:t>4.</a:t>
                      </a:r>
                      <a:endParaRPr lang="en-US"/>
                    </a:p>
                  </a:txBody>
                  <a:tcPr/>
                </a:tc>
                <a:tc>
                  <a:txBody>
                    <a:bodyPr/>
                    <a:p>
                      <a:pPr>
                        <a:buNone/>
                      </a:pPr>
                      <a:r>
                        <a:rPr lang="en-US"/>
                        <a:t>Naive Bayes</a:t>
                      </a:r>
                      <a:endParaRPr lang="en-US"/>
                    </a:p>
                  </a:txBody>
                  <a:tcPr/>
                </a:tc>
                <a:tc>
                  <a:txBody>
                    <a:bodyPr/>
                    <a:p>
                      <a:pPr>
                        <a:buNone/>
                      </a:pPr>
                      <a:r>
                        <a:rPr lang="en-US"/>
                        <a:t>63.02%</a:t>
                      </a:r>
                      <a:endParaRPr lang="en-US"/>
                    </a:p>
                  </a:txBody>
                  <a:tcPr/>
                </a:tc>
                <a:tc>
                  <a:txBody>
                    <a:bodyPr/>
                    <a:p>
                      <a:pPr>
                        <a:buNone/>
                      </a:pPr>
                      <a:r>
                        <a:rPr lang="en-US"/>
                        <a:t>0.24312</a:t>
                      </a:r>
                      <a:endParaRPr lang="en-US"/>
                    </a:p>
                  </a:txBody>
                  <a:tcPr/>
                </a:tc>
                <a:tc>
                  <a:txBody>
                    <a:bodyPr/>
                    <a:p>
                      <a:pPr>
                        <a:buNone/>
                      </a:pPr>
                      <a:r>
                        <a:rPr lang="en-US"/>
                        <a:t>0.75956</a:t>
                      </a:r>
                      <a:endParaRPr lang="en-US"/>
                    </a:p>
                  </a:txBody>
                  <a:tcPr/>
                </a:tc>
                <a:tc>
                  <a:txBody>
                    <a:bodyPr/>
                    <a:p>
                      <a:pPr>
                        <a:buNone/>
                      </a:pPr>
                      <a:r>
                        <a:rPr lang="en-US"/>
                        <a:t>0.0027</a:t>
                      </a:r>
                      <a:endParaRPr lang="en-US"/>
                    </a:p>
                  </a:txBody>
                  <a:tcPr/>
                </a:tc>
                <a:tc>
                  <a:txBody>
                    <a:bodyPr/>
                    <a:p>
                      <a:pPr>
                        <a:buNone/>
                      </a:pPr>
                      <a:endParaRPr lang="en-US"/>
                    </a:p>
                  </a:txBody>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248920" y="873760"/>
          <a:ext cx="10515600" cy="396240"/>
        </p:xfrm>
        <a:graphic>
          <a:graphicData uri="http://schemas.openxmlformats.org/drawingml/2006/table">
            <a:tbl>
              <a:tblPr firstRow="1" bandRow="1">
                <a:tableStyleId>{5C22544A-7EE6-4342-B048-85BDC9FD1C3A}</a:tableStyleId>
              </a:tblPr>
              <a:tblGrid>
                <a:gridCol w="5257800"/>
                <a:gridCol w="5257800"/>
              </a:tblGrid>
              <a:tr h="396240">
                <a:tc>
                  <a:txBody>
                    <a:bodyPr/>
                    <a:p>
                      <a:pPr>
                        <a:buNone/>
                      </a:pPr>
                      <a:r>
                        <a:rPr lang="en-US" sz="2000">
                          <a:solidFill>
                            <a:schemeClr val="tx1"/>
                          </a:solidFill>
                          <a:latin typeface="Malgun Gothic Semilight" panose="020B0502040204020203" charset="-122"/>
                          <a:ea typeface="Malgun Gothic Semilight" panose="020B0502040204020203" charset="-122"/>
                        </a:rPr>
                        <a:t>MODEL</a:t>
                      </a:r>
                      <a:endParaRPr lang="en-US" sz="2000">
                        <a:solidFill>
                          <a:schemeClr val="tx1"/>
                        </a:solidFill>
                        <a:latin typeface="Malgun Gothic Semilight" panose="020B0502040204020203" charset="-122"/>
                        <a:ea typeface="Malgun Gothic Semilight" panose="020B0502040204020203" charset="-122"/>
                      </a:endParaRPr>
                    </a:p>
                  </a:txBody>
                  <a:tcPr>
                    <a:solidFill>
                      <a:schemeClr val="accent4"/>
                    </a:solidFill>
                  </a:tcPr>
                </a:tc>
                <a:tc>
                  <a:txBody>
                    <a:bodyPr/>
                    <a:p>
                      <a:pPr>
                        <a:buNone/>
                      </a:pPr>
                      <a:r>
                        <a:rPr lang="en-US" sz="2000">
                          <a:solidFill>
                            <a:schemeClr val="tx1"/>
                          </a:solidFill>
                          <a:latin typeface="Malgun Gothic Semilight" panose="020B0502040204020203" charset="-122"/>
                          <a:ea typeface="Malgun Gothic Semilight" panose="020B0502040204020203" charset="-122"/>
                          <a:sym typeface="+mn-ea"/>
                        </a:rPr>
                        <a:t>NAIVE BAYES</a:t>
                      </a:r>
                      <a:endParaRPr lang="en-US" sz="2000">
                        <a:solidFill>
                          <a:schemeClr val="tx1"/>
                        </a:solidFill>
                        <a:latin typeface="Malgun Gothic Semilight" panose="020B0502040204020203" charset="-122"/>
                        <a:ea typeface="Malgun Gothic Semilight" panose="020B0502040204020203" charset="-122"/>
                        <a:sym typeface="+mn-ea"/>
                      </a:endParaRPr>
                    </a:p>
                  </a:txBody>
                  <a:tcPr>
                    <a:solidFill>
                      <a:schemeClr val="accent4"/>
                    </a:solidFill>
                  </a:tcPr>
                </a:tc>
              </a:tr>
            </a:tbl>
          </a:graphicData>
        </a:graphic>
      </p:graphicFrame>
      <p:graphicFrame>
        <p:nvGraphicFramePr>
          <p:cNvPr id="6" name="Table 5"/>
          <p:cNvGraphicFramePr/>
          <p:nvPr/>
        </p:nvGraphicFramePr>
        <p:xfrm>
          <a:off x="250190" y="1354455"/>
          <a:ext cx="10515600" cy="777240"/>
        </p:xfrm>
        <a:graphic>
          <a:graphicData uri="http://schemas.openxmlformats.org/drawingml/2006/table">
            <a:tbl>
              <a:tblPr firstRow="1" bandRow="1">
                <a:tableStyleId>{5C22544A-7EE6-4342-B048-85BDC9FD1C3A}</a:tableStyleId>
              </a:tblPr>
              <a:tblGrid>
                <a:gridCol w="5257800"/>
                <a:gridCol w="5257800"/>
              </a:tblGrid>
              <a:tr h="396240">
                <a:tc>
                  <a:txBody>
                    <a:bodyPr/>
                    <a:p>
                      <a:pPr>
                        <a:buNone/>
                      </a:pPr>
                      <a:r>
                        <a:rPr lang="en-US" sz="2000">
                          <a:solidFill>
                            <a:schemeClr val="tx1"/>
                          </a:solidFill>
                          <a:latin typeface="Malgun Gothic Semilight" panose="020B0502040204020203" charset="-122"/>
                          <a:ea typeface="Malgun Gothic Semilight" panose="020B0502040204020203" charset="-122"/>
                          <a:sym typeface="+mn-ea"/>
                        </a:rPr>
                        <a:t>MEAN MODEL</a:t>
                      </a:r>
                      <a:endParaRPr lang="en-US" sz="2000">
                        <a:solidFill>
                          <a:schemeClr val="tx1"/>
                        </a:solidFill>
                        <a:latin typeface="Malgun Gothic Semilight" panose="020B0502040204020203" charset="-122"/>
                        <a:ea typeface="Malgun Gothic Semilight" panose="020B0502040204020203" charset="-122"/>
                        <a:sym typeface="+mn-ea"/>
                      </a:endParaRPr>
                    </a:p>
                  </a:txBody>
                  <a:tcPr>
                    <a:solidFill>
                      <a:schemeClr val="tx2">
                        <a:lumMod val="20000"/>
                        <a:lumOff val="80000"/>
                      </a:schemeClr>
                    </a:solidFill>
                  </a:tcPr>
                </a:tc>
                <a:tc>
                  <a:txBody>
                    <a:bodyPr/>
                    <a:p>
                      <a:pPr>
                        <a:buNone/>
                      </a:pPr>
                      <a:r>
                        <a:rPr lang="en-US" sz="2000">
                          <a:solidFill>
                            <a:schemeClr val="tx1"/>
                          </a:solidFill>
                          <a:latin typeface="Malgun Gothic Semilight" panose="020B0502040204020203" charset="-122"/>
                          <a:ea typeface="Malgun Gothic Semilight" panose="020B0502040204020203" charset="-122"/>
                          <a:sym typeface="+mn-ea"/>
                        </a:rPr>
                        <a:t>0.6755682</a:t>
                      </a:r>
                      <a:endParaRPr lang="en-US" sz="2000">
                        <a:solidFill>
                          <a:schemeClr val="tx1"/>
                        </a:solidFill>
                        <a:latin typeface="Malgun Gothic Semilight" panose="020B0502040204020203" charset="-122"/>
                        <a:ea typeface="Malgun Gothic Semilight" panose="020B0502040204020203" charset="-122"/>
                        <a:sym typeface="+mn-ea"/>
                      </a:endParaRPr>
                    </a:p>
                  </a:txBody>
                  <a:tcPr>
                    <a:solidFill>
                      <a:schemeClr val="tx2">
                        <a:lumMod val="20000"/>
                        <a:lumOff val="80000"/>
                      </a:schemeClr>
                    </a:solidFill>
                  </a:tcPr>
                </a:tc>
              </a:tr>
              <a:tr h="381000">
                <a:tc>
                  <a:txBody>
                    <a:bodyPr/>
                    <a:p>
                      <a:pPr>
                        <a:buNone/>
                      </a:pPr>
                      <a:r>
                        <a:rPr lang="en-US" sz="2000" b="1">
                          <a:latin typeface="Malgun Gothic Semilight" panose="020B0502040204020203" charset="-122"/>
                          <a:ea typeface="Malgun Gothic Semilight" panose="020B0502040204020203" charset="-122"/>
                        </a:rPr>
                        <a:t>ACCURACY</a:t>
                      </a:r>
                      <a:endParaRPr lang="en-US" sz="2000" b="1">
                        <a:latin typeface="Malgun Gothic Semilight" panose="020B0502040204020203" charset="-122"/>
                        <a:ea typeface="Malgun Gothic Semilight" panose="020B0502040204020203" charset="-122"/>
                      </a:endParaRPr>
                    </a:p>
                  </a:txBody>
                  <a:tcPr>
                    <a:solidFill>
                      <a:schemeClr val="accent4"/>
                    </a:solidFill>
                  </a:tcPr>
                </a:tc>
                <a:tc>
                  <a:txBody>
                    <a:bodyPr/>
                    <a:p>
                      <a:pPr>
                        <a:buNone/>
                      </a:pPr>
                      <a:r>
                        <a:rPr lang="en-US" sz="1800" b="1">
                          <a:latin typeface="Malgun Gothic Semilight" panose="020B0502040204020203" charset="-122"/>
                          <a:ea typeface="Malgun Gothic Semilight" panose="020B0502040204020203" charset="-122"/>
                          <a:sym typeface="+mn-ea"/>
                        </a:rPr>
                        <a:t>67.56%</a:t>
                      </a:r>
                      <a:endParaRPr lang="en-US" sz="1800" b="1">
                        <a:latin typeface="Malgun Gothic Semilight" panose="020B0502040204020203" charset="-122"/>
                        <a:ea typeface="Malgun Gothic Semilight" panose="020B0502040204020203" charset="-122"/>
                        <a:sym typeface="+mn-ea"/>
                      </a:endParaRPr>
                    </a:p>
                  </a:txBody>
                  <a:tcPr>
                    <a:solidFill>
                      <a:schemeClr val="accent4"/>
                    </a:solidFill>
                  </a:tcPr>
                </a:tc>
              </a:tr>
            </a:tbl>
          </a:graphicData>
        </a:graphic>
      </p:graphicFrame>
      <p:graphicFrame>
        <p:nvGraphicFramePr>
          <p:cNvPr id="7" name="Table 6"/>
          <p:cNvGraphicFramePr/>
          <p:nvPr/>
        </p:nvGraphicFramePr>
        <p:xfrm>
          <a:off x="250190" y="2256790"/>
          <a:ext cx="10516870" cy="365760"/>
        </p:xfrm>
        <a:graphic>
          <a:graphicData uri="http://schemas.openxmlformats.org/drawingml/2006/table">
            <a:tbl>
              <a:tblPr firstRow="1" bandRow="1">
                <a:tableStyleId>{5C22544A-7EE6-4342-B048-85BDC9FD1C3A}</a:tableStyleId>
              </a:tblPr>
              <a:tblGrid>
                <a:gridCol w="10516870"/>
              </a:tblGrid>
              <a:tr h="365760">
                <a:tc>
                  <a:txBody>
                    <a:bodyPr/>
                    <a:p>
                      <a:pPr>
                        <a:buNone/>
                      </a:pPr>
                      <a:r>
                        <a:rPr lang="en-US" sz="2000">
                          <a:solidFill>
                            <a:schemeClr val="tx1"/>
                          </a:solidFill>
                          <a:latin typeface="Malgun Gothic Semilight" panose="020B0502040204020203" charset="-122"/>
                          <a:ea typeface="Malgun Gothic Semilight" panose="020B0502040204020203" charset="-122"/>
                          <a:sym typeface="+mn-ea"/>
                        </a:rPr>
                        <a:t>CONFUSION MATRIX AND STATISTICS</a:t>
                      </a:r>
                      <a:endParaRPr lang="en-US" sz="2000">
                        <a:solidFill>
                          <a:schemeClr val="tx1"/>
                        </a:solidFill>
                        <a:latin typeface="Malgun Gothic Semilight" panose="020B0502040204020203" charset="-122"/>
                        <a:ea typeface="Malgun Gothic Semilight" panose="020B0502040204020203" charset="-122"/>
                        <a:sym typeface="+mn-ea"/>
                      </a:endParaRPr>
                    </a:p>
                  </a:txBody>
                  <a:tcPr>
                    <a:solidFill>
                      <a:schemeClr val="tx2">
                        <a:lumMod val="20000"/>
                        <a:lumOff val="80000"/>
                      </a:schemeClr>
                    </a:solidFill>
                  </a:tcPr>
                </a:tc>
              </a:tr>
            </a:tbl>
          </a:graphicData>
        </a:graphic>
      </p:graphicFrame>
      <p:graphicFrame>
        <p:nvGraphicFramePr>
          <p:cNvPr id="8" name="Table 7"/>
          <p:cNvGraphicFramePr/>
          <p:nvPr/>
        </p:nvGraphicFramePr>
        <p:xfrm>
          <a:off x="1774825" y="2981960"/>
          <a:ext cx="5194300" cy="381000"/>
        </p:xfrm>
        <a:graphic>
          <a:graphicData uri="http://schemas.openxmlformats.org/drawingml/2006/table">
            <a:tbl>
              <a:tblPr firstRow="1" bandRow="1">
                <a:tableStyleId>{5C22544A-7EE6-4342-B048-85BDC9FD1C3A}</a:tableStyleId>
              </a:tblPr>
              <a:tblGrid>
                <a:gridCol w="5194300"/>
              </a:tblGrid>
              <a:tr h="381000">
                <a:tc>
                  <a:txBody>
                    <a:bodyPr/>
                    <a:p>
                      <a:pPr>
                        <a:buNone/>
                      </a:pPr>
                      <a:r>
                        <a:rPr lang="en-US" sz="1800">
                          <a:sym typeface="+mn-ea"/>
                        </a:rPr>
                        <a:t>                                  Reference</a:t>
                      </a:r>
                      <a:endParaRPr lang="en-US"/>
                    </a:p>
                  </a:txBody>
                  <a:tcPr/>
                </a:tc>
              </a:tr>
            </a:tbl>
          </a:graphicData>
        </a:graphic>
      </p:graphicFrame>
      <p:graphicFrame>
        <p:nvGraphicFramePr>
          <p:cNvPr id="9" name="Table 8"/>
          <p:cNvGraphicFramePr/>
          <p:nvPr/>
        </p:nvGraphicFramePr>
        <p:xfrm>
          <a:off x="1774825" y="3491865"/>
          <a:ext cx="5194935" cy="1975485"/>
        </p:xfrm>
        <a:graphic>
          <a:graphicData uri="http://schemas.openxmlformats.org/drawingml/2006/table">
            <a:tbl>
              <a:tblPr firstRow="1" bandRow="1">
                <a:tableStyleId>{5C22544A-7EE6-4342-B048-85BDC9FD1C3A}</a:tableStyleId>
              </a:tblPr>
              <a:tblGrid>
                <a:gridCol w="1731645"/>
                <a:gridCol w="1731645"/>
                <a:gridCol w="1731645"/>
              </a:tblGrid>
              <a:tr h="658495">
                <a:tc>
                  <a:txBody>
                    <a:bodyPr/>
                    <a:p>
                      <a:pPr>
                        <a:buNone/>
                      </a:pPr>
                      <a:r>
                        <a:rPr lang="en-US" sz="1800">
                          <a:sym typeface="+mn-ea"/>
                        </a:rPr>
                        <a:t>Prediction </a:t>
                      </a:r>
                      <a:endParaRPr lang="en-US"/>
                    </a:p>
                  </a:txBody>
                  <a:tcPr/>
                </a:tc>
                <a:tc>
                  <a:txBody>
                    <a:bodyPr/>
                    <a:p>
                      <a:pPr>
                        <a:buNone/>
                      </a:pPr>
                      <a:r>
                        <a:rPr lang="en-US" sz="1800">
                          <a:sym typeface="+mn-ea"/>
                        </a:rPr>
                        <a:t>Fraudulent </a:t>
                      </a:r>
                      <a:endParaRPr lang="en-US"/>
                    </a:p>
                  </a:txBody>
                  <a:tcPr/>
                </a:tc>
                <a:tc>
                  <a:txBody>
                    <a:bodyPr/>
                    <a:p>
                      <a:pPr>
                        <a:buNone/>
                      </a:pPr>
                      <a:r>
                        <a:rPr lang="en-US" sz="1800">
                          <a:sym typeface="+mn-ea"/>
                        </a:rPr>
                        <a:t>Genuine</a:t>
                      </a:r>
                      <a:endParaRPr lang="en-US"/>
                    </a:p>
                  </a:txBody>
                  <a:tcPr/>
                </a:tc>
              </a:tr>
              <a:tr h="658495">
                <a:tc>
                  <a:txBody>
                    <a:bodyPr/>
                    <a:p>
                      <a:pPr>
                        <a:buNone/>
                      </a:pPr>
                      <a:r>
                        <a:rPr lang="en-US" sz="1800" b="1">
                          <a:sym typeface="+mn-ea"/>
                        </a:rPr>
                        <a:t>Fraudulent </a:t>
                      </a:r>
                      <a:endParaRPr lang="en-US"/>
                    </a:p>
                  </a:txBody>
                  <a:tcPr>
                    <a:solidFill>
                      <a:schemeClr val="bg1"/>
                    </a:solidFill>
                  </a:tcPr>
                </a:tc>
                <a:tc>
                  <a:txBody>
                    <a:bodyPr/>
                    <a:p>
                      <a:pPr>
                        <a:buNone/>
                      </a:pPr>
                      <a:r>
                        <a:rPr lang="en-US" sz="1800" b="1">
                          <a:sym typeface="+mn-ea"/>
                        </a:rPr>
                        <a:t> 12425  </a:t>
                      </a:r>
                      <a:endParaRPr lang="en-US"/>
                    </a:p>
                  </a:txBody>
                  <a:tcPr>
                    <a:solidFill>
                      <a:schemeClr val="bg1"/>
                    </a:solidFill>
                  </a:tcPr>
                </a:tc>
                <a:tc>
                  <a:txBody>
                    <a:bodyPr/>
                    <a:p>
                      <a:pPr>
                        <a:buNone/>
                      </a:pPr>
                      <a:r>
                        <a:rPr lang="en-US" sz="1800" b="1">
                          <a:sym typeface="+mn-ea"/>
                        </a:rPr>
                        <a:t>    37069</a:t>
                      </a:r>
                      <a:endParaRPr lang="en-US"/>
                    </a:p>
                  </a:txBody>
                  <a:tcPr>
                    <a:noFill/>
                  </a:tcPr>
                </a:tc>
              </a:tr>
              <a:tr h="658495">
                <a:tc>
                  <a:txBody>
                    <a:bodyPr/>
                    <a:p>
                      <a:pPr>
                        <a:buNone/>
                      </a:pPr>
                      <a:r>
                        <a:rPr lang="en-US" sz="1800" b="1">
                          <a:sym typeface="+mn-ea"/>
                        </a:rPr>
                        <a:t>Genuine</a:t>
                      </a:r>
                      <a:endParaRPr lang="en-US"/>
                    </a:p>
                  </a:txBody>
                  <a:tcPr>
                    <a:noFill/>
                  </a:tcPr>
                </a:tc>
                <a:tc>
                  <a:txBody>
                    <a:bodyPr/>
                    <a:p>
                      <a:pPr>
                        <a:buNone/>
                      </a:pPr>
                      <a:r>
                        <a:rPr lang="en-US" sz="1800" b="1">
                          <a:sym typeface="+mn-ea"/>
                        </a:rPr>
                        <a:t>   71008 </a:t>
                      </a:r>
                      <a:endParaRPr lang="en-US"/>
                    </a:p>
                  </a:txBody>
                  <a:tcPr>
                    <a:noFill/>
                  </a:tcPr>
                </a:tc>
                <a:tc>
                  <a:txBody>
                    <a:bodyPr/>
                    <a:p>
                      <a:pPr>
                        <a:buNone/>
                      </a:pPr>
                      <a:r>
                        <a:rPr lang="en-US" sz="1800" b="1">
                          <a:sym typeface="+mn-ea"/>
                        </a:rPr>
                        <a:t>212625</a:t>
                      </a:r>
                      <a:endParaRPr lang="en-US"/>
                    </a:p>
                  </a:txBody>
                  <a:tcPr>
                    <a:noFill/>
                  </a:tcPr>
                </a:tc>
              </a:tr>
            </a:tbl>
          </a:graphicData>
        </a:graphic>
      </p:graphicFrame>
      <p:sp>
        <p:nvSpPr>
          <p:cNvPr id="22" name="TextBox 21"/>
          <p:cNvSpPr txBox="1"/>
          <p:nvPr/>
        </p:nvSpPr>
        <p:spPr>
          <a:xfrm>
            <a:off x="0" y="0"/>
            <a:ext cx="3788506" cy="52197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en-US" sz="2800" b="1" u="sng" dirty="0">
                <a:solidFill>
                  <a:schemeClr val="tx1"/>
                </a:solidFill>
                <a:latin typeface="Bahnschrift" panose="020B0502040204020203" charset="0"/>
                <a:ea typeface="+mj-ea"/>
                <a:cs typeface="Bahnschrift" panose="020B0502040204020203" charset="0"/>
              </a:rPr>
              <a:t>Model Results</a:t>
            </a:r>
            <a:endParaRPr lang="en-US" sz="2800" b="1" u="sng" dirty="0">
              <a:solidFill>
                <a:schemeClr val="tx1"/>
              </a:solidFill>
              <a:latin typeface="Bahnschrift" panose="020B0502040204020203" charset="0"/>
              <a:ea typeface="+mj-ea"/>
              <a:cs typeface="Bahnschrift" panose="020B0502040204020203" charset="0"/>
            </a:endParaRPr>
          </a:p>
        </p:txBody>
      </p:sp>
      <p:sp>
        <p:nvSpPr>
          <p:cNvPr id="10" name="Text Box 9"/>
          <p:cNvSpPr txBox="1"/>
          <p:nvPr/>
        </p:nvSpPr>
        <p:spPr>
          <a:xfrm>
            <a:off x="3552190" y="153670"/>
            <a:ext cx="3093720" cy="645160"/>
          </a:xfrm>
          <a:prstGeom prst="rect">
            <a:avLst/>
          </a:prstGeom>
          <a:noFill/>
        </p:spPr>
        <p:txBody>
          <a:bodyPr wrap="square" rtlCol="0" anchor="t">
            <a:spAutoFit/>
          </a:bodyPr>
          <a:p>
            <a:pPr marL="0" indent="0">
              <a:buNone/>
            </a:pPr>
            <a:r>
              <a:rPr lang="en-US" u="sng">
                <a:latin typeface="Bahnschrift" panose="020B0502040204020203" charset="0"/>
                <a:cs typeface="Bahnschrift" panose="020B0502040204020203" charset="0"/>
                <a:sym typeface="+mn-ea"/>
              </a:rPr>
              <a:t>FINAL MODEL : NAIVE BAYES      (Undersampling)</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859790"/>
            <a:ext cx="10515600" cy="5317490"/>
          </a:xfrm>
        </p:spPr>
        <p:txBody>
          <a:bodyPr>
            <a:normAutofit/>
          </a:bodyPr>
          <a:p>
            <a:pPr marL="0" indent="0">
              <a:buNone/>
            </a:pPr>
            <a:endParaRPr lang="en-US"/>
          </a:p>
          <a:p>
            <a:pPr marL="0" indent="0">
              <a:buNone/>
            </a:pPr>
            <a:endParaRPr lang="en-US"/>
          </a:p>
          <a:p>
            <a:pPr marL="0" indent="0">
              <a:buNone/>
            </a:pPr>
            <a:endParaRPr lang="en-US"/>
          </a:p>
        </p:txBody>
      </p:sp>
      <p:graphicFrame>
        <p:nvGraphicFramePr>
          <p:cNvPr id="4" name="Table 3"/>
          <p:cNvGraphicFramePr/>
          <p:nvPr/>
        </p:nvGraphicFramePr>
        <p:xfrm>
          <a:off x="838200" y="726440"/>
          <a:ext cx="7658100" cy="5145405"/>
        </p:xfrm>
        <a:graphic>
          <a:graphicData uri="http://schemas.openxmlformats.org/drawingml/2006/table">
            <a:tbl>
              <a:tblPr firstRow="1" bandRow="1">
                <a:tableStyleId>{5C22544A-7EE6-4342-B048-85BDC9FD1C3A}</a:tableStyleId>
              </a:tblPr>
              <a:tblGrid>
                <a:gridCol w="3829050"/>
                <a:gridCol w="3829050"/>
              </a:tblGrid>
              <a:tr h="452120">
                <a:tc>
                  <a:txBody>
                    <a:bodyPr/>
                    <a:p>
                      <a:pPr>
                        <a:buNone/>
                      </a:pPr>
                      <a:r>
                        <a:rPr lang="en-US" sz="1800">
                          <a:solidFill>
                            <a:schemeClr val="tx1"/>
                          </a:solidFill>
                          <a:latin typeface="Malgun Gothic Semilight" panose="020B0502040204020203" charset="-122"/>
                          <a:ea typeface="Malgun Gothic Semilight" panose="020B0502040204020203" charset="-122"/>
                          <a:sym typeface="+mn-ea"/>
                        </a:rPr>
                        <a:t>P-value</a:t>
                      </a:r>
                      <a:endParaRPr lang="en-US" sz="1800">
                        <a:solidFill>
                          <a:schemeClr val="tx1"/>
                        </a:solidFill>
                        <a:latin typeface="Malgun Gothic Semilight" panose="020B0502040204020203" charset="-122"/>
                        <a:ea typeface="Malgun Gothic Semilight" panose="020B0502040204020203" charset="-122"/>
                        <a:sym typeface="+mn-ea"/>
                      </a:endParaRPr>
                    </a:p>
                  </a:txBody>
                  <a:tcPr>
                    <a:solidFill>
                      <a:schemeClr val="accent1">
                        <a:lumMod val="60000"/>
                        <a:lumOff val="40000"/>
                      </a:schemeClr>
                    </a:solidFill>
                  </a:tcPr>
                </a:tc>
                <a:tc>
                  <a:txBody>
                    <a:bodyPr/>
                    <a:p>
                      <a:pPr>
                        <a:buNone/>
                      </a:pPr>
                      <a:r>
                        <a:rPr lang="en-US" sz="1800">
                          <a:solidFill>
                            <a:schemeClr val="tx1"/>
                          </a:solidFill>
                          <a:latin typeface="Malgun Gothic Semilight" panose="020B0502040204020203" charset="-122"/>
                          <a:ea typeface="Malgun Gothic Semilight" panose="020B0502040204020203" charset="-122"/>
                          <a:sym typeface="+mn-ea"/>
                        </a:rPr>
                        <a:t>1</a:t>
                      </a:r>
                      <a:endParaRPr lang="en-US" sz="1800">
                        <a:solidFill>
                          <a:schemeClr val="tx1"/>
                        </a:solidFill>
                        <a:latin typeface="Malgun Gothic Semilight" panose="020B0502040204020203" charset="-122"/>
                        <a:ea typeface="Malgun Gothic Semilight" panose="020B0502040204020203" charset="-122"/>
                        <a:sym typeface="+mn-ea"/>
                      </a:endParaRPr>
                    </a:p>
                  </a:txBody>
                  <a:tcPr>
                    <a:solidFill>
                      <a:schemeClr val="accent1">
                        <a:lumMod val="60000"/>
                        <a:lumOff val="40000"/>
                      </a:schemeClr>
                    </a:solidFill>
                  </a:tcPr>
                </a:tc>
              </a:tr>
              <a:tr h="469265">
                <a:tc>
                  <a:txBody>
                    <a:bodyPr/>
                    <a:p>
                      <a:pPr>
                        <a:buNone/>
                      </a:pPr>
                      <a:r>
                        <a:rPr lang="en-US" sz="1800" b="1">
                          <a:latin typeface="Malgun Gothic Semilight" panose="020B0502040204020203" charset="-122"/>
                          <a:ea typeface="Malgun Gothic Semilight" panose="020B0502040204020203" charset="-122"/>
                          <a:sym typeface="+mn-ea"/>
                        </a:rPr>
                        <a:t>kappa</a:t>
                      </a:r>
                      <a:endParaRPr lang="en-US" sz="1800" b="1">
                        <a:latin typeface="Malgun Gothic Semilight" panose="020B0502040204020203" charset="-122"/>
                        <a:ea typeface="Malgun Gothic Semilight" panose="020B0502040204020203" charset="-122"/>
                        <a:sym typeface="+mn-ea"/>
                      </a:endParaRPr>
                    </a:p>
                  </a:txBody>
                  <a:tcPr/>
                </a:tc>
                <a:tc>
                  <a:txBody>
                    <a:bodyPr/>
                    <a:p>
                      <a:pPr>
                        <a:buNone/>
                      </a:pPr>
                      <a:r>
                        <a:rPr lang="en-US" sz="1800" b="1">
                          <a:latin typeface="Malgun Gothic Semilight" panose="020B0502040204020203" charset="-122"/>
                          <a:ea typeface="Malgun Gothic Semilight" panose="020B0502040204020203" charset="-122"/>
                          <a:sym typeface="+mn-ea"/>
                        </a:rPr>
                        <a:t>5e-04</a:t>
                      </a:r>
                      <a:endParaRPr lang="en-US" sz="1800" b="1">
                        <a:latin typeface="Malgun Gothic Semilight" panose="020B0502040204020203" charset="-122"/>
                        <a:ea typeface="Malgun Gothic Semilight" panose="020B0502040204020203" charset="-122"/>
                        <a:sym typeface="+mn-ea"/>
                      </a:endParaRPr>
                    </a:p>
                  </a:txBody>
                  <a:tcPr/>
                </a:tc>
              </a:tr>
              <a:tr h="469265">
                <a:tc>
                  <a:txBody>
                    <a:bodyPr/>
                    <a:p>
                      <a:pPr>
                        <a:buNone/>
                      </a:pPr>
                      <a:r>
                        <a:rPr lang="en-US" sz="1800" b="1">
                          <a:latin typeface="Malgun Gothic Semilight" panose="020B0502040204020203" charset="-122"/>
                          <a:ea typeface="Malgun Gothic Semilight" panose="020B0502040204020203" charset="-122"/>
                          <a:sym typeface="+mn-ea"/>
                        </a:rPr>
                        <a:t>Sensitivity</a:t>
                      </a:r>
                      <a:endParaRPr lang="en-US" sz="1800" b="1">
                        <a:latin typeface="Malgun Gothic Semilight" panose="020B0502040204020203" charset="-122"/>
                        <a:ea typeface="Malgun Gothic Semilight" panose="020B0502040204020203" charset="-122"/>
                        <a:sym typeface="+mn-ea"/>
                      </a:endParaRPr>
                    </a:p>
                  </a:txBody>
                  <a:tcPr>
                    <a:solidFill>
                      <a:schemeClr val="accent1">
                        <a:lumMod val="60000"/>
                        <a:lumOff val="40000"/>
                      </a:schemeClr>
                    </a:solidFill>
                  </a:tcPr>
                </a:tc>
                <a:tc>
                  <a:txBody>
                    <a:bodyPr/>
                    <a:p>
                      <a:pPr>
                        <a:buNone/>
                      </a:pPr>
                      <a:r>
                        <a:rPr lang="en-US" sz="1800" b="1">
                          <a:latin typeface="Malgun Gothic Semilight" panose="020B0502040204020203" charset="-122"/>
                          <a:ea typeface="Malgun Gothic Semilight" panose="020B0502040204020203" charset="-122"/>
                          <a:sym typeface="+mn-ea"/>
                        </a:rPr>
                        <a:t>0.1489</a:t>
                      </a:r>
                      <a:endParaRPr lang="en-US" sz="1800" b="1">
                        <a:latin typeface="Malgun Gothic Semilight" panose="020B0502040204020203" charset="-122"/>
                        <a:ea typeface="Malgun Gothic Semilight" panose="020B0502040204020203" charset="-122"/>
                        <a:sym typeface="+mn-ea"/>
                      </a:endParaRPr>
                    </a:p>
                  </a:txBody>
                  <a:tcPr>
                    <a:solidFill>
                      <a:schemeClr val="accent1">
                        <a:lumMod val="60000"/>
                        <a:lumOff val="40000"/>
                      </a:schemeClr>
                    </a:solidFill>
                  </a:tcPr>
                </a:tc>
              </a:tr>
              <a:tr h="469265">
                <a:tc>
                  <a:txBody>
                    <a:bodyPr/>
                    <a:p>
                      <a:pPr>
                        <a:buNone/>
                      </a:pPr>
                      <a:r>
                        <a:rPr lang="en-US" sz="1800" b="1">
                          <a:latin typeface="Malgun Gothic Semilight" panose="020B0502040204020203" charset="-122"/>
                          <a:ea typeface="Malgun Gothic Semilight" panose="020B0502040204020203" charset="-122"/>
                          <a:sym typeface="+mn-ea"/>
                        </a:rPr>
                        <a:t>Specification</a:t>
                      </a:r>
                      <a:endParaRPr lang="en-US" sz="1800" b="1">
                        <a:latin typeface="Malgun Gothic Semilight" panose="020B0502040204020203" charset="-122"/>
                        <a:ea typeface="Malgun Gothic Semilight" panose="020B0502040204020203" charset="-122"/>
                        <a:sym typeface="+mn-ea"/>
                      </a:endParaRPr>
                    </a:p>
                  </a:txBody>
                  <a:tcPr/>
                </a:tc>
                <a:tc>
                  <a:txBody>
                    <a:bodyPr/>
                    <a:p>
                      <a:pPr>
                        <a:buNone/>
                      </a:pPr>
                      <a:r>
                        <a:rPr lang="en-US" sz="1800" b="1">
                          <a:latin typeface="Malgun Gothic Semilight" panose="020B0502040204020203" charset="-122"/>
                          <a:ea typeface="Malgun Gothic Semilight" panose="020B0502040204020203" charset="-122"/>
                          <a:sym typeface="+mn-ea"/>
                        </a:rPr>
                        <a:t>0.8515</a:t>
                      </a:r>
                      <a:endParaRPr lang="en-US" sz="1800" b="1">
                        <a:latin typeface="Malgun Gothic Semilight" panose="020B0502040204020203" charset="-122"/>
                        <a:ea typeface="Malgun Gothic Semilight" panose="020B0502040204020203" charset="-122"/>
                        <a:sym typeface="+mn-ea"/>
                      </a:endParaRPr>
                    </a:p>
                  </a:txBody>
                  <a:tcPr/>
                </a:tc>
              </a:tr>
              <a:tr h="469265">
                <a:tc>
                  <a:txBody>
                    <a:bodyPr/>
                    <a:p>
                      <a:pPr>
                        <a:buNone/>
                      </a:pPr>
                      <a:r>
                        <a:rPr lang="en-US" sz="1800" b="1">
                          <a:latin typeface="Malgun Gothic Semilight" panose="020B0502040204020203" charset="-122"/>
                          <a:ea typeface="Malgun Gothic Semilight" panose="020B0502040204020203" charset="-122"/>
                          <a:sym typeface="+mn-ea"/>
                        </a:rPr>
                        <a:t>Pos Pred Value</a:t>
                      </a:r>
                      <a:endParaRPr lang="en-US" sz="1800" b="1">
                        <a:latin typeface="Malgun Gothic Semilight" panose="020B0502040204020203" charset="-122"/>
                        <a:ea typeface="Malgun Gothic Semilight" panose="020B0502040204020203" charset="-122"/>
                        <a:sym typeface="+mn-ea"/>
                      </a:endParaRPr>
                    </a:p>
                  </a:txBody>
                  <a:tcPr>
                    <a:solidFill>
                      <a:schemeClr val="accent1">
                        <a:lumMod val="60000"/>
                        <a:lumOff val="40000"/>
                      </a:schemeClr>
                    </a:solidFill>
                  </a:tcPr>
                </a:tc>
                <a:tc>
                  <a:txBody>
                    <a:bodyPr/>
                    <a:p>
                      <a:pPr>
                        <a:buNone/>
                      </a:pPr>
                      <a:r>
                        <a:rPr lang="en-US" sz="1800" b="1">
                          <a:latin typeface="Malgun Gothic Semilight" panose="020B0502040204020203" charset="-122"/>
                          <a:ea typeface="Malgun Gothic Semilight" panose="020B0502040204020203" charset="-122"/>
                          <a:sym typeface="+mn-ea"/>
                        </a:rPr>
                        <a:t>0.2510</a:t>
                      </a:r>
                      <a:endParaRPr lang="en-US" sz="1800" b="1">
                        <a:latin typeface="Malgun Gothic Semilight" panose="020B0502040204020203" charset="-122"/>
                        <a:ea typeface="Malgun Gothic Semilight" panose="020B0502040204020203" charset="-122"/>
                        <a:sym typeface="+mn-ea"/>
                      </a:endParaRPr>
                    </a:p>
                  </a:txBody>
                  <a:tcPr>
                    <a:solidFill>
                      <a:schemeClr val="accent1">
                        <a:lumMod val="60000"/>
                        <a:lumOff val="40000"/>
                      </a:schemeClr>
                    </a:solidFill>
                  </a:tcPr>
                </a:tc>
              </a:tr>
              <a:tr h="469265">
                <a:tc>
                  <a:txBody>
                    <a:bodyPr/>
                    <a:p>
                      <a:pPr>
                        <a:buNone/>
                      </a:pPr>
                      <a:r>
                        <a:rPr lang="en-US" sz="1800" b="1">
                          <a:latin typeface="Malgun Gothic Semilight" panose="020B0502040204020203" charset="-122"/>
                          <a:ea typeface="Malgun Gothic Semilight" panose="020B0502040204020203" charset="-122"/>
                          <a:sym typeface="+mn-ea"/>
                        </a:rPr>
                        <a:t>Neg Pred Value</a:t>
                      </a:r>
                      <a:endParaRPr lang="en-US" sz="1800" b="1">
                        <a:latin typeface="Malgun Gothic Semilight" panose="020B0502040204020203" charset="-122"/>
                        <a:ea typeface="Malgun Gothic Semilight" panose="020B0502040204020203" charset="-122"/>
                        <a:sym typeface="+mn-ea"/>
                      </a:endParaRPr>
                    </a:p>
                  </a:txBody>
                  <a:tcPr/>
                </a:tc>
                <a:tc>
                  <a:txBody>
                    <a:bodyPr/>
                    <a:p>
                      <a:pPr>
                        <a:buNone/>
                      </a:pPr>
                      <a:r>
                        <a:rPr lang="en-US" sz="1800" b="1">
                          <a:latin typeface="Malgun Gothic Semilight" panose="020B0502040204020203" charset="-122"/>
                          <a:ea typeface="Malgun Gothic Semilight" panose="020B0502040204020203" charset="-122"/>
                          <a:sym typeface="+mn-ea"/>
                        </a:rPr>
                        <a:t>0.7496</a:t>
                      </a:r>
                      <a:endParaRPr lang="en-US" sz="1800" b="1">
                        <a:latin typeface="Malgun Gothic Semilight" panose="020B0502040204020203" charset="-122"/>
                        <a:ea typeface="Malgun Gothic Semilight" panose="020B0502040204020203" charset="-122"/>
                        <a:sym typeface="+mn-ea"/>
                      </a:endParaRPr>
                    </a:p>
                  </a:txBody>
                  <a:tcPr/>
                </a:tc>
              </a:tr>
              <a:tr h="469900">
                <a:tc>
                  <a:txBody>
                    <a:bodyPr/>
                    <a:p>
                      <a:pPr>
                        <a:buNone/>
                      </a:pPr>
                      <a:r>
                        <a:rPr lang="en-US" sz="1800" b="1">
                          <a:latin typeface="Malgun Gothic Semilight" panose="020B0502040204020203" charset="-122"/>
                          <a:ea typeface="Malgun Gothic Semilight" panose="020B0502040204020203" charset="-122"/>
                          <a:sym typeface="+mn-ea"/>
                        </a:rPr>
                        <a:t>Prevalence</a:t>
                      </a:r>
                      <a:endParaRPr lang="en-US" sz="1800" b="1">
                        <a:latin typeface="Malgun Gothic Semilight" panose="020B0502040204020203" charset="-122"/>
                        <a:ea typeface="Malgun Gothic Semilight" panose="020B0502040204020203" charset="-122"/>
                        <a:sym typeface="+mn-ea"/>
                      </a:endParaRPr>
                    </a:p>
                  </a:txBody>
                  <a:tcPr>
                    <a:solidFill>
                      <a:schemeClr val="accent1">
                        <a:lumMod val="60000"/>
                        <a:lumOff val="40000"/>
                      </a:schemeClr>
                    </a:solidFill>
                  </a:tcPr>
                </a:tc>
                <a:tc>
                  <a:txBody>
                    <a:bodyPr/>
                    <a:p>
                      <a:pPr>
                        <a:buNone/>
                      </a:pPr>
                      <a:r>
                        <a:rPr lang="en-US" sz="1800" b="1">
                          <a:latin typeface="Malgun Gothic Semilight" panose="020B0502040204020203" charset="-122"/>
                          <a:ea typeface="Malgun Gothic Semilight" panose="020B0502040204020203" charset="-122"/>
                          <a:sym typeface="+mn-ea"/>
                        </a:rPr>
                        <a:t>0.2505</a:t>
                      </a:r>
                      <a:endParaRPr lang="en-US" sz="1800" b="1">
                        <a:latin typeface="Malgun Gothic Semilight" panose="020B0502040204020203" charset="-122"/>
                        <a:ea typeface="Malgun Gothic Semilight" panose="020B0502040204020203" charset="-122"/>
                        <a:sym typeface="+mn-ea"/>
                      </a:endParaRPr>
                    </a:p>
                  </a:txBody>
                  <a:tcPr>
                    <a:solidFill>
                      <a:schemeClr val="accent1">
                        <a:lumMod val="60000"/>
                        <a:lumOff val="40000"/>
                      </a:schemeClr>
                    </a:solidFill>
                  </a:tcPr>
                </a:tc>
              </a:tr>
              <a:tr h="469265">
                <a:tc>
                  <a:txBody>
                    <a:bodyPr/>
                    <a:p>
                      <a:pPr>
                        <a:buNone/>
                      </a:pPr>
                      <a:r>
                        <a:rPr lang="en-US" sz="1800" b="1">
                          <a:latin typeface="Malgun Gothic Semilight" panose="020B0502040204020203" charset="-122"/>
                          <a:ea typeface="Malgun Gothic Semilight" panose="020B0502040204020203" charset="-122"/>
                          <a:sym typeface="+mn-ea"/>
                        </a:rPr>
                        <a:t>Detection Rate</a:t>
                      </a:r>
                      <a:endParaRPr lang="en-US" sz="1800" b="1">
                        <a:latin typeface="Malgun Gothic Semilight" panose="020B0502040204020203" charset="-122"/>
                        <a:ea typeface="Malgun Gothic Semilight" panose="020B0502040204020203" charset="-122"/>
                        <a:sym typeface="+mn-ea"/>
                      </a:endParaRPr>
                    </a:p>
                  </a:txBody>
                  <a:tcPr/>
                </a:tc>
                <a:tc>
                  <a:txBody>
                    <a:bodyPr/>
                    <a:p>
                      <a:pPr>
                        <a:buNone/>
                      </a:pPr>
                      <a:r>
                        <a:rPr lang="en-US" sz="1800" b="1">
                          <a:latin typeface="Malgun Gothic Semilight" panose="020B0502040204020203" charset="-122"/>
                          <a:ea typeface="Malgun Gothic Semilight" panose="020B0502040204020203" charset="-122"/>
                          <a:sym typeface="+mn-ea"/>
                        </a:rPr>
                        <a:t>0.0373</a:t>
                      </a:r>
                      <a:endParaRPr lang="en-US" sz="1800" b="1">
                        <a:latin typeface="Malgun Gothic Semilight" panose="020B0502040204020203" charset="-122"/>
                        <a:ea typeface="Malgun Gothic Semilight" panose="020B0502040204020203" charset="-122"/>
                        <a:sym typeface="+mn-ea"/>
                      </a:endParaRPr>
                    </a:p>
                  </a:txBody>
                  <a:tcPr/>
                </a:tc>
              </a:tr>
              <a:tr h="469265">
                <a:tc>
                  <a:txBody>
                    <a:bodyPr/>
                    <a:p>
                      <a:pPr>
                        <a:buNone/>
                      </a:pPr>
                      <a:r>
                        <a:rPr lang="en-US" sz="1800" b="1">
                          <a:latin typeface="Malgun Gothic Semilight" panose="020B0502040204020203" charset="-122"/>
                          <a:ea typeface="Malgun Gothic Semilight" panose="020B0502040204020203" charset="-122"/>
                          <a:sym typeface="+mn-ea"/>
                        </a:rPr>
                        <a:t>Detection Prevalence</a:t>
                      </a:r>
                      <a:endParaRPr lang="en-US" sz="1800" b="1">
                        <a:latin typeface="Malgun Gothic Semilight" panose="020B0502040204020203" charset="-122"/>
                        <a:ea typeface="Malgun Gothic Semilight" panose="020B0502040204020203" charset="-122"/>
                        <a:sym typeface="+mn-ea"/>
                      </a:endParaRPr>
                    </a:p>
                  </a:txBody>
                  <a:tcPr>
                    <a:solidFill>
                      <a:schemeClr val="accent1">
                        <a:lumMod val="60000"/>
                        <a:lumOff val="40000"/>
                      </a:schemeClr>
                    </a:solidFill>
                  </a:tcPr>
                </a:tc>
                <a:tc>
                  <a:txBody>
                    <a:bodyPr/>
                    <a:p>
                      <a:pPr>
                        <a:buNone/>
                      </a:pPr>
                      <a:r>
                        <a:rPr lang="en-US" sz="1800" b="1">
                          <a:latin typeface="Malgun Gothic Semilight" panose="020B0502040204020203" charset="-122"/>
                          <a:ea typeface="Malgun Gothic Semilight" panose="020B0502040204020203" charset="-122"/>
                          <a:sym typeface="+mn-ea"/>
                        </a:rPr>
                        <a:t>0.1486</a:t>
                      </a:r>
                      <a:endParaRPr lang="en-US" sz="1800" b="1">
                        <a:latin typeface="Malgun Gothic Semilight" panose="020B0502040204020203" charset="-122"/>
                        <a:ea typeface="Malgun Gothic Semilight" panose="020B0502040204020203" charset="-122"/>
                        <a:sym typeface="+mn-ea"/>
                      </a:endParaRPr>
                    </a:p>
                  </a:txBody>
                  <a:tcPr>
                    <a:solidFill>
                      <a:schemeClr val="accent1">
                        <a:lumMod val="60000"/>
                        <a:lumOff val="40000"/>
                      </a:schemeClr>
                    </a:solidFill>
                  </a:tcPr>
                </a:tc>
              </a:tr>
              <a:tr h="469265">
                <a:tc>
                  <a:txBody>
                    <a:bodyPr/>
                    <a:p>
                      <a:pPr>
                        <a:buNone/>
                      </a:pPr>
                      <a:r>
                        <a:rPr lang="en-US" sz="1800" b="1">
                          <a:latin typeface="Malgun Gothic Semilight" panose="020B0502040204020203" charset="-122"/>
                          <a:ea typeface="Malgun Gothic Semilight" panose="020B0502040204020203" charset="-122"/>
                          <a:sym typeface="+mn-ea"/>
                        </a:rPr>
                        <a:t>Balanced Accuracy</a:t>
                      </a:r>
                      <a:endParaRPr lang="en-US" sz="1800" b="1">
                        <a:latin typeface="Malgun Gothic Semilight" panose="020B0502040204020203" charset="-122"/>
                        <a:ea typeface="Malgun Gothic Semilight" panose="020B0502040204020203" charset="-122"/>
                        <a:sym typeface="+mn-ea"/>
                      </a:endParaRPr>
                    </a:p>
                  </a:txBody>
                  <a:tcPr/>
                </a:tc>
                <a:tc>
                  <a:txBody>
                    <a:bodyPr/>
                    <a:p>
                      <a:pPr>
                        <a:buNone/>
                      </a:pPr>
                      <a:r>
                        <a:rPr lang="en-US" sz="1800" b="1">
                          <a:latin typeface="Malgun Gothic Semilight" panose="020B0502040204020203" charset="-122"/>
                          <a:ea typeface="Malgun Gothic Semilight" panose="020B0502040204020203" charset="-122"/>
                          <a:sym typeface="+mn-ea"/>
                        </a:rPr>
                        <a:t>Balanced Accuracy</a:t>
                      </a:r>
                      <a:endParaRPr lang="en-US" sz="1800" b="1">
                        <a:latin typeface="Malgun Gothic Semilight" panose="020B0502040204020203" charset="-122"/>
                        <a:ea typeface="Malgun Gothic Semilight" panose="020B0502040204020203" charset="-122"/>
                        <a:sym typeface="+mn-ea"/>
                      </a:endParaRPr>
                    </a:p>
                  </a:txBody>
                  <a:tcPr/>
                </a:tc>
              </a:tr>
              <a:tr h="469265">
                <a:tc>
                  <a:txBody>
                    <a:bodyPr/>
                    <a:p>
                      <a:pPr>
                        <a:buNone/>
                      </a:pPr>
                      <a:r>
                        <a:rPr lang="en-US" sz="1800" b="1">
                          <a:latin typeface="Malgun Gothic Semilight" panose="020B0502040204020203" charset="-122"/>
                          <a:ea typeface="Malgun Gothic Semilight" panose="020B0502040204020203" charset="-122"/>
                          <a:sym typeface="+mn-ea"/>
                        </a:rPr>
                        <a:t>Positive Class </a:t>
                      </a:r>
                      <a:endParaRPr lang="en-US" sz="1800" b="1">
                        <a:latin typeface="Malgun Gothic Semilight" panose="020B0502040204020203" charset="-122"/>
                        <a:ea typeface="Malgun Gothic Semilight" panose="020B0502040204020203" charset="-122"/>
                        <a:sym typeface="+mn-ea"/>
                      </a:endParaRPr>
                    </a:p>
                  </a:txBody>
                  <a:tcPr>
                    <a:solidFill>
                      <a:schemeClr val="accent1">
                        <a:lumMod val="60000"/>
                        <a:lumOff val="40000"/>
                      </a:schemeClr>
                    </a:solidFill>
                  </a:tcPr>
                </a:tc>
                <a:tc>
                  <a:txBody>
                    <a:bodyPr/>
                    <a:p>
                      <a:pPr>
                        <a:buNone/>
                      </a:pPr>
                      <a:r>
                        <a:rPr lang="en-US" sz="1800" b="1">
                          <a:latin typeface="Malgun Gothic Semilight" panose="020B0502040204020203" charset="-122"/>
                          <a:ea typeface="Malgun Gothic Semilight" panose="020B0502040204020203" charset="-122"/>
                          <a:sym typeface="+mn-ea"/>
                        </a:rPr>
                        <a:t>Fraudulent</a:t>
                      </a:r>
                      <a:endParaRPr lang="en-US" sz="1800" b="1">
                        <a:latin typeface="Malgun Gothic Semilight" panose="020B0502040204020203" charset="-122"/>
                        <a:ea typeface="Malgun Gothic Semilight" panose="020B0502040204020203" charset="-122"/>
                        <a:sym typeface="+mn-ea"/>
                      </a:endParaRPr>
                    </a:p>
                  </a:txBody>
                  <a:tcPr>
                    <a:solidFill>
                      <a:schemeClr val="accent1">
                        <a:lumMod val="60000"/>
                        <a:lumOff val="40000"/>
                      </a:schemeClr>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dirty="0">
                <a:solidFill>
                  <a:schemeClr val="tx1"/>
                </a:solidFill>
                <a:latin typeface="Bahnschrift" panose="020B0502040204020203" charset="0"/>
                <a:cs typeface="Bahnschrift" panose="020B0502040204020203" charset="0"/>
                <a:sym typeface="+mn-ea"/>
              </a:rPr>
              <a:t>Data set details</a:t>
            </a:r>
            <a:endParaRPr lang="en-US" b="1" u="sng" dirty="0">
              <a:solidFill>
                <a:schemeClr val="tx1"/>
              </a:solidFill>
              <a:latin typeface="Bahnschrift" panose="020B0502040204020203" charset="0"/>
              <a:cs typeface="Bahnschrift" panose="020B0502040204020203" charset="0"/>
              <a:sym typeface="+mn-ea"/>
            </a:endParaRPr>
          </a:p>
        </p:txBody>
      </p:sp>
      <p:sp>
        <p:nvSpPr>
          <p:cNvPr id="3" name="Content Placeholder 2"/>
          <p:cNvSpPr>
            <a:spLocks noGrp="1"/>
          </p:cNvSpPr>
          <p:nvPr>
            <p:ph idx="1"/>
          </p:nvPr>
        </p:nvSpPr>
        <p:spPr/>
        <p:txBody>
          <a:bodyPr/>
          <a:p>
            <a:pPr marL="0" indent="0">
              <a:buNone/>
            </a:pPr>
            <a:endParaRPr lang="en-US" dirty="0"/>
          </a:p>
          <a:p>
            <a:pPr marL="0" indent="0">
              <a:buNone/>
            </a:pPr>
            <a:endParaRPr lang="en-US" dirty="0">
              <a:sym typeface="+mn-ea"/>
            </a:endParaRPr>
          </a:p>
          <a:p>
            <a:pPr>
              <a:buFont typeface="Wingdings" panose="05000000000000000000" charset="0"/>
              <a:buChar char="Ø"/>
            </a:pPr>
            <a:endParaRPr lang="en-US" dirty="0">
              <a:sym typeface="+mn-ea"/>
            </a:endParaRPr>
          </a:p>
          <a:p>
            <a:pPr>
              <a:buFont typeface="Wingdings" panose="05000000000000000000" charset="0"/>
              <a:buChar char="Ø"/>
            </a:pPr>
            <a:endParaRPr lang="en-US" dirty="0"/>
          </a:p>
          <a:p>
            <a:pPr marL="0" indent="0">
              <a:buNone/>
            </a:pPr>
            <a:endParaRPr lang="en-US" dirty="0"/>
          </a:p>
          <a:p>
            <a:pPr>
              <a:buFont typeface="Wingdings" panose="05000000000000000000" charset="0"/>
              <a:buChar char="§"/>
            </a:pPr>
            <a:endParaRPr lang="en-US" dirty="0"/>
          </a:p>
          <a:p>
            <a:pPr>
              <a:buFont typeface="Wingdings" panose="05000000000000000000" charset="0"/>
              <a:buChar char="§"/>
            </a:pPr>
            <a:endParaRPr lang="en-US"/>
          </a:p>
        </p:txBody>
      </p:sp>
      <p:graphicFrame>
        <p:nvGraphicFramePr>
          <p:cNvPr id="7" name="Table 6"/>
          <p:cNvGraphicFramePr/>
          <p:nvPr/>
        </p:nvGraphicFramePr>
        <p:xfrm>
          <a:off x="838200" y="1691005"/>
          <a:ext cx="8779510" cy="2487930"/>
        </p:xfrm>
        <a:graphic>
          <a:graphicData uri="http://schemas.openxmlformats.org/drawingml/2006/table">
            <a:tbl>
              <a:tblPr firstRow="1" bandRow="1">
                <a:tableStyleId>{5C22544A-7EE6-4342-B048-85BDC9FD1C3A}</a:tableStyleId>
              </a:tblPr>
              <a:tblGrid>
                <a:gridCol w="4389755"/>
                <a:gridCol w="4389755"/>
              </a:tblGrid>
              <a:tr h="825500">
                <a:tc>
                  <a:txBody>
                    <a:bodyPr/>
                    <a:p>
                      <a:pPr>
                        <a:buNone/>
                      </a:pPr>
                      <a:r>
                        <a:rPr lang="en-US" sz="2800" b="1">
                          <a:solidFill>
                            <a:schemeClr val="tx1"/>
                          </a:solidFill>
                        </a:rPr>
                        <a:t>Total Rows</a:t>
                      </a:r>
                      <a:endParaRPr lang="en-US" sz="2800" b="1">
                        <a:solidFill>
                          <a:schemeClr val="tx1"/>
                        </a:solidFill>
                      </a:endParaRPr>
                    </a:p>
                  </a:txBody>
                  <a:tcPr>
                    <a:solidFill>
                      <a:schemeClr val="accent4"/>
                    </a:solidFill>
                  </a:tcPr>
                </a:tc>
                <a:tc>
                  <a:txBody>
                    <a:bodyPr/>
                    <a:p>
                      <a:pPr>
                        <a:buNone/>
                      </a:pPr>
                      <a:r>
                        <a:rPr lang="en-US" sz="2800" b="1" dirty="0">
                          <a:solidFill>
                            <a:schemeClr val="tx1"/>
                          </a:solidFill>
                          <a:sym typeface="+mn-ea"/>
                        </a:rPr>
                        <a:t>1048575</a:t>
                      </a:r>
                      <a:endParaRPr lang="en-US" sz="2800" b="1" dirty="0">
                        <a:solidFill>
                          <a:schemeClr val="tx1"/>
                        </a:solidFill>
                        <a:sym typeface="+mn-ea"/>
                      </a:endParaRPr>
                    </a:p>
                  </a:txBody>
                  <a:tcPr>
                    <a:solidFill>
                      <a:schemeClr val="accent4"/>
                    </a:solidFill>
                  </a:tcPr>
                </a:tc>
              </a:tr>
              <a:tr h="717550">
                <a:tc>
                  <a:txBody>
                    <a:bodyPr/>
                    <a:p>
                      <a:pPr>
                        <a:buNone/>
                      </a:pPr>
                      <a:r>
                        <a:rPr lang="en-US" sz="2800" b="1">
                          <a:solidFill>
                            <a:schemeClr val="tx1"/>
                          </a:solidFill>
                        </a:rPr>
                        <a:t>Total Columns</a:t>
                      </a:r>
                      <a:endParaRPr lang="en-US" sz="2800" b="1">
                        <a:solidFill>
                          <a:schemeClr val="tx1"/>
                        </a:solidFill>
                      </a:endParaRPr>
                    </a:p>
                  </a:txBody>
                  <a:tcPr>
                    <a:solidFill>
                      <a:schemeClr val="accent1">
                        <a:lumMod val="60000"/>
                        <a:lumOff val="40000"/>
                      </a:schemeClr>
                    </a:solidFill>
                  </a:tcPr>
                </a:tc>
                <a:tc>
                  <a:txBody>
                    <a:bodyPr/>
                    <a:p>
                      <a:pPr>
                        <a:buNone/>
                      </a:pPr>
                      <a:r>
                        <a:rPr lang="en-US" sz="2800" b="1" dirty="0">
                          <a:solidFill>
                            <a:schemeClr val="tx1"/>
                          </a:solidFill>
                          <a:sym typeface="+mn-ea"/>
                        </a:rPr>
                        <a:t>34</a:t>
                      </a:r>
                      <a:endParaRPr lang="en-US" sz="2800" b="1" dirty="0">
                        <a:solidFill>
                          <a:schemeClr val="tx1"/>
                        </a:solidFill>
                        <a:sym typeface="+mn-ea"/>
                      </a:endParaRPr>
                    </a:p>
                  </a:txBody>
                  <a:tcPr>
                    <a:solidFill>
                      <a:schemeClr val="accent1">
                        <a:lumMod val="60000"/>
                        <a:lumOff val="40000"/>
                      </a:schemeClr>
                    </a:solidFill>
                  </a:tcPr>
                </a:tc>
              </a:tr>
              <a:tr h="944880">
                <a:tc>
                  <a:txBody>
                    <a:bodyPr/>
                    <a:p>
                      <a:pPr>
                        <a:buNone/>
                      </a:pPr>
                      <a:r>
                        <a:rPr lang="en-US" sz="2800" b="1">
                          <a:solidFill>
                            <a:schemeClr val="tx1"/>
                          </a:solidFill>
                          <a:sym typeface="+mn-ea"/>
                        </a:rPr>
                        <a:t>Total Missing Values</a:t>
                      </a:r>
                      <a:endParaRPr lang="en-US" sz="2800" b="1">
                        <a:solidFill>
                          <a:schemeClr val="tx1"/>
                        </a:solidFill>
                        <a:sym typeface="+mn-ea"/>
                      </a:endParaRPr>
                    </a:p>
                    <a:p>
                      <a:pPr>
                        <a:buNone/>
                      </a:pPr>
                      <a:endParaRPr lang="en-US" sz="2800" b="1">
                        <a:solidFill>
                          <a:schemeClr val="tx1"/>
                        </a:solidFill>
                        <a:sym typeface="+mn-ea"/>
                      </a:endParaRPr>
                    </a:p>
                  </a:txBody>
                  <a:tcPr>
                    <a:solidFill>
                      <a:schemeClr val="accent4"/>
                    </a:solidFill>
                  </a:tcPr>
                </a:tc>
                <a:tc>
                  <a:txBody>
                    <a:bodyPr/>
                    <a:p>
                      <a:pPr>
                        <a:buNone/>
                      </a:pPr>
                      <a:r>
                        <a:rPr lang="en-US" sz="2800" b="1" dirty="0">
                          <a:solidFill>
                            <a:schemeClr val="tx1"/>
                          </a:solidFill>
                          <a:sym typeface="+mn-ea"/>
                        </a:rPr>
                        <a:t>1165292</a:t>
                      </a:r>
                      <a:endParaRPr lang="en-US" sz="2800" b="1" dirty="0">
                        <a:solidFill>
                          <a:schemeClr val="tx1"/>
                        </a:solidFill>
                        <a:sym typeface="+mn-ea"/>
                      </a:endParaRPr>
                    </a:p>
                    <a:p>
                      <a:pPr>
                        <a:buNone/>
                      </a:pPr>
                      <a:endParaRPr lang="en-US" sz="2800" b="1" dirty="0">
                        <a:solidFill>
                          <a:schemeClr val="tx1"/>
                        </a:solidFill>
                        <a:sym typeface="+mn-ea"/>
                      </a:endParaRPr>
                    </a:p>
                  </a:txBody>
                  <a:tcPr>
                    <a:solidFill>
                      <a:schemeClr val="accent4"/>
                    </a:solid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600" u="sng">
                <a:latin typeface="Bahnschrift" panose="020B0502040204020203" charset="0"/>
                <a:cs typeface="Bahnschrift" panose="020B0502040204020203" charset="0"/>
              </a:rPr>
              <a:t>METHOD USED IN MODEL BUILDING:</a:t>
            </a:r>
            <a:br>
              <a:rPr lang="en-US"/>
            </a:br>
            <a:endParaRPr lang="en-US"/>
          </a:p>
        </p:txBody>
      </p:sp>
      <p:sp>
        <p:nvSpPr>
          <p:cNvPr id="3" name="Content Placeholder 2"/>
          <p:cNvSpPr>
            <a:spLocks noGrp="1"/>
          </p:cNvSpPr>
          <p:nvPr>
            <p:ph idx="1"/>
          </p:nvPr>
        </p:nvSpPr>
        <p:spPr/>
        <p:txBody>
          <a:bodyPr/>
          <a:p>
            <a:pPr>
              <a:buFont typeface="Wingdings" panose="05000000000000000000" charset="0"/>
              <a:buChar char="Ø"/>
            </a:pPr>
            <a:r>
              <a:rPr lang="en-US" sz="3200" u="sng">
                <a:latin typeface="Bahnschrift" panose="020B0502040204020203" charset="0"/>
                <a:cs typeface="Bahnschrift" panose="020B0502040204020203" charset="0"/>
              </a:rPr>
              <a:t>Undersampling.</a:t>
            </a:r>
            <a:endParaRPr lang="en-US" sz="3200" u="sng">
              <a:latin typeface="Bahnschrift" panose="020B0502040204020203" charset="0"/>
              <a:cs typeface="Bahnschrift" panose="020B0502040204020203" charset="0"/>
            </a:endParaRPr>
          </a:p>
          <a:p>
            <a:pPr>
              <a:buFont typeface="Wingdings" panose="05000000000000000000" charset="0"/>
              <a:buChar char="Ø"/>
            </a:pPr>
            <a:r>
              <a:rPr lang="en-US" sz="3200" u="sng">
                <a:latin typeface="Bahnschrift" panose="020B0502040204020203" charset="0"/>
                <a:cs typeface="Bahnschrift" panose="020B0502040204020203" charset="0"/>
              </a:rPr>
              <a:t>Oversampling</a:t>
            </a:r>
            <a:endParaRPr lang="en-US" sz="2400" u="sng">
              <a:latin typeface="Bahnschrift" panose="020B0502040204020203" charset="0"/>
              <a:cs typeface="Bahnschrift" panose="020B0502040204020203" charset="0"/>
            </a:endParaRPr>
          </a:p>
          <a:p>
            <a:endParaRPr lang="en-US" sz="2400" u="sng">
              <a:latin typeface="Bahnschrift" panose="020B0502040204020203" charset="0"/>
              <a:cs typeface="Bahnschrift" panose="020B0502040204020203"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u="sng" dirty="0">
                <a:solidFill>
                  <a:schemeClr val="tx1"/>
                </a:solidFill>
                <a:latin typeface="Bahnschrift" panose="020B0502040204020203" charset="0"/>
                <a:cs typeface="Bahnschrift" panose="020B0502040204020203" charset="0"/>
                <a:sym typeface="+mn-ea"/>
              </a:rPr>
              <a:t>Model Deployment using R shiny / Flask or any other method</a:t>
            </a:r>
            <a:br>
              <a:rPr lang="en-US" b="1" dirty="0">
                <a:solidFill>
                  <a:srgbClr val="002776"/>
                </a:solidFill>
                <a:latin typeface="Arial" panose="020B0604020202020204"/>
                <a:ea typeface="+mj-ea"/>
                <a:cs typeface="+mj-cs"/>
              </a:rPr>
            </a:b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838200" y="1209675"/>
          <a:ext cx="6965950" cy="3457575"/>
        </p:xfrm>
        <a:graphic>
          <a:graphicData uri="http://schemas.openxmlformats.org/drawingml/2006/table">
            <a:tbl>
              <a:tblPr firstRow="1" bandRow="1">
                <a:tableStyleId>{5C22544A-7EE6-4342-B048-85BDC9FD1C3A}</a:tableStyleId>
              </a:tblPr>
              <a:tblGrid>
                <a:gridCol w="3482975"/>
                <a:gridCol w="3482975"/>
              </a:tblGrid>
              <a:tr h="384175">
                <a:tc>
                  <a:txBody>
                    <a:bodyPr/>
                    <a:p>
                      <a:pPr>
                        <a:buNone/>
                      </a:pPr>
                      <a:r>
                        <a:rPr lang="en-US">
                          <a:solidFill>
                            <a:schemeClr val="tx1"/>
                          </a:solidFill>
                        </a:rPr>
                        <a:t>Variable Name</a:t>
                      </a:r>
                      <a:endParaRPr lang="en-US">
                        <a:solidFill>
                          <a:schemeClr val="tx1"/>
                        </a:solidFill>
                      </a:endParaRPr>
                    </a:p>
                  </a:txBody>
                  <a:tcPr>
                    <a:solidFill>
                      <a:schemeClr val="accent2"/>
                    </a:solidFill>
                  </a:tcPr>
                </a:tc>
                <a:tc>
                  <a:txBody>
                    <a:bodyPr/>
                    <a:p>
                      <a:pPr>
                        <a:buNone/>
                      </a:pPr>
                      <a:r>
                        <a:rPr lang="en-US">
                          <a:solidFill>
                            <a:schemeClr val="tx1"/>
                          </a:solidFill>
                        </a:rPr>
                        <a:t>Variable Range</a:t>
                      </a:r>
                      <a:endParaRPr lang="en-US">
                        <a:solidFill>
                          <a:schemeClr val="tx1"/>
                        </a:solidFill>
                      </a:endParaRPr>
                    </a:p>
                  </a:txBody>
                  <a:tcPr>
                    <a:solidFill>
                      <a:schemeClr val="accent2"/>
                    </a:solidFill>
                  </a:tcPr>
                </a:tc>
              </a:tr>
              <a:tr h="384175">
                <a:tc>
                  <a:txBody>
                    <a:bodyPr/>
                    <a:p>
                      <a:pPr>
                        <a:buNone/>
                      </a:pPr>
                      <a:r>
                        <a:rPr lang="en-US" sz="1800">
                          <a:sym typeface="+mn-ea"/>
                        </a:rPr>
                        <a:t>Year discharge</a:t>
                      </a:r>
                      <a:endParaRPr lang="en-US"/>
                    </a:p>
                  </a:txBody>
                  <a:tcPr/>
                </a:tc>
                <a:tc>
                  <a:txBody>
                    <a:bodyPr/>
                    <a:p>
                      <a:pPr>
                        <a:buNone/>
                      </a:pPr>
                      <a:r>
                        <a:rPr lang="en-US" sz="1800">
                          <a:sym typeface="+mn-ea"/>
                        </a:rPr>
                        <a:t>2012 2012</a:t>
                      </a:r>
                      <a:endParaRPr lang="en-US"/>
                    </a:p>
                  </a:txBody>
                  <a:tcPr/>
                </a:tc>
              </a:tr>
              <a:tr h="384175">
                <a:tc>
                  <a:txBody>
                    <a:bodyPr/>
                    <a:p>
                      <a:pPr>
                        <a:buNone/>
                      </a:pPr>
                      <a:r>
                        <a:rPr lang="en-US" sz="1800">
                          <a:sym typeface="+mn-ea"/>
                        </a:rPr>
                        <a:t>ccs_diagnosis_code</a:t>
                      </a:r>
                      <a:endParaRPr lang="en-US"/>
                    </a:p>
                  </a:txBody>
                  <a:tcPr/>
                </a:tc>
                <a:tc>
                  <a:txBody>
                    <a:bodyPr/>
                    <a:p>
                      <a:pPr>
                        <a:buNone/>
                      </a:pPr>
                      <a:r>
                        <a:rPr lang="en-US" sz="1800">
                          <a:sym typeface="+mn-ea"/>
                        </a:rPr>
                        <a:t>1 670</a:t>
                      </a:r>
                      <a:endParaRPr lang="en-US"/>
                    </a:p>
                  </a:txBody>
                  <a:tcPr/>
                </a:tc>
              </a:tr>
              <a:tr h="384175">
                <a:tc>
                  <a:txBody>
                    <a:bodyPr/>
                    <a:p>
                      <a:pPr>
                        <a:buNone/>
                      </a:pPr>
                      <a:r>
                        <a:rPr lang="en-US" sz="1800">
                          <a:sym typeface="+mn-ea"/>
                        </a:rPr>
                        <a:t>ccs_procedure_code</a:t>
                      </a:r>
                      <a:endParaRPr lang="en-US"/>
                    </a:p>
                  </a:txBody>
                  <a:tcPr/>
                </a:tc>
                <a:tc>
                  <a:txBody>
                    <a:bodyPr/>
                    <a:p>
                      <a:pPr>
                        <a:buNone/>
                      </a:pPr>
                      <a:r>
                        <a:rPr lang="en-US" sz="1800">
                          <a:sym typeface="+mn-ea"/>
                        </a:rPr>
                        <a:t> 0 231</a:t>
                      </a:r>
                      <a:endParaRPr lang="en-US"/>
                    </a:p>
                  </a:txBody>
                  <a:tcPr/>
                </a:tc>
              </a:tr>
              <a:tr h="384175">
                <a:tc>
                  <a:txBody>
                    <a:bodyPr/>
                    <a:p>
                      <a:pPr>
                        <a:buNone/>
                      </a:pPr>
                      <a:r>
                        <a:rPr lang="en-US" sz="1800">
                          <a:sym typeface="+mn-ea"/>
                        </a:rPr>
                        <a:t>Code_illness</a:t>
                      </a:r>
                      <a:endParaRPr lang="en-US"/>
                    </a:p>
                  </a:txBody>
                  <a:tcPr/>
                </a:tc>
                <a:tc>
                  <a:txBody>
                    <a:bodyPr/>
                    <a:p>
                      <a:pPr>
                        <a:buNone/>
                      </a:pPr>
                      <a:r>
                        <a:rPr lang="en-US" sz="1800">
                          <a:sym typeface="+mn-ea"/>
                        </a:rPr>
                        <a:t>0 4</a:t>
                      </a:r>
                      <a:endParaRPr lang="en-US"/>
                    </a:p>
                  </a:txBody>
                  <a:tcPr/>
                </a:tc>
              </a:tr>
              <a:tr h="384175">
                <a:tc>
                  <a:txBody>
                    <a:bodyPr/>
                    <a:p>
                      <a:pPr>
                        <a:buNone/>
                      </a:pPr>
                      <a:r>
                        <a:rPr lang="en-US" sz="1800">
                          <a:sym typeface="+mn-ea"/>
                        </a:rPr>
                        <a:t>Weight_baby</a:t>
                      </a:r>
                      <a:endParaRPr lang="en-US"/>
                    </a:p>
                  </a:txBody>
                  <a:tcPr/>
                </a:tc>
                <a:tc>
                  <a:txBody>
                    <a:bodyPr/>
                    <a:p>
                      <a:pPr>
                        <a:buNone/>
                      </a:pPr>
                      <a:r>
                        <a:rPr lang="en-US" sz="1800">
                          <a:sym typeface="+mn-ea"/>
                        </a:rPr>
                        <a:t> 0 9000</a:t>
                      </a:r>
                      <a:endParaRPr lang="en-US"/>
                    </a:p>
                  </a:txBody>
                  <a:tcPr/>
                </a:tc>
              </a:tr>
              <a:tr h="384175">
                <a:tc>
                  <a:txBody>
                    <a:bodyPr/>
                    <a:p>
                      <a:pPr>
                        <a:buNone/>
                      </a:pPr>
                      <a:r>
                        <a:rPr lang="en-US" sz="1800">
                          <a:sym typeface="+mn-ea"/>
                        </a:rPr>
                        <a:t>Tot_charg</a:t>
                      </a:r>
                      <a:endParaRPr lang="en-US"/>
                    </a:p>
                  </a:txBody>
                  <a:tcPr/>
                </a:tc>
                <a:tc>
                  <a:txBody>
                    <a:bodyPr/>
                    <a:p>
                      <a:pPr>
                        <a:buNone/>
                      </a:pPr>
                      <a:r>
                        <a:rPr lang="en-US" sz="1800">
                          <a:sym typeface="+mn-ea"/>
                        </a:rPr>
                        <a:t>0.31 6196973.50</a:t>
                      </a:r>
                      <a:endParaRPr lang="en-US"/>
                    </a:p>
                  </a:txBody>
                  <a:tcPr/>
                </a:tc>
              </a:tr>
              <a:tr h="384175">
                <a:tc>
                  <a:txBody>
                    <a:bodyPr/>
                    <a:p>
                      <a:pPr>
                        <a:buNone/>
                      </a:pPr>
                      <a:r>
                        <a:rPr lang="en-US" sz="1800">
                          <a:sym typeface="+mn-ea"/>
                        </a:rPr>
                        <a:t>Tot_cost</a:t>
                      </a:r>
                      <a:endParaRPr lang="en-US"/>
                    </a:p>
                  </a:txBody>
                  <a:tcPr/>
                </a:tc>
                <a:tc>
                  <a:txBody>
                    <a:bodyPr/>
                    <a:p>
                      <a:pPr>
                        <a:buNone/>
                      </a:pPr>
                      <a:r>
                        <a:rPr lang="en-US" sz="1800">
                          <a:sym typeface="+mn-ea"/>
                        </a:rPr>
                        <a:t>0.1 2562477.7</a:t>
                      </a:r>
                      <a:endParaRPr lang="en-US"/>
                    </a:p>
                  </a:txBody>
                  <a:tcPr/>
                </a:tc>
              </a:tr>
              <a:tr h="384175">
                <a:tc>
                  <a:txBody>
                    <a:bodyPr/>
                    <a:p>
                      <a:pPr>
                        <a:buNone/>
                      </a:pPr>
                      <a:r>
                        <a:rPr lang="en-US" sz="1800">
                          <a:sym typeface="+mn-ea"/>
                        </a:rPr>
                        <a:t>ratio_of_total_costs_to_total_charges</a:t>
                      </a:r>
                      <a:endParaRPr lang="en-US"/>
                    </a:p>
                  </a:txBody>
                  <a:tcPr/>
                </a:tc>
                <a:tc>
                  <a:txBody>
                    <a:bodyPr/>
                    <a:p>
                      <a:pPr>
                        <a:buNone/>
                      </a:pPr>
                      <a:r>
                        <a:rPr lang="en-US" sz="1800">
                          <a:sym typeface="+mn-ea"/>
                        </a:rPr>
                        <a:t>0.03312909 157.55960920</a:t>
                      </a:r>
                      <a:endParaRPr lang="en-US" sz="1800">
                        <a:sym typeface="+mn-ea"/>
                      </a:endParaRPr>
                    </a:p>
                    <a:p>
                      <a:pPr>
                        <a:buNone/>
                      </a:pPr>
                      <a:endParaRPr lang="en-US"/>
                    </a:p>
                  </a:txBody>
                  <a:tcPr/>
                </a:tc>
              </a:tr>
            </a:tbl>
          </a:graphicData>
        </a:graphic>
      </p:graphicFrame>
      <p:graphicFrame>
        <p:nvGraphicFramePr>
          <p:cNvPr id="5" name="Table 4"/>
          <p:cNvGraphicFramePr/>
          <p:nvPr/>
        </p:nvGraphicFramePr>
        <p:xfrm>
          <a:off x="838200" y="196850"/>
          <a:ext cx="8533765" cy="640080"/>
        </p:xfrm>
        <a:graphic>
          <a:graphicData uri="http://schemas.openxmlformats.org/drawingml/2006/table">
            <a:tbl>
              <a:tblPr firstRow="1" bandRow="1">
                <a:tableStyleId>{5C22544A-7EE6-4342-B048-85BDC9FD1C3A}</a:tableStyleId>
              </a:tblPr>
              <a:tblGrid>
                <a:gridCol w="8533765"/>
              </a:tblGrid>
              <a:tr h="640080">
                <a:tc>
                  <a:txBody>
                    <a:bodyPr/>
                    <a:p>
                      <a:pPr>
                        <a:buNone/>
                      </a:pPr>
                      <a:r>
                        <a:rPr lang="en-US" sz="3600">
                          <a:solidFill>
                            <a:schemeClr val="tx1"/>
                          </a:solidFill>
                        </a:rPr>
                        <a:t>Data Range:</a:t>
                      </a:r>
                      <a:r>
                        <a:rPr lang="en-US" sz="2000">
                          <a:solidFill>
                            <a:schemeClr val="tx1"/>
                          </a:solidFill>
                        </a:rPr>
                        <a:t>(of numeric variable)</a:t>
                      </a:r>
                      <a:endParaRPr lang="en-US" sz="2000">
                        <a:solidFill>
                          <a:schemeClr val="tx1"/>
                        </a:solidFill>
                      </a:endParaRPr>
                    </a:p>
                  </a:txBody>
                  <a:tcPr>
                    <a:solidFill>
                      <a:schemeClr val="accent4"/>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b="1" dirty="0">
                <a:solidFill>
                  <a:srgbClr val="002776"/>
                </a:solidFill>
                <a:latin typeface="Arial" panose="020B0604020202020204"/>
                <a:ea typeface="+mj-ea"/>
                <a:cs typeface="+mj-cs"/>
              </a:rPr>
            </a:br>
            <a:endParaRPr lang="en-US"/>
          </a:p>
        </p:txBody>
      </p:sp>
      <p:sp>
        <p:nvSpPr>
          <p:cNvPr id="3" name="Content Placeholder 2"/>
          <p:cNvSpPr>
            <a:spLocks noGrp="1"/>
          </p:cNvSpPr>
          <p:nvPr>
            <p:ph idx="1"/>
          </p:nvPr>
        </p:nvSpPr>
        <p:spPr/>
        <p:txBody>
          <a:bodyPr/>
          <a:p>
            <a:pPr marL="0" indent="0">
              <a:buNone/>
            </a:pPr>
            <a:r>
              <a:rPr lang="en-US" sz="4800" b="1" u="sng" dirty="0">
                <a:effectLst>
                  <a:outerShdw blurRad="38100" dist="19050" dir="2700000" algn="tl" rotWithShape="0">
                    <a:schemeClr val="dk1">
                      <a:alpha val="40000"/>
                    </a:schemeClr>
                  </a:outerShdw>
                </a:effectLst>
                <a:latin typeface="Bahnschrift" panose="020B0502040204020203" charset="0"/>
                <a:cs typeface="Bahnschrift" panose="020B0502040204020203" charset="0"/>
                <a:sym typeface="+mn-ea"/>
              </a:rPr>
              <a:t>Exploratory Data Analysis (EDA) and </a:t>
            </a:r>
            <a:br>
              <a:rPr lang="en-US" sz="4800" b="1" u="sng" dirty="0">
                <a:effectLst>
                  <a:outerShdw blurRad="38100" dist="19050" dir="2700000" algn="tl" rotWithShape="0">
                    <a:schemeClr val="dk1">
                      <a:alpha val="40000"/>
                    </a:schemeClr>
                  </a:outerShdw>
                </a:effectLst>
                <a:latin typeface="Bahnschrift" panose="020B0502040204020203" charset="0"/>
                <a:ea typeface="+mj-ea"/>
                <a:cs typeface="Bahnschrift" panose="020B0502040204020203" charset="0"/>
                <a:sym typeface="+mn-ea"/>
              </a:rPr>
            </a:br>
            <a:r>
              <a:rPr lang="en-US" sz="4800" b="1" u="sng" dirty="0">
                <a:effectLst>
                  <a:outerShdw blurRad="38100" dist="19050" dir="2700000" algn="tl" rotWithShape="0">
                    <a:schemeClr val="dk1">
                      <a:alpha val="40000"/>
                    </a:schemeClr>
                  </a:outerShdw>
                </a:effectLst>
                <a:latin typeface="Bahnschrift" panose="020B0502040204020203" charset="0"/>
                <a:cs typeface="Bahnschrift" panose="020B0502040204020203" charset="0"/>
                <a:sym typeface="+mn-ea"/>
              </a:rPr>
              <a:t>Feature Engineering</a:t>
            </a:r>
            <a:endParaRPr lang="en-US" sz="4800" u="sn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090" y="-124460"/>
            <a:ext cx="6322060" cy="1371600"/>
          </a:xfrm>
        </p:spPr>
        <p:txBody>
          <a:bodyPr>
            <a:normAutofit fontScale="90000"/>
          </a:bodyPr>
          <a:p>
            <a:r>
              <a:rPr lang="en-IN" sz="3200" b="1" u="sng" dirty="0">
                <a:sym typeface="+mn-ea"/>
              </a:rPr>
              <a:t>Overview of the features with NA values </a:t>
            </a:r>
            <a:br>
              <a:rPr lang="en-IN" dirty="0"/>
            </a:br>
            <a:endParaRPr lang="en-US"/>
          </a:p>
        </p:txBody>
      </p:sp>
      <p:graphicFrame>
        <p:nvGraphicFramePr>
          <p:cNvPr id="4" name="Content Placeholder 3"/>
          <p:cNvGraphicFramePr/>
          <p:nvPr>
            <p:ph idx="1"/>
          </p:nvPr>
        </p:nvGraphicFramePr>
        <p:xfrm>
          <a:off x="544830" y="704215"/>
          <a:ext cx="4894580" cy="6126480"/>
        </p:xfrm>
        <a:graphic>
          <a:graphicData uri="http://schemas.openxmlformats.org/drawingml/2006/table">
            <a:tbl>
              <a:tblPr firstRow="1" bandRow="1">
                <a:tableStyleId>{5C22544A-7EE6-4342-B048-85BDC9FD1C3A}</a:tableStyleId>
              </a:tblPr>
              <a:tblGrid>
                <a:gridCol w="2447290"/>
                <a:gridCol w="2447290"/>
              </a:tblGrid>
              <a:tr h="365760">
                <a:tc>
                  <a:txBody>
                    <a:bodyPr/>
                    <a:p>
                      <a:pPr>
                        <a:buNone/>
                      </a:pPr>
                      <a:endParaRPr lang="en-US"/>
                    </a:p>
                  </a:txBody>
                  <a:tcPr/>
                </a:tc>
                <a:tc>
                  <a:txBody>
                    <a:bodyPr/>
                    <a:p>
                      <a:pPr>
                        <a:buNone/>
                      </a:pPr>
                      <a:endParaRPr lang="en-US"/>
                    </a:p>
                  </a:txBody>
                  <a:tcPr/>
                </a:tc>
              </a:tr>
              <a:tr h="365760">
                <a:tc>
                  <a:txBody>
                    <a:bodyPr/>
                    <a:p>
                      <a:pPr>
                        <a:buNone/>
                      </a:pPr>
                      <a:r>
                        <a:rPr lang="en-US"/>
                        <a:t>Area_Service</a:t>
                      </a:r>
                      <a:endParaRPr lang="en-US"/>
                    </a:p>
                  </a:txBody>
                  <a:tcPr/>
                </a:tc>
                <a:tc>
                  <a:txBody>
                    <a:bodyPr/>
                    <a:p>
                      <a:pPr>
                        <a:buNone/>
                      </a:pPr>
                      <a:r>
                        <a:rPr lang="en-US" sz="1800">
                          <a:latin typeface="SimSun" panose="02010600030101010101" pitchFamily="2" charset="-122"/>
                          <a:cs typeface="Courier New" panose="02070309020205020404" charset="0"/>
                          <a:sym typeface="+mn-ea"/>
                        </a:rPr>
                        <a:t>6.268452e-02</a:t>
                      </a:r>
                      <a:endParaRPr lang="en-US"/>
                    </a:p>
                  </a:txBody>
                  <a:tcPr/>
                </a:tc>
              </a:tr>
              <a:tr h="365760">
                <a:tc>
                  <a:txBody>
                    <a:bodyPr/>
                    <a:p>
                      <a:pPr>
                        <a:buNone/>
                      </a:pPr>
                      <a:r>
                        <a:rPr lang="en-US"/>
                        <a:t>Hospital.County    </a:t>
                      </a:r>
                      <a:endParaRPr lang="en-US"/>
                    </a:p>
                  </a:txBody>
                  <a:tcPr/>
                </a:tc>
                <a:tc>
                  <a:txBody>
                    <a:bodyPr/>
                    <a:p>
                      <a:pPr>
                        <a:buNone/>
                      </a:pPr>
                      <a:r>
                        <a:rPr lang="en-US" sz="1800">
                          <a:latin typeface="SimSun" panose="02010600030101010101" pitchFamily="2" charset="-122"/>
                          <a:cs typeface="Courier New" panose="02070309020205020404" charset="0"/>
                          <a:sym typeface="+mn-ea"/>
                        </a:rPr>
                        <a:t>1.779509e+01</a:t>
                      </a:r>
                      <a:endParaRPr lang="en-US"/>
                    </a:p>
                  </a:txBody>
                  <a:tcPr/>
                </a:tc>
              </a:tr>
              <a:tr h="365760">
                <a:tc>
                  <a:txBody>
                    <a:bodyPr/>
                    <a:p>
                      <a:pPr>
                        <a:buNone/>
                      </a:pPr>
                      <a:r>
                        <a:rPr lang="en-US"/>
                        <a:t>Certificate_num</a:t>
                      </a:r>
                      <a:endParaRPr lang="en-US"/>
                    </a:p>
                  </a:txBody>
                  <a:tcPr/>
                </a:tc>
                <a:tc>
                  <a:txBody>
                    <a:bodyPr/>
                    <a:p>
                      <a:pPr>
                        <a:buNone/>
                      </a:pPr>
                      <a:r>
                        <a:rPr lang="en-US" sz="1800">
                          <a:latin typeface="SimSun" panose="02010600030101010101" pitchFamily="2" charset="-122"/>
                          <a:cs typeface="Courier New" panose="02070309020205020404" charset="0"/>
                          <a:sym typeface="+mn-ea"/>
                        </a:rPr>
                        <a:t>3.023790e+06</a:t>
                      </a:r>
                      <a:endParaRPr lang="en-US"/>
                    </a:p>
                  </a:txBody>
                  <a:tcPr/>
                </a:tc>
              </a:tr>
              <a:tr h="365760">
                <a:tc>
                  <a:txBody>
                    <a:bodyPr/>
                    <a:p>
                      <a:pPr>
                        <a:buNone/>
                      </a:pPr>
                      <a:r>
                        <a:rPr lang="en-US"/>
                        <a:t>Hospital.Id </a:t>
                      </a:r>
                      <a:endParaRPr lang="en-US"/>
                    </a:p>
                  </a:txBody>
                  <a:tcPr/>
                </a:tc>
                <a:tc>
                  <a:txBody>
                    <a:bodyPr/>
                    <a:p>
                      <a:pPr>
                        <a:buNone/>
                      </a:pPr>
                      <a:r>
                        <a:rPr lang="en-US" sz="1800">
                          <a:latin typeface="SimSun" panose="02010600030101010101" pitchFamily="2" charset="-122"/>
                          <a:cs typeface="Courier New" panose="02070309020205020404" charset="0"/>
                          <a:sym typeface="+mn-ea"/>
                        </a:rPr>
                        <a:t>1.023729e+03</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Hospital.Name  </a:t>
                      </a:r>
                      <a:endParaRPr lang="en-US"/>
                    </a:p>
                  </a:txBody>
                  <a:tcPr/>
                </a:tc>
                <a:tc>
                  <a:txBody>
                    <a:bodyPr/>
                    <a:p>
                      <a:pPr>
                        <a:buNone/>
                      </a:pPr>
                      <a:r>
                        <a:rPr lang="en-US" sz="1800">
                          <a:latin typeface="SimSun" panose="02010600030101010101" pitchFamily="2" charset="-122"/>
                          <a:cs typeface="Courier New" panose="02070309020205020404" charset="0"/>
                          <a:sym typeface="+mn-ea"/>
                        </a:rPr>
                        <a:t>1.918273e+01</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Age</a:t>
                      </a:r>
                      <a:endParaRPr lang="en-US"/>
                    </a:p>
                  </a:txBody>
                  <a:tcPr/>
                </a:tc>
                <a:tc>
                  <a:txBody>
                    <a:bodyPr/>
                    <a:p>
                      <a:pPr>
                        <a:buNone/>
                      </a:pPr>
                      <a:r>
                        <a:rPr lang="en-US" sz="1800">
                          <a:latin typeface="SimSun" panose="02010600030101010101" pitchFamily="2" charset="-122"/>
                          <a:cs typeface="Courier New" panose="02070309020205020404" charset="0"/>
                          <a:sym typeface="+mn-ea"/>
                        </a:rPr>
                        <a:t>8.915242e-07</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zip_code_3_digits</a:t>
                      </a:r>
                      <a:endParaRPr lang="en-US"/>
                    </a:p>
                  </a:txBody>
                  <a:tcPr/>
                </a:tc>
                <a:tc>
                  <a:txBody>
                    <a:bodyPr/>
                    <a:p>
                      <a:pPr>
                        <a:buNone/>
                      </a:pPr>
                      <a:r>
                        <a:rPr lang="en-US" sz="1800">
                          <a:latin typeface="SimSun" panose="02010600030101010101" pitchFamily="2" charset="-122"/>
                          <a:cs typeface="Courier New" panose="02070309020205020404" charset="0"/>
                          <a:sym typeface="+mn-ea"/>
                        </a:rPr>
                        <a:t>6.082151e-01</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Gender                                   </a:t>
                      </a:r>
                      <a:endParaRPr lang="en-US"/>
                    </a:p>
                  </a:txBody>
                  <a:tcPr/>
                </a:tc>
                <a:tc>
                  <a:txBody>
                    <a:bodyPr/>
                    <a:p>
                      <a:pPr>
                        <a:buNone/>
                      </a:pPr>
                      <a:r>
                        <a:rPr lang="en-US" sz="1800">
                          <a:latin typeface="SimSun" panose="02010600030101010101" pitchFamily="2" charset="-122"/>
                          <a:cs typeface="Courier New" panose="02070309020205020404" charset="0"/>
                          <a:sym typeface="+mn-ea"/>
                        </a:rPr>
                        <a:t>3.133614e-03</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Cultural_group </a:t>
                      </a:r>
                      <a:endParaRPr lang="en-US"/>
                    </a:p>
                  </a:txBody>
                  <a:tcPr/>
                </a:tc>
                <a:tc>
                  <a:txBody>
                    <a:bodyPr/>
                    <a:p>
                      <a:pPr>
                        <a:buNone/>
                      </a:pPr>
                      <a:r>
                        <a:rPr lang="en-US" sz="1800">
                          <a:latin typeface="SimSun" panose="02010600030101010101" pitchFamily="2" charset="-122"/>
                          <a:cs typeface="Courier New" panose="02070309020205020404" charset="0"/>
                          <a:sym typeface="+mn-ea"/>
                        </a:rPr>
                        <a:t>2.235665e-02</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ethnicity </a:t>
                      </a:r>
                      <a:endParaRPr lang="en-US"/>
                    </a:p>
                  </a:txBody>
                  <a:tcPr/>
                </a:tc>
                <a:tc>
                  <a:txBody>
                    <a:bodyPr/>
                    <a:p>
                      <a:pPr>
                        <a:buNone/>
                      </a:pPr>
                      <a:r>
                        <a:rPr lang="en-US" sz="1800">
                          <a:latin typeface="SimSun" panose="02010600030101010101" pitchFamily="2" charset="-122"/>
                          <a:cs typeface="Courier New" panose="02070309020205020404" charset="0"/>
                          <a:sym typeface="+mn-ea"/>
                        </a:rPr>
                        <a:t>3.554586e-01</a:t>
                      </a:r>
                      <a:endParaRPr lang="en-US"/>
                    </a:p>
                  </a:txBody>
                  <a:tcPr/>
                </a:tc>
              </a:tr>
              <a:tr h="640080">
                <a:tc>
                  <a:txBody>
                    <a:bodyPr/>
                    <a:p>
                      <a:pPr>
                        <a:buNone/>
                      </a:pPr>
                      <a:r>
                        <a:rPr lang="en-US" sz="1800">
                          <a:latin typeface="SimSun" panose="02010600030101010101" pitchFamily="2" charset="-122"/>
                          <a:cs typeface="Courier New" panose="02070309020205020404" charset="0"/>
                          <a:sym typeface="+mn-ea"/>
                        </a:rPr>
                        <a:t>Days_spend_hsptl</a:t>
                      </a:r>
                      <a:endParaRPr lang="en-US"/>
                    </a:p>
                  </a:txBody>
                  <a:tcPr/>
                </a:tc>
                <a:tc>
                  <a:txBody>
                    <a:bodyPr/>
                    <a:p>
                      <a:pPr>
                        <a:buNone/>
                      </a:pPr>
                      <a:r>
                        <a:rPr lang="en-US" sz="1800">
                          <a:latin typeface="SimSun" panose="02010600030101010101" pitchFamily="2" charset="-122"/>
                          <a:cs typeface="Courier New" panose="02070309020205020404" charset="0"/>
                          <a:sym typeface="+mn-ea"/>
                        </a:rPr>
                        <a:t>1.964849e+00</a:t>
                      </a:r>
                      <a:endParaRPr lang="en-US" sz="1800">
                        <a:sym typeface="+mn-ea"/>
                      </a:endParaRPr>
                    </a:p>
                    <a:p>
                      <a:pPr>
                        <a:buNone/>
                      </a:pP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Admission_type </a:t>
                      </a:r>
                      <a:endParaRPr lang="en-US"/>
                    </a:p>
                  </a:txBody>
                  <a:tcPr/>
                </a:tc>
                <a:tc>
                  <a:txBody>
                    <a:bodyPr/>
                    <a:p>
                      <a:pPr>
                        <a:buNone/>
                      </a:pPr>
                      <a:r>
                        <a:rPr lang="en-US" sz="1800">
                          <a:latin typeface="SimSun" panose="02010600030101010101" pitchFamily="2" charset="-122"/>
                          <a:cs typeface="Courier New" panose="02070309020205020404" charset="0"/>
                          <a:sym typeface="+mn-ea"/>
                        </a:rPr>
                        <a:t>6.024342e-01</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Home.or.self.care. </a:t>
                      </a:r>
                      <a:endParaRPr lang="en-US"/>
                    </a:p>
                  </a:txBody>
                  <a:tcPr/>
                </a:tc>
                <a:tc>
                  <a:txBody>
                    <a:bodyPr/>
                    <a:p>
                      <a:pPr>
                        <a:buNone/>
                      </a:pPr>
                      <a:r>
                        <a:rPr lang="en-US" sz="1800">
                          <a:latin typeface="SimSun" panose="02010600030101010101" pitchFamily="2" charset="-122"/>
                          <a:cs typeface="Courier New" panose="02070309020205020404" charset="0"/>
                          <a:sym typeface="+mn-ea"/>
                        </a:rPr>
                        <a:t>6.287351e-03</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year_discharge </a:t>
                      </a:r>
                      <a:endParaRPr lang="en-US"/>
                    </a:p>
                  </a:txBody>
                  <a:tcPr/>
                </a:tc>
                <a:tc>
                  <a:txBody>
                    <a:bodyPr/>
                    <a:p>
                      <a:pPr>
                        <a:buNone/>
                      </a:pPr>
                      <a:r>
                        <a:rPr lang="en-US" sz="1800">
                          <a:latin typeface="SimSun" panose="02010600030101010101" pitchFamily="2" charset="-122"/>
                          <a:cs typeface="Courier New" panose="02070309020205020404" charset="0"/>
                          <a:sym typeface="+mn-ea"/>
                        </a:rPr>
                        <a:t>6.735232e-24</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ccs_diagnosis_code </a:t>
                      </a:r>
                      <a:endParaRPr lang="en-US"/>
                    </a:p>
                  </a:txBody>
                  <a:tcPr/>
                </a:tc>
                <a:tc>
                  <a:txBody>
                    <a:bodyPr/>
                    <a:p>
                      <a:pPr>
                        <a:buNone/>
                      </a:pPr>
                      <a:r>
                        <a:rPr lang="en-US" sz="1800">
                          <a:latin typeface="SimSun" panose="02010600030101010101" pitchFamily="2" charset="-122"/>
                          <a:cs typeface="Courier New" panose="02070309020205020404" charset="0"/>
                          <a:sym typeface="+mn-ea"/>
                        </a:rPr>
                        <a:t>7.219013e+01</a:t>
                      </a:r>
                      <a:endParaRPr 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Content Placeholder 6"/>
          <p:cNvGraphicFramePr/>
          <p:nvPr>
            <p:ph idx="1"/>
          </p:nvPr>
        </p:nvGraphicFramePr>
        <p:xfrm>
          <a:off x="608330" y="0"/>
          <a:ext cx="6614795" cy="6858000"/>
        </p:xfrm>
        <a:graphic>
          <a:graphicData uri="http://schemas.openxmlformats.org/drawingml/2006/table">
            <a:tbl>
              <a:tblPr firstRow="1" bandRow="1">
                <a:tableStyleId>{5C22544A-7EE6-4342-B048-85BDC9FD1C3A}</a:tableStyleId>
              </a:tblPr>
              <a:tblGrid>
                <a:gridCol w="4083050"/>
                <a:gridCol w="2531745"/>
              </a:tblGrid>
              <a:tr h="365760">
                <a:tc>
                  <a:txBody>
                    <a:bodyPr/>
                    <a:p>
                      <a:pPr>
                        <a:buNone/>
                      </a:pPr>
                      <a:r>
                        <a:rPr lang="en-US" sz="1800" b="0">
                          <a:latin typeface="SimSun" panose="02010600030101010101" pitchFamily="2" charset="-122"/>
                          <a:cs typeface="Courier New" panose="02070309020205020404" charset="0"/>
                          <a:sym typeface="+mn-ea"/>
                        </a:rPr>
                        <a:t>ccs_diagnosis_description </a:t>
                      </a:r>
                      <a:endParaRPr lang="en-US"/>
                    </a:p>
                  </a:txBody>
                  <a:tcPr/>
                </a:tc>
                <a:tc>
                  <a:txBody>
                    <a:bodyPr/>
                    <a:p>
                      <a:pPr>
                        <a:buNone/>
                      </a:pPr>
                      <a:r>
                        <a:rPr lang="en-US" sz="1800" b="0">
                          <a:latin typeface="SimSun" panose="02010600030101010101" pitchFamily="2" charset="-122"/>
                          <a:cs typeface="Courier New" panose="02070309020205020404" charset="0"/>
                          <a:sym typeface="+mn-ea"/>
                        </a:rPr>
                        <a:t>5.922868e+01</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ccs_procedure_code</a:t>
                      </a:r>
                      <a:endParaRPr lang="en-US"/>
                    </a:p>
                  </a:txBody>
                  <a:tcPr/>
                </a:tc>
                <a:tc>
                  <a:txBody>
                    <a:bodyPr/>
                    <a:p>
                      <a:pPr>
                        <a:buNone/>
                      </a:pPr>
                      <a:r>
                        <a:rPr lang="en-US" sz="1800">
                          <a:latin typeface="SimSun" panose="02010600030101010101" pitchFamily="2" charset="-122"/>
                          <a:cs typeface="Courier New" panose="02070309020205020404" charset="0"/>
                          <a:sym typeface="+mn-ea"/>
                        </a:rPr>
                        <a:t>7.708501e-03</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ccs_procedure_description                </a:t>
                      </a:r>
                      <a:endParaRPr lang="en-US"/>
                    </a:p>
                  </a:txBody>
                  <a:tcPr/>
                </a:tc>
                <a:tc>
                  <a:txBody>
                    <a:bodyPr/>
                    <a:p>
                      <a:pPr>
                        <a:buNone/>
                      </a:pPr>
                      <a:r>
                        <a:rPr lang="en-US" sz="1800">
                          <a:latin typeface="SimSun" panose="02010600030101010101" pitchFamily="2" charset="-122"/>
                          <a:cs typeface="Courier New" panose="02070309020205020404" charset="0"/>
                          <a:sym typeface="+mn-ea"/>
                        </a:rPr>
                        <a:t>7.355510e+00</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apr_drg_description </a:t>
                      </a:r>
                      <a:endParaRPr lang="en-US"/>
                    </a:p>
                  </a:txBody>
                  <a:tcPr/>
                </a:tc>
                <a:tc>
                  <a:txBody>
                    <a:bodyPr/>
                    <a:p>
                      <a:pPr>
                        <a:buNone/>
                      </a:pPr>
                      <a:r>
                        <a:rPr lang="en-US" sz="1800">
                          <a:latin typeface="SimSun" panose="02010600030101010101" pitchFamily="2" charset="-122"/>
                          <a:cs typeface="Courier New" panose="02070309020205020404" charset="0"/>
                          <a:sym typeface="+mn-ea"/>
                        </a:rPr>
                        <a:t>2.775296e+01</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apr_mdc_description </a:t>
                      </a:r>
                      <a:endParaRPr lang="en-US"/>
                    </a:p>
                  </a:txBody>
                  <a:tcPr/>
                </a:tc>
                <a:tc>
                  <a:txBody>
                    <a:bodyPr/>
                    <a:p>
                      <a:pPr>
                        <a:buNone/>
                      </a:pPr>
                      <a:r>
                        <a:rPr lang="en-US" sz="1800">
                          <a:latin typeface="SimSun" panose="02010600030101010101" pitchFamily="2" charset="-122"/>
                          <a:cs typeface="Courier New" panose="02070309020205020404" charset="0"/>
                          <a:sym typeface="+mn-ea"/>
                        </a:rPr>
                        <a:t>3.724219e-01</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Code_illness  </a:t>
                      </a:r>
                      <a:endParaRPr lang="en-US"/>
                    </a:p>
                  </a:txBody>
                  <a:tcPr/>
                </a:tc>
                <a:tc>
                  <a:txBody>
                    <a:bodyPr/>
                    <a:p>
                      <a:pPr>
                        <a:buNone/>
                      </a:pPr>
                      <a:r>
                        <a:rPr lang="en-US" sz="1800">
                          <a:latin typeface="SimSun" panose="02010600030101010101" pitchFamily="2" charset="-122"/>
                          <a:cs typeface="Courier New" panose="02070309020205020404" charset="0"/>
                          <a:sym typeface="+mn-ea"/>
                        </a:rPr>
                        <a:t>2.711768e-01</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Description_illness</a:t>
                      </a:r>
                      <a:endParaRPr lang="en-US"/>
                    </a:p>
                  </a:txBody>
                  <a:tcPr/>
                </a:tc>
                <a:tc>
                  <a:txBody>
                    <a:bodyPr/>
                    <a:p>
                      <a:pPr>
                        <a:buNone/>
                      </a:pPr>
                      <a:r>
                        <a:rPr lang="en-US" sz="1800">
                          <a:latin typeface="SimSun" panose="02010600030101010101" pitchFamily="2" charset="-122"/>
                          <a:cs typeface="Courier New" panose="02070309020205020404" charset="0"/>
                          <a:sym typeface="+mn-ea"/>
                        </a:rPr>
                        <a:t>7.682467e-01</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Mortality.risk </a:t>
                      </a:r>
                      <a:endParaRPr lang="en-US"/>
                    </a:p>
                  </a:txBody>
                  <a:tcPr/>
                </a:tc>
                <a:tc>
                  <a:txBody>
                    <a:bodyPr/>
                    <a:p>
                      <a:pPr>
                        <a:buNone/>
                      </a:pPr>
                      <a:r>
                        <a:rPr lang="en-US" sz="1800">
                          <a:latin typeface="SimSun" panose="02010600030101010101" pitchFamily="2" charset="-122"/>
                          <a:cs typeface="Courier New" panose="02070309020205020404" charset="0"/>
                          <a:sym typeface="+mn-ea"/>
                        </a:rPr>
                        <a:t>2.081808e-01</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Surg_Description</a:t>
                      </a:r>
                      <a:endParaRPr lang="en-US"/>
                    </a:p>
                  </a:txBody>
                  <a:tcPr/>
                </a:tc>
                <a:tc>
                  <a:txBody>
                    <a:bodyPr/>
                    <a:p>
                      <a:pPr>
                        <a:buNone/>
                      </a:pPr>
                      <a:r>
                        <a:rPr lang="en-US" sz="1800">
                          <a:latin typeface="SimSun" panose="02010600030101010101" pitchFamily="2" charset="-122"/>
                          <a:cs typeface="Courier New" panose="02070309020205020404" charset="0"/>
                          <a:sym typeface="+mn-ea"/>
                        </a:rPr>
                        <a:t>4.109193e+00</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Payment_typology_1</a:t>
                      </a:r>
                      <a:endParaRPr lang="en-US"/>
                    </a:p>
                  </a:txBody>
                  <a:tcPr/>
                </a:tc>
                <a:tc>
                  <a:txBody>
                    <a:bodyPr/>
                    <a:p>
                      <a:pPr>
                        <a:buNone/>
                      </a:pPr>
                      <a:r>
                        <a:rPr lang="en-US" sz="1800">
                          <a:latin typeface="SimSun" panose="02010600030101010101" pitchFamily="2" charset="-122"/>
                          <a:cs typeface="Courier New" panose="02070309020205020404" charset="0"/>
                          <a:sym typeface="+mn-ea"/>
                        </a:rPr>
                        <a:t>5.476198e-01</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payment_typology_2</a:t>
                      </a:r>
                      <a:endParaRPr lang="en-US"/>
                    </a:p>
                  </a:txBody>
                  <a:tcPr/>
                </a:tc>
                <a:tc>
                  <a:txBody>
                    <a:bodyPr/>
                    <a:p>
                      <a:pPr>
                        <a:buNone/>
                      </a:pPr>
                      <a:r>
                        <a:rPr lang="en-US" sz="1800">
                          <a:latin typeface="SimSun" panose="02010600030101010101" pitchFamily="2" charset="-122"/>
                          <a:cs typeface="Courier New" panose="02070309020205020404" charset="0"/>
                          <a:sym typeface="+mn-ea"/>
                        </a:rPr>
                        <a:t>1.868746e-01</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payment_typology_3   </a:t>
                      </a:r>
                      <a:endParaRPr lang="en-US"/>
                    </a:p>
                  </a:txBody>
                  <a:tcPr/>
                </a:tc>
                <a:tc>
                  <a:txBody>
                    <a:bodyPr/>
                    <a:p>
                      <a:pPr>
                        <a:buNone/>
                      </a:pPr>
                      <a:r>
                        <a:rPr lang="en-US" sz="1800">
                          <a:latin typeface="SimSun" panose="02010600030101010101" pitchFamily="2" charset="-122"/>
                          <a:cs typeface="Courier New" panose="02070309020205020404" charset="0"/>
                          <a:sym typeface="+mn-ea"/>
                        </a:rPr>
                        <a:t>5.123570e-02</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Weight_baby </a:t>
                      </a:r>
                      <a:endParaRPr lang="en-US"/>
                    </a:p>
                  </a:txBody>
                  <a:tcPr/>
                </a:tc>
                <a:tc>
                  <a:txBody>
                    <a:bodyPr/>
                    <a:p>
                      <a:pPr>
                        <a:buNone/>
                      </a:pPr>
                      <a:r>
                        <a:rPr lang="en-US" sz="1800">
                          <a:latin typeface="SimSun" panose="02010600030101010101" pitchFamily="2" charset="-122"/>
                          <a:cs typeface="Courier New" panose="02070309020205020404" charset="0"/>
                          <a:sym typeface="+mn-ea"/>
                        </a:rPr>
                        <a:t>2.207666e+02</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Abortion</a:t>
                      </a:r>
                      <a:endParaRPr lang="en-US"/>
                    </a:p>
                  </a:txBody>
                  <a:tcPr/>
                </a:tc>
                <a:tc>
                  <a:txBody>
                    <a:bodyPr/>
                    <a:p>
                      <a:pPr>
                        <a:buNone/>
                      </a:pPr>
                      <a:r>
                        <a:rPr lang="en-US" sz="1800">
                          <a:latin typeface="SimSun" panose="02010600030101010101" pitchFamily="2" charset="-122"/>
                          <a:cs typeface="Courier New" panose="02070309020205020404" charset="0"/>
                          <a:sym typeface="+mn-ea"/>
                        </a:rPr>
                        <a:t>1.576623e-02</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Emergency.dept_yes.No </a:t>
                      </a:r>
                      <a:endParaRPr lang="en-US"/>
                    </a:p>
                  </a:txBody>
                  <a:tcPr/>
                </a:tc>
                <a:tc>
                  <a:txBody>
                    <a:bodyPr/>
                    <a:p>
                      <a:pPr>
                        <a:buNone/>
                      </a:pPr>
                      <a:r>
                        <a:rPr lang="en-US" sz="1800">
                          <a:latin typeface="SimSun" panose="02010600030101010101" pitchFamily="2" charset="-122"/>
                          <a:cs typeface="Courier New" panose="02070309020205020404" charset="0"/>
                          <a:sym typeface="+mn-ea"/>
                        </a:rPr>
                        <a:t>3.273632e-01</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Tot_charg </a:t>
                      </a:r>
                      <a:endParaRPr lang="en-US"/>
                    </a:p>
                  </a:txBody>
                  <a:tcPr/>
                </a:tc>
                <a:tc>
                  <a:txBody>
                    <a:bodyPr/>
                    <a:p>
                      <a:pPr>
                        <a:buNone/>
                      </a:pPr>
                      <a:r>
                        <a:rPr lang="en-US" sz="1800">
                          <a:latin typeface="SimSun" panose="02010600030101010101" pitchFamily="2" charset="-122"/>
                          <a:cs typeface="Courier New" panose="02070309020205020404" charset="0"/>
                          <a:sym typeface="+mn-ea"/>
                        </a:rPr>
                        <a:t>2.963147e+05</a:t>
                      </a:r>
                      <a:endParaRPr lang="en-US"/>
                    </a:p>
                  </a:txBody>
                  <a:tcPr/>
                </a:tc>
              </a:tr>
              <a:tr h="365760">
                <a:tc>
                  <a:txBody>
                    <a:bodyPr/>
                    <a:p>
                      <a:pPr>
                        <a:buNone/>
                      </a:pPr>
                      <a:r>
                        <a:rPr lang="en-US" sz="1800">
                          <a:latin typeface="SimSun" panose="02010600030101010101" pitchFamily="2" charset="-122"/>
                          <a:cs typeface="Courier New" panose="02070309020205020404" charset="0"/>
                          <a:sym typeface="+mn-ea"/>
                        </a:rPr>
                        <a:t>Tot_cost </a:t>
                      </a:r>
                      <a:endParaRPr lang="en-US"/>
                    </a:p>
                  </a:txBody>
                  <a:tcPr/>
                </a:tc>
                <a:tc>
                  <a:txBody>
                    <a:bodyPr/>
                    <a:p>
                      <a:pPr>
                        <a:buNone/>
                      </a:pPr>
                      <a:r>
                        <a:rPr lang="en-US" sz="1800">
                          <a:latin typeface="SimSun" panose="02010600030101010101" pitchFamily="2" charset="-122"/>
                          <a:cs typeface="Courier New" panose="02070309020205020404" charset="0"/>
                          <a:sym typeface="+mn-ea"/>
                        </a:rPr>
                        <a:t>1.661409e+05</a:t>
                      </a:r>
                      <a:endParaRPr lang="en-US"/>
                    </a:p>
                  </a:txBody>
                  <a:tcPr/>
                </a:tc>
              </a:tr>
              <a:tr h="640080">
                <a:tc>
                  <a:txBody>
                    <a:bodyPr/>
                    <a:p>
                      <a:pPr>
                        <a:buNone/>
                      </a:pPr>
                      <a:r>
                        <a:rPr lang="en-US" sz="1800">
                          <a:latin typeface="SimSun" panose="02010600030101010101" pitchFamily="2" charset="-122"/>
                          <a:cs typeface="Courier New" panose="02070309020205020404" charset="0"/>
                          <a:sym typeface="+mn-ea"/>
                        </a:rPr>
                        <a:t>ratio_of_total_costs_to_total_charges</a:t>
                      </a:r>
                      <a:endParaRPr lang="en-US"/>
                    </a:p>
                  </a:txBody>
                  <a:tcPr/>
                </a:tc>
                <a:tc>
                  <a:txBody>
                    <a:bodyPr/>
                    <a:p>
                      <a:pPr>
                        <a:buNone/>
                      </a:pPr>
                      <a:r>
                        <a:rPr lang="en-US" sz="1800">
                          <a:latin typeface="SimSun" panose="02010600030101010101" pitchFamily="2" charset="-122"/>
                          <a:cs typeface="Courier New" panose="02070309020205020404" charset="0"/>
                          <a:sym typeface="+mn-ea"/>
                        </a:rPr>
                        <a:t>5.853449e-01</a:t>
                      </a:r>
                      <a:endParaRPr lang="en-US" sz="1800">
                        <a:sym typeface="+mn-ea"/>
                      </a:endParaRPr>
                    </a:p>
                    <a:p>
                      <a:pPr>
                        <a:buNone/>
                      </a:pPr>
                      <a:endParaRPr 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24255"/>
            <a:ext cx="10515600" cy="666750"/>
          </a:xfrm>
        </p:spPr>
        <p:txBody>
          <a:bodyPr>
            <a:normAutofit fontScale="90000"/>
          </a:bodyPr>
          <a:p>
            <a:r>
              <a:rPr lang="en-US" sz="4000" b="1" u="sng">
                <a:solidFill>
                  <a:schemeClr val="tx1"/>
                </a:solidFill>
                <a:effectLst>
                  <a:outerShdw blurRad="38100" dist="19050" dir="2700000" algn="tl" rotWithShape="0">
                    <a:schemeClr val="dk1">
                      <a:alpha val="40000"/>
                    </a:schemeClr>
                  </a:outerShdw>
                </a:effectLst>
                <a:latin typeface="Bahnschrift" panose="020B0502040204020203" charset="0"/>
                <a:cs typeface="Bahnschrift" panose="020B0502040204020203" charset="0"/>
              </a:rPr>
              <a:t>Detailed View of Data:</a:t>
            </a:r>
            <a:br>
              <a:rPr lang="en-US" sz="2800" b="1">
                <a:solidFill>
                  <a:schemeClr val="tx1"/>
                </a:solidFill>
                <a:effectLst>
                  <a:outerShdw blurRad="38100" dist="19050" dir="2700000" algn="tl" rotWithShape="0">
                    <a:schemeClr val="dk1">
                      <a:alpha val="40000"/>
                    </a:schemeClr>
                  </a:outerShdw>
                </a:effectLst>
              </a:rPr>
            </a:br>
            <a:br>
              <a:rPr lang="en-US" sz="2800" b="1">
                <a:solidFill>
                  <a:schemeClr val="tx1"/>
                </a:solidFill>
                <a:effectLst>
                  <a:outerShdw blurRad="38100" dist="19050" dir="2700000" algn="tl" rotWithShape="0">
                    <a:schemeClr val="dk1">
                      <a:alpha val="40000"/>
                    </a:schemeClr>
                  </a:outerShdw>
                </a:effectLst>
              </a:rPr>
            </a:br>
            <a:r>
              <a:rPr lang="en-US" sz="2800" b="1">
                <a:solidFill>
                  <a:schemeClr val="tx1"/>
                </a:solidFill>
                <a:effectLst>
                  <a:outerShdw blurRad="38100" dist="19050" dir="2700000" algn="tl" rotWithShape="0">
                    <a:schemeClr val="dk1">
                      <a:alpha val="40000"/>
                    </a:schemeClr>
                  </a:outerShdw>
                </a:effectLst>
              </a:rPr>
              <a:t>1.Area of service: </a:t>
            </a:r>
            <a:br>
              <a:rPr lang="en-US" sz="2800" b="1">
                <a:solidFill>
                  <a:schemeClr val="tx1"/>
                </a:solidFill>
                <a:effectLst>
                  <a:outerShdw blurRad="38100" dist="19050" dir="2700000" algn="tl" rotWithShape="0">
                    <a:schemeClr val="dk1">
                      <a:alpha val="40000"/>
                    </a:schemeClr>
                  </a:outerShdw>
                </a:effectLst>
              </a:rPr>
            </a:br>
            <a:r>
              <a:rPr lang="en-US" sz="2800" b="1">
                <a:solidFill>
                  <a:schemeClr val="tx1"/>
                </a:solidFill>
                <a:effectLst>
                  <a:outerShdw blurRad="38100" dist="19050" dir="2700000" algn="tl" rotWithShape="0">
                    <a:schemeClr val="dk1">
                      <a:alpha val="40000"/>
                    </a:schemeClr>
                  </a:outerShdw>
                </a:effectLst>
              </a:rPr>
              <a:t>When it comes to area of service of hospitals,</a:t>
            </a:r>
            <a:br>
              <a:rPr lang="en-US" sz="2800" b="1">
                <a:solidFill>
                  <a:schemeClr val="tx1"/>
                </a:solidFill>
                <a:effectLst>
                  <a:outerShdw blurRad="38100" dist="19050" dir="2700000" algn="tl" rotWithShape="0">
                    <a:schemeClr val="dk1">
                      <a:alpha val="40000"/>
                    </a:schemeClr>
                  </a:outerShdw>
                </a:effectLst>
              </a:rPr>
            </a:br>
            <a:r>
              <a:rPr lang="en-US" sz="2800" b="1">
                <a:solidFill>
                  <a:schemeClr val="tx1"/>
                </a:solidFill>
                <a:effectLst>
                  <a:outerShdw blurRad="38100" dist="19050" dir="2700000" algn="tl" rotWithShape="0">
                    <a:schemeClr val="dk1">
                      <a:alpha val="40000"/>
                    </a:schemeClr>
                  </a:outerShdw>
                </a:effectLst>
              </a:rPr>
              <a:t>Maximum number of cases is from Hudson Valley i.e. 263530 ,and minimum number of cases are from Southern Tier i.e. 31849</a:t>
            </a:r>
            <a:endParaRPr lang="en-US" sz="2800" b="1">
              <a:solidFill>
                <a:schemeClr val="tx1"/>
              </a:solidFill>
              <a:effectLst>
                <a:outerShdw blurRad="38100" dist="19050" dir="2700000" algn="tl" rotWithShape="0">
                  <a:schemeClr val="dk1">
                    <a:alpha val="40000"/>
                  </a:schemeClr>
                </a:outerShdw>
              </a:effectLst>
            </a:endParaRPr>
          </a:p>
        </p:txBody>
      </p:sp>
      <p:pic>
        <p:nvPicPr>
          <p:cNvPr id="4" name="Picture 1"/>
          <p:cNvPicPr>
            <a:picLocks noChangeAspect="1"/>
          </p:cNvPicPr>
          <p:nvPr>
            <p:ph idx="1"/>
          </p:nvPr>
        </p:nvPicPr>
        <p:blipFill>
          <a:blip r:embed="rId1"/>
          <a:stretch>
            <a:fillRect/>
          </a:stretch>
        </p:blipFill>
        <p:spPr>
          <a:xfrm>
            <a:off x="1094105" y="2534920"/>
            <a:ext cx="8347075" cy="38392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9571</Words>
  <Application>WPS Presentation</Application>
  <PresentationFormat>Widescreen</PresentationFormat>
  <Paragraphs>457</Paragraphs>
  <Slides>41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41</vt:i4>
      </vt:variant>
    </vt:vector>
  </HeadingPairs>
  <TitlesOfParts>
    <vt:vector size="56" baseType="lpstr">
      <vt:lpstr>Arial</vt:lpstr>
      <vt:lpstr>SimSun</vt:lpstr>
      <vt:lpstr>Wingdings</vt:lpstr>
      <vt:lpstr>Bahnschrift</vt:lpstr>
      <vt:lpstr>Verdana</vt:lpstr>
      <vt:lpstr>Bahnschrift Light Condensed</vt:lpstr>
      <vt:lpstr>Wingdings</vt:lpstr>
      <vt:lpstr>Arial</vt:lpstr>
      <vt:lpstr>Courier New</vt:lpstr>
      <vt:lpstr>Calibri Light</vt:lpstr>
      <vt:lpstr>Microsoft YaHei</vt:lpstr>
      <vt:lpstr>Arial Unicode MS</vt:lpstr>
      <vt:lpstr>Calibri</vt:lpstr>
      <vt:lpstr>Malgun Gothic Semilight</vt:lpstr>
      <vt:lpstr>Office Theme</vt:lpstr>
      <vt:lpstr>PROJECT: FRAUD CLAIM PREDICTION Team 3 MENTOR: Mahesh   &lt;DATE:13/12/19&gt; </vt:lpstr>
      <vt:lpstr>To find out claims done by the hospital to insurance company are genuine or fraud.</vt:lpstr>
      <vt:lpstr>PowerPoint 演示文稿</vt:lpstr>
      <vt:lpstr>Data set details</vt:lpstr>
      <vt:lpstr>PowerPoint 演示文稿</vt:lpstr>
      <vt:lpstr> </vt:lpstr>
      <vt:lpstr>Overview of the features with NA values  </vt:lpstr>
      <vt:lpstr>PowerPoint 演示文稿</vt:lpstr>
      <vt:lpstr>Detailed View of Data:  1.Area of service:  When it comes to area of service of hospitals, Maximum number of cases is from Hudson Valley i.e. 263530 ,and minimum number of cases are from Southern Tier i.e. 31849</vt:lpstr>
      <vt:lpstr>2.Hospital country (in which part or division of the country the hospital is located) :  Country- ERIE with highest cases of 1,31,698 (12.56%)                                                         County- Essex has least number of cases ( 443 (0.04%) )and percentage of cases of remaining counties are as shown in the plot attached.</vt:lpstr>
      <vt:lpstr>PowerPoint 演示文稿</vt:lpstr>
      <vt:lpstr> 6.Age (age of the patient): Column name- Age By the observation of data given we come to a conclusion that people aged of 70 and above were affected in more number as 3,06,017 contributing 29.18%, whereas teens in between 18-29 were affected at a lower scale ( 1,17,111 contributing 11.17%) . Meanwhile remaining age grouped people are affected as shown in the plot. </vt:lpstr>
      <vt:lpstr>7.Zip codes (postal codes): Column name- zip_code_3_digits Most of the cases were found from the zip code 104 i.e. 91046 (8.86%) and least number of cases was found from the zip code 119 i.e. 50 (0%). The data with proportion of 19304 (1.84%) were from OOS (out of state).</vt:lpstr>
      <vt:lpstr>8.Gender( male or female): Total 5,93,506 diseased were male and 4,55,019 were female i.e. 43.39% and on the other hand 50 people been stated as Unknown. This shows that 56.6% of total patients were males.</vt:lpstr>
      <vt:lpstr>9.Cultural group( race of people): When it comes to cultural group whites are joined in hospitals in huge number of 7,81,658. This comes around 74.54% of total races.  There are 3832 unknown race i.e. 0.37%   10.Ethnicity: Column name-  ethnicity The Hispanic/Not Span component almost contributes 86% with count of 910555, Spanish and Unknown contributing almost 8% and 4% each </vt:lpstr>
      <vt:lpstr>11. Days spend by patient in hospital:  NOTE: - There is no plot available because of the huge number of components.    Most of the cases are of emergency of about 6,08,595 cases. Which comes of 58.04% of total cases and trauma cases are very minimum with just 0.22% of just 2,258 cases of total.</vt:lpstr>
      <vt:lpstr>14.Home or self care: Column name- Home.or.self.care   As per the given data 694841 patients opted self-care at home, which mean more than half I.e. 66.27% of the patients are under self-care and least of 455 patients i.e. 0.04% patients were under federal health care facility. None of the patients were opted to Medicaid Cert Nursing Facility or Critical Access Hospital  </vt:lpstr>
      <vt:lpstr>15.Year discharge( patient discharge year): Column name- year_discharge This column keeps the records of patient discharge year from the hospital.  16.Particular code for disease: Column name- ccs_diagnosis_code This column keeps the records of the disease code.    17. Name of the disease: Column name-  ccs_diagnosis_description This column keeps the record of the name of the diseases.  18. Procedure code which the hospital has followed: Column name- ccs_procedure_code This column keeps the record of the procedure code which the hospital has followed.  19. Name of the procedure followed by the hospital: Column  name- ccs_procedure_description This column keeps the record of the name of the procedure which the hospital has followed.  20. Classification system that classifies patients according to their reason of admission, severity of illness and risk of mortality: Column name- apr_drg_description This column keeps the record of the patients according to their reason of admission, severity of illness and risk of mortality.</vt:lpstr>
      <vt:lpstr>21. Medical description: Column name- apr_mdc_description Saddest part here is there are lots of cases with Diseases and Disorders of the Circulatory System which comes exactly 1,32,114, i.e. 12.6 % people and just 0.1% of people are of burns cases.  </vt:lpstr>
      <vt:lpstr> 22. Code for patient’s disease, disorder etc.: This column keeps the record of the code for patient’s disease, disorder etc.  23. Description illness:</vt:lpstr>
      <vt:lpstr>24. Mortality risk: Most of the cases are of minor mortality risk with 58.6% of total number of cases with 615120 patients. 59705 cases are of extreme mortality risk which consists of just 5.69% of total patients.</vt:lpstr>
      <vt:lpstr>25. Surgery description: The Medical component contributes almost 76% , surgical with 23% .</vt:lpstr>
      <vt:lpstr>26.Payment topology: Column name- payment_topology_1  By the keen observation we came to know that almost half of the patients i.e. 41.38% (4,33,889) were using only Medicare insurance whereas very few of them i.e., 0.29% of them are using Department of corrections and remaining are using all other health insurance. Þ  Very few of them which is just 3.14% i.e. 32,944 people only were not using any type of insurance. </vt:lpstr>
      <vt:lpstr>27.TOTAL COST:    Hospitals charged minimum of zero and maximum of 25,62,477.7.               28.TOTAL CHARGE: -     Hospitals claimed minimum of zero to maximum  of 61,96,974.    29.RATIO OF TOTAL COST TO TOATAL CHARGE:     Hospitals claimed minimum of 0.03313 to maximum of 157.55961 times more than the  total cost.  30.TOTAL COST:    Hospitals charged minimum of zero and maximum of 25,62,477.7.               31.TOTAL CHARGE: -     Hospitals claimed minimum of zero to maximum  of 61,96,974.  </vt:lpstr>
      <vt:lpstr>32.RATIO OF TOTAL COST TO TOATAL CHARGE:     Hospitals claimed minimum of 0.03313 to maximum of 157.55961 times more than the  total cost.</vt:lpstr>
      <vt:lpstr>COMPARISION: (with RESULT )</vt:lpstr>
      <vt:lpstr>Hospital.Country  vs  Results</vt:lpstr>
      <vt:lpstr>Age  vs  Results   </vt:lpstr>
      <vt:lpstr>Gender  vs  Results    </vt:lpstr>
      <vt:lpstr>Cultural_group  vs  Results     </vt:lpstr>
      <vt:lpstr>Ethnicity   vs  Results     </vt:lpstr>
      <vt:lpstr>Admission_type  vs  Results     </vt:lpstr>
      <vt:lpstr>Description_illness vs Results    </vt:lpstr>
      <vt:lpstr>Mortality risk vs Result </vt:lpstr>
      <vt:lpstr>PowerPoint 演示文稿</vt:lpstr>
      <vt:lpstr>Payment_topology_1  vs  Results</vt:lpstr>
      <vt:lpstr>OTHER MODELS TESTING RESULTS</vt:lpstr>
      <vt:lpstr>PowerPoint 演示文稿</vt:lpstr>
      <vt:lpstr>PowerPoint 演示文稿</vt:lpstr>
      <vt:lpstr>METHOD USED IN MODEL BUILDING: </vt:lpstr>
      <vt:lpstr>Model Deployment using R shiny / Flask or any other method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CLAIM PREDICTION Team 3  Mentor Name  &lt;11/12/19&gt; </dc:title>
  <dc:creator/>
  <cp:lastModifiedBy>google1564257624</cp:lastModifiedBy>
  <cp:revision>29</cp:revision>
  <dcterms:created xsi:type="dcterms:W3CDTF">2019-12-10T12:08:00Z</dcterms:created>
  <dcterms:modified xsi:type="dcterms:W3CDTF">2021-01-15T13:55:05Z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