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62" r:id="rId5"/>
    <p:sldId id="261" r:id="rId6"/>
    <p:sldId id="263" r:id="rId7"/>
    <p:sldId id="259" r:id="rId8"/>
    <p:sldId id="264" r:id="rId9"/>
    <p:sldId id="269" r:id="rId10"/>
    <p:sldId id="265" r:id="rId11"/>
    <p:sldId id="266" r:id="rId12"/>
    <p:sldId id="268" r:id="rId13"/>
    <p:sldId id="278" r:id="rId14"/>
    <p:sldId id="273"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B34"/>
    <a:srgbClr val="FFD53B"/>
    <a:srgbClr val="F6F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8" d="100"/>
          <a:sy n="78" d="100"/>
        </p:scale>
        <p:origin x="-90" y="-1572"/>
      </p:cViewPr>
      <p:guideLst>
        <p:guide orient="horz" pos="55"/>
        <p:guide orient="horz" pos="3162"/>
        <p:guide pos="1232"/>
        <p:guide pos="5602"/>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59322-6C85-4127-9E81-7F8BF0D70E1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A76D6-C0AA-410F-9DDC-526F0CB07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fld>
            <a:endParaRPr lang="zh-CN" altLang="en-US"/>
          </a:p>
        </p:txBody>
      </p:sp>
      <p:sp>
        <p:nvSpPr>
          <p:cNvPr id="9" name="矩形 8"/>
          <p:cNvSpPr/>
          <p:nvPr userDrawn="1"/>
        </p:nvSpPr>
        <p:spPr>
          <a:xfrm>
            <a:off x="6874380" y="4533745"/>
            <a:ext cx="775136" cy="246221"/>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388823" y="407418"/>
            <a:ext cx="0" cy="54953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 name="组合 5"/>
          <p:cNvGrpSpPr/>
          <p:nvPr userDrawn="1"/>
        </p:nvGrpSpPr>
        <p:grpSpPr>
          <a:xfrm>
            <a:off x="7904665" y="61196"/>
            <a:ext cx="692443" cy="692443"/>
            <a:chOff x="3963053" y="796069"/>
            <a:chExt cx="1445741" cy="1445741"/>
          </a:xfrm>
        </p:grpSpPr>
        <p:sp>
          <p:nvSpPr>
            <p:cNvPr id="8" name="椭圆 7"/>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9" name="组合 8"/>
            <p:cNvGrpSpPr/>
            <p:nvPr/>
          </p:nvGrpSpPr>
          <p:grpSpPr>
            <a:xfrm>
              <a:off x="4188168" y="1149945"/>
              <a:ext cx="995510" cy="868332"/>
              <a:chOff x="4675188" y="2882900"/>
              <a:chExt cx="360362" cy="314325"/>
            </a:xfrm>
            <a:solidFill>
              <a:schemeClr val="bg1"/>
            </a:solidFill>
          </p:grpSpPr>
          <p:sp>
            <p:nvSpPr>
              <p:cNvPr id="10"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1"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2"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71449F7-5D90-411E-B63D-8723CE855B03}"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78D03BD-8273-4B2F-9BD5-C1C4F37ADDE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9275" y="522859"/>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496060" y="1813560"/>
            <a:ext cx="6152515" cy="1106805"/>
          </a:xfrm>
          <a:prstGeom prst="rect">
            <a:avLst/>
          </a:prstGeom>
          <a:noFill/>
        </p:spPr>
        <p:txBody>
          <a:bodyPr wrap="square" rtlCol="0">
            <a:spAutoFit/>
          </a:bodyPr>
          <a:lstStyle/>
          <a:p>
            <a:pPr algn="ctr">
              <a:lnSpc>
                <a:spcPct val="150000"/>
              </a:lnSpc>
            </a:pPr>
            <a:r>
              <a:rPr lang="zh-CN" altLang="en-US" sz="2000" dirty="0">
                <a:solidFill>
                  <a:schemeClr val="accent1"/>
                </a:solidFill>
              </a:rPr>
              <a:t>项目（设计）名称	学生竞选管理系统</a:t>
            </a:r>
            <a:endParaRPr lang="zh-CN" altLang="en-US" sz="4000" dirty="0">
              <a:solidFill>
                <a:schemeClr val="accent1"/>
              </a:solidFill>
            </a:endParaRPr>
          </a:p>
          <a:p>
            <a:pPr algn="ctr">
              <a:lnSpc>
                <a:spcPct val="150000"/>
              </a:lnSpc>
            </a:pPr>
            <a:r>
              <a:rPr lang="zh-CN" altLang="en-US" sz="2400" dirty="0">
                <a:solidFill>
                  <a:schemeClr val="accent1"/>
                </a:solidFill>
                <a:latin typeface="华文行楷" panose="02010800040101010101" charset="-122"/>
                <a:ea typeface="华文行楷" panose="02010800040101010101" charset="-122"/>
                <a:cs typeface="华文行楷" panose="02010800040101010101" charset="-122"/>
              </a:rPr>
              <a:t>基于</a:t>
            </a:r>
            <a:r>
              <a:rPr lang="zh-CN" altLang="en-US" sz="2400" dirty="0">
                <a:solidFill>
                  <a:schemeClr val="accent1"/>
                </a:solidFill>
                <a:latin typeface="Arial Unicode MS" panose="020B0604020202020204" charset="-122"/>
                <a:ea typeface="Arial Unicode MS" panose="020B0604020202020204" charset="-122"/>
                <a:cs typeface="华文行楷" panose="02010800040101010101" charset="-122"/>
              </a:rPr>
              <a:t>JavaEE</a:t>
            </a:r>
            <a:r>
              <a:rPr lang="zh-CN" altLang="en-US" sz="2400" dirty="0">
                <a:solidFill>
                  <a:schemeClr val="accent1"/>
                </a:solidFill>
                <a:latin typeface="华文行楷" panose="02010800040101010101" charset="-122"/>
                <a:ea typeface="华文行楷" panose="02010800040101010101" charset="-122"/>
                <a:cs typeface="华文行楷" panose="02010800040101010101" charset="-122"/>
              </a:rPr>
              <a:t>学生竞选管理系统的设计与实现</a:t>
            </a:r>
            <a:endParaRPr lang="zh-CN" altLang="en-US" sz="2400" dirty="0">
              <a:solidFill>
                <a:schemeClr val="accent1"/>
              </a:solidFill>
              <a:latin typeface="华文行楷" panose="02010800040101010101" charset="-122"/>
              <a:ea typeface="华文行楷" panose="02010800040101010101" charset="-122"/>
              <a:cs typeface="华文行楷" panose="02010800040101010101" charset="-122"/>
            </a:endParaRPr>
          </a:p>
        </p:txBody>
      </p:sp>
      <p:cxnSp>
        <p:nvCxnSpPr>
          <p:cNvPr id="14" name="直接连接符 13"/>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4046220" y="584835"/>
            <a:ext cx="1050290" cy="1002030"/>
            <a:chOff x="3963053" y="796069"/>
            <a:chExt cx="1445741" cy="1445741"/>
          </a:xfrm>
        </p:grpSpPr>
        <p:sp>
          <p:nvSpPr>
            <p:cNvPr id="15" name="椭圆 14"/>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6" name="组合 15"/>
            <p:cNvGrpSpPr/>
            <p:nvPr/>
          </p:nvGrpSpPr>
          <p:grpSpPr>
            <a:xfrm>
              <a:off x="4188168" y="1149945"/>
              <a:ext cx="995510" cy="868332"/>
              <a:chOff x="4675188" y="2882900"/>
              <a:chExt cx="360362" cy="314325"/>
            </a:xfrm>
            <a:solidFill>
              <a:schemeClr val="bg1"/>
            </a:solidFill>
          </p:grpSpPr>
          <p:sp>
            <p:nvSpPr>
              <p:cNvPr id="17"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
        <p:nvSpPr>
          <p:cNvPr id="20" name="文本框 19"/>
          <p:cNvSpPr txBox="1"/>
          <p:nvPr/>
        </p:nvSpPr>
        <p:spPr>
          <a:xfrm>
            <a:off x="2758069" y="3947612"/>
            <a:ext cx="3630930" cy="337185"/>
          </a:xfrm>
          <a:prstGeom prst="rect">
            <a:avLst/>
          </a:prstGeom>
          <a:noFill/>
        </p:spPr>
        <p:txBody>
          <a:bodyPr wrap="none" rtlCol="0">
            <a:spAutoFit/>
          </a:bodyPr>
          <a:lstStyle/>
          <a:p>
            <a:r>
              <a:rPr lang="zh-CN" altLang="en-US" sz="1600" b="1" dirty="0">
                <a:solidFill>
                  <a:schemeClr val="accent1"/>
                </a:solidFill>
              </a:rPr>
              <a:t>汇报人</a:t>
            </a:r>
            <a:r>
              <a:rPr lang="zh-CN" altLang="en-US" sz="1600" b="1" dirty="0" smtClean="0">
                <a:solidFill>
                  <a:schemeClr val="accent1"/>
                </a:solidFill>
              </a:rPr>
              <a:t>：张硕    </a:t>
            </a:r>
            <a:r>
              <a:rPr lang="zh-CN" altLang="en-US" sz="1600" b="1" dirty="0">
                <a:solidFill>
                  <a:schemeClr val="accent1"/>
                </a:solidFill>
              </a:rPr>
              <a:t>汇报时间：</a:t>
            </a:r>
            <a:r>
              <a:rPr lang="en-US" altLang="zh-CN" sz="1600" b="1" dirty="0">
                <a:solidFill>
                  <a:schemeClr val="accent1"/>
                </a:solidFill>
              </a:rPr>
              <a:t>2018</a:t>
            </a:r>
            <a:r>
              <a:rPr lang="zh-CN" altLang="en-US" sz="1600" b="1" dirty="0">
                <a:solidFill>
                  <a:schemeClr val="accent1"/>
                </a:solidFill>
              </a:rPr>
              <a:t>年</a:t>
            </a:r>
            <a:r>
              <a:rPr lang="en-US" altLang="zh-CN" sz="1600" b="1" dirty="0">
                <a:solidFill>
                  <a:schemeClr val="accent1"/>
                </a:solidFill>
              </a:rPr>
              <a:t>10</a:t>
            </a:r>
            <a:r>
              <a:rPr lang="zh-CN" altLang="en-US" sz="1600" b="1" dirty="0">
                <a:solidFill>
                  <a:schemeClr val="accent1"/>
                </a:solidFill>
              </a:rPr>
              <a:t>月</a:t>
            </a:r>
            <a:endParaRPr lang="zh-CN" altLang="en-US" sz="1600" b="1" dirty="0">
              <a:solidFill>
                <a:schemeClr val="accent1"/>
              </a:solidFill>
            </a:endParaRPr>
          </a:p>
        </p:txBody>
      </p:sp>
      <p:sp>
        <p:nvSpPr>
          <p:cNvPr id="22" name="文本框 21"/>
          <p:cNvSpPr txBox="1"/>
          <p:nvPr/>
        </p:nvSpPr>
        <p:spPr>
          <a:xfrm>
            <a:off x="2164527" y="3536978"/>
            <a:ext cx="4816475" cy="337185"/>
          </a:xfrm>
          <a:prstGeom prst="rect">
            <a:avLst/>
          </a:prstGeom>
          <a:noFill/>
        </p:spPr>
        <p:txBody>
          <a:bodyPr wrap="none" rtlCol="0">
            <a:spAutoFit/>
          </a:bodyPr>
          <a:lstStyle/>
          <a:p>
            <a:r>
              <a:rPr lang="zh-CN" altLang="en-US" sz="1600" b="1">
                <a:solidFill>
                  <a:schemeClr val="accent1"/>
                </a:solidFill>
              </a:rPr>
              <a:t>网络技术学院 </a:t>
            </a:r>
            <a:r>
              <a:rPr lang="en-US" altLang="zh-CN" sz="1600" b="1">
                <a:solidFill>
                  <a:schemeClr val="accent1"/>
                </a:solidFill>
              </a:rPr>
              <a:t>- 2015</a:t>
            </a:r>
            <a:r>
              <a:rPr lang="zh-CN" altLang="en-US" sz="1600" b="1">
                <a:solidFill>
                  <a:schemeClr val="accent1"/>
                </a:solidFill>
              </a:rPr>
              <a:t>级计算机科学与技术（嵌入式）</a:t>
            </a:r>
            <a:endParaRPr lang="zh-CN" altLang="en-US" sz="1600" b="1">
              <a:solidFill>
                <a:schemeClr val="accent1"/>
              </a:solidFill>
            </a:endParaRPr>
          </a:p>
        </p:txBody>
      </p:sp>
      <p:sp>
        <p:nvSpPr>
          <p:cNvPr id="26" name="文本框 25"/>
          <p:cNvSpPr txBox="1"/>
          <p:nvPr/>
        </p:nvSpPr>
        <p:spPr>
          <a:xfrm>
            <a:off x="3297065" y="3045701"/>
            <a:ext cx="2550160" cy="491490"/>
          </a:xfrm>
          <a:prstGeom prst="rect">
            <a:avLst/>
          </a:prstGeom>
          <a:noFill/>
        </p:spPr>
        <p:txBody>
          <a:bodyPr wrap="none" rtlCol="0">
            <a:spAutoFit/>
          </a:bodyPr>
          <a:lstStyle/>
          <a:p>
            <a:pPr algn="ctr"/>
            <a:r>
              <a:rPr lang="en-US" altLang="zh-CN" sz="2600">
                <a:solidFill>
                  <a:schemeClr val="accent1"/>
                </a:solidFill>
                <a:latin typeface="+mj-lt"/>
              </a:rPr>
              <a:t>Thesis Proposal</a:t>
            </a:r>
            <a:endParaRPr lang="zh-CN" altLang="en-US" sz="2600">
              <a:solidFill>
                <a:schemeClr val="accent1"/>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矩形 29"/>
          <p:cNvSpPr/>
          <p:nvPr/>
        </p:nvSpPr>
        <p:spPr>
          <a:xfrm>
            <a:off x="3524885" y="2573020"/>
            <a:ext cx="2737485" cy="460375"/>
          </a:xfrm>
          <a:prstGeom prst="rect">
            <a:avLst/>
          </a:prstGeom>
        </p:spPr>
        <p:txBody>
          <a:bodyPr wrap="square">
            <a:spAutoFit/>
          </a:bodyPr>
          <a:lstStyle/>
          <a:p>
            <a:pPr algn="dist">
              <a:spcAft>
                <a:spcPts val="0"/>
              </a:spcAft>
            </a:pPr>
            <a:r>
              <a:rPr lang="en-US" altLang="zh-CN" sz="2400" kern="100">
                <a:solidFill>
                  <a:schemeClr val="accent1"/>
                </a:solidFill>
                <a:latin typeface="+mj-lt"/>
                <a:cs typeface="Times New Roman" panose="02020603050405020304" pitchFamily="18" charset="0"/>
              </a:rPr>
              <a:t>Research Design</a:t>
            </a:r>
            <a:endParaRPr lang="en-US" altLang="zh-CN" sz="2400" kern="100">
              <a:solidFill>
                <a:schemeClr val="accent1"/>
              </a:solidFill>
              <a:latin typeface="+mj-lt"/>
              <a:cs typeface="Times New Roman" panose="02020603050405020304" pitchFamily="18" charset="0"/>
            </a:endParaRPr>
          </a:p>
        </p:txBody>
      </p:sp>
      <p:sp>
        <p:nvSpPr>
          <p:cNvPr id="6" name="AutoShape 59"/>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 name="矩形 1"/>
          <p:cNvSpPr/>
          <p:nvPr/>
        </p:nvSpPr>
        <p:spPr>
          <a:xfrm>
            <a:off x="3085465" y="1748155"/>
            <a:ext cx="3176905" cy="645160"/>
          </a:xfrm>
          <a:prstGeom prst="rect">
            <a:avLst/>
          </a:prstGeom>
        </p:spPr>
        <p:txBody>
          <a:bodyPr wrap="square">
            <a:spAutoFit/>
          </a:bodyPr>
          <a:p>
            <a:pPr marL="571500" indent="-571500" algn="dist">
              <a:spcAft>
                <a:spcPts val="0"/>
              </a:spcAft>
              <a:buFont typeface="Wingdings" panose="05000000000000000000" charset="0"/>
              <a:buChar char="Ø"/>
            </a:pPr>
            <a:r>
              <a:rPr lang="zh-CN" altLang="en-US" sz="3600" b="1" kern="100">
                <a:solidFill>
                  <a:schemeClr val="accent1"/>
                </a:solidFill>
                <a:latin typeface="+mn-ea"/>
                <a:cs typeface="Times New Roman" panose="02020603050405020304" pitchFamily="18" charset="0"/>
              </a:rPr>
              <a:t>研究设计</a:t>
            </a:r>
            <a:endParaRPr lang="zh-CN" altLang="en-US" sz="3600" b="1" kern="100">
              <a:solidFill>
                <a:schemeClr val="accent1"/>
              </a:solidFill>
              <a:latin typeface="+mn-ea"/>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stretch>
            <a:fillRect/>
          </a:stretch>
        </p:blipFill>
        <p:spPr>
          <a:xfrm>
            <a:off x="248092" y="376699"/>
            <a:ext cx="8647815" cy="2500426"/>
          </a:xfrm>
          <a:prstGeom prst="rect">
            <a:avLst/>
          </a:prstGeom>
        </p:spPr>
      </p:pic>
      <p:grpSp>
        <p:nvGrpSpPr>
          <p:cNvPr id="20" name="Group 12"/>
          <p:cNvGrpSpPr>
            <a:grpSpLocks noChangeAspect="1"/>
          </p:cNvGrpSpPr>
          <p:nvPr/>
        </p:nvGrpSpPr>
        <p:grpSpPr bwMode="auto">
          <a:xfrm>
            <a:off x="4316497" y="3698954"/>
            <a:ext cx="512310" cy="547211"/>
            <a:chOff x="1446" y="1923"/>
            <a:chExt cx="411" cy="439"/>
          </a:xfrm>
          <a:solidFill>
            <a:schemeClr val="bg1"/>
          </a:solidFill>
        </p:grpSpPr>
        <p:sp>
          <p:nvSpPr>
            <p:cNvPr id="21" name="Freeform 13"/>
            <p:cNvSpPr>
              <a:spLocks noEditPoints="1"/>
            </p:cNvSpPr>
            <p:nvPr/>
          </p:nvSpPr>
          <p:spPr bwMode="auto">
            <a:xfrm>
              <a:off x="1446" y="1923"/>
              <a:ext cx="411" cy="439"/>
            </a:xfrm>
            <a:custGeom>
              <a:avLst/>
              <a:gdLst>
                <a:gd name="T0" fmla="*/ 501 w 658"/>
                <a:gd name="T1" fmla="*/ 119 h 700"/>
                <a:gd name="T2" fmla="*/ 329 w 658"/>
                <a:gd name="T3" fmla="*/ 0 h 700"/>
                <a:gd name="T4" fmla="*/ 158 w 658"/>
                <a:gd name="T5" fmla="*/ 119 h 700"/>
                <a:gd name="T6" fmla="*/ 65 w 658"/>
                <a:gd name="T7" fmla="*/ 350 h 700"/>
                <a:gd name="T8" fmla="*/ 158 w 658"/>
                <a:gd name="T9" fmla="*/ 582 h 700"/>
                <a:gd name="T10" fmla="*/ 329 w 658"/>
                <a:gd name="T11" fmla="*/ 700 h 700"/>
                <a:gd name="T12" fmla="*/ 501 w 658"/>
                <a:gd name="T13" fmla="*/ 582 h 700"/>
                <a:gd name="T14" fmla="*/ 593 w 658"/>
                <a:gd name="T15" fmla="*/ 350 h 700"/>
                <a:gd name="T16" fmla="*/ 501 w 658"/>
                <a:gd name="T17" fmla="*/ 147 h 700"/>
                <a:gd name="T18" fmla="*/ 615 w 658"/>
                <a:gd name="T19" fmla="*/ 243 h 700"/>
                <a:gd name="T20" fmla="*/ 575 w 658"/>
                <a:gd name="T21" fmla="*/ 327 h 700"/>
                <a:gd name="T22" fmla="*/ 472 w 658"/>
                <a:gd name="T23" fmla="*/ 148 h 700"/>
                <a:gd name="T24" fmla="*/ 443 w 658"/>
                <a:gd name="T25" fmla="*/ 548 h 700"/>
                <a:gd name="T26" fmla="*/ 417 w 658"/>
                <a:gd name="T27" fmla="*/ 502 h 700"/>
                <a:gd name="T28" fmla="*/ 463 w 658"/>
                <a:gd name="T29" fmla="*/ 480 h 700"/>
                <a:gd name="T30" fmla="*/ 403 w 658"/>
                <a:gd name="T31" fmla="*/ 477 h 700"/>
                <a:gd name="T32" fmla="*/ 256 w 658"/>
                <a:gd name="T33" fmla="*/ 477 h 700"/>
                <a:gd name="T34" fmla="*/ 182 w 658"/>
                <a:gd name="T35" fmla="*/ 350 h 700"/>
                <a:gd name="T36" fmla="*/ 256 w 658"/>
                <a:gd name="T37" fmla="*/ 223 h 700"/>
                <a:gd name="T38" fmla="*/ 403 w 658"/>
                <a:gd name="T39" fmla="*/ 223 h 700"/>
                <a:gd name="T40" fmla="*/ 476 w 658"/>
                <a:gd name="T41" fmla="*/ 350 h 700"/>
                <a:gd name="T42" fmla="*/ 403 w 658"/>
                <a:gd name="T43" fmla="*/ 477 h 700"/>
                <a:gd name="T44" fmla="*/ 194 w 658"/>
                <a:gd name="T45" fmla="*/ 471 h 700"/>
                <a:gd name="T46" fmla="*/ 292 w 658"/>
                <a:gd name="T47" fmla="*/ 528 h 700"/>
                <a:gd name="T48" fmla="*/ 195 w 658"/>
                <a:gd name="T49" fmla="*/ 480 h 700"/>
                <a:gd name="T50" fmla="*/ 149 w 658"/>
                <a:gd name="T51" fmla="*/ 401 h 700"/>
                <a:gd name="T52" fmla="*/ 149 w 658"/>
                <a:gd name="T53" fmla="*/ 299 h 700"/>
                <a:gd name="T54" fmla="*/ 154 w 658"/>
                <a:gd name="T55" fmla="*/ 350 h 700"/>
                <a:gd name="T56" fmla="*/ 215 w 658"/>
                <a:gd name="T57" fmla="*/ 152 h 700"/>
                <a:gd name="T58" fmla="*/ 242 w 658"/>
                <a:gd name="T59" fmla="*/ 198 h 700"/>
                <a:gd name="T60" fmla="*/ 195 w 658"/>
                <a:gd name="T61" fmla="*/ 220 h 700"/>
                <a:gd name="T62" fmla="*/ 463 w 658"/>
                <a:gd name="T63" fmla="*/ 220 h 700"/>
                <a:gd name="T64" fmla="*/ 417 w 658"/>
                <a:gd name="T65" fmla="*/ 199 h 700"/>
                <a:gd name="T66" fmla="*/ 444 w 658"/>
                <a:gd name="T67" fmla="*/ 152 h 700"/>
                <a:gd name="T68" fmla="*/ 502 w 658"/>
                <a:gd name="T69" fmla="*/ 293 h 700"/>
                <a:gd name="T70" fmla="*/ 558 w 658"/>
                <a:gd name="T71" fmla="*/ 350 h 700"/>
                <a:gd name="T72" fmla="*/ 502 w 658"/>
                <a:gd name="T73" fmla="*/ 407 h 700"/>
                <a:gd name="T74" fmla="*/ 502 w 658"/>
                <a:gd name="T75" fmla="*/ 293 h 700"/>
                <a:gd name="T76" fmla="*/ 279 w 658"/>
                <a:gd name="T77" fmla="*/ 49 h 700"/>
                <a:gd name="T78" fmla="*/ 379 w 658"/>
                <a:gd name="T79" fmla="*/ 49 h 700"/>
                <a:gd name="T80" fmla="*/ 433 w 658"/>
                <a:gd name="T81" fmla="*/ 125 h 700"/>
                <a:gd name="T82" fmla="*/ 226 w 658"/>
                <a:gd name="T83" fmla="*/ 125 h 700"/>
                <a:gd name="T84" fmla="*/ 77 w 658"/>
                <a:gd name="T85" fmla="*/ 318 h 700"/>
                <a:gd name="T86" fmla="*/ 51 w 658"/>
                <a:gd name="T87" fmla="*/ 189 h 700"/>
                <a:gd name="T88" fmla="*/ 186 w 658"/>
                <a:gd name="T89" fmla="*/ 148 h 700"/>
                <a:gd name="T90" fmla="*/ 83 w 658"/>
                <a:gd name="T91" fmla="*/ 327 h 700"/>
                <a:gd name="T92" fmla="*/ 158 w 658"/>
                <a:gd name="T93" fmla="*/ 553 h 700"/>
                <a:gd name="T94" fmla="*/ 44 w 658"/>
                <a:gd name="T95" fmla="*/ 457 h 700"/>
                <a:gd name="T96" fmla="*/ 83 w 658"/>
                <a:gd name="T97" fmla="*/ 373 h 700"/>
                <a:gd name="T98" fmla="*/ 186 w 658"/>
                <a:gd name="T99" fmla="*/ 552 h 700"/>
                <a:gd name="T100" fmla="*/ 428 w 658"/>
                <a:gd name="T101" fmla="*/ 585 h 700"/>
                <a:gd name="T102" fmla="*/ 329 w 658"/>
                <a:gd name="T103" fmla="*/ 672 h 700"/>
                <a:gd name="T104" fmla="*/ 231 w 658"/>
                <a:gd name="T105" fmla="*/ 585 h 700"/>
                <a:gd name="T106" fmla="*/ 329 w 658"/>
                <a:gd name="T107" fmla="*/ 544 h 700"/>
                <a:gd name="T108" fmla="*/ 428 w 658"/>
                <a:gd name="T109" fmla="*/ 585 h 700"/>
                <a:gd name="T110" fmla="*/ 614 w 658"/>
                <a:gd name="T111" fmla="*/ 457 h 700"/>
                <a:gd name="T112" fmla="*/ 501 w 658"/>
                <a:gd name="T113" fmla="*/ 553 h 700"/>
                <a:gd name="T114" fmla="*/ 497 w 658"/>
                <a:gd name="T115" fmla="*/ 447 h 700"/>
                <a:gd name="T116" fmla="*/ 582 w 658"/>
                <a:gd name="T117" fmla="*/ 382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8" h="700">
                  <a:moveTo>
                    <a:pt x="632" y="175"/>
                  </a:moveTo>
                  <a:cubicBezTo>
                    <a:pt x="610" y="137"/>
                    <a:pt x="562" y="119"/>
                    <a:pt x="501" y="119"/>
                  </a:cubicBezTo>
                  <a:cubicBezTo>
                    <a:pt x="488" y="119"/>
                    <a:pt x="475" y="119"/>
                    <a:pt x="461" y="121"/>
                  </a:cubicBezTo>
                  <a:cubicBezTo>
                    <a:pt x="429" y="47"/>
                    <a:pt x="382" y="0"/>
                    <a:pt x="329" y="0"/>
                  </a:cubicBezTo>
                  <a:cubicBezTo>
                    <a:pt x="276" y="0"/>
                    <a:pt x="229" y="47"/>
                    <a:pt x="197" y="121"/>
                  </a:cubicBezTo>
                  <a:cubicBezTo>
                    <a:pt x="183" y="120"/>
                    <a:pt x="170" y="119"/>
                    <a:pt x="158" y="119"/>
                  </a:cubicBezTo>
                  <a:cubicBezTo>
                    <a:pt x="96" y="119"/>
                    <a:pt x="48" y="137"/>
                    <a:pt x="26" y="175"/>
                  </a:cubicBezTo>
                  <a:cubicBezTo>
                    <a:pt x="0" y="221"/>
                    <a:pt x="17" y="285"/>
                    <a:pt x="65" y="350"/>
                  </a:cubicBezTo>
                  <a:cubicBezTo>
                    <a:pt x="17" y="415"/>
                    <a:pt x="0" y="479"/>
                    <a:pt x="26" y="525"/>
                  </a:cubicBezTo>
                  <a:cubicBezTo>
                    <a:pt x="48" y="563"/>
                    <a:pt x="96" y="582"/>
                    <a:pt x="158" y="582"/>
                  </a:cubicBezTo>
                  <a:cubicBezTo>
                    <a:pt x="170" y="582"/>
                    <a:pt x="183" y="581"/>
                    <a:pt x="197" y="579"/>
                  </a:cubicBezTo>
                  <a:cubicBezTo>
                    <a:pt x="229" y="653"/>
                    <a:pt x="276" y="700"/>
                    <a:pt x="329" y="700"/>
                  </a:cubicBezTo>
                  <a:cubicBezTo>
                    <a:pt x="382" y="700"/>
                    <a:pt x="429" y="653"/>
                    <a:pt x="461" y="579"/>
                  </a:cubicBezTo>
                  <a:cubicBezTo>
                    <a:pt x="475" y="581"/>
                    <a:pt x="488" y="582"/>
                    <a:pt x="501" y="582"/>
                  </a:cubicBezTo>
                  <a:cubicBezTo>
                    <a:pt x="562" y="582"/>
                    <a:pt x="610" y="563"/>
                    <a:pt x="632" y="525"/>
                  </a:cubicBezTo>
                  <a:cubicBezTo>
                    <a:pt x="658" y="479"/>
                    <a:pt x="641" y="415"/>
                    <a:pt x="593" y="350"/>
                  </a:cubicBezTo>
                  <a:cubicBezTo>
                    <a:pt x="642" y="285"/>
                    <a:pt x="658" y="221"/>
                    <a:pt x="632" y="175"/>
                  </a:cubicBezTo>
                  <a:close/>
                  <a:moveTo>
                    <a:pt x="501" y="147"/>
                  </a:moveTo>
                  <a:cubicBezTo>
                    <a:pt x="554" y="147"/>
                    <a:pt x="592" y="162"/>
                    <a:pt x="608" y="189"/>
                  </a:cubicBezTo>
                  <a:cubicBezTo>
                    <a:pt x="616" y="204"/>
                    <a:pt x="618" y="222"/>
                    <a:pt x="615" y="243"/>
                  </a:cubicBezTo>
                  <a:cubicBezTo>
                    <a:pt x="610" y="266"/>
                    <a:pt x="599" y="292"/>
                    <a:pt x="582" y="318"/>
                  </a:cubicBezTo>
                  <a:cubicBezTo>
                    <a:pt x="580" y="321"/>
                    <a:pt x="578" y="324"/>
                    <a:pt x="575" y="327"/>
                  </a:cubicBezTo>
                  <a:cubicBezTo>
                    <a:pt x="554" y="302"/>
                    <a:pt x="527" y="277"/>
                    <a:pt x="497" y="253"/>
                  </a:cubicBezTo>
                  <a:cubicBezTo>
                    <a:pt x="492" y="215"/>
                    <a:pt x="483" y="180"/>
                    <a:pt x="472" y="148"/>
                  </a:cubicBezTo>
                  <a:cubicBezTo>
                    <a:pt x="482" y="147"/>
                    <a:pt x="491" y="147"/>
                    <a:pt x="501" y="147"/>
                  </a:cubicBezTo>
                  <a:close/>
                  <a:moveTo>
                    <a:pt x="443" y="548"/>
                  </a:moveTo>
                  <a:cubicBezTo>
                    <a:pt x="419" y="544"/>
                    <a:pt x="393" y="537"/>
                    <a:pt x="366" y="528"/>
                  </a:cubicBezTo>
                  <a:cubicBezTo>
                    <a:pt x="383" y="520"/>
                    <a:pt x="400" y="511"/>
                    <a:pt x="417" y="502"/>
                  </a:cubicBezTo>
                  <a:cubicBezTo>
                    <a:pt x="433" y="492"/>
                    <a:pt x="449" y="482"/>
                    <a:pt x="465" y="471"/>
                  </a:cubicBezTo>
                  <a:cubicBezTo>
                    <a:pt x="464" y="474"/>
                    <a:pt x="463" y="477"/>
                    <a:pt x="463" y="480"/>
                  </a:cubicBezTo>
                  <a:cubicBezTo>
                    <a:pt x="458" y="505"/>
                    <a:pt x="451" y="527"/>
                    <a:pt x="443" y="548"/>
                  </a:cubicBezTo>
                  <a:close/>
                  <a:moveTo>
                    <a:pt x="403" y="477"/>
                  </a:moveTo>
                  <a:cubicBezTo>
                    <a:pt x="378" y="491"/>
                    <a:pt x="354" y="503"/>
                    <a:pt x="329" y="514"/>
                  </a:cubicBezTo>
                  <a:cubicBezTo>
                    <a:pt x="305" y="503"/>
                    <a:pt x="280" y="491"/>
                    <a:pt x="256" y="477"/>
                  </a:cubicBezTo>
                  <a:cubicBezTo>
                    <a:pt x="232" y="463"/>
                    <a:pt x="209" y="448"/>
                    <a:pt x="187" y="432"/>
                  </a:cubicBezTo>
                  <a:cubicBezTo>
                    <a:pt x="184" y="405"/>
                    <a:pt x="182" y="378"/>
                    <a:pt x="182" y="350"/>
                  </a:cubicBezTo>
                  <a:cubicBezTo>
                    <a:pt x="182" y="322"/>
                    <a:pt x="184" y="295"/>
                    <a:pt x="187" y="268"/>
                  </a:cubicBezTo>
                  <a:cubicBezTo>
                    <a:pt x="209" y="252"/>
                    <a:pt x="232" y="237"/>
                    <a:pt x="256" y="223"/>
                  </a:cubicBezTo>
                  <a:cubicBezTo>
                    <a:pt x="280" y="209"/>
                    <a:pt x="305" y="197"/>
                    <a:pt x="329" y="186"/>
                  </a:cubicBezTo>
                  <a:cubicBezTo>
                    <a:pt x="354" y="197"/>
                    <a:pt x="378" y="209"/>
                    <a:pt x="403" y="223"/>
                  </a:cubicBezTo>
                  <a:cubicBezTo>
                    <a:pt x="427" y="237"/>
                    <a:pt x="450" y="252"/>
                    <a:pt x="471" y="268"/>
                  </a:cubicBezTo>
                  <a:cubicBezTo>
                    <a:pt x="474" y="295"/>
                    <a:pt x="476" y="322"/>
                    <a:pt x="476" y="350"/>
                  </a:cubicBezTo>
                  <a:cubicBezTo>
                    <a:pt x="476" y="378"/>
                    <a:pt x="474" y="405"/>
                    <a:pt x="471" y="432"/>
                  </a:cubicBezTo>
                  <a:cubicBezTo>
                    <a:pt x="450" y="448"/>
                    <a:pt x="427" y="463"/>
                    <a:pt x="403" y="477"/>
                  </a:cubicBezTo>
                  <a:close/>
                  <a:moveTo>
                    <a:pt x="195" y="480"/>
                  </a:moveTo>
                  <a:cubicBezTo>
                    <a:pt x="194" y="471"/>
                    <a:pt x="194" y="471"/>
                    <a:pt x="194" y="471"/>
                  </a:cubicBezTo>
                  <a:cubicBezTo>
                    <a:pt x="209" y="482"/>
                    <a:pt x="225" y="492"/>
                    <a:pt x="242" y="502"/>
                  </a:cubicBezTo>
                  <a:cubicBezTo>
                    <a:pt x="258" y="511"/>
                    <a:pt x="275" y="520"/>
                    <a:pt x="292" y="528"/>
                  </a:cubicBezTo>
                  <a:cubicBezTo>
                    <a:pt x="266" y="537"/>
                    <a:pt x="240" y="544"/>
                    <a:pt x="215" y="548"/>
                  </a:cubicBezTo>
                  <a:cubicBezTo>
                    <a:pt x="207" y="527"/>
                    <a:pt x="201" y="505"/>
                    <a:pt x="195" y="480"/>
                  </a:cubicBezTo>
                  <a:close/>
                  <a:moveTo>
                    <a:pt x="156" y="407"/>
                  </a:moveTo>
                  <a:cubicBezTo>
                    <a:pt x="154" y="405"/>
                    <a:pt x="152" y="403"/>
                    <a:pt x="149" y="401"/>
                  </a:cubicBezTo>
                  <a:cubicBezTo>
                    <a:pt x="131" y="384"/>
                    <a:pt x="115" y="367"/>
                    <a:pt x="100" y="350"/>
                  </a:cubicBezTo>
                  <a:cubicBezTo>
                    <a:pt x="115" y="333"/>
                    <a:pt x="131" y="316"/>
                    <a:pt x="149" y="299"/>
                  </a:cubicBezTo>
                  <a:cubicBezTo>
                    <a:pt x="152" y="297"/>
                    <a:pt x="154" y="295"/>
                    <a:pt x="156" y="293"/>
                  </a:cubicBezTo>
                  <a:cubicBezTo>
                    <a:pt x="155" y="312"/>
                    <a:pt x="154" y="331"/>
                    <a:pt x="154" y="350"/>
                  </a:cubicBezTo>
                  <a:cubicBezTo>
                    <a:pt x="154" y="369"/>
                    <a:pt x="155" y="388"/>
                    <a:pt x="156" y="407"/>
                  </a:cubicBezTo>
                  <a:close/>
                  <a:moveTo>
                    <a:pt x="215" y="152"/>
                  </a:moveTo>
                  <a:cubicBezTo>
                    <a:pt x="240" y="156"/>
                    <a:pt x="266" y="163"/>
                    <a:pt x="292" y="172"/>
                  </a:cubicBezTo>
                  <a:cubicBezTo>
                    <a:pt x="275" y="180"/>
                    <a:pt x="258" y="189"/>
                    <a:pt x="242" y="198"/>
                  </a:cubicBezTo>
                  <a:cubicBezTo>
                    <a:pt x="225" y="208"/>
                    <a:pt x="209" y="218"/>
                    <a:pt x="194" y="229"/>
                  </a:cubicBezTo>
                  <a:cubicBezTo>
                    <a:pt x="194" y="226"/>
                    <a:pt x="195" y="223"/>
                    <a:pt x="195" y="220"/>
                  </a:cubicBezTo>
                  <a:cubicBezTo>
                    <a:pt x="201" y="195"/>
                    <a:pt x="207" y="173"/>
                    <a:pt x="215" y="152"/>
                  </a:cubicBezTo>
                  <a:close/>
                  <a:moveTo>
                    <a:pt x="463" y="220"/>
                  </a:moveTo>
                  <a:cubicBezTo>
                    <a:pt x="465" y="229"/>
                    <a:pt x="465" y="229"/>
                    <a:pt x="465" y="229"/>
                  </a:cubicBezTo>
                  <a:cubicBezTo>
                    <a:pt x="449" y="218"/>
                    <a:pt x="433" y="208"/>
                    <a:pt x="417" y="199"/>
                  </a:cubicBezTo>
                  <a:cubicBezTo>
                    <a:pt x="400" y="189"/>
                    <a:pt x="383" y="180"/>
                    <a:pt x="366" y="172"/>
                  </a:cubicBezTo>
                  <a:cubicBezTo>
                    <a:pt x="393" y="163"/>
                    <a:pt x="419" y="156"/>
                    <a:pt x="444" y="152"/>
                  </a:cubicBezTo>
                  <a:cubicBezTo>
                    <a:pt x="451" y="173"/>
                    <a:pt x="458" y="195"/>
                    <a:pt x="463" y="220"/>
                  </a:cubicBezTo>
                  <a:close/>
                  <a:moveTo>
                    <a:pt x="502" y="293"/>
                  </a:moveTo>
                  <a:cubicBezTo>
                    <a:pt x="504" y="295"/>
                    <a:pt x="507" y="297"/>
                    <a:pt x="509" y="299"/>
                  </a:cubicBezTo>
                  <a:cubicBezTo>
                    <a:pt x="527" y="316"/>
                    <a:pt x="544" y="333"/>
                    <a:pt x="558" y="350"/>
                  </a:cubicBezTo>
                  <a:cubicBezTo>
                    <a:pt x="544" y="367"/>
                    <a:pt x="527" y="384"/>
                    <a:pt x="509" y="401"/>
                  </a:cubicBezTo>
                  <a:cubicBezTo>
                    <a:pt x="507" y="403"/>
                    <a:pt x="504" y="405"/>
                    <a:pt x="502" y="407"/>
                  </a:cubicBezTo>
                  <a:cubicBezTo>
                    <a:pt x="503" y="388"/>
                    <a:pt x="504" y="369"/>
                    <a:pt x="504" y="350"/>
                  </a:cubicBezTo>
                  <a:cubicBezTo>
                    <a:pt x="504" y="331"/>
                    <a:pt x="503" y="312"/>
                    <a:pt x="502" y="293"/>
                  </a:cubicBezTo>
                  <a:close/>
                  <a:moveTo>
                    <a:pt x="231" y="115"/>
                  </a:moveTo>
                  <a:cubicBezTo>
                    <a:pt x="245" y="87"/>
                    <a:pt x="262" y="64"/>
                    <a:pt x="279" y="49"/>
                  </a:cubicBezTo>
                  <a:cubicBezTo>
                    <a:pt x="295" y="36"/>
                    <a:pt x="312" y="29"/>
                    <a:pt x="329" y="29"/>
                  </a:cubicBezTo>
                  <a:cubicBezTo>
                    <a:pt x="346" y="29"/>
                    <a:pt x="363" y="36"/>
                    <a:pt x="379" y="49"/>
                  </a:cubicBezTo>
                  <a:cubicBezTo>
                    <a:pt x="397" y="64"/>
                    <a:pt x="414" y="87"/>
                    <a:pt x="428" y="115"/>
                  </a:cubicBezTo>
                  <a:cubicBezTo>
                    <a:pt x="429" y="119"/>
                    <a:pt x="431" y="122"/>
                    <a:pt x="433" y="125"/>
                  </a:cubicBezTo>
                  <a:cubicBezTo>
                    <a:pt x="400" y="131"/>
                    <a:pt x="365" y="142"/>
                    <a:pt x="329" y="156"/>
                  </a:cubicBezTo>
                  <a:cubicBezTo>
                    <a:pt x="294" y="142"/>
                    <a:pt x="259" y="131"/>
                    <a:pt x="226" y="125"/>
                  </a:cubicBezTo>
                  <a:cubicBezTo>
                    <a:pt x="227" y="122"/>
                    <a:pt x="229" y="119"/>
                    <a:pt x="231" y="115"/>
                  </a:cubicBezTo>
                  <a:close/>
                  <a:moveTo>
                    <a:pt x="77" y="318"/>
                  </a:moveTo>
                  <a:cubicBezTo>
                    <a:pt x="59" y="292"/>
                    <a:pt x="48" y="266"/>
                    <a:pt x="44" y="243"/>
                  </a:cubicBezTo>
                  <a:cubicBezTo>
                    <a:pt x="40" y="222"/>
                    <a:pt x="42" y="204"/>
                    <a:pt x="51" y="189"/>
                  </a:cubicBezTo>
                  <a:cubicBezTo>
                    <a:pt x="66" y="162"/>
                    <a:pt x="104" y="147"/>
                    <a:pt x="158" y="147"/>
                  </a:cubicBezTo>
                  <a:cubicBezTo>
                    <a:pt x="167" y="147"/>
                    <a:pt x="176" y="147"/>
                    <a:pt x="186" y="148"/>
                  </a:cubicBezTo>
                  <a:cubicBezTo>
                    <a:pt x="175" y="180"/>
                    <a:pt x="167" y="215"/>
                    <a:pt x="161" y="253"/>
                  </a:cubicBezTo>
                  <a:cubicBezTo>
                    <a:pt x="131" y="277"/>
                    <a:pt x="105" y="302"/>
                    <a:pt x="83" y="327"/>
                  </a:cubicBezTo>
                  <a:cubicBezTo>
                    <a:pt x="81" y="324"/>
                    <a:pt x="79" y="321"/>
                    <a:pt x="77" y="318"/>
                  </a:cubicBezTo>
                  <a:close/>
                  <a:moveTo>
                    <a:pt x="158" y="553"/>
                  </a:moveTo>
                  <a:cubicBezTo>
                    <a:pt x="104" y="553"/>
                    <a:pt x="67" y="538"/>
                    <a:pt x="51" y="511"/>
                  </a:cubicBezTo>
                  <a:cubicBezTo>
                    <a:pt x="42" y="496"/>
                    <a:pt x="40" y="478"/>
                    <a:pt x="44" y="457"/>
                  </a:cubicBezTo>
                  <a:cubicBezTo>
                    <a:pt x="48" y="434"/>
                    <a:pt x="59" y="408"/>
                    <a:pt x="77" y="382"/>
                  </a:cubicBezTo>
                  <a:cubicBezTo>
                    <a:pt x="79" y="379"/>
                    <a:pt x="81" y="376"/>
                    <a:pt x="83" y="373"/>
                  </a:cubicBezTo>
                  <a:cubicBezTo>
                    <a:pt x="104" y="398"/>
                    <a:pt x="131" y="423"/>
                    <a:pt x="161" y="447"/>
                  </a:cubicBezTo>
                  <a:cubicBezTo>
                    <a:pt x="166" y="485"/>
                    <a:pt x="175" y="520"/>
                    <a:pt x="186" y="552"/>
                  </a:cubicBezTo>
                  <a:cubicBezTo>
                    <a:pt x="176" y="553"/>
                    <a:pt x="167" y="553"/>
                    <a:pt x="158" y="553"/>
                  </a:cubicBezTo>
                  <a:close/>
                  <a:moveTo>
                    <a:pt x="428" y="585"/>
                  </a:moveTo>
                  <a:cubicBezTo>
                    <a:pt x="414" y="613"/>
                    <a:pt x="397" y="636"/>
                    <a:pt x="379" y="651"/>
                  </a:cubicBezTo>
                  <a:cubicBezTo>
                    <a:pt x="363" y="665"/>
                    <a:pt x="346" y="672"/>
                    <a:pt x="329" y="672"/>
                  </a:cubicBezTo>
                  <a:cubicBezTo>
                    <a:pt x="312" y="672"/>
                    <a:pt x="296" y="665"/>
                    <a:pt x="279" y="651"/>
                  </a:cubicBezTo>
                  <a:cubicBezTo>
                    <a:pt x="262" y="636"/>
                    <a:pt x="245" y="613"/>
                    <a:pt x="231" y="585"/>
                  </a:cubicBezTo>
                  <a:cubicBezTo>
                    <a:pt x="229" y="581"/>
                    <a:pt x="227" y="578"/>
                    <a:pt x="226" y="575"/>
                  </a:cubicBezTo>
                  <a:cubicBezTo>
                    <a:pt x="259" y="569"/>
                    <a:pt x="294" y="559"/>
                    <a:pt x="329" y="544"/>
                  </a:cubicBezTo>
                  <a:cubicBezTo>
                    <a:pt x="365" y="559"/>
                    <a:pt x="400" y="569"/>
                    <a:pt x="433" y="575"/>
                  </a:cubicBezTo>
                  <a:cubicBezTo>
                    <a:pt x="431" y="578"/>
                    <a:pt x="429" y="581"/>
                    <a:pt x="428" y="585"/>
                  </a:cubicBezTo>
                  <a:close/>
                  <a:moveTo>
                    <a:pt x="582" y="382"/>
                  </a:moveTo>
                  <a:cubicBezTo>
                    <a:pt x="599" y="408"/>
                    <a:pt x="610" y="434"/>
                    <a:pt x="614" y="457"/>
                  </a:cubicBezTo>
                  <a:cubicBezTo>
                    <a:pt x="618" y="478"/>
                    <a:pt x="616" y="496"/>
                    <a:pt x="608" y="511"/>
                  </a:cubicBezTo>
                  <a:cubicBezTo>
                    <a:pt x="592" y="538"/>
                    <a:pt x="554" y="553"/>
                    <a:pt x="501" y="553"/>
                  </a:cubicBezTo>
                  <a:cubicBezTo>
                    <a:pt x="491" y="553"/>
                    <a:pt x="482" y="553"/>
                    <a:pt x="472" y="552"/>
                  </a:cubicBezTo>
                  <a:cubicBezTo>
                    <a:pt x="483" y="520"/>
                    <a:pt x="492" y="485"/>
                    <a:pt x="497" y="447"/>
                  </a:cubicBezTo>
                  <a:cubicBezTo>
                    <a:pt x="527" y="423"/>
                    <a:pt x="554" y="398"/>
                    <a:pt x="575" y="373"/>
                  </a:cubicBezTo>
                  <a:cubicBezTo>
                    <a:pt x="578" y="376"/>
                    <a:pt x="580" y="379"/>
                    <a:pt x="582" y="3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4"/>
            <p:cNvSpPr>
              <a:spLocks noEditPoints="1"/>
            </p:cNvSpPr>
            <p:nvPr/>
          </p:nvSpPr>
          <p:spPr bwMode="auto">
            <a:xfrm>
              <a:off x="1620" y="2111"/>
              <a:ext cx="63" cy="63"/>
            </a:xfrm>
            <a:custGeom>
              <a:avLst/>
              <a:gdLst>
                <a:gd name="T0" fmla="*/ 50 w 100"/>
                <a:gd name="T1" fmla="*/ 0 h 100"/>
                <a:gd name="T2" fmla="*/ 0 w 100"/>
                <a:gd name="T3" fmla="*/ 50 h 100"/>
                <a:gd name="T4" fmla="*/ 50 w 100"/>
                <a:gd name="T5" fmla="*/ 100 h 100"/>
                <a:gd name="T6" fmla="*/ 100 w 100"/>
                <a:gd name="T7" fmla="*/ 50 h 100"/>
                <a:gd name="T8" fmla="*/ 50 w 100"/>
                <a:gd name="T9" fmla="*/ 0 h 100"/>
                <a:gd name="T10" fmla="*/ 50 w 100"/>
                <a:gd name="T11" fmla="*/ 72 h 100"/>
                <a:gd name="T12" fmla="*/ 28 w 100"/>
                <a:gd name="T13" fmla="*/ 50 h 100"/>
                <a:gd name="T14" fmla="*/ 50 w 100"/>
                <a:gd name="T15" fmla="*/ 28 h 100"/>
                <a:gd name="T16" fmla="*/ 72 w 100"/>
                <a:gd name="T17" fmla="*/ 50 h 100"/>
                <a:gd name="T18" fmla="*/ 50 w 100"/>
                <a:gd name="T19" fmla="*/ 7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0"/>
                  </a:moveTo>
                  <a:cubicBezTo>
                    <a:pt x="23" y="0"/>
                    <a:pt x="0" y="22"/>
                    <a:pt x="0" y="50"/>
                  </a:cubicBezTo>
                  <a:cubicBezTo>
                    <a:pt x="0" y="78"/>
                    <a:pt x="23" y="100"/>
                    <a:pt x="50" y="100"/>
                  </a:cubicBezTo>
                  <a:cubicBezTo>
                    <a:pt x="78" y="100"/>
                    <a:pt x="100" y="78"/>
                    <a:pt x="100" y="50"/>
                  </a:cubicBezTo>
                  <a:cubicBezTo>
                    <a:pt x="100" y="22"/>
                    <a:pt x="78" y="0"/>
                    <a:pt x="50" y="0"/>
                  </a:cubicBezTo>
                  <a:close/>
                  <a:moveTo>
                    <a:pt x="50" y="72"/>
                  </a:moveTo>
                  <a:cubicBezTo>
                    <a:pt x="38" y="72"/>
                    <a:pt x="28" y="62"/>
                    <a:pt x="28" y="50"/>
                  </a:cubicBezTo>
                  <a:cubicBezTo>
                    <a:pt x="28" y="38"/>
                    <a:pt x="38" y="28"/>
                    <a:pt x="50" y="28"/>
                  </a:cubicBezTo>
                  <a:cubicBezTo>
                    <a:pt x="62" y="28"/>
                    <a:pt x="72" y="38"/>
                    <a:pt x="72" y="50"/>
                  </a:cubicBezTo>
                  <a:cubicBezTo>
                    <a:pt x="72" y="62"/>
                    <a:pt x="62" y="72"/>
                    <a:pt x="5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7904665" y="61196"/>
            <a:ext cx="692443" cy="692443"/>
            <a:chOff x="3963053" y="796069"/>
            <a:chExt cx="1445741" cy="1445741"/>
          </a:xfrm>
        </p:grpSpPr>
        <p:sp>
          <p:nvSpPr>
            <p:cNvPr id="32" name="椭圆 31"/>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33" name="组合 32"/>
            <p:cNvGrpSpPr/>
            <p:nvPr/>
          </p:nvGrpSpPr>
          <p:grpSpPr>
            <a:xfrm>
              <a:off x="4188168" y="1149945"/>
              <a:ext cx="995510" cy="868332"/>
              <a:chOff x="4675188" y="2882900"/>
              <a:chExt cx="360362" cy="314325"/>
            </a:xfrm>
            <a:solidFill>
              <a:schemeClr val="bg1"/>
            </a:solidFill>
          </p:grpSpPr>
          <p:sp>
            <p:nvSpPr>
              <p:cNvPr id="34"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35"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36"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
        <p:nvSpPr>
          <p:cNvPr id="2" name="矩形 1"/>
          <p:cNvSpPr/>
          <p:nvPr/>
        </p:nvSpPr>
        <p:spPr>
          <a:xfrm>
            <a:off x="742201" y="646298"/>
            <a:ext cx="1417955" cy="275590"/>
          </a:xfrm>
          <a:prstGeom prst="rect">
            <a:avLst/>
          </a:prstGeom>
        </p:spPr>
        <p:txBody>
          <a:bodyPr wrap="none">
            <a:spAutoFit/>
          </a:bodyPr>
          <a:p>
            <a:pPr algn="dist">
              <a:spcAft>
                <a:spcPts val="0"/>
              </a:spcAft>
            </a:pPr>
            <a:r>
              <a:rPr lang="en-US" altLang="zh-CN" sz="1200" b="1" kern="100">
                <a:solidFill>
                  <a:schemeClr val="bg1"/>
                </a:solidFill>
                <a:latin typeface="+mj-lt"/>
                <a:cs typeface="Times New Roman" panose="02020603050405020304" pitchFamily="18" charset="0"/>
                <a:sym typeface="+mn-ea"/>
              </a:rPr>
              <a:t>Research Design</a:t>
            </a:r>
            <a:endParaRPr lang="en-US" altLang="zh-CN" sz="1200" b="1" kern="100">
              <a:solidFill>
                <a:schemeClr val="bg1"/>
              </a:solidFill>
              <a:latin typeface="+mj-lt"/>
              <a:cs typeface="Times New Roman" panose="02020603050405020304" pitchFamily="18" charset="0"/>
              <a:sym typeface="+mn-ea"/>
            </a:endParaRPr>
          </a:p>
        </p:txBody>
      </p:sp>
      <p:sp>
        <p:nvSpPr>
          <p:cNvPr id="24" name="矩形 23"/>
          <p:cNvSpPr/>
          <p:nvPr/>
        </p:nvSpPr>
        <p:spPr>
          <a:xfrm>
            <a:off x="388620" y="375285"/>
            <a:ext cx="1849120" cy="398780"/>
          </a:xfrm>
          <a:prstGeom prst="rect">
            <a:avLst/>
          </a:prstGeom>
        </p:spPr>
        <p:txBody>
          <a:bodyPr wrap="square">
            <a:spAutoFit/>
          </a:bodyPr>
          <a:p>
            <a:pPr algn="dist">
              <a:spcAft>
                <a:spcPts val="0"/>
              </a:spcAft>
            </a:pPr>
            <a:r>
              <a:rPr lang="en-US" altLang="zh-CN" sz="2000" b="1" kern="100">
                <a:solidFill>
                  <a:schemeClr val="bg1"/>
                </a:solidFill>
                <a:latin typeface="+mn-ea"/>
                <a:cs typeface="Times New Roman" panose="02020603050405020304" pitchFamily="18" charset="0"/>
              </a:rPr>
              <a:t>  </a:t>
            </a:r>
            <a:r>
              <a:rPr lang="zh-CN" altLang="en-US" sz="2000" b="1" kern="100">
                <a:solidFill>
                  <a:schemeClr val="bg1"/>
                </a:solidFill>
                <a:latin typeface="+mn-ea"/>
                <a:cs typeface="Times New Roman" panose="02020603050405020304" pitchFamily="18" charset="0"/>
              </a:rPr>
              <a:t>研究设计</a:t>
            </a:r>
            <a:endParaRPr lang="zh-CN" altLang="en-US" sz="2000" b="1" kern="100">
              <a:solidFill>
                <a:schemeClr val="bg1"/>
              </a:solidFill>
              <a:latin typeface="+mn-ea"/>
              <a:cs typeface="Times New Roman" panose="02020603050405020304" pitchFamily="18" charset="0"/>
            </a:endParaRPr>
          </a:p>
        </p:txBody>
      </p:sp>
      <p:sp>
        <p:nvSpPr>
          <p:cNvPr id="25" name="文本框 24"/>
          <p:cNvSpPr txBox="1"/>
          <p:nvPr/>
        </p:nvSpPr>
        <p:spPr>
          <a:xfrm>
            <a:off x="830580" y="1246505"/>
            <a:ext cx="7482205" cy="2999740"/>
          </a:xfrm>
          <a:prstGeom prst="rect">
            <a:avLst/>
          </a:prstGeom>
          <a:solidFill>
            <a:schemeClr val="tx1">
              <a:lumMod val="75000"/>
              <a:lumOff val="25000"/>
            </a:schemeClr>
          </a:solidFill>
        </p:spPr>
        <p:txBody>
          <a:bodyPr wrap="square" rtlCol="0">
            <a:spAutoFit/>
          </a:bodyPr>
          <a:p>
            <a:pPr>
              <a:lnSpc>
                <a:spcPct val="150000"/>
              </a:lnSpc>
            </a:pPr>
            <a:r>
              <a:rPr lang="zh-CN" altLang="en-US">
                <a:solidFill>
                  <a:schemeClr val="bg1"/>
                </a:solidFill>
              </a:rPr>
              <a:t>研究内容：</a:t>
            </a:r>
            <a:endParaRPr lang="zh-CN" altLang="en-US">
              <a:solidFill>
                <a:schemeClr val="bg1"/>
              </a:solidFill>
            </a:endParaRPr>
          </a:p>
          <a:p>
            <a:pPr>
              <a:lnSpc>
                <a:spcPct val="150000"/>
              </a:lnSpc>
            </a:pPr>
            <a:r>
              <a:rPr lang="zh-CN" altLang="en-US">
                <a:solidFill>
                  <a:schemeClr val="bg1"/>
                </a:solidFill>
              </a:rPr>
              <a:t>1. 系统实现技术的研究：拟采用JavaEE技术为主，主要采用JSP，Serverlet辅助实现。再进一步考虑一下框架，有助于理解SSH或者SSM框架。</a:t>
            </a:r>
            <a:endParaRPr lang="zh-CN" altLang="en-US">
              <a:solidFill>
                <a:schemeClr val="bg1"/>
              </a:solidFill>
            </a:endParaRPr>
          </a:p>
          <a:p>
            <a:pPr>
              <a:lnSpc>
                <a:spcPct val="150000"/>
              </a:lnSpc>
            </a:pPr>
            <a:r>
              <a:rPr lang="zh-CN" altLang="en-US">
                <a:solidFill>
                  <a:schemeClr val="bg1"/>
                </a:solidFill>
              </a:rPr>
              <a:t>2. 数据库的设计以及优化：针对数据库的设计，结合实际的应用以及理论知识的要求，设计出满足需求的数据库。</a:t>
            </a:r>
            <a:endParaRPr lang="zh-CN" altLang="en-US">
              <a:solidFill>
                <a:schemeClr val="bg1"/>
              </a:solidFill>
            </a:endParaRPr>
          </a:p>
          <a:p>
            <a:pPr>
              <a:lnSpc>
                <a:spcPct val="150000"/>
              </a:lnSpc>
            </a:pPr>
            <a:r>
              <a:rPr lang="zh-CN" altLang="en-US">
                <a:solidFill>
                  <a:schemeClr val="bg1"/>
                </a:solidFill>
              </a:rPr>
              <a:t>3. 用户体验和界面的友好性研究：本系统将使用Ajax ，jQuery 等技术和JavaScript 插件，来提高用户体验和用户交互性。</a:t>
            </a:r>
            <a:endParaRPr lang="zh-CN" altLang="en-US">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stretch>
            <a:fillRect/>
          </a:stretch>
        </p:blipFill>
        <p:spPr>
          <a:xfrm>
            <a:off x="248092" y="376699"/>
            <a:ext cx="8647815" cy="2500426"/>
          </a:xfrm>
          <a:prstGeom prst="rect">
            <a:avLst/>
          </a:prstGeom>
        </p:spPr>
      </p:pic>
      <p:grpSp>
        <p:nvGrpSpPr>
          <p:cNvPr id="20" name="Group 12"/>
          <p:cNvGrpSpPr>
            <a:grpSpLocks noChangeAspect="1"/>
          </p:cNvGrpSpPr>
          <p:nvPr/>
        </p:nvGrpSpPr>
        <p:grpSpPr bwMode="auto">
          <a:xfrm>
            <a:off x="4316497" y="3698954"/>
            <a:ext cx="512310" cy="547211"/>
            <a:chOff x="1446" y="1923"/>
            <a:chExt cx="411" cy="439"/>
          </a:xfrm>
          <a:solidFill>
            <a:schemeClr val="bg1"/>
          </a:solidFill>
        </p:grpSpPr>
        <p:sp>
          <p:nvSpPr>
            <p:cNvPr id="21" name="Freeform 13"/>
            <p:cNvSpPr>
              <a:spLocks noEditPoints="1"/>
            </p:cNvSpPr>
            <p:nvPr/>
          </p:nvSpPr>
          <p:spPr bwMode="auto">
            <a:xfrm>
              <a:off x="1446" y="1923"/>
              <a:ext cx="411" cy="439"/>
            </a:xfrm>
            <a:custGeom>
              <a:avLst/>
              <a:gdLst>
                <a:gd name="T0" fmla="*/ 501 w 658"/>
                <a:gd name="T1" fmla="*/ 119 h 700"/>
                <a:gd name="T2" fmla="*/ 329 w 658"/>
                <a:gd name="T3" fmla="*/ 0 h 700"/>
                <a:gd name="T4" fmla="*/ 158 w 658"/>
                <a:gd name="T5" fmla="*/ 119 h 700"/>
                <a:gd name="T6" fmla="*/ 65 w 658"/>
                <a:gd name="T7" fmla="*/ 350 h 700"/>
                <a:gd name="T8" fmla="*/ 158 w 658"/>
                <a:gd name="T9" fmla="*/ 582 h 700"/>
                <a:gd name="T10" fmla="*/ 329 w 658"/>
                <a:gd name="T11" fmla="*/ 700 h 700"/>
                <a:gd name="T12" fmla="*/ 501 w 658"/>
                <a:gd name="T13" fmla="*/ 582 h 700"/>
                <a:gd name="T14" fmla="*/ 593 w 658"/>
                <a:gd name="T15" fmla="*/ 350 h 700"/>
                <a:gd name="T16" fmla="*/ 501 w 658"/>
                <a:gd name="T17" fmla="*/ 147 h 700"/>
                <a:gd name="T18" fmla="*/ 615 w 658"/>
                <a:gd name="T19" fmla="*/ 243 h 700"/>
                <a:gd name="T20" fmla="*/ 575 w 658"/>
                <a:gd name="T21" fmla="*/ 327 h 700"/>
                <a:gd name="T22" fmla="*/ 472 w 658"/>
                <a:gd name="T23" fmla="*/ 148 h 700"/>
                <a:gd name="T24" fmla="*/ 443 w 658"/>
                <a:gd name="T25" fmla="*/ 548 h 700"/>
                <a:gd name="T26" fmla="*/ 417 w 658"/>
                <a:gd name="T27" fmla="*/ 502 h 700"/>
                <a:gd name="T28" fmla="*/ 463 w 658"/>
                <a:gd name="T29" fmla="*/ 480 h 700"/>
                <a:gd name="T30" fmla="*/ 403 w 658"/>
                <a:gd name="T31" fmla="*/ 477 h 700"/>
                <a:gd name="T32" fmla="*/ 256 w 658"/>
                <a:gd name="T33" fmla="*/ 477 h 700"/>
                <a:gd name="T34" fmla="*/ 182 w 658"/>
                <a:gd name="T35" fmla="*/ 350 h 700"/>
                <a:gd name="T36" fmla="*/ 256 w 658"/>
                <a:gd name="T37" fmla="*/ 223 h 700"/>
                <a:gd name="T38" fmla="*/ 403 w 658"/>
                <a:gd name="T39" fmla="*/ 223 h 700"/>
                <a:gd name="T40" fmla="*/ 476 w 658"/>
                <a:gd name="T41" fmla="*/ 350 h 700"/>
                <a:gd name="T42" fmla="*/ 403 w 658"/>
                <a:gd name="T43" fmla="*/ 477 h 700"/>
                <a:gd name="T44" fmla="*/ 194 w 658"/>
                <a:gd name="T45" fmla="*/ 471 h 700"/>
                <a:gd name="T46" fmla="*/ 292 w 658"/>
                <a:gd name="T47" fmla="*/ 528 h 700"/>
                <a:gd name="T48" fmla="*/ 195 w 658"/>
                <a:gd name="T49" fmla="*/ 480 h 700"/>
                <a:gd name="T50" fmla="*/ 149 w 658"/>
                <a:gd name="T51" fmla="*/ 401 h 700"/>
                <a:gd name="T52" fmla="*/ 149 w 658"/>
                <a:gd name="T53" fmla="*/ 299 h 700"/>
                <a:gd name="T54" fmla="*/ 154 w 658"/>
                <a:gd name="T55" fmla="*/ 350 h 700"/>
                <a:gd name="T56" fmla="*/ 215 w 658"/>
                <a:gd name="T57" fmla="*/ 152 h 700"/>
                <a:gd name="T58" fmla="*/ 242 w 658"/>
                <a:gd name="T59" fmla="*/ 198 h 700"/>
                <a:gd name="T60" fmla="*/ 195 w 658"/>
                <a:gd name="T61" fmla="*/ 220 h 700"/>
                <a:gd name="T62" fmla="*/ 463 w 658"/>
                <a:gd name="T63" fmla="*/ 220 h 700"/>
                <a:gd name="T64" fmla="*/ 417 w 658"/>
                <a:gd name="T65" fmla="*/ 199 h 700"/>
                <a:gd name="T66" fmla="*/ 444 w 658"/>
                <a:gd name="T67" fmla="*/ 152 h 700"/>
                <a:gd name="T68" fmla="*/ 502 w 658"/>
                <a:gd name="T69" fmla="*/ 293 h 700"/>
                <a:gd name="T70" fmla="*/ 558 w 658"/>
                <a:gd name="T71" fmla="*/ 350 h 700"/>
                <a:gd name="T72" fmla="*/ 502 w 658"/>
                <a:gd name="T73" fmla="*/ 407 h 700"/>
                <a:gd name="T74" fmla="*/ 502 w 658"/>
                <a:gd name="T75" fmla="*/ 293 h 700"/>
                <a:gd name="T76" fmla="*/ 279 w 658"/>
                <a:gd name="T77" fmla="*/ 49 h 700"/>
                <a:gd name="T78" fmla="*/ 379 w 658"/>
                <a:gd name="T79" fmla="*/ 49 h 700"/>
                <a:gd name="T80" fmla="*/ 433 w 658"/>
                <a:gd name="T81" fmla="*/ 125 h 700"/>
                <a:gd name="T82" fmla="*/ 226 w 658"/>
                <a:gd name="T83" fmla="*/ 125 h 700"/>
                <a:gd name="T84" fmla="*/ 77 w 658"/>
                <a:gd name="T85" fmla="*/ 318 h 700"/>
                <a:gd name="T86" fmla="*/ 51 w 658"/>
                <a:gd name="T87" fmla="*/ 189 h 700"/>
                <a:gd name="T88" fmla="*/ 186 w 658"/>
                <a:gd name="T89" fmla="*/ 148 h 700"/>
                <a:gd name="T90" fmla="*/ 83 w 658"/>
                <a:gd name="T91" fmla="*/ 327 h 700"/>
                <a:gd name="T92" fmla="*/ 158 w 658"/>
                <a:gd name="T93" fmla="*/ 553 h 700"/>
                <a:gd name="T94" fmla="*/ 44 w 658"/>
                <a:gd name="T95" fmla="*/ 457 h 700"/>
                <a:gd name="T96" fmla="*/ 83 w 658"/>
                <a:gd name="T97" fmla="*/ 373 h 700"/>
                <a:gd name="T98" fmla="*/ 186 w 658"/>
                <a:gd name="T99" fmla="*/ 552 h 700"/>
                <a:gd name="T100" fmla="*/ 428 w 658"/>
                <a:gd name="T101" fmla="*/ 585 h 700"/>
                <a:gd name="T102" fmla="*/ 329 w 658"/>
                <a:gd name="T103" fmla="*/ 672 h 700"/>
                <a:gd name="T104" fmla="*/ 231 w 658"/>
                <a:gd name="T105" fmla="*/ 585 h 700"/>
                <a:gd name="T106" fmla="*/ 329 w 658"/>
                <a:gd name="T107" fmla="*/ 544 h 700"/>
                <a:gd name="T108" fmla="*/ 428 w 658"/>
                <a:gd name="T109" fmla="*/ 585 h 700"/>
                <a:gd name="T110" fmla="*/ 614 w 658"/>
                <a:gd name="T111" fmla="*/ 457 h 700"/>
                <a:gd name="T112" fmla="*/ 501 w 658"/>
                <a:gd name="T113" fmla="*/ 553 h 700"/>
                <a:gd name="T114" fmla="*/ 497 w 658"/>
                <a:gd name="T115" fmla="*/ 447 h 700"/>
                <a:gd name="T116" fmla="*/ 582 w 658"/>
                <a:gd name="T117" fmla="*/ 382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8" h="700">
                  <a:moveTo>
                    <a:pt x="632" y="175"/>
                  </a:moveTo>
                  <a:cubicBezTo>
                    <a:pt x="610" y="137"/>
                    <a:pt x="562" y="119"/>
                    <a:pt x="501" y="119"/>
                  </a:cubicBezTo>
                  <a:cubicBezTo>
                    <a:pt x="488" y="119"/>
                    <a:pt x="475" y="119"/>
                    <a:pt x="461" y="121"/>
                  </a:cubicBezTo>
                  <a:cubicBezTo>
                    <a:pt x="429" y="47"/>
                    <a:pt x="382" y="0"/>
                    <a:pt x="329" y="0"/>
                  </a:cubicBezTo>
                  <a:cubicBezTo>
                    <a:pt x="276" y="0"/>
                    <a:pt x="229" y="47"/>
                    <a:pt x="197" y="121"/>
                  </a:cubicBezTo>
                  <a:cubicBezTo>
                    <a:pt x="183" y="120"/>
                    <a:pt x="170" y="119"/>
                    <a:pt x="158" y="119"/>
                  </a:cubicBezTo>
                  <a:cubicBezTo>
                    <a:pt x="96" y="119"/>
                    <a:pt x="48" y="137"/>
                    <a:pt x="26" y="175"/>
                  </a:cubicBezTo>
                  <a:cubicBezTo>
                    <a:pt x="0" y="221"/>
                    <a:pt x="17" y="285"/>
                    <a:pt x="65" y="350"/>
                  </a:cubicBezTo>
                  <a:cubicBezTo>
                    <a:pt x="17" y="415"/>
                    <a:pt x="0" y="479"/>
                    <a:pt x="26" y="525"/>
                  </a:cubicBezTo>
                  <a:cubicBezTo>
                    <a:pt x="48" y="563"/>
                    <a:pt x="96" y="582"/>
                    <a:pt x="158" y="582"/>
                  </a:cubicBezTo>
                  <a:cubicBezTo>
                    <a:pt x="170" y="582"/>
                    <a:pt x="183" y="581"/>
                    <a:pt x="197" y="579"/>
                  </a:cubicBezTo>
                  <a:cubicBezTo>
                    <a:pt x="229" y="653"/>
                    <a:pt x="276" y="700"/>
                    <a:pt x="329" y="700"/>
                  </a:cubicBezTo>
                  <a:cubicBezTo>
                    <a:pt x="382" y="700"/>
                    <a:pt x="429" y="653"/>
                    <a:pt x="461" y="579"/>
                  </a:cubicBezTo>
                  <a:cubicBezTo>
                    <a:pt x="475" y="581"/>
                    <a:pt x="488" y="582"/>
                    <a:pt x="501" y="582"/>
                  </a:cubicBezTo>
                  <a:cubicBezTo>
                    <a:pt x="562" y="582"/>
                    <a:pt x="610" y="563"/>
                    <a:pt x="632" y="525"/>
                  </a:cubicBezTo>
                  <a:cubicBezTo>
                    <a:pt x="658" y="479"/>
                    <a:pt x="641" y="415"/>
                    <a:pt x="593" y="350"/>
                  </a:cubicBezTo>
                  <a:cubicBezTo>
                    <a:pt x="642" y="285"/>
                    <a:pt x="658" y="221"/>
                    <a:pt x="632" y="175"/>
                  </a:cubicBezTo>
                  <a:close/>
                  <a:moveTo>
                    <a:pt x="501" y="147"/>
                  </a:moveTo>
                  <a:cubicBezTo>
                    <a:pt x="554" y="147"/>
                    <a:pt x="592" y="162"/>
                    <a:pt x="608" y="189"/>
                  </a:cubicBezTo>
                  <a:cubicBezTo>
                    <a:pt x="616" y="204"/>
                    <a:pt x="618" y="222"/>
                    <a:pt x="615" y="243"/>
                  </a:cubicBezTo>
                  <a:cubicBezTo>
                    <a:pt x="610" y="266"/>
                    <a:pt x="599" y="292"/>
                    <a:pt x="582" y="318"/>
                  </a:cubicBezTo>
                  <a:cubicBezTo>
                    <a:pt x="580" y="321"/>
                    <a:pt x="578" y="324"/>
                    <a:pt x="575" y="327"/>
                  </a:cubicBezTo>
                  <a:cubicBezTo>
                    <a:pt x="554" y="302"/>
                    <a:pt x="527" y="277"/>
                    <a:pt x="497" y="253"/>
                  </a:cubicBezTo>
                  <a:cubicBezTo>
                    <a:pt x="492" y="215"/>
                    <a:pt x="483" y="180"/>
                    <a:pt x="472" y="148"/>
                  </a:cubicBezTo>
                  <a:cubicBezTo>
                    <a:pt x="482" y="147"/>
                    <a:pt x="491" y="147"/>
                    <a:pt x="501" y="147"/>
                  </a:cubicBezTo>
                  <a:close/>
                  <a:moveTo>
                    <a:pt x="443" y="548"/>
                  </a:moveTo>
                  <a:cubicBezTo>
                    <a:pt x="419" y="544"/>
                    <a:pt x="393" y="537"/>
                    <a:pt x="366" y="528"/>
                  </a:cubicBezTo>
                  <a:cubicBezTo>
                    <a:pt x="383" y="520"/>
                    <a:pt x="400" y="511"/>
                    <a:pt x="417" y="502"/>
                  </a:cubicBezTo>
                  <a:cubicBezTo>
                    <a:pt x="433" y="492"/>
                    <a:pt x="449" y="482"/>
                    <a:pt x="465" y="471"/>
                  </a:cubicBezTo>
                  <a:cubicBezTo>
                    <a:pt x="464" y="474"/>
                    <a:pt x="463" y="477"/>
                    <a:pt x="463" y="480"/>
                  </a:cubicBezTo>
                  <a:cubicBezTo>
                    <a:pt x="458" y="505"/>
                    <a:pt x="451" y="527"/>
                    <a:pt x="443" y="548"/>
                  </a:cubicBezTo>
                  <a:close/>
                  <a:moveTo>
                    <a:pt x="403" y="477"/>
                  </a:moveTo>
                  <a:cubicBezTo>
                    <a:pt x="378" y="491"/>
                    <a:pt x="354" y="503"/>
                    <a:pt x="329" y="514"/>
                  </a:cubicBezTo>
                  <a:cubicBezTo>
                    <a:pt x="305" y="503"/>
                    <a:pt x="280" y="491"/>
                    <a:pt x="256" y="477"/>
                  </a:cubicBezTo>
                  <a:cubicBezTo>
                    <a:pt x="232" y="463"/>
                    <a:pt x="209" y="448"/>
                    <a:pt x="187" y="432"/>
                  </a:cubicBezTo>
                  <a:cubicBezTo>
                    <a:pt x="184" y="405"/>
                    <a:pt x="182" y="378"/>
                    <a:pt x="182" y="350"/>
                  </a:cubicBezTo>
                  <a:cubicBezTo>
                    <a:pt x="182" y="322"/>
                    <a:pt x="184" y="295"/>
                    <a:pt x="187" y="268"/>
                  </a:cubicBezTo>
                  <a:cubicBezTo>
                    <a:pt x="209" y="252"/>
                    <a:pt x="232" y="237"/>
                    <a:pt x="256" y="223"/>
                  </a:cubicBezTo>
                  <a:cubicBezTo>
                    <a:pt x="280" y="209"/>
                    <a:pt x="305" y="197"/>
                    <a:pt x="329" y="186"/>
                  </a:cubicBezTo>
                  <a:cubicBezTo>
                    <a:pt x="354" y="197"/>
                    <a:pt x="378" y="209"/>
                    <a:pt x="403" y="223"/>
                  </a:cubicBezTo>
                  <a:cubicBezTo>
                    <a:pt x="427" y="237"/>
                    <a:pt x="450" y="252"/>
                    <a:pt x="471" y="268"/>
                  </a:cubicBezTo>
                  <a:cubicBezTo>
                    <a:pt x="474" y="295"/>
                    <a:pt x="476" y="322"/>
                    <a:pt x="476" y="350"/>
                  </a:cubicBezTo>
                  <a:cubicBezTo>
                    <a:pt x="476" y="378"/>
                    <a:pt x="474" y="405"/>
                    <a:pt x="471" y="432"/>
                  </a:cubicBezTo>
                  <a:cubicBezTo>
                    <a:pt x="450" y="448"/>
                    <a:pt x="427" y="463"/>
                    <a:pt x="403" y="477"/>
                  </a:cubicBezTo>
                  <a:close/>
                  <a:moveTo>
                    <a:pt x="195" y="480"/>
                  </a:moveTo>
                  <a:cubicBezTo>
                    <a:pt x="194" y="471"/>
                    <a:pt x="194" y="471"/>
                    <a:pt x="194" y="471"/>
                  </a:cubicBezTo>
                  <a:cubicBezTo>
                    <a:pt x="209" y="482"/>
                    <a:pt x="225" y="492"/>
                    <a:pt x="242" y="502"/>
                  </a:cubicBezTo>
                  <a:cubicBezTo>
                    <a:pt x="258" y="511"/>
                    <a:pt x="275" y="520"/>
                    <a:pt x="292" y="528"/>
                  </a:cubicBezTo>
                  <a:cubicBezTo>
                    <a:pt x="266" y="537"/>
                    <a:pt x="240" y="544"/>
                    <a:pt x="215" y="548"/>
                  </a:cubicBezTo>
                  <a:cubicBezTo>
                    <a:pt x="207" y="527"/>
                    <a:pt x="201" y="505"/>
                    <a:pt x="195" y="480"/>
                  </a:cubicBezTo>
                  <a:close/>
                  <a:moveTo>
                    <a:pt x="156" y="407"/>
                  </a:moveTo>
                  <a:cubicBezTo>
                    <a:pt x="154" y="405"/>
                    <a:pt x="152" y="403"/>
                    <a:pt x="149" y="401"/>
                  </a:cubicBezTo>
                  <a:cubicBezTo>
                    <a:pt x="131" y="384"/>
                    <a:pt x="115" y="367"/>
                    <a:pt x="100" y="350"/>
                  </a:cubicBezTo>
                  <a:cubicBezTo>
                    <a:pt x="115" y="333"/>
                    <a:pt x="131" y="316"/>
                    <a:pt x="149" y="299"/>
                  </a:cubicBezTo>
                  <a:cubicBezTo>
                    <a:pt x="152" y="297"/>
                    <a:pt x="154" y="295"/>
                    <a:pt x="156" y="293"/>
                  </a:cubicBezTo>
                  <a:cubicBezTo>
                    <a:pt x="155" y="312"/>
                    <a:pt x="154" y="331"/>
                    <a:pt x="154" y="350"/>
                  </a:cubicBezTo>
                  <a:cubicBezTo>
                    <a:pt x="154" y="369"/>
                    <a:pt x="155" y="388"/>
                    <a:pt x="156" y="407"/>
                  </a:cubicBezTo>
                  <a:close/>
                  <a:moveTo>
                    <a:pt x="215" y="152"/>
                  </a:moveTo>
                  <a:cubicBezTo>
                    <a:pt x="240" y="156"/>
                    <a:pt x="266" y="163"/>
                    <a:pt x="292" y="172"/>
                  </a:cubicBezTo>
                  <a:cubicBezTo>
                    <a:pt x="275" y="180"/>
                    <a:pt x="258" y="189"/>
                    <a:pt x="242" y="198"/>
                  </a:cubicBezTo>
                  <a:cubicBezTo>
                    <a:pt x="225" y="208"/>
                    <a:pt x="209" y="218"/>
                    <a:pt x="194" y="229"/>
                  </a:cubicBezTo>
                  <a:cubicBezTo>
                    <a:pt x="194" y="226"/>
                    <a:pt x="195" y="223"/>
                    <a:pt x="195" y="220"/>
                  </a:cubicBezTo>
                  <a:cubicBezTo>
                    <a:pt x="201" y="195"/>
                    <a:pt x="207" y="173"/>
                    <a:pt x="215" y="152"/>
                  </a:cubicBezTo>
                  <a:close/>
                  <a:moveTo>
                    <a:pt x="463" y="220"/>
                  </a:moveTo>
                  <a:cubicBezTo>
                    <a:pt x="465" y="229"/>
                    <a:pt x="465" y="229"/>
                    <a:pt x="465" y="229"/>
                  </a:cubicBezTo>
                  <a:cubicBezTo>
                    <a:pt x="449" y="218"/>
                    <a:pt x="433" y="208"/>
                    <a:pt x="417" y="199"/>
                  </a:cubicBezTo>
                  <a:cubicBezTo>
                    <a:pt x="400" y="189"/>
                    <a:pt x="383" y="180"/>
                    <a:pt x="366" y="172"/>
                  </a:cubicBezTo>
                  <a:cubicBezTo>
                    <a:pt x="393" y="163"/>
                    <a:pt x="419" y="156"/>
                    <a:pt x="444" y="152"/>
                  </a:cubicBezTo>
                  <a:cubicBezTo>
                    <a:pt x="451" y="173"/>
                    <a:pt x="458" y="195"/>
                    <a:pt x="463" y="220"/>
                  </a:cubicBezTo>
                  <a:close/>
                  <a:moveTo>
                    <a:pt x="502" y="293"/>
                  </a:moveTo>
                  <a:cubicBezTo>
                    <a:pt x="504" y="295"/>
                    <a:pt x="507" y="297"/>
                    <a:pt x="509" y="299"/>
                  </a:cubicBezTo>
                  <a:cubicBezTo>
                    <a:pt x="527" y="316"/>
                    <a:pt x="544" y="333"/>
                    <a:pt x="558" y="350"/>
                  </a:cubicBezTo>
                  <a:cubicBezTo>
                    <a:pt x="544" y="367"/>
                    <a:pt x="527" y="384"/>
                    <a:pt x="509" y="401"/>
                  </a:cubicBezTo>
                  <a:cubicBezTo>
                    <a:pt x="507" y="403"/>
                    <a:pt x="504" y="405"/>
                    <a:pt x="502" y="407"/>
                  </a:cubicBezTo>
                  <a:cubicBezTo>
                    <a:pt x="503" y="388"/>
                    <a:pt x="504" y="369"/>
                    <a:pt x="504" y="350"/>
                  </a:cubicBezTo>
                  <a:cubicBezTo>
                    <a:pt x="504" y="331"/>
                    <a:pt x="503" y="312"/>
                    <a:pt x="502" y="293"/>
                  </a:cubicBezTo>
                  <a:close/>
                  <a:moveTo>
                    <a:pt x="231" y="115"/>
                  </a:moveTo>
                  <a:cubicBezTo>
                    <a:pt x="245" y="87"/>
                    <a:pt x="262" y="64"/>
                    <a:pt x="279" y="49"/>
                  </a:cubicBezTo>
                  <a:cubicBezTo>
                    <a:pt x="295" y="36"/>
                    <a:pt x="312" y="29"/>
                    <a:pt x="329" y="29"/>
                  </a:cubicBezTo>
                  <a:cubicBezTo>
                    <a:pt x="346" y="29"/>
                    <a:pt x="363" y="36"/>
                    <a:pt x="379" y="49"/>
                  </a:cubicBezTo>
                  <a:cubicBezTo>
                    <a:pt x="397" y="64"/>
                    <a:pt x="414" y="87"/>
                    <a:pt x="428" y="115"/>
                  </a:cubicBezTo>
                  <a:cubicBezTo>
                    <a:pt x="429" y="119"/>
                    <a:pt x="431" y="122"/>
                    <a:pt x="433" y="125"/>
                  </a:cubicBezTo>
                  <a:cubicBezTo>
                    <a:pt x="400" y="131"/>
                    <a:pt x="365" y="142"/>
                    <a:pt x="329" y="156"/>
                  </a:cubicBezTo>
                  <a:cubicBezTo>
                    <a:pt x="294" y="142"/>
                    <a:pt x="259" y="131"/>
                    <a:pt x="226" y="125"/>
                  </a:cubicBezTo>
                  <a:cubicBezTo>
                    <a:pt x="227" y="122"/>
                    <a:pt x="229" y="119"/>
                    <a:pt x="231" y="115"/>
                  </a:cubicBezTo>
                  <a:close/>
                  <a:moveTo>
                    <a:pt x="77" y="318"/>
                  </a:moveTo>
                  <a:cubicBezTo>
                    <a:pt x="59" y="292"/>
                    <a:pt x="48" y="266"/>
                    <a:pt x="44" y="243"/>
                  </a:cubicBezTo>
                  <a:cubicBezTo>
                    <a:pt x="40" y="222"/>
                    <a:pt x="42" y="204"/>
                    <a:pt x="51" y="189"/>
                  </a:cubicBezTo>
                  <a:cubicBezTo>
                    <a:pt x="66" y="162"/>
                    <a:pt x="104" y="147"/>
                    <a:pt x="158" y="147"/>
                  </a:cubicBezTo>
                  <a:cubicBezTo>
                    <a:pt x="167" y="147"/>
                    <a:pt x="176" y="147"/>
                    <a:pt x="186" y="148"/>
                  </a:cubicBezTo>
                  <a:cubicBezTo>
                    <a:pt x="175" y="180"/>
                    <a:pt x="167" y="215"/>
                    <a:pt x="161" y="253"/>
                  </a:cubicBezTo>
                  <a:cubicBezTo>
                    <a:pt x="131" y="277"/>
                    <a:pt x="105" y="302"/>
                    <a:pt x="83" y="327"/>
                  </a:cubicBezTo>
                  <a:cubicBezTo>
                    <a:pt x="81" y="324"/>
                    <a:pt x="79" y="321"/>
                    <a:pt x="77" y="318"/>
                  </a:cubicBezTo>
                  <a:close/>
                  <a:moveTo>
                    <a:pt x="158" y="553"/>
                  </a:moveTo>
                  <a:cubicBezTo>
                    <a:pt x="104" y="553"/>
                    <a:pt x="67" y="538"/>
                    <a:pt x="51" y="511"/>
                  </a:cubicBezTo>
                  <a:cubicBezTo>
                    <a:pt x="42" y="496"/>
                    <a:pt x="40" y="478"/>
                    <a:pt x="44" y="457"/>
                  </a:cubicBezTo>
                  <a:cubicBezTo>
                    <a:pt x="48" y="434"/>
                    <a:pt x="59" y="408"/>
                    <a:pt x="77" y="382"/>
                  </a:cubicBezTo>
                  <a:cubicBezTo>
                    <a:pt x="79" y="379"/>
                    <a:pt x="81" y="376"/>
                    <a:pt x="83" y="373"/>
                  </a:cubicBezTo>
                  <a:cubicBezTo>
                    <a:pt x="104" y="398"/>
                    <a:pt x="131" y="423"/>
                    <a:pt x="161" y="447"/>
                  </a:cubicBezTo>
                  <a:cubicBezTo>
                    <a:pt x="166" y="485"/>
                    <a:pt x="175" y="520"/>
                    <a:pt x="186" y="552"/>
                  </a:cubicBezTo>
                  <a:cubicBezTo>
                    <a:pt x="176" y="553"/>
                    <a:pt x="167" y="553"/>
                    <a:pt x="158" y="553"/>
                  </a:cubicBezTo>
                  <a:close/>
                  <a:moveTo>
                    <a:pt x="428" y="585"/>
                  </a:moveTo>
                  <a:cubicBezTo>
                    <a:pt x="414" y="613"/>
                    <a:pt x="397" y="636"/>
                    <a:pt x="379" y="651"/>
                  </a:cubicBezTo>
                  <a:cubicBezTo>
                    <a:pt x="363" y="665"/>
                    <a:pt x="346" y="672"/>
                    <a:pt x="329" y="672"/>
                  </a:cubicBezTo>
                  <a:cubicBezTo>
                    <a:pt x="312" y="672"/>
                    <a:pt x="296" y="665"/>
                    <a:pt x="279" y="651"/>
                  </a:cubicBezTo>
                  <a:cubicBezTo>
                    <a:pt x="262" y="636"/>
                    <a:pt x="245" y="613"/>
                    <a:pt x="231" y="585"/>
                  </a:cubicBezTo>
                  <a:cubicBezTo>
                    <a:pt x="229" y="581"/>
                    <a:pt x="227" y="578"/>
                    <a:pt x="226" y="575"/>
                  </a:cubicBezTo>
                  <a:cubicBezTo>
                    <a:pt x="259" y="569"/>
                    <a:pt x="294" y="559"/>
                    <a:pt x="329" y="544"/>
                  </a:cubicBezTo>
                  <a:cubicBezTo>
                    <a:pt x="365" y="559"/>
                    <a:pt x="400" y="569"/>
                    <a:pt x="433" y="575"/>
                  </a:cubicBezTo>
                  <a:cubicBezTo>
                    <a:pt x="431" y="578"/>
                    <a:pt x="429" y="581"/>
                    <a:pt x="428" y="585"/>
                  </a:cubicBezTo>
                  <a:close/>
                  <a:moveTo>
                    <a:pt x="582" y="382"/>
                  </a:moveTo>
                  <a:cubicBezTo>
                    <a:pt x="599" y="408"/>
                    <a:pt x="610" y="434"/>
                    <a:pt x="614" y="457"/>
                  </a:cubicBezTo>
                  <a:cubicBezTo>
                    <a:pt x="618" y="478"/>
                    <a:pt x="616" y="496"/>
                    <a:pt x="608" y="511"/>
                  </a:cubicBezTo>
                  <a:cubicBezTo>
                    <a:pt x="592" y="538"/>
                    <a:pt x="554" y="553"/>
                    <a:pt x="501" y="553"/>
                  </a:cubicBezTo>
                  <a:cubicBezTo>
                    <a:pt x="491" y="553"/>
                    <a:pt x="482" y="553"/>
                    <a:pt x="472" y="552"/>
                  </a:cubicBezTo>
                  <a:cubicBezTo>
                    <a:pt x="483" y="520"/>
                    <a:pt x="492" y="485"/>
                    <a:pt x="497" y="447"/>
                  </a:cubicBezTo>
                  <a:cubicBezTo>
                    <a:pt x="527" y="423"/>
                    <a:pt x="554" y="398"/>
                    <a:pt x="575" y="373"/>
                  </a:cubicBezTo>
                  <a:cubicBezTo>
                    <a:pt x="578" y="376"/>
                    <a:pt x="580" y="379"/>
                    <a:pt x="582" y="3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4"/>
            <p:cNvSpPr>
              <a:spLocks noEditPoints="1"/>
            </p:cNvSpPr>
            <p:nvPr/>
          </p:nvSpPr>
          <p:spPr bwMode="auto">
            <a:xfrm>
              <a:off x="1620" y="2111"/>
              <a:ext cx="63" cy="63"/>
            </a:xfrm>
            <a:custGeom>
              <a:avLst/>
              <a:gdLst>
                <a:gd name="T0" fmla="*/ 50 w 100"/>
                <a:gd name="T1" fmla="*/ 0 h 100"/>
                <a:gd name="T2" fmla="*/ 0 w 100"/>
                <a:gd name="T3" fmla="*/ 50 h 100"/>
                <a:gd name="T4" fmla="*/ 50 w 100"/>
                <a:gd name="T5" fmla="*/ 100 h 100"/>
                <a:gd name="T6" fmla="*/ 100 w 100"/>
                <a:gd name="T7" fmla="*/ 50 h 100"/>
                <a:gd name="T8" fmla="*/ 50 w 100"/>
                <a:gd name="T9" fmla="*/ 0 h 100"/>
                <a:gd name="T10" fmla="*/ 50 w 100"/>
                <a:gd name="T11" fmla="*/ 72 h 100"/>
                <a:gd name="T12" fmla="*/ 28 w 100"/>
                <a:gd name="T13" fmla="*/ 50 h 100"/>
                <a:gd name="T14" fmla="*/ 50 w 100"/>
                <a:gd name="T15" fmla="*/ 28 h 100"/>
                <a:gd name="T16" fmla="*/ 72 w 100"/>
                <a:gd name="T17" fmla="*/ 50 h 100"/>
                <a:gd name="T18" fmla="*/ 50 w 100"/>
                <a:gd name="T19" fmla="*/ 7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0"/>
                  </a:moveTo>
                  <a:cubicBezTo>
                    <a:pt x="23" y="0"/>
                    <a:pt x="0" y="22"/>
                    <a:pt x="0" y="50"/>
                  </a:cubicBezTo>
                  <a:cubicBezTo>
                    <a:pt x="0" y="78"/>
                    <a:pt x="23" y="100"/>
                    <a:pt x="50" y="100"/>
                  </a:cubicBezTo>
                  <a:cubicBezTo>
                    <a:pt x="78" y="100"/>
                    <a:pt x="100" y="78"/>
                    <a:pt x="100" y="50"/>
                  </a:cubicBezTo>
                  <a:cubicBezTo>
                    <a:pt x="100" y="22"/>
                    <a:pt x="78" y="0"/>
                    <a:pt x="50" y="0"/>
                  </a:cubicBezTo>
                  <a:close/>
                  <a:moveTo>
                    <a:pt x="50" y="72"/>
                  </a:moveTo>
                  <a:cubicBezTo>
                    <a:pt x="38" y="72"/>
                    <a:pt x="28" y="62"/>
                    <a:pt x="28" y="50"/>
                  </a:cubicBezTo>
                  <a:cubicBezTo>
                    <a:pt x="28" y="38"/>
                    <a:pt x="38" y="28"/>
                    <a:pt x="50" y="28"/>
                  </a:cubicBezTo>
                  <a:cubicBezTo>
                    <a:pt x="62" y="28"/>
                    <a:pt x="72" y="38"/>
                    <a:pt x="72" y="50"/>
                  </a:cubicBezTo>
                  <a:cubicBezTo>
                    <a:pt x="72" y="62"/>
                    <a:pt x="62" y="72"/>
                    <a:pt x="5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7904665" y="61196"/>
            <a:ext cx="692443" cy="692443"/>
            <a:chOff x="3963053" y="796069"/>
            <a:chExt cx="1445741" cy="1445741"/>
          </a:xfrm>
        </p:grpSpPr>
        <p:sp>
          <p:nvSpPr>
            <p:cNvPr id="32" name="椭圆 31"/>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33" name="组合 32"/>
            <p:cNvGrpSpPr/>
            <p:nvPr/>
          </p:nvGrpSpPr>
          <p:grpSpPr>
            <a:xfrm>
              <a:off x="4188168" y="1149945"/>
              <a:ext cx="995510" cy="868332"/>
              <a:chOff x="4675188" y="2882900"/>
              <a:chExt cx="360362" cy="314325"/>
            </a:xfrm>
            <a:solidFill>
              <a:schemeClr val="bg1"/>
            </a:solidFill>
          </p:grpSpPr>
          <p:sp>
            <p:nvSpPr>
              <p:cNvPr id="34"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35"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36"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
        <p:nvSpPr>
          <p:cNvPr id="2" name="矩形 1"/>
          <p:cNvSpPr/>
          <p:nvPr/>
        </p:nvSpPr>
        <p:spPr>
          <a:xfrm>
            <a:off x="742201" y="646298"/>
            <a:ext cx="1417955" cy="275590"/>
          </a:xfrm>
          <a:prstGeom prst="rect">
            <a:avLst/>
          </a:prstGeom>
        </p:spPr>
        <p:txBody>
          <a:bodyPr wrap="none">
            <a:spAutoFit/>
          </a:bodyPr>
          <a:p>
            <a:pPr algn="dist">
              <a:spcAft>
                <a:spcPts val="0"/>
              </a:spcAft>
            </a:pPr>
            <a:r>
              <a:rPr lang="en-US" altLang="zh-CN" sz="1200" b="1" kern="100">
                <a:solidFill>
                  <a:schemeClr val="bg1"/>
                </a:solidFill>
                <a:latin typeface="+mj-lt"/>
                <a:cs typeface="Times New Roman" panose="02020603050405020304" pitchFamily="18" charset="0"/>
                <a:sym typeface="+mn-ea"/>
              </a:rPr>
              <a:t>Research Design</a:t>
            </a:r>
            <a:endParaRPr lang="en-US" altLang="zh-CN" sz="1200" b="1" kern="100">
              <a:solidFill>
                <a:schemeClr val="bg1"/>
              </a:solidFill>
              <a:latin typeface="+mj-lt"/>
              <a:cs typeface="Times New Roman" panose="02020603050405020304" pitchFamily="18" charset="0"/>
              <a:sym typeface="+mn-ea"/>
            </a:endParaRPr>
          </a:p>
        </p:txBody>
      </p:sp>
      <p:sp>
        <p:nvSpPr>
          <p:cNvPr id="24" name="矩形 23"/>
          <p:cNvSpPr/>
          <p:nvPr/>
        </p:nvSpPr>
        <p:spPr>
          <a:xfrm>
            <a:off x="388620" y="375285"/>
            <a:ext cx="1849120" cy="398780"/>
          </a:xfrm>
          <a:prstGeom prst="rect">
            <a:avLst/>
          </a:prstGeom>
        </p:spPr>
        <p:txBody>
          <a:bodyPr wrap="square">
            <a:spAutoFit/>
          </a:bodyPr>
          <a:p>
            <a:pPr algn="dist">
              <a:spcAft>
                <a:spcPts val="0"/>
              </a:spcAft>
            </a:pPr>
            <a:r>
              <a:rPr lang="en-US" altLang="zh-CN" sz="2000" b="1" kern="100">
                <a:solidFill>
                  <a:schemeClr val="bg1"/>
                </a:solidFill>
                <a:latin typeface="+mn-ea"/>
                <a:cs typeface="Times New Roman" panose="02020603050405020304" pitchFamily="18" charset="0"/>
              </a:rPr>
              <a:t>  </a:t>
            </a:r>
            <a:r>
              <a:rPr lang="zh-CN" altLang="en-US" sz="2000" b="1" kern="100">
                <a:solidFill>
                  <a:schemeClr val="bg1"/>
                </a:solidFill>
                <a:latin typeface="+mn-ea"/>
                <a:cs typeface="Times New Roman" panose="02020603050405020304" pitchFamily="18" charset="0"/>
              </a:rPr>
              <a:t>研究设计</a:t>
            </a:r>
            <a:endParaRPr lang="zh-CN" altLang="en-US" sz="2000" b="1" kern="100">
              <a:solidFill>
                <a:schemeClr val="bg1"/>
              </a:solidFill>
              <a:latin typeface="+mn-ea"/>
              <a:cs typeface="Times New Roman" panose="02020603050405020304" pitchFamily="18" charset="0"/>
            </a:endParaRPr>
          </a:p>
        </p:txBody>
      </p:sp>
      <p:sp>
        <p:nvSpPr>
          <p:cNvPr id="25" name="文本框 24"/>
          <p:cNvSpPr txBox="1"/>
          <p:nvPr/>
        </p:nvSpPr>
        <p:spPr>
          <a:xfrm>
            <a:off x="830580" y="1126490"/>
            <a:ext cx="7482205" cy="3415030"/>
          </a:xfrm>
          <a:prstGeom prst="rect">
            <a:avLst/>
          </a:prstGeom>
          <a:solidFill>
            <a:schemeClr val="tx1">
              <a:lumMod val="75000"/>
              <a:lumOff val="25000"/>
            </a:schemeClr>
          </a:solidFill>
        </p:spPr>
        <p:txBody>
          <a:bodyPr wrap="square" rtlCol="0">
            <a:spAutoFit/>
          </a:bodyPr>
          <a:p>
            <a:pPr>
              <a:lnSpc>
                <a:spcPct val="150000"/>
              </a:lnSpc>
            </a:pPr>
            <a:r>
              <a:rPr lang="zh-CN" altLang="en-US">
                <a:solidFill>
                  <a:schemeClr val="bg1"/>
                </a:solidFill>
              </a:rPr>
              <a:t>设计方案及思路：</a:t>
            </a:r>
            <a:endParaRPr lang="zh-CN" altLang="en-US">
              <a:solidFill>
                <a:schemeClr val="bg1"/>
              </a:solidFill>
            </a:endParaRPr>
          </a:p>
          <a:p>
            <a:pPr>
              <a:lnSpc>
                <a:spcPct val="150000"/>
              </a:lnSpc>
            </a:pPr>
            <a:r>
              <a:rPr lang="zh-CN" altLang="en-US">
                <a:solidFill>
                  <a:schemeClr val="bg1"/>
                </a:solidFill>
              </a:rPr>
              <a:t>基于JavaEE技术的学生竞选管理系统分为前端网站和后台管理两块，前端网站实现用户学生报名竞选群众投票等。后台管理实现权限分配，用户分析，投票统计。</a:t>
            </a:r>
            <a:endParaRPr lang="zh-CN" altLang="en-US">
              <a:solidFill>
                <a:schemeClr val="bg1"/>
              </a:solidFill>
            </a:endParaRPr>
          </a:p>
          <a:p>
            <a:pPr>
              <a:lnSpc>
                <a:spcPct val="150000"/>
              </a:lnSpc>
            </a:pPr>
            <a:r>
              <a:rPr lang="zh-CN" altLang="en-US">
                <a:solidFill>
                  <a:schemeClr val="bg1"/>
                </a:solidFill>
              </a:rPr>
              <a:t>使用技术如下：</a:t>
            </a:r>
            <a:endParaRPr lang="zh-CN" altLang="en-US">
              <a:solidFill>
                <a:schemeClr val="bg1"/>
              </a:solidFill>
            </a:endParaRPr>
          </a:p>
          <a:p>
            <a:pPr>
              <a:lnSpc>
                <a:spcPct val="150000"/>
              </a:lnSpc>
            </a:pPr>
            <a:r>
              <a:rPr lang="zh-CN" altLang="en-US">
                <a:solidFill>
                  <a:schemeClr val="bg1"/>
                </a:solidFill>
              </a:rPr>
              <a:t>1、系统主要采用javaEE技术</a:t>
            </a:r>
            <a:endParaRPr lang="zh-CN" altLang="en-US">
              <a:solidFill>
                <a:schemeClr val="bg1"/>
              </a:solidFill>
            </a:endParaRPr>
          </a:p>
          <a:p>
            <a:pPr>
              <a:lnSpc>
                <a:spcPct val="150000"/>
              </a:lnSpc>
            </a:pPr>
            <a:r>
              <a:rPr lang="zh-CN" altLang="en-US">
                <a:solidFill>
                  <a:schemeClr val="bg1"/>
                </a:solidFill>
              </a:rPr>
              <a:t>2、数据库使用轻量级的MySQL数据库</a:t>
            </a:r>
            <a:endParaRPr lang="zh-CN" altLang="en-US">
              <a:solidFill>
                <a:schemeClr val="bg1"/>
              </a:solidFill>
            </a:endParaRPr>
          </a:p>
          <a:p>
            <a:pPr>
              <a:lnSpc>
                <a:spcPct val="150000"/>
              </a:lnSpc>
            </a:pPr>
            <a:r>
              <a:rPr lang="zh-CN" altLang="en-US">
                <a:solidFill>
                  <a:schemeClr val="bg1"/>
                </a:solidFill>
              </a:rPr>
              <a:t>3、服务器使用应用广泛的tomcat9.0</a:t>
            </a:r>
            <a:endParaRPr lang="zh-CN" altLang="en-US">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sp>
        <p:nvSpPr>
          <p:cNvPr id="11" name="文本框 10"/>
          <p:cNvSpPr txBox="1"/>
          <p:nvPr/>
        </p:nvSpPr>
        <p:spPr>
          <a:xfrm>
            <a:off x="1901672" y="2439683"/>
            <a:ext cx="5262880" cy="706755"/>
          </a:xfrm>
          <a:prstGeom prst="rect">
            <a:avLst/>
          </a:prstGeom>
          <a:noFill/>
        </p:spPr>
        <p:txBody>
          <a:bodyPr wrap="none" rtlCol="0">
            <a:spAutoFit/>
          </a:bodyPr>
          <a:lstStyle/>
          <a:p>
            <a:pPr lvl="0"/>
            <a:r>
              <a:rPr lang="zh-CN" altLang="en-US" sz="4000">
                <a:solidFill>
                  <a:srgbClr val="222B34"/>
                </a:solidFill>
              </a:rPr>
              <a:t>感谢各位老师批评指正</a:t>
            </a:r>
            <a:endParaRPr lang="zh-CN" altLang="en-US" sz="4000">
              <a:solidFill>
                <a:srgbClr val="222B34"/>
              </a:solidFill>
            </a:endParaRPr>
          </a:p>
        </p:txBody>
      </p:sp>
      <p:cxnSp>
        <p:nvCxnSpPr>
          <p:cNvPr id="14" name="直接连接符 13"/>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3835940" y="848674"/>
            <a:ext cx="1445741" cy="1445741"/>
            <a:chOff x="3963053" y="796069"/>
            <a:chExt cx="1445741" cy="1445741"/>
          </a:xfrm>
        </p:grpSpPr>
        <p:sp>
          <p:nvSpPr>
            <p:cNvPr id="15" name="椭圆 14"/>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16" name="组合 15"/>
            <p:cNvGrpSpPr/>
            <p:nvPr/>
          </p:nvGrpSpPr>
          <p:grpSpPr>
            <a:xfrm>
              <a:off x="4188168" y="1149945"/>
              <a:ext cx="995510" cy="868332"/>
              <a:chOff x="4675188" y="2882900"/>
              <a:chExt cx="360362" cy="314325"/>
            </a:xfrm>
            <a:solidFill>
              <a:schemeClr val="bg1"/>
            </a:solidFill>
          </p:grpSpPr>
          <p:sp>
            <p:nvSpPr>
              <p:cNvPr id="17"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8"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9"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
        <p:nvSpPr>
          <p:cNvPr id="26" name="文本框 25"/>
          <p:cNvSpPr txBox="1"/>
          <p:nvPr/>
        </p:nvSpPr>
        <p:spPr>
          <a:xfrm>
            <a:off x="2165058" y="3044295"/>
            <a:ext cx="4791825" cy="492443"/>
          </a:xfrm>
          <a:prstGeom prst="rect">
            <a:avLst/>
          </a:prstGeom>
          <a:noFill/>
        </p:spPr>
        <p:txBody>
          <a:bodyPr wrap="none" rtlCol="0">
            <a:spAutoFit/>
          </a:bodyPr>
          <a:lstStyle/>
          <a:p>
            <a:pPr lvl="0" algn="ctr"/>
            <a:r>
              <a:rPr lang="en-US" altLang="zh-CN" sz="2600">
                <a:solidFill>
                  <a:srgbClr val="222B34"/>
                </a:solidFill>
                <a:latin typeface="Arial" panose="020B0604020202020204"/>
              </a:rPr>
              <a:t>THANK YOU FOR WATCHING</a:t>
            </a:r>
            <a:endParaRPr lang="en-US" altLang="zh-CN" sz="2600">
              <a:solidFill>
                <a:srgbClr val="222B34"/>
              </a:solidFill>
              <a:latin typeface="Arial" panose="020B0604020202020204"/>
            </a:endParaRPr>
          </a:p>
        </p:txBody>
      </p:sp>
      <p:sp>
        <p:nvSpPr>
          <p:cNvPr id="2" name="文本框 1"/>
          <p:cNvSpPr txBox="1"/>
          <p:nvPr/>
        </p:nvSpPr>
        <p:spPr>
          <a:xfrm>
            <a:off x="2758069" y="3947612"/>
            <a:ext cx="3630930" cy="337185"/>
          </a:xfrm>
          <a:prstGeom prst="rect">
            <a:avLst/>
          </a:prstGeom>
          <a:noFill/>
        </p:spPr>
        <p:txBody>
          <a:bodyPr wrap="none" rtlCol="0">
            <a:spAutoFit/>
          </a:bodyPr>
          <a:p>
            <a:r>
              <a:rPr lang="zh-CN" altLang="en-US" sz="1600" b="1" dirty="0">
                <a:solidFill>
                  <a:schemeClr val="accent1"/>
                </a:solidFill>
              </a:rPr>
              <a:t>汇报人</a:t>
            </a:r>
            <a:r>
              <a:rPr lang="zh-CN" altLang="en-US" sz="1600" b="1" dirty="0" smtClean="0">
                <a:solidFill>
                  <a:schemeClr val="accent1"/>
                </a:solidFill>
              </a:rPr>
              <a:t>：张硕    </a:t>
            </a:r>
            <a:r>
              <a:rPr lang="zh-CN" altLang="en-US" sz="1600" b="1" dirty="0">
                <a:solidFill>
                  <a:schemeClr val="accent1"/>
                </a:solidFill>
              </a:rPr>
              <a:t>汇报时间：</a:t>
            </a:r>
            <a:r>
              <a:rPr lang="en-US" altLang="zh-CN" sz="1600" b="1" dirty="0">
                <a:solidFill>
                  <a:schemeClr val="accent1"/>
                </a:solidFill>
              </a:rPr>
              <a:t>2018</a:t>
            </a:r>
            <a:r>
              <a:rPr lang="zh-CN" altLang="en-US" sz="1600" b="1" dirty="0">
                <a:solidFill>
                  <a:schemeClr val="accent1"/>
                </a:solidFill>
              </a:rPr>
              <a:t>年</a:t>
            </a:r>
            <a:r>
              <a:rPr lang="en-US" altLang="zh-CN" sz="1600" b="1" dirty="0">
                <a:solidFill>
                  <a:schemeClr val="accent1"/>
                </a:solidFill>
              </a:rPr>
              <a:t>10</a:t>
            </a:r>
            <a:r>
              <a:rPr lang="zh-CN" altLang="en-US" sz="1600" b="1" dirty="0">
                <a:solidFill>
                  <a:schemeClr val="accent1"/>
                </a:solidFill>
              </a:rPr>
              <a:t>月</a:t>
            </a:r>
            <a:endParaRPr lang="zh-CN" altLang="en-US" sz="1600" b="1" dirty="0">
              <a:solidFill>
                <a:schemeClr val="accent1"/>
              </a:solidFill>
            </a:endParaRPr>
          </a:p>
        </p:txBody>
      </p:sp>
      <p:sp>
        <p:nvSpPr>
          <p:cNvPr id="3" name="文本框 2"/>
          <p:cNvSpPr txBox="1"/>
          <p:nvPr/>
        </p:nvSpPr>
        <p:spPr>
          <a:xfrm>
            <a:off x="2164527" y="3536978"/>
            <a:ext cx="4816475" cy="337185"/>
          </a:xfrm>
          <a:prstGeom prst="rect">
            <a:avLst/>
          </a:prstGeom>
          <a:noFill/>
        </p:spPr>
        <p:txBody>
          <a:bodyPr wrap="none" rtlCol="0">
            <a:spAutoFit/>
          </a:bodyPr>
          <a:p>
            <a:r>
              <a:rPr lang="zh-CN" altLang="en-US" sz="1600" b="1">
                <a:solidFill>
                  <a:schemeClr val="accent1"/>
                </a:solidFill>
              </a:rPr>
              <a:t>网络技术学院 </a:t>
            </a:r>
            <a:r>
              <a:rPr lang="en-US" altLang="zh-CN" sz="1600" b="1">
                <a:solidFill>
                  <a:schemeClr val="accent1"/>
                </a:solidFill>
              </a:rPr>
              <a:t>- 2015</a:t>
            </a:r>
            <a:r>
              <a:rPr lang="zh-CN" altLang="en-US" sz="1600" b="1">
                <a:solidFill>
                  <a:schemeClr val="accent1"/>
                </a:solidFill>
              </a:rPr>
              <a:t>级计算机科学与技术（嵌入式）</a:t>
            </a:r>
            <a:endParaRPr lang="zh-CN" altLang="en-US" sz="1600" b="1">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32" y="336563"/>
            <a:ext cx="1210588" cy="707886"/>
          </a:xfrm>
          <a:prstGeom prst="rect">
            <a:avLst/>
          </a:prstGeom>
          <a:noFill/>
        </p:spPr>
        <p:txBody>
          <a:bodyPr wrap="none" rtlCol="0">
            <a:spAutoFit/>
          </a:bodyPr>
          <a:lstStyle/>
          <a:p>
            <a:r>
              <a:rPr lang="zh-CN" altLang="en-US" sz="4000">
                <a:solidFill>
                  <a:schemeClr val="accent1"/>
                </a:solidFill>
              </a:rPr>
              <a:t>目录</a:t>
            </a:r>
            <a:endParaRPr lang="zh-CN" altLang="en-US" sz="4000">
              <a:solidFill>
                <a:schemeClr val="accent1"/>
              </a:solidFill>
            </a:endParaRPr>
          </a:p>
        </p:txBody>
      </p:sp>
      <p:cxnSp>
        <p:nvCxnSpPr>
          <p:cNvPr id="4" name="直接连接符 3"/>
          <p:cNvCxnSpPr/>
          <p:nvPr/>
        </p:nvCxnSpPr>
        <p:spPr>
          <a:xfrm flipH="1">
            <a:off x="466344" y="690506"/>
            <a:ext cx="1325880" cy="626230"/>
          </a:xfrm>
          <a:prstGeom prst="line">
            <a:avLst/>
          </a:prstGeom>
          <a:ln w="19050">
            <a:solidFill>
              <a:srgbClr val="222B3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49810" y="1044449"/>
            <a:ext cx="1454244" cy="369332"/>
          </a:xfrm>
          <a:prstGeom prst="rect">
            <a:avLst/>
          </a:prstGeom>
          <a:noFill/>
        </p:spPr>
        <p:txBody>
          <a:bodyPr wrap="none" rtlCol="0">
            <a:spAutoFit/>
          </a:bodyPr>
          <a:lstStyle/>
          <a:p>
            <a:r>
              <a:rPr lang="en-US" altLang="zh-CN">
                <a:solidFill>
                  <a:schemeClr val="accent1"/>
                </a:solidFill>
                <a:latin typeface="+mj-lt"/>
              </a:rPr>
              <a:t>CONTENTS</a:t>
            </a:r>
            <a:endParaRPr lang="zh-CN" altLang="en-US">
              <a:solidFill>
                <a:schemeClr val="accent1"/>
              </a:solidFill>
              <a:latin typeface="+mj-lt"/>
            </a:endParaRPr>
          </a:p>
        </p:txBody>
      </p:sp>
      <p:sp>
        <p:nvSpPr>
          <p:cNvPr id="6" name="椭圆 5"/>
          <p:cNvSpPr/>
          <p:nvPr/>
        </p:nvSpPr>
        <p:spPr>
          <a:xfrm>
            <a:off x="1644636" y="1944764"/>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矩形 6"/>
          <p:cNvSpPr/>
          <p:nvPr/>
        </p:nvSpPr>
        <p:spPr>
          <a:xfrm>
            <a:off x="1667108" y="3165416"/>
            <a:ext cx="995680" cy="337185"/>
          </a:xfrm>
          <a:prstGeom prst="rect">
            <a:avLst/>
          </a:prstGeom>
        </p:spPr>
        <p:txBody>
          <a:bodyPr wrap="none">
            <a:spAutoFit/>
          </a:bodyPr>
          <a:lstStyle/>
          <a:p>
            <a:pPr algn="ctr">
              <a:spcAft>
                <a:spcPts val="0"/>
              </a:spcAft>
            </a:pPr>
            <a:r>
              <a:rPr lang="zh-CN" altLang="zh-CN" sz="1600" kern="100">
                <a:solidFill>
                  <a:schemeClr val="accent1"/>
                </a:solidFill>
                <a:latin typeface="+mn-ea"/>
                <a:cs typeface="Times New Roman" panose="02020603050405020304" pitchFamily="18" charset="0"/>
              </a:rPr>
              <a:t>选题意义</a:t>
            </a:r>
            <a:endParaRPr lang="en-US" altLang="zh-CN" sz="1600" kern="100">
              <a:solidFill>
                <a:schemeClr val="accent1"/>
              </a:solidFill>
              <a:latin typeface="+mn-ea"/>
              <a:cs typeface="Times New Roman" panose="02020603050405020304" pitchFamily="18" charset="0"/>
            </a:endParaRPr>
          </a:p>
        </p:txBody>
      </p:sp>
      <p:sp>
        <p:nvSpPr>
          <p:cNvPr id="8" name="椭圆 7"/>
          <p:cNvSpPr/>
          <p:nvPr/>
        </p:nvSpPr>
        <p:spPr>
          <a:xfrm>
            <a:off x="3317476" y="1944764"/>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矩形 8"/>
          <p:cNvSpPr/>
          <p:nvPr/>
        </p:nvSpPr>
        <p:spPr>
          <a:xfrm>
            <a:off x="3339948" y="3165416"/>
            <a:ext cx="995680" cy="337185"/>
          </a:xfrm>
          <a:prstGeom prst="rect">
            <a:avLst/>
          </a:prstGeom>
        </p:spPr>
        <p:txBody>
          <a:bodyPr wrap="none">
            <a:spAutoFit/>
          </a:bodyPr>
          <a:lstStyle/>
          <a:p>
            <a:pPr algn="ctr">
              <a:spcAft>
                <a:spcPts val="0"/>
              </a:spcAft>
            </a:pPr>
            <a:r>
              <a:rPr lang="zh-CN" altLang="en-US" sz="1600" kern="100">
                <a:solidFill>
                  <a:schemeClr val="accent1"/>
                </a:solidFill>
                <a:latin typeface="+mn-ea"/>
                <a:cs typeface="Times New Roman" panose="02020603050405020304" pitchFamily="18" charset="0"/>
              </a:rPr>
              <a:t>项目功能</a:t>
            </a:r>
            <a:endParaRPr lang="zh-CN" altLang="en-US" sz="1600" kern="100">
              <a:solidFill>
                <a:schemeClr val="accent1"/>
              </a:solidFill>
              <a:latin typeface="+mn-ea"/>
              <a:cs typeface="Times New Roman" panose="02020603050405020304" pitchFamily="18" charset="0"/>
            </a:endParaRPr>
          </a:p>
        </p:txBody>
      </p:sp>
      <p:sp>
        <p:nvSpPr>
          <p:cNvPr id="10" name="椭圆 9"/>
          <p:cNvSpPr/>
          <p:nvPr/>
        </p:nvSpPr>
        <p:spPr>
          <a:xfrm>
            <a:off x="4921407" y="1944764"/>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矩形 10"/>
          <p:cNvSpPr/>
          <p:nvPr/>
        </p:nvSpPr>
        <p:spPr>
          <a:xfrm>
            <a:off x="4943879" y="3165416"/>
            <a:ext cx="995680" cy="337185"/>
          </a:xfrm>
          <a:prstGeom prst="rect">
            <a:avLst/>
          </a:prstGeom>
        </p:spPr>
        <p:txBody>
          <a:bodyPr wrap="none">
            <a:spAutoFit/>
          </a:bodyPr>
          <a:lstStyle/>
          <a:p>
            <a:pPr algn="ctr">
              <a:spcAft>
                <a:spcPts val="0"/>
              </a:spcAft>
            </a:pPr>
            <a:r>
              <a:rPr lang="zh-CN" altLang="en-US" sz="1600" kern="100">
                <a:solidFill>
                  <a:schemeClr val="accent1"/>
                </a:solidFill>
                <a:latin typeface="+mn-ea"/>
                <a:cs typeface="Times New Roman" panose="02020603050405020304" pitchFamily="18" charset="0"/>
              </a:rPr>
              <a:t>开发工具</a:t>
            </a:r>
            <a:endParaRPr lang="zh-CN" altLang="en-US" sz="1600" kern="100">
              <a:solidFill>
                <a:schemeClr val="accent1"/>
              </a:solidFill>
              <a:latin typeface="+mn-ea"/>
              <a:cs typeface="Times New Roman" panose="02020603050405020304" pitchFamily="18" charset="0"/>
            </a:endParaRPr>
          </a:p>
        </p:txBody>
      </p:sp>
      <p:sp>
        <p:nvSpPr>
          <p:cNvPr id="12" name="椭圆 11"/>
          <p:cNvSpPr/>
          <p:nvPr/>
        </p:nvSpPr>
        <p:spPr>
          <a:xfrm>
            <a:off x="6546200" y="1944764"/>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矩形 12"/>
          <p:cNvSpPr/>
          <p:nvPr/>
        </p:nvSpPr>
        <p:spPr>
          <a:xfrm>
            <a:off x="6568673" y="3165416"/>
            <a:ext cx="995680" cy="337185"/>
          </a:xfrm>
          <a:prstGeom prst="rect">
            <a:avLst/>
          </a:prstGeom>
        </p:spPr>
        <p:txBody>
          <a:bodyPr wrap="none">
            <a:spAutoFit/>
          </a:bodyPr>
          <a:lstStyle/>
          <a:p>
            <a:pPr algn="ctr">
              <a:spcAft>
                <a:spcPts val="0"/>
              </a:spcAft>
            </a:pPr>
            <a:r>
              <a:rPr lang="zh-CN" altLang="en-US" sz="1600" kern="100">
                <a:solidFill>
                  <a:schemeClr val="accent1"/>
                </a:solidFill>
                <a:latin typeface="+mn-ea"/>
                <a:cs typeface="Times New Roman" panose="02020603050405020304" pitchFamily="18" charset="0"/>
              </a:rPr>
              <a:t>研究设计</a:t>
            </a:r>
            <a:endParaRPr lang="zh-CN" altLang="en-US" sz="1600" kern="100">
              <a:solidFill>
                <a:schemeClr val="accent1"/>
              </a:solidFill>
              <a:latin typeface="+mn-ea"/>
              <a:cs typeface="Times New Roman" panose="02020603050405020304" pitchFamily="18" charset="0"/>
            </a:endParaRPr>
          </a:p>
        </p:txBody>
      </p:sp>
      <p:sp>
        <p:nvSpPr>
          <p:cNvPr id="16" name="文本框 15"/>
          <p:cNvSpPr txBox="1"/>
          <p:nvPr/>
        </p:nvSpPr>
        <p:spPr>
          <a:xfrm>
            <a:off x="1767889" y="2111133"/>
            <a:ext cx="755335" cy="707886"/>
          </a:xfrm>
          <a:prstGeom prst="rect">
            <a:avLst/>
          </a:prstGeom>
          <a:noFill/>
        </p:spPr>
        <p:txBody>
          <a:bodyPr wrap="none" rtlCol="0">
            <a:spAutoFit/>
          </a:bodyPr>
          <a:lstStyle/>
          <a:p>
            <a:pPr algn="ctr"/>
            <a:r>
              <a:rPr lang="en-US" altLang="zh-CN" sz="4000" b="1">
                <a:solidFill>
                  <a:schemeClr val="bg1"/>
                </a:solidFill>
                <a:latin typeface="+mj-lt"/>
              </a:rPr>
              <a:t>01</a:t>
            </a:r>
            <a:endParaRPr lang="zh-CN" altLang="en-US" sz="4000" b="1">
              <a:solidFill>
                <a:schemeClr val="bg1"/>
              </a:solidFill>
              <a:latin typeface="+mj-lt"/>
            </a:endParaRPr>
          </a:p>
        </p:txBody>
      </p:sp>
      <p:sp>
        <p:nvSpPr>
          <p:cNvPr id="17" name="文本框 16"/>
          <p:cNvSpPr txBox="1"/>
          <p:nvPr/>
        </p:nvSpPr>
        <p:spPr>
          <a:xfrm>
            <a:off x="3459438" y="2111133"/>
            <a:ext cx="755335" cy="707886"/>
          </a:xfrm>
          <a:prstGeom prst="rect">
            <a:avLst/>
          </a:prstGeom>
          <a:noFill/>
        </p:spPr>
        <p:txBody>
          <a:bodyPr wrap="none" rtlCol="0">
            <a:spAutoFit/>
          </a:bodyPr>
          <a:lstStyle/>
          <a:p>
            <a:pPr algn="ctr"/>
            <a:r>
              <a:rPr lang="en-US" altLang="zh-CN" sz="4000" b="1">
                <a:solidFill>
                  <a:schemeClr val="bg1"/>
                </a:solidFill>
                <a:latin typeface="+mj-lt"/>
              </a:rPr>
              <a:t>02</a:t>
            </a:r>
            <a:endParaRPr lang="zh-CN" altLang="en-US" sz="4000" b="1">
              <a:solidFill>
                <a:schemeClr val="bg1"/>
              </a:solidFill>
              <a:latin typeface="+mj-lt"/>
            </a:endParaRPr>
          </a:p>
        </p:txBody>
      </p:sp>
      <p:sp>
        <p:nvSpPr>
          <p:cNvPr id="18" name="文本框 17"/>
          <p:cNvSpPr txBox="1"/>
          <p:nvPr/>
        </p:nvSpPr>
        <p:spPr>
          <a:xfrm>
            <a:off x="5064052" y="2112332"/>
            <a:ext cx="755335" cy="707886"/>
          </a:xfrm>
          <a:prstGeom prst="rect">
            <a:avLst/>
          </a:prstGeom>
          <a:noFill/>
        </p:spPr>
        <p:txBody>
          <a:bodyPr wrap="none" rtlCol="0">
            <a:spAutoFit/>
          </a:bodyPr>
          <a:lstStyle/>
          <a:p>
            <a:pPr algn="ctr"/>
            <a:r>
              <a:rPr lang="en-US" altLang="zh-CN" sz="4000" b="1">
                <a:solidFill>
                  <a:schemeClr val="bg1"/>
                </a:solidFill>
                <a:latin typeface="+mj-lt"/>
              </a:rPr>
              <a:t>03</a:t>
            </a:r>
            <a:endParaRPr lang="zh-CN" altLang="en-US" sz="4000" b="1">
              <a:solidFill>
                <a:schemeClr val="bg1"/>
              </a:solidFill>
              <a:latin typeface="+mj-lt"/>
            </a:endParaRPr>
          </a:p>
        </p:txBody>
      </p:sp>
      <p:sp>
        <p:nvSpPr>
          <p:cNvPr id="19" name="文本框 18"/>
          <p:cNvSpPr txBox="1"/>
          <p:nvPr/>
        </p:nvSpPr>
        <p:spPr>
          <a:xfrm>
            <a:off x="6688844" y="2111133"/>
            <a:ext cx="755335" cy="707886"/>
          </a:xfrm>
          <a:prstGeom prst="rect">
            <a:avLst/>
          </a:prstGeom>
          <a:noFill/>
        </p:spPr>
        <p:txBody>
          <a:bodyPr wrap="none" rtlCol="0">
            <a:spAutoFit/>
          </a:bodyPr>
          <a:lstStyle/>
          <a:p>
            <a:pPr algn="ctr"/>
            <a:r>
              <a:rPr lang="en-US" altLang="zh-CN" sz="4000" b="1">
                <a:solidFill>
                  <a:schemeClr val="bg1"/>
                </a:solidFill>
                <a:latin typeface="+mj-lt"/>
              </a:rPr>
              <a:t>04</a:t>
            </a:r>
            <a:endParaRPr lang="zh-CN" altLang="en-US" sz="4000" b="1">
              <a:solidFill>
                <a:schemeClr val="bg1"/>
              </a:solidFill>
              <a:latin typeface="+mj-lt"/>
            </a:endParaRPr>
          </a:p>
        </p:txBody>
      </p:sp>
    </p:spTree>
  </p:cSld>
  <p:clrMapOvr>
    <a:masterClrMapping/>
  </p:clrMapOvr>
  <p:transition>
    <p:cut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085465" y="1809115"/>
            <a:ext cx="3333750" cy="645160"/>
          </a:xfrm>
          <a:prstGeom prst="rect">
            <a:avLst/>
          </a:prstGeom>
        </p:spPr>
        <p:txBody>
          <a:bodyPr wrap="square">
            <a:spAutoFit/>
          </a:bodyPr>
          <a:lstStyle/>
          <a:p>
            <a:pPr marL="571500" indent="-571500" algn="dist">
              <a:spcAft>
                <a:spcPts val="0"/>
              </a:spcAft>
              <a:buFont typeface="Wingdings" panose="05000000000000000000" charset="0"/>
              <a:buChar char="Ø"/>
            </a:pPr>
            <a:r>
              <a:rPr lang="en-US" altLang="zh-CN" sz="3600" b="1" kern="100">
                <a:solidFill>
                  <a:schemeClr val="accent1"/>
                </a:solidFill>
                <a:latin typeface="+mn-ea"/>
                <a:cs typeface="Times New Roman" panose="02020603050405020304" pitchFamily="18" charset="0"/>
                <a:sym typeface="+mn-ea"/>
              </a:rPr>
              <a:t> </a:t>
            </a:r>
            <a:r>
              <a:rPr lang="zh-CN" altLang="zh-CN" sz="3600" b="1" kern="100">
                <a:solidFill>
                  <a:schemeClr val="accent1"/>
                </a:solidFill>
                <a:latin typeface="+mn-ea"/>
                <a:cs typeface="Times New Roman" panose="02020603050405020304" pitchFamily="18" charset="0"/>
                <a:sym typeface="+mn-ea"/>
              </a:rPr>
              <a:t>选题</a:t>
            </a:r>
            <a:r>
              <a:rPr lang="zh-CN" altLang="zh-CN" sz="3600" b="1" kern="100">
                <a:solidFill>
                  <a:schemeClr val="accent1"/>
                </a:solidFill>
                <a:latin typeface="+mn-ea"/>
                <a:cs typeface="Times New Roman" panose="02020603050405020304" pitchFamily="18" charset="0"/>
              </a:rPr>
              <a:t>意义</a:t>
            </a:r>
            <a:endParaRPr lang="en-US" altLang="zh-CN" sz="3600" b="1" kern="100">
              <a:solidFill>
                <a:schemeClr val="accent1"/>
              </a:solidFill>
              <a:latin typeface="+mn-ea"/>
              <a:cs typeface="Times New Roman" panose="02020603050405020304" pitchFamily="18" charset="0"/>
            </a:endParaRPr>
          </a:p>
        </p:txBody>
      </p:sp>
      <p:sp>
        <p:nvSpPr>
          <p:cNvPr id="30" name="矩形 29"/>
          <p:cNvSpPr/>
          <p:nvPr/>
        </p:nvSpPr>
        <p:spPr>
          <a:xfrm>
            <a:off x="3085528" y="2616581"/>
            <a:ext cx="3870325" cy="460375"/>
          </a:xfrm>
          <a:prstGeom prst="rect">
            <a:avLst/>
          </a:prstGeom>
        </p:spPr>
        <p:txBody>
          <a:bodyPr wrap="none">
            <a:spAutoFit/>
          </a:bodyPr>
          <a:lstStyle/>
          <a:p>
            <a:pPr algn="l">
              <a:spcAft>
                <a:spcPts val="0"/>
              </a:spcAft>
            </a:pPr>
            <a:r>
              <a:rPr lang="en-US" altLang="zh-CN" sz="2400" kern="100">
                <a:solidFill>
                  <a:schemeClr val="accent1"/>
                </a:solidFill>
                <a:latin typeface="+mj-lt"/>
                <a:cs typeface="Times New Roman" panose="02020603050405020304" pitchFamily="18" charset="0"/>
              </a:rPr>
              <a:t>Significance of The Subject</a:t>
            </a:r>
            <a:endParaRPr lang="en-US" altLang="zh-CN" sz="2400" kern="100">
              <a:solidFill>
                <a:schemeClr val="accent1"/>
              </a:solidFill>
              <a:latin typeface="+mj-lt"/>
              <a:cs typeface="Times New Roman" panose="02020603050405020304" pitchFamily="18" charset="0"/>
            </a:endParaRPr>
          </a:p>
        </p:txBody>
      </p:sp>
      <p:grpSp>
        <p:nvGrpSpPr>
          <p:cNvPr id="14" name="组合 13"/>
          <p:cNvGrpSpPr/>
          <p:nvPr/>
        </p:nvGrpSpPr>
        <p:grpSpPr>
          <a:xfrm>
            <a:off x="1392603" y="1961831"/>
            <a:ext cx="1115661" cy="1115661"/>
            <a:chOff x="2473104" y="2145028"/>
            <a:chExt cx="359165" cy="359165"/>
          </a:xfrm>
          <a:solidFill>
            <a:sysClr val="window" lastClr="FFFFFF"/>
          </a:solidFill>
        </p:grpSpPr>
        <p:sp>
          <p:nvSpPr>
            <p:cNvPr id="16"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620" y="375285"/>
            <a:ext cx="1849120" cy="398780"/>
          </a:xfrm>
          <a:prstGeom prst="rect">
            <a:avLst/>
          </a:prstGeom>
        </p:spPr>
        <p:txBody>
          <a:bodyPr wrap="square">
            <a:spAutoFit/>
          </a:bodyPr>
          <a:lstStyle/>
          <a:p>
            <a:pPr algn="dist">
              <a:spcAft>
                <a:spcPts val="0"/>
              </a:spcAft>
            </a:pPr>
            <a:r>
              <a:rPr lang="en-US" altLang="zh-CN" sz="2000" b="1" kern="100">
                <a:solidFill>
                  <a:schemeClr val="accent1"/>
                </a:solidFill>
                <a:latin typeface="+mn-ea"/>
                <a:cs typeface="Times New Roman" panose="02020603050405020304" pitchFamily="18" charset="0"/>
              </a:rPr>
              <a:t>  </a:t>
            </a:r>
            <a:r>
              <a:rPr lang="zh-CN" altLang="en-US" sz="2000" b="1" kern="100">
                <a:solidFill>
                  <a:schemeClr val="accent1"/>
                </a:solidFill>
                <a:latin typeface="+mn-ea"/>
                <a:cs typeface="Times New Roman" panose="02020603050405020304" pitchFamily="18" charset="0"/>
              </a:rPr>
              <a:t>选题</a:t>
            </a:r>
            <a:r>
              <a:rPr lang="zh-CN" altLang="zh-CN" sz="2000" b="1" kern="100">
                <a:solidFill>
                  <a:schemeClr val="accent1"/>
                </a:solidFill>
                <a:latin typeface="+mn-ea"/>
                <a:cs typeface="Times New Roman" panose="02020603050405020304" pitchFamily="18" charset="0"/>
              </a:rPr>
              <a:t>意义</a:t>
            </a:r>
            <a:endParaRPr lang="en-US" altLang="zh-CN"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2023745" cy="275590"/>
          </a:xfrm>
          <a:prstGeom prst="rect">
            <a:avLst/>
          </a:prstGeom>
        </p:spPr>
        <p:txBody>
          <a:bodyPr wrap="none">
            <a:spAutoFit/>
          </a:bodyPr>
          <a:lstStyle/>
          <a:p>
            <a:pPr algn="l">
              <a:spcAft>
                <a:spcPts val="0"/>
              </a:spcAft>
            </a:pPr>
            <a:r>
              <a:rPr lang="en-US" altLang="zh-CN" sz="1200" kern="100">
                <a:solidFill>
                  <a:schemeClr val="accent1"/>
                </a:solidFill>
                <a:latin typeface="+mj-lt"/>
                <a:cs typeface="Times New Roman" panose="02020603050405020304" pitchFamily="18" charset="0"/>
                <a:sym typeface="+mn-ea"/>
              </a:rPr>
              <a:t>Significance of The Subject</a:t>
            </a:r>
            <a:endParaRPr lang="en-US" altLang="zh-CN" sz="1200" kern="100">
              <a:solidFill>
                <a:schemeClr val="accent1"/>
              </a:solidFill>
              <a:latin typeface="+mj-lt"/>
              <a:cs typeface="Times New Roman" panose="02020603050405020304" pitchFamily="18" charset="0"/>
            </a:endParaRPr>
          </a:p>
        </p:txBody>
      </p:sp>
      <p:sp>
        <p:nvSpPr>
          <p:cNvPr id="16" name="矩形 15"/>
          <p:cNvSpPr/>
          <p:nvPr/>
        </p:nvSpPr>
        <p:spPr>
          <a:xfrm>
            <a:off x="889012" y="1505964"/>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矩形 17"/>
          <p:cNvSpPr/>
          <p:nvPr/>
        </p:nvSpPr>
        <p:spPr>
          <a:xfrm>
            <a:off x="2237740" y="1172210"/>
            <a:ext cx="4660900" cy="3046095"/>
          </a:xfrm>
          <a:prstGeom prst="rect">
            <a:avLst/>
          </a:prstGeom>
        </p:spPr>
        <p:txBody>
          <a:bodyPr wrap="square">
            <a:spAutoFit/>
          </a:bodyPr>
          <a:lstStyle/>
          <a:p>
            <a:pPr algn="just">
              <a:lnSpc>
                <a:spcPct val="200000"/>
              </a:lnSpc>
              <a:spcBef>
                <a:spcPts val="600"/>
              </a:spcBef>
            </a:pPr>
            <a:r>
              <a:rPr lang="en-US" altLang="zh-CN" sz="1600" b="1">
                <a:solidFill>
                  <a:schemeClr val="tx1">
                    <a:lumMod val="85000"/>
                    <a:lumOff val="15000"/>
                  </a:schemeClr>
                </a:solidFill>
              </a:rPr>
              <a:t>          进入 21 世纪， Internet 为核心的现代网络技术和通信技术已经得到了飞速的发展和广泛的应用，世界经济向全球化和信息化发展成为新世纪鲜明的特征和趋势。今天，我们已经走入以因特网为基础的时代， 高校利用现代信息技术进行高效的学生管理，已成为一种必然的选择。 </a:t>
            </a:r>
            <a:endParaRPr lang="en-US" altLang="zh-CN" sz="1600" b="1">
              <a:solidFill>
                <a:schemeClr val="tx1">
                  <a:lumMod val="85000"/>
                  <a:lumOff val="15000"/>
                </a:schemeClr>
              </a:solidFill>
            </a:endParaRPr>
          </a:p>
        </p:txBody>
      </p:sp>
      <p:sp>
        <p:nvSpPr>
          <p:cNvPr id="19" name="矩形 18"/>
          <p:cNvSpPr/>
          <p:nvPr/>
        </p:nvSpPr>
        <p:spPr>
          <a:xfrm>
            <a:off x="7225446" y="2940429"/>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AutoShape 112"/>
          <p:cNvSpPr/>
          <p:nvPr/>
        </p:nvSpPr>
        <p:spPr bwMode="auto">
          <a:xfrm>
            <a:off x="7422953" y="3091179"/>
            <a:ext cx="628124" cy="628122"/>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nvGrpSpPr>
          <p:cNvPr id="30" name="组合 29"/>
          <p:cNvGrpSpPr/>
          <p:nvPr/>
        </p:nvGrpSpPr>
        <p:grpSpPr>
          <a:xfrm>
            <a:off x="1087121" y="1704403"/>
            <a:ext cx="626564" cy="626564"/>
            <a:chOff x="2473104" y="2145028"/>
            <a:chExt cx="359165" cy="359165"/>
          </a:xfrm>
          <a:solidFill>
            <a:schemeClr val="bg1"/>
          </a:solidFill>
        </p:grpSpPr>
        <p:sp>
          <p:nvSpPr>
            <p:cNvPr id="31"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2"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50850" y="1505585"/>
            <a:ext cx="7793990" cy="2508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1"/>
          <a:stretch>
            <a:fillRect/>
          </a:stretch>
        </p:blipFill>
        <p:spPr>
          <a:xfrm>
            <a:off x="5857879" y="1298166"/>
            <a:ext cx="2344387" cy="3117730"/>
          </a:xfrm>
          <a:prstGeom prst="rect">
            <a:avLst/>
          </a:prstGeom>
        </p:spPr>
      </p:pic>
      <p:pic>
        <p:nvPicPr>
          <p:cNvPr id="25" name="图片 24"/>
          <p:cNvPicPr>
            <a:picLocks noChangeAspect="1"/>
          </p:cNvPicPr>
          <p:nvPr/>
        </p:nvPicPr>
        <p:blipFill>
          <a:blip r:embed="rId2" cstate="screen"/>
          <a:stretch>
            <a:fillRect/>
          </a:stretch>
        </p:blipFill>
        <p:spPr>
          <a:xfrm>
            <a:off x="5635224" y="897030"/>
            <a:ext cx="2789695" cy="3920002"/>
          </a:xfrm>
          <a:prstGeom prst="rect">
            <a:avLst/>
          </a:prstGeom>
        </p:spPr>
      </p:pic>
      <p:sp>
        <p:nvSpPr>
          <p:cNvPr id="28" name="矩形 27"/>
          <p:cNvSpPr/>
          <p:nvPr/>
        </p:nvSpPr>
        <p:spPr>
          <a:xfrm>
            <a:off x="609044" y="1605824"/>
            <a:ext cx="5217899" cy="2306955"/>
          </a:xfrm>
          <a:prstGeom prst="rect">
            <a:avLst/>
          </a:prstGeom>
        </p:spPr>
        <p:txBody>
          <a:bodyPr wrap="square">
            <a:spAutoFit/>
          </a:bodyPr>
          <a:lstStyle/>
          <a:p>
            <a:pPr>
              <a:lnSpc>
                <a:spcPct val="150000"/>
              </a:lnSpc>
              <a:spcBef>
                <a:spcPts val="600"/>
              </a:spcBef>
            </a:pPr>
            <a:r>
              <a:rPr lang="en-US" altLang="zh-CN" sz="1600">
                <a:solidFill>
                  <a:schemeClr val="bg1"/>
                </a:solidFill>
              </a:rPr>
              <a:t>         竞选，为争取当选而进行的活动。如资本主义国家各政党间竞选总统、议员或某种机构、部门的领导人。现如今，高校因为学生管理需要学生干部亦常有竞选活动。那么设计这样一套系统就可以很好的实现高校内班级选举，学院选举以及校级学生组织竞选等选举活动。极大的增强了学生工作的效率。</a:t>
            </a:r>
            <a:endParaRPr lang="en-US" altLang="zh-CN" sz="1600">
              <a:solidFill>
                <a:schemeClr val="bg1"/>
              </a:solidFill>
            </a:endParaRPr>
          </a:p>
        </p:txBody>
      </p:sp>
      <p:sp>
        <p:nvSpPr>
          <p:cNvPr id="29" name="椭圆 28"/>
          <p:cNvSpPr/>
          <p:nvPr/>
        </p:nvSpPr>
        <p:spPr>
          <a:xfrm>
            <a:off x="452834" y="1218140"/>
            <a:ext cx="681925" cy="6819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椭圆 29"/>
          <p:cNvSpPr/>
          <p:nvPr/>
        </p:nvSpPr>
        <p:spPr>
          <a:xfrm>
            <a:off x="4704046" y="3618741"/>
            <a:ext cx="681925" cy="6819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5" name="组合 14"/>
          <p:cNvGrpSpPr/>
          <p:nvPr/>
        </p:nvGrpSpPr>
        <p:grpSpPr>
          <a:xfrm>
            <a:off x="4860111" y="3770632"/>
            <a:ext cx="352425" cy="354012"/>
            <a:chOff x="5478463" y="2630488"/>
            <a:chExt cx="352425" cy="354012"/>
          </a:xfrm>
        </p:grpSpPr>
        <p:sp>
          <p:nvSpPr>
            <p:cNvPr id="16" name="AutoShape 37"/>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38"/>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8" name="AutoShape 39"/>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9" name="AutoShape 40"/>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41"/>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42"/>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22" name="组合 21"/>
          <p:cNvGrpSpPr/>
          <p:nvPr/>
        </p:nvGrpSpPr>
        <p:grpSpPr>
          <a:xfrm>
            <a:off x="608915" y="1368565"/>
            <a:ext cx="353134" cy="353134"/>
            <a:chOff x="2473104" y="2145028"/>
            <a:chExt cx="359165" cy="359165"/>
          </a:xfrm>
          <a:solidFill>
            <a:sysClr val="window" lastClr="FFFFFF"/>
          </a:solidFill>
        </p:grpSpPr>
        <p:sp>
          <p:nvSpPr>
            <p:cNvPr id="2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
        <p:nvSpPr>
          <p:cNvPr id="2" name="矩形 1"/>
          <p:cNvSpPr/>
          <p:nvPr/>
        </p:nvSpPr>
        <p:spPr>
          <a:xfrm>
            <a:off x="388620" y="375285"/>
            <a:ext cx="1849120" cy="398780"/>
          </a:xfrm>
          <a:prstGeom prst="rect">
            <a:avLst/>
          </a:prstGeom>
        </p:spPr>
        <p:txBody>
          <a:bodyPr wrap="square">
            <a:spAutoFit/>
          </a:bodyPr>
          <a:p>
            <a:pPr algn="dist">
              <a:spcAft>
                <a:spcPts val="0"/>
              </a:spcAft>
            </a:pPr>
            <a:r>
              <a:rPr lang="en-US" altLang="zh-CN" sz="2000" b="1" kern="100">
                <a:solidFill>
                  <a:schemeClr val="accent1"/>
                </a:solidFill>
                <a:latin typeface="+mn-ea"/>
                <a:cs typeface="Times New Roman" panose="02020603050405020304" pitchFamily="18" charset="0"/>
              </a:rPr>
              <a:t>  </a:t>
            </a:r>
            <a:r>
              <a:rPr lang="zh-CN" altLang="en-US" sz="2000" b="1" kern="100">
                <a:solidFill>
                  <a:schemeClr val="accent1"/>
                </a:solidFill>
                <a:latin typeface="+mn-ea"/>
                <a:cs typeface="Times New Roman" panose="02020603050405020304" pitchFamily="18" charset="0"/>
              </a:rPr>
              <a:t>选题</a:t>
            </a:r>
            <a:r>
              <a:rPr lang="zh-CN" altLang="zh-CN" sz="2000" b="1" kern="100">
                <a:solidFill>
                  <a:schemeClr val="accent1"/>
                </a:solidFill>
                <a:latin typeface="+mn-ea"/>
                <a:cs typeface="Times New Roman" panose="02020603050405020304" pitchFamily="18" charset="0"/>
              </a:rPr>
              <a:t>意义</a:t>
            </a:r>
            <a:endParaRPr lang="en-US" altLang="zh-CN" sz="2000" b="1" kern="100">
              <a:solidFill>
                <a:schemeClr val="accent1"/>
              </a:solidFill>
              <a:latin typeface="+mn-ea"/>
              <a:cs typeface="Times New Roman" panose="02020603050405020304" pitchFamily="18" charset="0"/>
            </a:endParaRPr>
          </a:p>
        </p:txBody>
      </p:sp>
      <p:sp>
        <p:nvSpPr>
          <p:cNvPr id="5" name="矩形 4"/>
          <p:cNvSpPr/>
          <p:nvPr/>
        </p:nvSpPr>
        <p:spPr>
          <a:xfrm>
            <a:off x="388823" y="742818"/>
            <a:ext cx="2023745" cy="275590"/>
          </a:xfrm>
          <a:prstGeom prst="rect">
            <a:avLst/>
          </a:prstGeom>
        </p:spPr>
        <p:txBody>
          <a:bodyPr wrap="none">
            <a:spAutoFit/>
          </a:bodyPr>
          <a:p>
            <a:pPr algn="l">
              <a:spcAft>
                <a:spcPts val="0"/>
              </a:spcAft>
            </a:pPr>
            <a:r>
              <a:rPr lang="en-US" altLang="zh-CN" sz="1200" kern="100">
                <a:solidFill>
                  <a:schemeClr val="accent1"/>
                </a:solidFill>
                <a:latin typeface="+mj-lt"/>
                <a:cs typeface="Times New Roman" panose="02020603050405020304" pitchFamily="18" charset="0"/>
                <a:sym typeface="+mn-ea"/>
              </a:rPr>
              <a:t>Significance of The Subject</a:t>
            </a:r>
            <a:endParaRPr lang="en-US" altLang="zh-CN" sz="1200" kern="100">
              <a:solidFill>
                <a:schemeClr val="accent1"/>
              </a:solidFill>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5397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085465" y="1814830"/>
            <a:ext cx="3176905" cy="645160"/>
          </a:xfrm>
          <a:prstGeom prst="rect">
            <a:avLst/>
          </a:prstGeom>
        </p:spPr>
        <p:txBody>
          <a:bodyPr wrap="square">
            <a:spAutoFit/>
          </a:bodyPr>
          <a:lstStyle/>
          <a:p>
            <a:pPr marL="571500" indent="-571500" algn="dist">
              <a:spcAft>
                <a:spcPts val="0"/>
              </a:spcAft>
              <a:buFont typeface="Wingdings" panose="05000000000000000000" charset="0"/>
              <a:buChar char="Ø"/>
            </a:pPr>
            <a:r>
              <a:rPr lang="zh-CN" altLang="en-US" sz="3600" b="1" kern="100">
                <a:solidFill>
                  <a:schemeClr val="accent1"/>
                </a:solidFill>
                <a:latin typeface="+mn-ea"/>
                <a:cs typeface="Times New Roman" panose="02020603050405020304" pitchFamily="18" charset="0"/>
                <a:sym typeface="+mn-ea"/>
              </a:rPr>
              <a:t>项目功能</a:t>
            </a:r>
            <a:endParaRPr lang="zh-CN" altLang="en-US" sz="3600" b="1" kern="100">
              <a:solidFill>
                <a:schemeClr val="accent1"/>
              </a:solidFill>
              <a:latin typeface="+mn-ea"/>
              <a:cs typeface="Times New Roman" panose="02020603050405020304" pitchFamily="18" charset="0"/>
              <a:sym typeface="+mn-ea"/>
            </a:endParaRPr>
          </a:p>
        </p:txBody>
      </p:sp>
      <p:sp>
        <p:nvSpPr>
          <p:cNvPr id="30" name="矩形 29"/>
          <p:cNvSpPr/>
          <p:nvPr/>
        </p:nvSpPr>
        <p:spPr>
          <a:xfrm>
            <a:off x="3085465" y="2526030"/>
            <a:ext cx="3176905" cy="460375"/>
          </a:xfrm>
          <a:prstGeom prst="rect">
            <a:avLst/>
          </a:prstGeom>
        </p:spPr>
        <p:txBody>
          <a:bodyPr wrap="square">
            <a:spAutoFit/>
          </a:bodyPr>
          <a:lstStyle/>
          <a:p>
            <a:pPr algn="dist">
              <a:spcAft>
                <a:spcPts val="0"/>
              </a:spcAft>
            </a:pPr>
            <a:r>
              <a:rPr lang="en-US" altLang="zh-CN" sz="2400" kern="100">
                <a:solidFill>
                  <a:schemeClr val="accent1"/>
                </a:solidFill>
                <a:latin typeface="+mj-lt"/>
                <a:cs typeface="Times New Roman" panose="02020603050405020304" pitchFamily="18" charset="0"/>
              </a:rPr>
              <a:t>Project Function</a:t>
            </a:r>
            <a:endParaRPr lang="en-US" altLang="zh-CN" sz="2400" kern="100">
              <a:solidFill>
                <a:schemeClr val="accent1"/>
              </a:solidFill>
              <a:latin typeface="+mj-lt"/>
              <a:cs typeface="Times New Roman" panose="02020603050405020304" pitchFamily="18" charset="0"/>
            </a:endParaRPr>
          </a:p>
        </p:txBody>
      </p:sp>
      <p:grpSp>
        <p:nvGrpSpPr>
          <p:cNvPr id="18" name="Group 69"/>
          <p:cNvGrpSpPr/>
          <p:nvPr/>
        </p:nvGrpSpPr>
        <p:grpSpPr>
          <a:xfrm>
            <a:off x="1604335" y="2195509"/>
            <a:ext cx="706108" cy="662656"/>
            <a:chOff x="10074275" y="1647825"/>
            <a:chExt cx="464344" cy="435769"/>
          </a:xfrm>
          <a:solidFill>
            <a:sysClr val="window" lastClr="FFFFFF"/>
          </a:solidFill>
        </p:grpSpPr>
        <p:sp>
          <p:nvSpPr>
            <p:cNvPr id="19"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2"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5"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6"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7"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8"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72033" y="773933"/>
            <a:ext cx="1282700" cy="275590"/>
          </a:xfrm>
          <a:prstGeom prst="rect">
            <a:avLst/>
          </a:prstGeom>
        </p:spPr>
        <p:txBody>
          <a:bodyPr wrap="none">
            <a:spAutoFit/>
          </a:bodyPr>
          <a:lstStyle/>
          <a:p>
            <a:pPr algn="dist">
              <a:spcAft>
                <a:spcPts val="0"/>
              </a:spcAft>
            </a:pPr>
            <a:r>
              <a:rPr lang="en-US" altLang="zh-CN" sz="1200" kern="100">
                <a:solidFill>
                  <a:schemeClr val="accent1"/>
                </a:solidFill>
                <a:latin typeface="+mj-lt"/>
                <a:cs typeface="Times New Roman" panose="02020603050405020304" pitchFamily="18" charset="0"/>
                <a:sym typeface="+mn-ea"/>
              </a:rPr>
              <a:t>Project Function</a:t>
            </a:r>
            <a:endParaRPr lang="en-US" altLang="zh-CN" sz="1200" kern="100">
              <a:solidFill>
                <a:schemeClr val="accent1"/>
              </a:solidFill>
              <a:latin typeface="+mj-lt"/>
              <a:cs typeface="Times New Roman" panose="02020603050405020304" pitchFamily="18" charset="0"/>
            </a:endParaRPr>
          </a:p>
        </p:txBody>
      </p:sp>
      <p:pic>
        <p:nvPicPr>
          <p:cNvPr id="34" name="图片 33"/>
          <p:cNvPicPr>
            <a:picLocks noChangeAspect="1"/>
          </p:cNvPicPr>
          <p:nvPr/>
        </p:nvPicPr>
        <p:blipFill>
          <a:blip r:embed="rId1"/>
          <a:stretch>
            <a:fillRect/>
          </a:stretch>
        </p:blipFill>
        <p:spPr>
          <a:xfrm>
            <a:off x="388824" y="1142940"/>
            <a:ext cx="8376036" cy="3048048"/>
          </a:xfrm>
          <a:prstGeom prst="rect">
            <a:avLst/>
          </a:prstGeom>
        </p:spPr>
      </p:pic>
      <p:sp>
        <p:nvSpPr>
          <p:cNvPr id="35" name="矩形 34"/>
          <p:cNvSpPr/>
          <p:nvPr/>
        </p:nvSpPr>
        <p:spPr>
          <a:xfrm>
            <a:off x="546408" y="2410363"/>
            <a:ext cx="7924491" cy="206297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矩形 40"/>
          <p:cNvSpPr/>
          <p:nvPr/>
        </p:nvSpPr>
        <p:spPr>
          <a:xfrm>
            <a:off x="817245" y="2410460"/>
            <a:ext cx="7383145" cy="2760345"/>
          </a:xfrm>
          <a:prstGeom prst="rect">
            <a:avLst/>
          </a:prstGeom>
        </p:spPr>
        <p:txBody>
          <a:bodyPr wrap="square">
            <a:spAutoFit/>
          </a:bodyPr>
          <a:lstStyle/>
          <a:p>
            <a:pPr marL="171450" indent="-171450">
              <a:lnSpc>
                <a:spcPct val="130000"/>
              </a:lnSpc>
              <a:spcBef>
                <a:spcPts val="600"/>
              </a:spcBef>
              <a:buFont typeface="Wingdings" panose="05000000000000000000" charset="0"/>
              <a:buChar char="u"/>
            </a:pPr>
            <a:r>
              <a:rPr lang="en-US" altLang="zh-CN" b="1">
                <a:solidFill>
                  <a:schemeClr val="bg1"/>
                </a:solidFill>
              </a:rPr>
              <a:t>本系统主要包含学生信息管理、投票信息管理、用户信息管理三大功能模块。</a:t>
            </a:r>
            <a:endParaRPr lang="en-US" altLang="zh-CN" b="1">
              <a:solidFill>
                <a:schemeClr val="bg1"/>
              </a:solidFill>
            </a:endParaRPr>
          </a:p>
          <a:p>
            <a:pPr marL="171450" indent="-171450">
              <a:lnSpc>
                <a:spcPct val="130000"/>
              </a:lnSpc>
              <a:spcBef>
                <a:spcPts val="600"/>
              </a:spcBef>
              <a:buFont typeface="Wingdings" panose="05000000000000000000" charset="0"/>
              <a:buChar char="u"/>
            </a:pPr>
            <a:r>
              <a:rPr lang="en-US" altLang="zh-CN" b="1">
                <a:solidFill>
                  <a:schemeClr val="bg1"/>
                </a:solidFill>
              </a:rPr>
              <a:t>其中学生信息管理主要对竞选学生信息的维护；投票信息管理主要包含发布新投票、投票管理、投票信息维护和投票查询等功能。用户管理模块包含用户注册、用户登录等功能。</a:t>
            </a:r>
            <a:endParaRPr lang="en-US" altLang="zh-CN" sz="1600">
              <a:solidFill>
                <a:schemeClr val="bg1"/>
              </a:solidFill>
            </a:endParaRPr>
          </a:p>
          <a:p>
            <a:pPr marL="171450" indent="-171450">
              <a:lnSpc>
                <a:spcPct val="130000"/>
              </a:lnSpc>
              <a:spcBef>
                <a:spcPts val="600"/>
              </a:spcBef>
              <a:buFont typeface="Wingdings" panose="05000000000000000000" charset="0"/>
              <a:buChar char="u"/>
            </a:pPr>
            <a:endParaRPr lang="en-US" altLang="zh-CN" sz="1600">
              <a:solidFill>
                <a:schemeClr val="bg1"/>
              </a:solidFill>
            </a:endParaRPr>
          </a:p>
          <a:p>
            <a:pPr marL="171450" indent="-171450">
              <a:lnSpc>
                <a:spcPct val="130000"/>
              </a:lnSpc>
              <a:spcBef>
                <a:spcPts val="600"/>
              </a:spcBef>
              <a:buFont typeface="Wingdings" panose="05000000000000000000" charset="0"/>
              <a:buChar char="u"/>
            </a:pPr>
            <a:endParaRPr lang="en-US" altLang="zh-CN" sz="1600">
              <a:solidFill>
                <a:schemeClr val="bg1"/>
              </a:solidFill>
            </a:endParaRPr>
          </a:p>
        </p:txBody>
      </p:sp>
      <p:sp>
        <p:nvSpPr>
          <p:cNvPr id="5" name="矩形 4"/>
          <p:cNvSpPr/>
          <p:nvPr/>
        </p:nvSpPr>
        <p:spPr>
          <a:xfrm>
            <a:off x="388620" y="375285"/>
            <a:ext cx="1849120" cy="398780"/>
          </a:xfrm>
          <a:prstGeom prst="rect">
            <a:avLst/>
          </a:prstGeom>
        </p:spPr>
        <p:txBody>
          <a:bodyPr wrap="square">
            <a:spAutoFit/>
          </a:bodyPr>
          <a:p>
            <a:pPr algn="dist">
              <a:spcAft>
                <a:spcPts val="0"/>
              </a:spcAft>
            </a:pPr>
            <a:r>
              <a:rPr lang="zh-CN" altLang="en-US" sz="2000" b="1" kern="100">
                <a:solidFill>
                  <a:schemeClr val="accent1"/>
                </a:solidFill>
                <a:latin typeface="+mn-ea"/>
                <a:cs typeface="Times New Roman" panose="02020603050405020304" pitchFamily="18" charset="0"/>
              </a:rPr>
              <a:t>项目功能</a:t>
            </a:r>
            <a:endParaRPr lang="zh-CN" altLang="en-US" sz="2000" b="1" kern="100">
              <a:solidFill>
                <a:schemeClr val="accent1"/>
              </a:solidFill>
              <a:latin typeface="+mn-ea"/>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22859"/>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矩形 29"/>
          <p:cNvSpPr/>
          <p:nvPr/>
        </p:nvSpPr>
        <p:spPr>
          <a:xfrm>
            <a:off x="3392170" y="2613660"/>
            <a:ext cx="2870200" cy="460375"/>
          </a:xfrm>
          <a:prstGeom prst="rect">
            <a:avLst/>
          </a:prstGeom>
        </p:spPr>
        <p:txBody>
          <a:bodyPr wrap="square">
            <a:spAutoFit/>
          </a:bodyPr>
          <a:lstStyle/>
          <a:p>
            <a:pPr algn="dist">
              <a:spcAft>
                <a:spcPts val="0"/>
              </a:spcAft>
            </a:pPr>
            <a:r>
              <a:rPr lang="en-US" altLang="zh-CN" sz="2400" kern="100">
                <a:solidFill>
                  <a:schemeClr val="accent1"/>
                </a:solidFill>
                <a:latin typeface="+mj-lt"/>
                <a:cs typeface="Times New Roman" panose="02020603050405020304" pitchFamily="18" charset="0"/>
              </a:rPr>
              <a:t>Development Tool</a:t>
            </a:r>
            <a:endParaRPr lang="en-US" altLang="zh-CN" sz="2400" kern="100">
              <a:solidFill>
                <a:schemeClr val="accent1"/>
              </a:solidFill>
              <a:latin typeface="+mj-lt"/>
              <a:cs typeface="Times New Roman" panose="02020603050405020304" pitchFamily="18" charset="0"/>
            </a:endParaRPr>
          </a:p>
        </p:txBody>
      </p:sp>
      <p:grpSp>
        <p:nvGrpSpPr>
          <p:cNvPr id="14" name="组合 13"/>
          <p:cNvGrpSpPr/>
          <p:nvPr/>
        </p:nvGrpSpPr>
        <p:grpSpPr>
          <a:xfrm>
            <a:off x="1548407" y="2075842"/>
            <a:ext cx="817965" cy="821648"/>
            <a:chOff x="5478463" y="2630488"/>
            <a:chExt cx="352425" cy="354012"/>
          </a:xfrm>
        </p:grpSpPr>
        <p:sp>
          <p:nvSpPr>
            <p:cNvPr id="16" name="AutoShape 37"/>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38"/>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8" name="AutoShape 39"/>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9" name="AutoShape 40"/>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41"/>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42"/>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
        <p:nvSpPr>
          <p:cNvPr id="2" name="矩形 1"/>
          <p:cNvSpPr/>
          <p:nvPr/>
        </p:nvSpPr>
        <p:spPr>
          <a:xfrm>
            <a:off x="3085465" y="1748155"/>
            <a:ext cx="3176905" cy="645160"/>
          </a:xfrm>
          <a:prstGeom prst="rect">
            <a:avLst/>
          </a:prstGeom>
        </p:spPr>
        <p:txBody>
          <a:bodyPr wrap="square">
            <a:spAutoFit/>
          </a:bodyPr>
          <a:p>
            <a:pPr marL="571500" indent="-571500" algn="dist">
              <a:spcAft>
                <a:spcPts val="0"/>
              </a:spcAft>
              <a:buFont typeface="Wingdings" panose="05000000000000000000" charset="0"/>
              <a:buChar char="Ø"/>
            </a:pPr>
            <a:r>
              <a:rPr lang="zh-CN" altLang="en-US" sz="3600" b="1" kern="100">
                <a:solidFill>
                  <a:schemeClr val="accent1"/>
                </a:solidFill>
                <a:latin typeface="+mn-ea"/>
                <a:cs typeface="Times New Roman" panose="02020603050405020304" pitchFamily="18" charset="0"/>
              </a:rPr>
              <a:t>开发工具</a:t>
            </a:r>
            <a:endParaRPr lang="zh-CN" altLang="en-US" sz="3600" b="1" kern="100">
              <a:solidFill>
                <a:schemeClr val="accent1"/>
              </a:solidFill>
              <a:latin typeface="+mn-ea"/>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655955" y="1377950"/>
            <a:ext cx="7953375" cy="410845"/>
          </a:xfrm>
          <a:prstGeom prst="rect">
            <a:avLst/>
          </a:prstGeom>
        </p:spPr>
        <p:txBody>
          <a:bodyPr wrap="square">
            <a:spAutoFit/>
          </a:bodyPr>
          <a:lstStyle/>
          <a:p>
            <a:pPr>
              <a:lnSpc>
                <a:spcPct val="130000"/>
              </a:lnSpc>
              <a:spcBef>
                <a:spcPts val="600"/>
              </a:spcBef>
            </a:pPr>
            <a:r>
              <a:rPr lang="zh-CN" altLang="en-US" sz="1600" b="1">
                <a:solidFill>
                  <a:schemeClr val="tx1">
                    <a:lumMod val="85000"/>
                    <a:lumOff val="15000"/>
                  </a:schemeClr>
                </a:solidFill>
              </a:rPr>
              <a:t>按照设计要求主要技术</a:t>
            </a:r>
            <a:r>
              <a:rPr lang="en-US" altLang="zh-CN" sz="1600" b="1">
                <a:solidFill>
                  <a:schemeClr val="tx1">
                    <a:lumMod val="85000"/>
                    <a:lumOff val="15000"/>
                  </a:schemeClr>
                </a:solidFill>
              </a:rPr>
              <a:t>——JavaEE</a:t>
            </a:r>
            <a:r>
              <a:rPr lang="zh-CN" altLang="en-US" sz="1600" b="1">
                <a:solidFill>
                  <a:schemeClr val="tx1">
                    <a:lumMod val="85000"/>
                    <a:lumOff val="15000"/>
                  </a:schemeClr>
                </a:solidFill>
              </a:rPr>
              <a:t>，结合</a:t>
            </a:r>
            <a:r>
              <a:rPr lang="en-US" altLang="zh-CN" sz="1600" b="1">
                <a:solidFill>
                  <a:schemeClr val="tx1">
                    <a:lumMod val="85000"/>
                    <a:lumOff val="15000"/>
                  </a:schemeClr>
                </a:solidFill>
              </a:rPr>
              <a:t>JSP</a:t>
            </a:r>
            <a:r>
              <a:rPr lang="zh-CN" altLang="en-US" sz="1600" b="1">
                <a:solidFill>
                  <a:schemeClr val="tx1">
                    <a:lumMod val="85000"/>
                    <a:lumOff val="15000"/>
                  </a:schemeClr>
                </a:solidFill>
              </a:rPr>
              <a:t>，</a:t>
            </a:r>
            <a:r>
              <a:rPr lang="en-US" altLang="zh-CN" sz="1600" b="1">
                <a:solidFill>
                  <a:schemeClr val="tx1">
                    <a:lumMod val="85000"/>
                    <a:lumOff val="15000"/>
                  </a:schemeClr>
                </a:solidFill>
              </a:rPr>
              <a:t>Seevlet</a:t>
            </a:r>
            <a:r>
              <a:rPr lang="zh-CN" altLang="en-US" sz="1600" b="1">
                <a:solidFill>
                  <a:schemeClr val="tx1">
                    <a:lumMod val="85000"/>
                    <a:lumOff val="15000"/>
                  </a:schemeClr>
                </a:solidFill>
              </a:rPr>
              <a:t>以及框架简单思想完成整个设计。</a:t>
            </a:r>
            <a:endParaRPr lang="zh-CN" altLang="en-US" sz="1600" b="1">
              <a:solidFill>
                <a:schemeClr val="tx1">
                  <a:lumMod val="85000"/>
                  <a:lumOff val="15000"/>
                </a:schemeClr>
              </a:solidFill>
            </a:endParaRPr>
          </a:p>
        </p:txBody>
      </p:sp>
      <p:sp>
        <p:nvSpPr>
          <p:cNvPr id="6" name="矩形 5"/>
          <p:cNvSpPr/>
          <p:nvPr/>
        </p:nvSpPr>
        <p:spPr>
          <a:xfrm>
            <a:off x="388823" y="1181138"/>
            <a:ext cx="8220486" cy="84426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56590" y="962660"/>
            <a:ext cx="885190" cy="398780"/>
          </a:xfrm>
          <a:prstGeom prst="rect">
            <a:avLst/>
          </a:prstGeom>
          <a:solidFill>
            <a:schemeClr val="accent1"/>
          </a:solidFill>
        </p:spPr>
        <p:txBody>
          <a:bodyPr wrap="square">
            <a:spAutoFit/>
          </a:bodyPr>
          <a:lstStyle/>
          <a:p>
            <a:pPr algn="ctr">
              <a:spcAft>
                <a:spcPts val="0"/>
              </a:spcAft>
            </a:pPr>
            <a:r>
              <a:rPr lang="en-US" altLang="zh-CN" sz="2000" kern="100">
                <a:solidFill>
                  <a:schemeClr val="bg1"/>
                </a:solidFill>
                <a:latin typeface="+mj-lt"/>
                <a:cs typeface="Times New Roman" panose="02020603050405020304" pitchFamily="18" charset="0"/>
              </a:rPr>
              <a:t>1.</a:t>
            </a:r>
            <a:endParaRPr lang="en-US" altLang="zh-CN" sz="2000" kern="100">
              <a:solidFill>
                <a:schemeClr val="bg1"/>
              </a:solidFill>
              <a:latin typeface="+mj-lt"/>
              <a:cs typeface="Times New Roman" panose="02020603050405020304" pitchFamily="18" charset="0"/>
            </a:endParaRPr>
          </a:p>
        </p:txBody>
      </p:sp>
      <p:sp>
        <p:nvSpPr>
          <p:cNvPr id="41" name="矩形 40"/>
          <p:cNvSpPr/>
          <p:nvPr/>
        </p:nvSpPr>
        <p:spPr>
          <a:xfrm>
            <a:off x="1013919" y="2362363"/>
            <a:ext cx="6325998" cy="807720"/>
          </a:xfrm>
          <a:prstGeom prst="rect">
            <a:avLst/>
          </a:prstGeom>
        </p:spPr>
        <p:txBody>
          <a:bodyPr wrap="square">
            <a:spAutoFit/>
          </a:bodyPr>
          <a:lstStyle/>
          <a:p>
            <a:pPr>
              <a:lnSpc>
                <a:spcPct val="130000"/>
              </a:lnSpc>
              <a:spcBef>
                <a:spcPts val="600"/>
              </a:spcBef>
            </a:pPr>
            <a:r>
              <a:rPr lang="zh-CN" altLang="en-US" sz="1600" b="1">
                <a:solidFill>
                  <a:schemeClr val="tx1">
                    <a:lumMod val="85000"/>
                    <a:lumOff val="15000"/>
                  </a:schemeClr>
                </a:solidFill>
              </a:rPr>
              <a:t>数据库使用轻量级得</a:t>
            </a:r>
            <a:r>
              <a:rPr lang="en-US" altLang="zh-CN" sz="1600" b="1">
                <a:solidFill>
                  <a:schemeClr val="tx1">
                    <a:lumMod val="85000"/>
                    <a:lumOff val="15000"/>
                  </a:schemeClr>
                </a:solidFill>
              </a:rPr>
              <a:t>MySQL</a:t>
            </a:r>
            <a:r>
              <a:rPr lang="zh-CN" altLang="en-US" sz="1600" b="1">
                <a:solidFill>
                  <a:schemeClr val="tx1">
                    <a:lumMod val="85000"/>
                    <a:lumOff val="15000"/>
                  </a:schemeClr>
                </a:solidFill>
              </a:rPr>
              <a:t>数据库，</a:t>
            </a:r>
            <a:endParaRPr lang="zh-CN" altLang="en-US" sz="1600" b="1">
              <a:solidFill>
                <a:schemeClr val="tx1">
                  <a:lumMod val="85000"/>
                  <a:lumOff val="15000"/>
                </a:schemeClr>
              </a:solidFill>
            </a:endParaRPr>
          </a:p>
          <a:p>
            <a:pPr>
              <a:lnSpc>
                <a:spcPct val="130000"/>
              </a:lnSpc>
              <a:spcBef>
                <a:spcPts val="600"/>
              </a:spcBef>
            </a:pPr>
            <a:r>
              <a:rPr lang="zh-CN" altLang="en-US" sz="1600" b="1">
                <a:solidFill>
                  <a:schemeClr val="tx1">
                    <a:lumMod val="85000"/>
                    <a:lumOff val="15000"/>
                  </a:schemeClr>
                </a:solidFill>
              </a:rPr>
              <a:t>管理工具使用</a:t>
            </a:r>
            <a:r>
              <a:rPr lang="en-US" altLang="zh-CN" sz="1600" b="1">
                <a:solidFill>
                  <a:schemeClr val="tx1">
                    <a:lumMod val="85000"/>
                    <a:lumOff val="15000"/>
                  </a:schemeClr>
                </a:solidFill>
              </a:rPr>
              <a:t>Navcat Premium</a:t>
            </a:r>
            <a:r>
              <a:rPr lang="zh-CN" altLang="en-US" sz="1600" b="1">
                <a:solidFill>
                  <a:schemeClr val="tx1">
                    <a:lumMod val="85000"/>
                    <a:lumOff val="15000"/>
                  </a:schemeClr>
                </a:solidFill>
              </a:rPr>
              <a:t>，进行各个数据表的维护。</a:t>
            </a:r>
            <a:endParaRPr lang="zh-CN" altLang="en-US" sz="1600" b="1">
              <a:solidFill>
                <a:schemeClr val="tx1">
                  <a:lumMod val="85000"/>
                  <a:lumOff val="15000"/>
                </a:schemeClr>
              </a:solidFill>
            </a:endParaRPr>
          </a:p>
        </p:txBody>
      </p:sp>
      <p:sp>
        <p:nvSpPr>
          <p:cNvPr id="62" name="矩形 61"/>
          <p:cNvSpPr/>
          <p:nvPr/>
        </p:nvSpPr>
        <p:spPr>
          <a:xfrm>
            <a:off x="388620" y="2265680"/>
            <a:ext cx="8220710" cy="106108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774700" y="3725545"/>
            <a:ext cx="7672705" cy="730885"/>
          </a:xfrm>
          <a:prstGeom prst="rect">
            <a:avLst/>
          </a:prstGeom>
        </p:spPr>
        <p:txBody>
          <a:bodyPr wrap="square">
            <a:spAutoFit/>
          </a:bodyPr>
          <a:lstStyle/>
          <a:p>
            <a:pPr>
              <a:lnSpc>
                <a:spcPct val="130000"/>
              </a:lnSpc>
              <a:spcBef>
                <a:spcPts val="600"/>
              </a:spcBef>
            </a:pPr>
            <a:r>
              <a:rPr lang="zh-CN" altLang="en-US" sz="1600" b="1">
                <a:solidFill>
                  <a:schemeClr val="tx1">
                    <a:lumMod val="85000"/>
                    <a:lumOff val="15000"/>
                  </a:schemeClr>
                </a:solidFill>
              </a:rPr>
              <a:t>服务器使用应用广泛的</a:t>
            </a:r>
            <a:r>
              <a:rPr lang="en-US" altLang="zh-CN" sz="1600" b="1">
                <a:solidFill>
                  <a:schemeClr val="tx1">
                    <a:lumMod val="85000"/>
                    <a:lumOff val="15000"/>
                  </a:schemeClr>
                </a:solidFill>
              </a:rPr>
              <a:t>Tomcat9.0</a:t>
            </a:r>
            <a:r>
              <a:rPr lang="zh-CN" altLang="en-US" sz="1600" b="1">
                <a:solidFill>
                  <a:schemeClr val="tx1">
                    <a:lumMod val="85000"/>
                    <a:lumOff val="15000"/>
                  </a:schemeClr>
                </a:solidFill>
              </a:rPr>
              <a:t>版本，配合主要开发工具</a:t>
            </a:r>
            <a:r>
              <a:rPr lang="en-US" altLang="zh-CN" sz="1600" b="1">
                <a:solidFill>
                  <a:schemeClr val="tx1">
                    <a:lumMod val="85000"/>
                    <a:lumOff val="15000"/>
                  </a:schemeClr>
                </a:solidFill>
              </a:rPr>
              <a:t>——Eclipse</a:t>
            </a:r>
            <a:r>
              <a:rPr lang="zh-CN" altLang="en-US" sz="1600" b="1">
                <a:solidFill>
                  <a:schemeClr val="tx1">
                    <a:lumMod val="85000"/>
                    <a:lumOff val="15000"/>
                  </a:schemeClr>
                </a:solidFill>
              </a:rPr>
              <a:t>，并合理利用</a:t>
            </a:r>
            <a:r>
              <a:rPr lang="en-US" altLang="zh-CN" sz="1600" b="1">
                <a:solidFill>
                  <a:schemeClr val="tx1">
                    <a:lumMod val="85000"/>
                    <a:lumOff val="15000"/>
                  </a:schemeClr>
                </a:solidFill>
              </a:rPr>
              <a:t>Github</a:t>
            </a:r>
            <a:r>
              <a:rPr lang="zh-CN" altLang="en-US" sz="1600" b="1">
                <a:solidFill>
                  <a:schemeClr val="tx1">
                    <a:lumMod val="85000"/>
                    <a:lumOff val="15000"/>
                  </a:schemeClr>
                </a:solidFill>
              </a:rPr>
              <a:t>。</a:t>
            </a:r>
            <a:endParaRPr lang="zh-CN" altLang="en-US" sz="1600" b="1">
              <a:solidFill>
                <a:schemeClr val="tx1">
                  <a:lumMod val="85000"/>
                  <a:lumOff val="15000"/>
                </a:schemeClr>
              </a:solidFill>
            </a:endParaRPr>
          </a:p>
        </p:txBody>
      </p:sp>
      <p:sp>
        <p:nvSpPr>
          <p:cNvPr id="65" name="矩形 64"/>
          <p:cNvSpPr/>
          <p:nvPr/>
        </p:nvSpPr>
        <p:spPr>
          <a:xfrm>
            <a:off x="388620" y="3588385"/>
            <a:ext cx="8220710" cy="109537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56590" y="687070"/>
            <a:ext cx="1580515" cy="275590"/>
          </a:xfrm>
          <a:prstGeom prst="rect">
            <a:avLst/>
          </a:prstGeom>
        </p:spPr>
        <p:txBody>
          <a:bodyPr wrap="square">
            <a:spAutoFit/>
          </a:bodyPr>
          <a:p>
            <a:pPr algn="dist">
              <a:spcAft>
                <a:spcPts val="0"/>
              </a:spcAft>
            </a:pPr>
            <a:r>
              <a:rPr lang="en-US" altLang="zh-CN" sz="1200" kern="100">
                <a:solidFill>
                  <a:schemeClr val="accent1"/>
                </a:solidFill>
                <a:latin typeface="+mj-lt"/>
                <a:cs typeface="Times New Roman" panose="02020603050405020304" pitchFamily="18" charset="0"/>
                <a:sym typeface="+mn-ea"/>
              </a:rPr>
              <a:t>Development Tool</a:t>
            </a:r>
            <a:endParaRPr lang="en-US" altLang="zh-CN" sz="1200" kern="100">
              <a:solidFill>
                <a:schemeClr val="accent1"/>
              </a:solidFill>
              <a:latin typeface="+mj-lt"/>
              <a:cs typeface="Times New Roman" panose="02020603050405020304" pitchFamily="18" charset="0"/>
            </a:endParaRPr>
          </a:p>
        </p:txBody>
      </p:sp>
      <p:sp>
        <p:nvSpPr>
          <p:cNvPr id="5" name="矩形 4"/>
          <p:cNvSpPr/>
          <p:nvPr/>
        </p:nvSpPr>
        <p:spPr>
          <a:xfrm>
            <a:off x="388620" y="375285"/>
            <a:ext cx="1849120" cy="398780"/>
          </a:xfrm>
          <a:prstGeom prst="rect">
            <a:avLst/>
          </a:prstGeom>
        </p:spPr>
        <p:txBody>
          <a:bodyPr wrap="square">
            <a:spAutoFit/>
          </a:bodyPr>
          <a:p>
            <a:pPr algn="dist">
              <a:spcAft>
                <a:spcPts val="0"/>
              </a:spcAft>
            </a:pPr>
            <a:r>
              <a:rPr lang="en-US" altLang="zh-CN" sz="2000" b="1" kern="100">
                <a:solidFill>
                  <a:schemeClr val="accent1"/>
                </a:solidFill>
                <a:latin typeface="+mn-ea"/>
                <a:cs typeface="Times New Roman" panose="02020603050405020304" pitchFamily="18" charset="0"/>
              </a:rPr>
              <a:t>  </a:t>
            </a:r>
            <a:r>
              <a:rPr lang="zh-CN" altLang="en-US" sz="2000" b="1" kern="100">
                <a:solidFill>
                  <a:schemeClr val="accent1"/>
                </a:solidFill>
                <a:latin typeface="+mn-ea"/>
                <a:cs typeface="Times New Roman" panose="02020603050405020304" pitchFamily="18" charset="0"/>
              </a:rPr>
              <a:t>开发工具</a:t>
            </a:r>
            <a:endParaRPr lang="zh-CN" altLang="en-US" sz="2000" b="1" kern="100">
              <a:solidFill>
                <a:schemeClr val="accent1"/>
              </a:solidFill>
              <a:latin typeface="+mn-ea"/>
              <a:cs typeface="Times New Roman" panose="02020603050405020304" pitchFamily="18" charset="0"/>
            </a:endParaRPr>
          </a:p>
        </p:txBody>
      </p:sp>
      <p:sp>
        <p:nvSpPr>
          <p:cNvPr id="7" name="矩形 6"/>
          <p:cNvSpPr/>
          <p:nvPr/>
        </p:nvSpPr>
        <p:spPr>
          <a:xfrm>
            <a:off x="656590" y="2025650"/>
            <a:ext cx="885190" cy="398780"/>
          </a:xfrm>
          <a:prstGeom prst="rect">
            <a:avLst/>
          </a:prstGeom>
          <a:solidFill>
            <a:schemeClr val="accent1"/>
          </a:solidFill>
        </p:spPr>
        <p:txBody>
          <a:bodyPr wrap="square">
            <a:spAutoFit/>
          </a:bodyPr>
          <a:p>
            <a:pPr algn="ctr">
              <a:spcAft>
                <a:spcPts val="0"/>
              </a:spcAft>
            </a:pPr>
            <a:r>
              <a:rPr lang="en-US" altLang="zh-CN" sz="2000" kern="100">
                <a:solidFill>
                  <a:schemeClr val="bg1"/>
                </a:solidFill>
                <a:latin typeface="+mj-lt"/>
                <a:cs typeface="Times New Roman" panose="02020603050405020304" pitchFamily="18" charset="0"/>
              </a:rPr>
              <a:t>2.</a:t>
            </a:r>
            <a:endParaRPr lang="en-US" altLang="zh-CN" sz="2000" kern="100">
              <a:solidFill>
                <a:schemeClr val="bg1"/>
              </a:solidFill>
              <a:latin typeface="+mj-lt"/>
              <a:cs typeface="Times New Roman" panose="02020603050405020304" pitchFamily="18" charset="0"/>
            </a:endParaRPr>
          </a:p>
        </p:txBody>
      </p:sp>
      <p:sp>
        <p:nvSpPr>
          <p:cNvPr id="8" name="矩形 7"/>
          <p:cNvSpPr/>
          <p:nvPr/>
        </p:nvSpPr>
        <p:spPr>
          <a:xfrm>
            <a:off x="656590" y="3326765"/>
            <a:ext cx="885190" cy="398780"/>
          </a:xfrm>
          <a:prstGeom prst="rect">
            <a:avLst/>
          </a:prstGeom>
          <a:solidFill>
            <a:schemeClr val="accent1"/>
          </a:solidFill>
        </p:spPr>
        <p:txBody>
          <a:bodyPr wrap="square">
            <a:spAutoFit/>
          </a:bodyPr>
          <a:p>
            <a:pPr algn="ctr">
              <a:spcAft>
                <a:spcPts val="0"/>
              </a:spcAft>
            </a:pPr>
            <a:r>
              <a:rPr lang="en-US" altLang="zh-CN" sz="2000" kern="100">
                <a:solidFill>
                  <a:schemeClr val="bg1"/>
                </a:solidFill>
                <a:latin typeface="+mj-lt"/>
                <a:cs typeface="Times New Roman" panose="02020603050405020304" pitchFamily="18" charset="0"/>
              </a:rPr>
              <a:t>3.</a:t>
            </a:r>
            <a:endParaRPr lang="en-US" altLang="zh-CN" sz="2000" kern="100">
              <a:solidFill>
                <a:schemeClr val="bg1"/>
              </a:solidFill>
              <a:latin typeface="+mj-lt"/>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第一PPT，www.1ppt.com">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1357</Words>
  <Application>WPS 演示</Application>
  <PresentationFormat>全屏显示(16:9)</PresentationFormat>
  <Paragraphs>111</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宋体</vt:lpstr>
      <vt:lpstr>Wingdings</vt:lpstr>
      <vt:lpstr>Calibri Light</vt:lpstr>
      <vt:lpstr>微软雅黑</vt:lpstr>
      <vt:lpstr>Gill Sans</vt:lpstr>
      <vt:lpstr>Calibri</vt:lpstr>
      <vt:lpstr>华文行楷</vt:lpstr>
      <vt:lpstr>Arial Unicode MS</vt:lpstr>
      <vt:lpstr>Times New Roman</vt:lpstr>
      <vt:lpstr>Wingdings</vt:lpstr>
      <vt:lpstr>Arial</vt:lpstr>
      <vt:lpstr>Gill Sans MT</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dc:title>
  <dc:creator>第一PPT</dc:creator>
  <cp:keywords>www.1ppt.com</cp:keywords>
  <dc:description>www.1ppt.com</dc:description>
  <cp:lastModifiedBy>一只一米八八的学长</cp:lastModifiedBy>
  <cp:revision>93</cp:revision>
  <dcterms:created xsi:type="dcterms:W3CDTF">2017-10-30T02:36:00Z</dcterms:created>
  <dcterms:modified xsi:type="dcterms:W3CDTF">2018-10-23T07:32:17Z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2052-11.1.0.7875</vt:lpwstr>
  </property>
</Properties>
</file>