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2" r:id="rId5"/>
    <p:sldId id="261" r:id="rId6"/>
    <p:sldId id="263" r:id="rId7"/>
    <p:sldId id="259" r:id="rId8"/>
    <p:sldId id="264" r:id="rId9"/>
    <p:sldId id="269" r:id="rId10"/>
    <p:sldId id="265" r:id="rId11"/>
    <p:sldId id="266" r:id="rId12"/>
    <p:sldId id="268" r:id="rId13"/>
    <p:sldId id="278" r:id="rId14"/>
    <p:sldId id="27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90" y="-1572"/>
      </p:cViewPr>
      <p:guideLst>
        <p:guide orient="horz" pos="55"/>
        <p:guide orient="horz" pos="3162"/>
        <p:guide pos="1258"/>
        <p:guide pos="5602"/>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
        <p:nvSpPr>
          <p:cNvPr id="9" name="矩形 8"/>
          <p:cNvSpPr/>
          <p:nvPr userDrawn="1"/>
        </p:nvSpPr>
        <p:spPr>
          <a:xfrm>
            <a:off x="6874380" y="453374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9275"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96060" y="1813560"/>
            <a:ext cx="6152515" cy="1106805"/>
          </a:xfrm>
          <a:prstGeom prst="rect">
            <a:avLst/>
          </a:prstGeom>
          <a:noFill/>
        </p:spPr>
        <p:txBody>
          <a:bodyPr wrap="square" rtlCol="0">
            <a:spAutoFit/>
          </a:bodyPr>
          <a:lstStyle/>
          <a:p>
            <a:pPr algn="ctr">
              <a:lnSpc>
                <a:spcPct val="150000"/>
              </a:lnSpc>
            </a:pPr>
            <a:r>
              <a:rPr lang="zh-CN" altLang="en-US" sz="2000" dirty="0">
                <a:solidFill>
                  <a:schemeClr val="accent1"/>
                </a:solidFill>
              </a:rPr>
              <a:t>项目（设计）名称	学生竞选管理系统</a:t>
            </a:r>
            <a:endParaRPr lang="zh-CN" altLang="en-US" sz="4000" dirty="0">
              <a:solidFill>
                <a:schemeClr val="accent1"/>
              </a:solidFill>
            </a:endParaRPr>
          </a:p>
          <a:p>
            <a:pPr algn="ctr">
              <a:lnSpc>
                <a:spcPct val="150000"/>
              </a:lnSpc>
            </a:pPr>
            <a:r>
              <a:rPr lang="zh-CN" altLang="en-US" sz="2400" dirty="0">
                <a:solidFill>
                  <a:schemeClr val="accent1"/>
                </a:solidFill>
                <a:latin typeface="华文行楷" panose="02010800040101010101" charset="-122"/>
                <a:ea typeface="华文行楷" panose="02010800040101010101" charset="-122"/>
                <a:cs typeface="华文行楷" panose="02010800040101010101" charset="-122"/>
              </a:rPr>
              <a:t>基于</a:t>
            </a:r>
            <a:r>
              <a:rPr lang="zh-CN" altLang="en-US" sz="2400" dirty="0">
                <a:solidFill>
                  <a:schemeClr val="accent1"/>
                </a:solidFill>
                <a:latin typeface="Arial Unicode MS" panose="020B0604020202020204" charset="-122"/>
                <a:ea typeface="Arial Unicode MS" panose="020B0604020202020204" charset="-122"/>
                <a:cs typeface="华文行楷" panose="02010800040101010101" charset="-122"/>
              </a:rPr>
              <a:t>JavaEE</a:t>
            </a:r>
            <a:r>
              <a:rPr lang="zh-CN" altLang="en-US" sz="2400" dirty="0">
                <a:solidFill>
                  <a:schemeClr val="accent1"/>
                </a:solidFill>
                <a:latin typeface="华文行楷" panose="02010800040101010101" charset="-122"/>
                <a:ea typeface="华文行楷" panose="02010800040101010101" charset="-122"/>
                <a:cs typeface="华文行楷" panose="02010800040101010101" charset="-122"/>
              </a:rPr>
              <a:t>学生竞选管理系统的设计与实现</a:t>
            </a:r>
            <a:endParaRPr lang="zh-CN" altLang="en-US" sz="2400" dirty="0">
              <a:solidFill>
                <a:schemeClr val="accent1"/>
              </a:solidFill>
              <a:latin typeface="华文行楷" panose="02010800040101010101" charset="-122"/>
              <a:ea typeface="华文行楷" panose="02010800040101010101" charset="-122"/>
              <a:cs typeface="华文行楷" panose="02010800040101010101" charset="-122"/>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046220" y="584835"/>
            <a:ext cx="1050290" cy="1002030"/>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2758069" y="3947612"/>
            <a:ext cx="3630930" cy="337185"/>
          </a:xfrm>
          <a:prstGeom prst="rect">
            <a:avLst/>
          </a:prstGeom>
          <a:noFill/>
        </p:spPr>
        <p:txBody>
          <a:bodyPr wrap="none" rtlCol="0">
            <a:spAutoFit/>
          </a:bodyPr>
          <a:lstStyle/>
          <a:p>
            <a:r>
              <a:rPr lang="zh-CN" altLang="en-US" sz="1600" b="1" dirty="0">
                <a:solidFill>
                  <a:schemeClr val="accent1"/>
                </a:solidFill>
              </a:rPr>
              <a:t>汇报人</a:t>
            </a:r>
            <a:r>
              <a:rPr lang="zh-CN" altLang="en-US" sz="1600" b="1" dirty="0" smtClean="0">
                <a:solidFill>
                  <a:schemeClr val="accent1"/>
                </a:solidFill>
              </a:rPr>
              <a:t>：张硕    </a:t>
            </a:r>
            <a:r>
              <a:rPr lang="zh-CN" altLang="en-US" sz="1600" b="1" dirty="0">
                <a:solidFill>
                  <a:schemeClr val="accent1"/>
                </a:solidFill>
              </a:rPr>
              <a:t>汇报时间：</a:t>
            </a:r>
            <a:r>
              <a:rPr lang="en-US" altLang="zh-CN" sz="1600" b="1" dirty="0">
                <a:solidFill>
                  <a:schemeClr val="accent1"/>
                </a:solidFill>
              </a:rPr>
              <a:t>2018</a:t>
            </a:r>
            <a:r>
              <a:rPr lang="zh-CN" altLang="en-US" sz="1600" b="1" dirty="0">
                <a:solidFill>
                  <a:schemeClr val="accent1"/>
                </a:solidFill>
              </a:rPr>
              <a:t>年</a:t>
            </a:r>
            <a:r>
              <a:rPr lang="en-US" altLang="zh-CN" sz="1600" b="1" dirty="0">
                <a:solidFill>
                  <a:schemeClr val="accent1"/>
                </a:solidFill>
              </a:rPr>
              <a:t>10</a:t>
            </a:r>
            <a:r>
              <a:rPr lang="zh-CN" altLang="en-US" sz="1600" b="1" dirty="0">
                <a:solidFill>
                  <a:schemeClr val="accent1"/>
                </a:solidFill>
              </a:rPr>
              <a:t>月</a:t>
            </a:r>
            <a:endParaRPr lang="zh-CN" altLang="en-US" sz="1600" b="1" dirty="0">
              <a:solidFill>
                <a:schemeClr val="accent1"/>
              </a:solidFill>
            </a:endParaRPr>
          </a:p>
        </p:txBody>
      </p:sp>
      <p:sp>
        <p:nvSpPr>
          <p:cNvPr id="22" name="文本框 21"/>
          <p:cNvSpPr txBox="1"/>
          <p:nvPr/>
        </p:nvSpPr>
        <p:spPr>
          <a:xfrm>
            <a:off x="2164527" y="3536978"/>
            <a:ext cx="4816475" cy="337185"/>
          </a:xfrm>
          <a:prstGeom prst="rect">
            <a:avLst/>
          </a:prstGeom>
          <a:noFill/>
        </p:spPr>
        <p:txBody>
          <a:bodyPr wrap="none" rtlCol="0">
            <a:spAutoFit/>
          </a:bodyPr>
          <a:lstStyle/>
          <a:p>
            <a:r>
              <a:rPr lang="zh-CN" altLang="en-US" sz="1600" b="1">
                <a:solidFill>
                  <a:schemeClr val="accent1"/>
                </a:solidFill>
              </a:rPr>
              <a:t>网络技术学院 </a:t>
            </a:r>
            <a:r>
              <a:rPr lang="en-US" altLang="zh-CN" sz="1600" b="1">
                <a:solidFill>
                  <a:schemeClr val="accent1"/>
                </a:solidFill>
              </a:rPr>
              <a:t>- 2015</a:t>
            </a:r>
            <a:r>
              <a:rPr lang="zh-CN" altLang="en-US" sz="1600" b="1">
                <a:solidFill>
                  <a:schemeClr val="accent1"/>
                </a:solidFill>
              </a:rPr>
              <a:t>级计算机科学与技术（嵌入式）</a:t>
            </a:r>
            <a:endParaRPr lang="zh-CN" altLang="en-US" sz="1600" b="1">
              <a:solidFill>
                <a:schemeClr val="accent1"/>
              </a:solidFill>
            </a:endParaRPr>
          </a:p>
        </p:txBody>
      </p:sp>
      <p:sp>
        <p:nvSpPr>
          <p:cNvPr id="26" name="文本框 25"/>
          <p:cNvSpPr txBox="1"/>
          <p:nvPr/>
        </p:nvSpPr>
        <p:spPr>
          <a:xfrm>
            <a:off x="3297065" y="3045701"/>
            <a:ext cx="2550160" cy="491490"/>
          </a:xfrm>
          <a:prstGeom prst="rect">
            <a:avLst/>
          </a:prstGeom>
          <a:noFill/>
        </p:spPr>
        <p:txBody>
          <a:bodyPr wrap="none" rtlCol="0">
            <a:spAutoFit/>
          </a:bodyPr>
          <a:lstStyle/>
          <a:p>
            <a:pPr algn="ctr"/>
            <a:r>
              <a:rPr lang="en-US" altLang="zh-CN" sz="2600">
                <a:solidFill>
                  <a:schemeClr val="accent1"/>
                </a:solidFill>
                <a:latin typeface="+mj-lt"/>
              </a:rPr>
              <a:t>Thesis Proposal</a:t>
            </a:r>
            <a:endParaRPr lang="zh-CN" altLang="en-US" sz="2600">
              <a:solidFill>
                <a:schemeClr val="accent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矩形 29"/>
          <p:cNvSpPr/>
          <p:nvPr/>
        </p:nvSpPr>
        <p:spPr>
          <a:xfrm>
            <a:off x="3281680" y="2493010"/>
            <a:ext cx="2737485" cy="460375"/>
          </a:xfrm>
          <a:prstGeom prst="rect">
            <a:avLst/>
          </a:prstGeom>
        </p:spPr>
        <p:txBody>
          <a:bodyPr wrap="square">
            <a:spAutoFit/>
          </a:bodyPr>
          <a:lstStyle/>
          <a:p>
            <a:pPr algn="dist">
              <a:spcAft>
                <a:spcPts val="0"/>
              </a:spcAft>
            </a:pPr>
            <a:r>
              <a:rPr lang="en-US" altLang="zh-CN" sz="2400" kern="100">
                <a:solidFill>
                  <a:schemeClr val="accent1"/>
                </a:solidFill>
                <a:latin typeface="+mj-lt"/>
                <a:cs typeface="Times New Roman" panose="02020603050405020304" pitchFamily="18" charset="0"/>
              </a:rPr>
              <a:t>Research Design</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 name="矩形 1"/>
          <p:cNvSpPr/>
          <p:nvPr/>
        </p:nvSpPr>
        <p:spPr>
          <a:xfrm>
            <a:off x="3085465" y="1748155"/>
            <a:ext cx="3176905" cy="645160"/>
          </a:xfrm>
          <a:prstGeom prst="rect">
            <a:avLst/>
          </a:prstGeom>
        </p:spPr>
        <p:txBody>
          <a:bodyPr wrap="square">
            <a:spAutoFit/>
          </a:bodyPr>
          <a:p>
            <a:pPr marL="571500" indent="-571500" algn="dist">
              <a:spcAft>
                <a:spcPts val="0"/>
              </a:spcAft>
              <a:buFont typeface="Wingdings" panose="05000000000000000000" charset="0"/>
              <a:buChar char="Ø"/>
            </a:pPr>
            <a:r>
              <a:rPr lang="zh-CN" altLang="en-US" sz="3600" b="1" kern="100">
                <a:solidFill>
                  <a:schemeClr val="accent1"/>
                </a:solidFill>
                <a:latin typeface="+mn-ea"/>
                <a:cs typeface="Times New Roman" panose="02020603050405020304" pitchFamily="18" charset="0"/>
              </a:rPr>
              <a:t>研究设计</a:t>
            </a:r>
            <a:endParaRPr lang="zh-CN" altLang="en-US" sz="3600" b="1" kern="100">
              <a:solidFill>
                <a:schemeClr val="accent1"/>
              </a:solidFill>
              <a:latin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248092" y="376699"/>
            <a:ext cx="8647815" cy="2500426"/>
          </a:xfrm>
          <a:prstGeom prst="rect">
            <a:avLst/>
          </a:prstGeom>
        </p:spPr>
      </p:pic>
      <p:grpSp>
        <p:nvGrpSpPr>
          <p:cNvPr id="20" name="Group 12"/>
          <p:cNvGrpSpPr>
            <a:grpSpLocks noChangeAspect="1"/>
          </p:cNvGrpSpPr>
          <p:nvPr/>
        </p:nvGrpSpPr>
        <p:grpSpPr bwMode="auto">
          <a:xfrm>
            <a:off x="4316497" y="3698954"/>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矩形 1"/>
          <p:cNvSpPr/>
          <p:nvPr/>
        </p:nvSpPr>
        <p:spPr>
          <a:xfrm>
            <a:off x="742201" y="646298"/>
            <a:ext cx="1417955" cy="275590"/>
          </a:xfrm>
          <a:prstGeom prst="rect">
            <a:avLst/>
          </a:prstGeom>
        </p:spPr>
        <p:txBody>
          <a:bodyPr wrap="none">
            <a:spAutoFit/>
          </a:bodyPr>
          <a:p>
            <a:pPr algn="dist">
              <a:spcAft>
                <a:spcPts val="0"/>
              </a:spcAft>
            </a:pPr>
            <a:r>
              <a:rPr lang="en-US" altLang="zh-CN" sz="1200" b="1" kern="100">
                <a:solidFill>
                  <a:schemeClr val="bg1"/>
                </a:solidFill>
                <a:latin typeface="+mj-lt"/>
                <a:cs typeface="Times New Roman" panose="02020603050405020304" pitchFamily="18" charset="0"/>
                <a:sym typeface="+mn-ea"/>
              </a:rPr>
              <a:t>Research Design</a:t>
            </a:r>
            <a:endParaRPr lang="en-US" altLang="zh-CN" sz="1200" b="1" kern="100">
              <a:solidFill>
                <a:schemeClr val="bg1"/>
              </a:solidFill>
              <a:latin typeface="+mj-lt"/>
              <a:cs typeface="Times New Roman" panose="02020603050405020304" pitchFamily="18" charset="0"/>
              <a:sym typeface="+mn-ea"/>
            </a:endParaRPr>
          </a:p>
        </p:txBody>
      </p:sp>
      <p:sp>
        <p:nvSpPr>
          <p:cNvPr id="24" name="矩形 23"/>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bg1"/>
                </a:solidFill>
                <a:latin typeface="+mn-ea"/>
                <a:cs typeface="Times New Roman" panose="02020603050405020304" pitchFamily="18" charset="0"/>
              </a:rPr>
              <a:t>  </a:t>
            </a:r>
            <a:r>
              <a:rPr lang="zh-CN" altLang="en-US" sz="2000" b="1" kern="100">
                <a:solidFill>
                  <a:schemeClr val="bg1"/>
                </a:solidFill>
                <a:latin typeface="+mn-ea"/>
                <a:cs typeface="Times New Roman" panose="02020603050405020304" pitchFamily="18" charset="0"/>
              </a:rPr>
              <a:t>研究设计</a:t>
            </a:r>
            <a:endParaRPr lang="zh-CN" altLang="en-US" sz="2000" b="1" kern="100">
              <a:solidFill>
                <a:schemeClr val="bg1"/>
              </a:solidFill>
              <a:latin typeface="+mn-ea"/>
              <a:cs typeface="Times New Roman" panose="02020603050405020304" pitchFamily="18" charset="0"/>
            </a:endParaRPr>
          </a:p>
        </p:txBody>
      </p:sp>
      <p:sp>
        <p:nvSpPr>
          <p:cNvPr id="25" name="文本框 24"/>
          <p:cNvSpPr txBox="1"/>
          <p:nvPr/>
        </p:nvSpPr>
        <p:spPr>
          <a:xfrm>
            <a:off x="830580" y="1246505"/>
            <a:ext cx="7482205" cy="2999740"/>
          </a:xfrm>
          <a:prstGeom prst="rect">
            <a:avLst/>
          </a:prstGeom>
          <a:solidFill>
            <a:schemeClr val="tx1">
              <a:lumMod val="75000"/>
              <a:lumOff val="25000"/>
            </a:schemeClr>
          </a:solidFill>
        </p:spPr>
        <p:txBody>
          <a:bodyPr wrap="square" rtlCol="0">
            <a:spAutoFit/>
          </a:bodyPr>
          <a:p>
            <a:pPr>
              <a:lnSpc>
                <a:spcPct val="150000"/>
              </a:lnSpc>
            </a:pPr>
            <a:r>
              <a:rPr lang="zh-CN" altLang="en-US">
                <a:solidFill>
                  <a:schemeClr val="bg1"/>
                </a:solidFill>
              </a:rPr>
              <a:t>研究内容：</a:t>
            </a:r>
            <a:endParaRPr lang="zh-CN" altLang="en-US">
              <a:solidFill>
                <a:schemeClr val="bg1"/>
              </a:solidFill>
            </a:endParaRPr>
          </a:p>
          <a:p>
            <a:pPr>
              <a:lnSpc>
                <a:spcPct val="150000"/>
              </a:lnSpc>
            </a:pPr>
            <a:r>
              <a:rPr lang="zh-CN" altLang="en-US">
                <a:solidFill>
                  <a:schemeClr val="bg1"/>
                </a:solidFill>
              </a:rPr>
              <a:t>1. 系统实现技术的研究：拟采用JavaEE技术为主，主要采用JSP，Serverlet辅助实现。再进一步考虑一下框架，有助于理解SSH或者SSM框架。</a:t>
            </a:r>
            <a:endParaRPr lang="zh-CN" altLang="en-US">
              <a:solidFill>
                <a:schemeClr val="bg1"/>
              </a:solidFill>
            </a:endParaRPr>
          </a:p>
          <a:p>
            <a:pPr>
              <a:lnSpc>
                <a:spcPct val="150000"/>
              </a:lnSpc>
            </a:pPr>
            <a:r>
              <a:rPr lang="zh-CN" altLang="en-US">
                <a:solidFill>
                  <a:schemeClr val="bg1"/>
                </a:solidFill>
              </a:rPr>
              <a:t>2. 数据库的设计以及优化：针对数据库的设计，结合实际的应用以及理论知识的要求，设计出满足需求的数据库。</a:t>
            </a:r>
            <a:endParaRPr lang="zh-CN" altLang="en-US">
              <a:solidFill>
                <a:schemeClr val="bg1"/>
              </a:solidFill>
            </a:endParaRPr>
          </a:p>
          <a:p>
            <a:pPr>
              <a:lnSpc>
                <a:spcPct val="150000"/>
              </a:lnSpc>
            </a:pPr>
            <a:r>
              <a:rPr lang="zh-CN" altLang="en-US">
                <a:solidFill>
                  <a:schemeClr val="bg1"/>
                </a:solidFill>
              </a:rPr>
              <a:t>3. 用户体验和界面的友好性研究：本系统将使用Ajax ，jQuery 等技术和JavaScript 插件，来提高用户体验和用户交互性。</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248092" y="376699"/>
            <a:ext cx="8647815" cy="2500426"/>
          </a:xfrm>
          <a:prstGeom prst="rect">
            <a:avLst/>
          </a:prstGeom>
        </p:spPr>
      </p:pic>
      <p:grpSp>
        <p:nvGrpSpPr>
          <p:cNvPr id="20" name="Group 12"/>
          <p:cNvGrpSpPr>
            <a:grpSpLocks noChangeAspect="1"/>
          </p:cNvGrpSpPr>
          <p:nvPr/>
        </p:nvGrpSpPr>
        <p:grpSpPr bwMode="auto">
          <a:xfrm>
            <a:off x="4316497" y="3698954"/>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矩形 1"/>
          <p:cNvSpPr/>
          <p:nvPr/>
        </p:nvSpPr>
        <p:spPr>
          <a:xfrm>
            <a:off x="742201" y="646298"/>
            <a:ext cx="1417955" cy="275590"/>
          </a:xfrm>
          <a:prstGeom prst="rect">
            <a:avLst/>
          </a:prstGeom>
        </p:spPr>
        <p:txBody>
          <a:bodyPr wrap="none">
            <a:spAutoFit/>
          </a:bodyPr>
          <a:p>
            <a:pPr algn="dist">
              <a:spcAft>
                <a:spcPts val="0"/>
              </a:spcAft>
            </a:pPr>
            <a:r>
              <a:rPr lang="en-US" altLang="zh-CN" sz="1200" b="1" kern="100">
                <a:solidFill>
                  <a:schemeClr val="bg1"/>
                </a:solidFill>
                <a:latin typeface="+mj-lt"/>
                <a:cs typeface="Times New Roman" panose="02020603050405020304" pitchFamily="18" charset="0"/>
                <a:sym typeface="+mn-ea"/>
              </a:rPr>
              <a:t>Research Design</a:t>
            </a:r>
            <a:endParaRPr lang="en-US" altLang="zh-CN" sz="1200" b="1" kern="100">
              <a:solidFill>
                <a:schemeClr val="bg1"/>
              </a:solidFill>
              <a:latin typeface="+mj-lt"/>
              <a:cs typeface="Times New Roman" panose="02020603050405020304" pitchFamily="18" charset="0"/>
              <a:sym typeface="+mn-ea"/>
            </a:endParaRPr>
          </a:p>
        </p:txBody>
      </p:sp>
      <p:sp>
        <p:nvSpPr>
          <p:cNvPr id="24" name="矩形 23"/>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bg1"/>
                </a:solidFill>
                <a:latin typeface="+mn-ea"/>
                <a:cs typeface="Times New Roman" panose="02020603050405020304" pitchFamily="18" charset="0"/>
              </a:rPr>
              <a:t>  </a:t>
            </a:r>
            <a:r>
              <a:rPr lang="zh-CN" altLang="en-US" sz="2000" b="1" kern="100">
                <a:solidFill>
                  <a:schemeClr val="bg1"/>
                </a:solidFill>
                <a:latin typeface="+mn-ea"/>
                <a:cs typeface="Times New Roman" panose="02020603050405020304" pitchFamily="18" charset="0"/>
              </a:rPr>
              <a:t>研究设计</a:t>
            </a:r>
            <a:endParaRPr lang="zh-CN" altLang="en-US" sz="2000" b="1" kern="100">
              <a:solidFill>
                <a:schemeClr val="bg1"/>
              </a:solidFill>
              <a:latin typeface="+mn-ea"/>
              <a:cs typeface="Times New Roman" panose="02020603050405020304" pitchFamily="18" charset="0"/>
            </a:endParaRPr>
          </a:p>
        </p:txBody>
      </p:sp>
      <p:sp>
        <p:nvSpPr>
          <p:cNvPr id="25" name="文本框 24"/>
          <p:cNvSpPr txBox="1"/>
          <p:nvPr/>
        </p:nvSpPr>
        <p:spPr>
          <a:xfrm>
            <a:off x="830580" y="1126490"/>
            <a:ext cx="7482205" cy="3415030"/>
          </a:xfrm>
          <a:prstGeom prst="rect">
            <a:avLst/>
          </a:prstGeom>
          <a:solidFill>
            <a:schemeClr val="tx1">
              <a:lumMod val="75000"/>
              <a:lumOff val="25000"/>
            </a:schemeClr>
          </a:solidFill>
        </p:spPr>
        <p:txBody>
          <a:bodyPr wrap="square" rtlCol="0">
            <a:spAutoFit/>
          </a:bodyPr>
          <a:p>
            <a:pPr>
              <a:lnSpc>
                <a:spcPct val="150000"/>
              </a:lnSpc>
            </a:pPr>
            <a:r>
              <a:rPr lang="zh-CN" altLang="en-US">
                <a:solidFill>
                  <a:schemeClr val="bg1"/>
                </a:solidFill>
              </a:rPr>
              <a:t>设计</a:t>
            </a:r>
            <a:r>
              <a:rPr lang="zh-CN" altLang="en-US">
                <a:solidFill>
                  <a:schemeClr val="bg1"/>
                </a:solidFill>
              </a:rPr>
              <a:t>方案及思路：</a:t>
            </a:r>
            <a:endParaRPr lang="zh-CN" altLang="en-US">
              <a:solidFill>
                <a:schemeClr val="bg1"/>
              </a:solidFill>
            </a:endParaRPr>
          </a:p>
          <a:p>
            <a:pPr>
              <a:lnSpc>
                <a:spcPct val="150000"/>
              </a:lnSpc>
            </a:pPr>
            <a:r>
              <a:rPr lang="zh-CN" altLang="en-US">
                <a:solidFill>
                  <a:schemeClr val="bg1"/>
                </a:solidFill>
              </a:rPr>
              <a:t>基于JavaEE技术的学生竞选管理系统分为前端网站和后台管理两块，前端网站实现用户学生报名竞选群众投票等。后台管理实现权限分配，用户分析，投票统计。</a:t>
            </a:r>
            <a:endParaRPr lang="zh-CN" altLang="en-US">
              <a:solidFill>
                <a:schemeClr val="bg1"/>
              </a:solidFill>
            </a:endParaRPr>
          </a:p>
          <a:p>
            <a:pPr>
              <a:lnSpc>
                <a:spcPct val="150000"/>
              </a:lnSpc>
            </a:pPr>
            <a:r>
              <a:rPr lang="zh-CN" altLang="en-US">
                <a:solidFill>
                  <a:schemeClr val="bg1"/>
                </a:solidFill>
              </a:rPr>
              <a:t>使用技术如下：</a:t>
            </a:r>
            <a:endParaRPr lang="zh-CN" altLang="en-US">
              <a:solidFill>
                <a:schemeClr val="bg1"/>
              </a:solidFill>
            </a:endParaRPr>
          </a:p>
          <a:p>
            <a:pPr>
              <a:lnSpc>
                <a:spcPct val="150000"/>
              </a:lnSpc>
            </a:pPr>
            <a:r>
              <a:rPr lang="zh-CN" altLang="en-US">
                <a:solidFill>
                  <a:schemeClr val="bg1"/>
                </a:solidFill>
              </a:rPr>
              <a:t>1、系统主要采用javaEE技术</a:t>
            </a:r>
            <a:endParaRPr lang="zh-CN" altLang="en-US">
              <a:solidFill>
                <a:schemeClr val="bg1"/>
              </a:solidFill>
            </a:endParaRPr>
          </a:p>
          <a:p>
            <a:pPr>
              <a:lnSpc>
                <a:spcPct val="150000"/>
              </a:lnSpc>
            </a:pPr>
            <a:r>
              <a:rPr lang="zh-CN" altLang="en-US">
                <a:solidFill>
                  <a:schemeClr val="bg1"/>
                </a:solidFill>
              </a:rPr>
              <a:t>2、数据库使用轻量级的MySQL数据库</a:t>
            </a:r>
            <a:endParaRPr lang="zh-CN" altLang="en-US">
              <a:solidFill>
                <a:schemeClr val="bg1"/>
              </a:solidFill>
            </a:endParaRPr>
          </a:p>
          <a:p>
            <a:pPr>
              <a:lnSpc>
                <a:spcPct val="150000"/>
              </a:lnSpc>
            </a:pPr>
            <a:r>
              <a:rPr lang="zh-CN" altLang="en-US">
                <a:solidFill>
                  <a:schemeClr val="bg1"/>
                </a:solidFill>
              </a:rPr>
              <a:t>3、服务器使用应用广泛的tomcat9.0</a:t>
            </a:r>
            <a:endParaRPr lang="zh-CN"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1901672" y="2439683"/>
            <a:ext cx="5262880" cy="706755"/>
          </a:xfrm>
          <a:prstGeom prst="rect">
            <a:avLst/>
          </a:prstGeom>
          <a:noFill/>
        </p:spPr>
        <p:txBody>
          <a:bodyPr wrap="none" rtlCol="0">
            <a:spAutoFit/>
          </a:bodyPr>
          <a:lstStyle/>
          <a:p>
            <a:pPr lvl="0"/>
            <a:r>
              <a:rPr lang="zh-CN" altLang="en-US" sz="4000">
                <a:solidFill>
                  <a:srgbClr val="222B34"/>
                </a:solidFill>
              </a:rPr>
              <a:t>感谢各位老师</a:t>
            </a:r>
            <a:r>
              <a:rPr lang="zh-CN" altLang="en-US" sz="4000">
                <a:solidFill>
                  <a:srgbClr val="222B34"/>
                </a:solidFill>
              </a:rPr>
              <a:t>批评指正</a:t>
            </a:r>
            <a:endParaRPr lang="zh-CN" altLang="en-US" sz="4000">
              <a:solidFill>
                <a:srgbClr val="222B34"/>
              </a:solidFill>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6" name="文本框 25"/>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
        <p:nvSpPr>
          <p:cNvPr id="2" name="文本框 1"/>
          <p:cNvSpPr txBox="1"/>
          <p:nvPr/>
        </p:nvSpPr>
        <p:spPr>
          <a:xfrm>
            <a:off x="2758069" y="3947612"/>
            <a:ext cx="3630930" cy="337185"/>
          </a:xfrm>
          <a:prstGeom prst="rect">
            <a:avLst/>
          </a:prstGeom>
          <a:noFill/>
        </p:spPr>
        <p:txBody>
          <a:bodyPr wrap="none" rtlCol="0">
            <a:spAutoFit/>
          </a:bodyPr>
          <a:p>
            <a:r>
              <a:rPr lang="zh-CN" altLang="en-US" sz="1600" b="1" dirty="0">
                <a:solidFill>
                  <a:schemeClr val="accent1"/>
                </a:solidFill>
              </a:rPr>
              <a:t>汇报人</a:t>
            </a:r>
            <a:r>
              <a:rPr lang="zh-CN" altLang="en-US" sz="1600" b="1" dirty="0" smtClean="0">
                <a:solidFill>
                  <a:schemeClr val="accent1"/>
                </a:solidFill>
              </a:rPr>
              <a:t>：张硕    </a:t>
            </a:r>
            <a:r>
              <a:rPr lang="zh-CN" altLang="en-US" sz="1600" b="1" dirty="0">
                <a:solidFill>
                  <a:schemeClr val="accent1"/>
                </a:solidFill>
              </a:rPr>
              <a:t>汇报时间：</a:t>
            </a:r>
            <a:r>
              <a:rPr lang="en-US" altLang="zh-CN" sz="1600" b="1" dirty="0">
                <a:solidFill>
                  <a:schemeClr val="accent1"/>
                </a:solidFill>
              </a:rPr>
              <a:t>2018</a:t>
            </a:r>
            <a:r>
              <a:rPr lang="zh-CN" altLang="en-US" sz="1600" b="1" dirty="0">
                <a:solidFill>
                  <a:schemeClr val="accent1"/>
                </a:solidFill>
              </a:rPr>
              <a:t>年</a:t>
            </a:r>
            <a:r>
              <a:rPr lang="en-US" altLang="zh-CN" sz="1600" b="1" dirty="0">
                <a:solidFill>
                  <a:schemeClr val="accent1"/>
                </a:solidFill>
              </a:rPr>
              <a:t>10</a:t>
            </a:r>
            <a:r>
              <a:rPr lang="zh-CN" altLang="en-US" sz="1600" b="1" dirty="0">
                <a:solidFill>
                  <a:schemeClr val="accent1"/>
                </a:solidFill>
              </a:rPr>
              <a:t>月</a:t>
            </a:r>
            <a:endParaRPr lang="zh-CN" altLang="en-US" sz="1600" b="1" dirty="0">
              <a:solidFill>
                <a:schemeClr val="accent1"/>
              </a:solidFill>
            </a:endParaRPr>
          </a:p>
        </p:txBody>
      </p:sp>
      <p:sp>
        <p:nvSpPr>
          <p:cNvPr id="3" name="文本框 2"/>
          <p:cNvSpPr txBox="1"/>
          <p:nvPr/>
        </p:nvSpPr>
        <p:spPr>
          <a:xfrm>
            <a:off x="2164527" y="3536978"/>
            <a:ext cx="4816475" cy="337185"/>
          </a:xfrm>
          <a:prstGeom prst="rect">
            <a:avLst/>
          </a:prstGeom>
          <a:noFill/>
        </p:spPr>
        <p:txBody>
          <a:bodyPr wrap="none" rtlCol="0">
            <a:spAutoFit/>
          </a:bodyPr>
          <a:p>
            <a:r>
              <a:rPr lang="zh-CN" altLang="en-US" sz="1600" b="1">
                <a:solidFill>
                  <a:schemeClr val="accent1"/>
                </a:solidFill>
              </a:rPr>
              <a:t>网络技术学院 </a:t>
            </a:r>
            <a:r>
              <a:rPr lang="en-US" altLang="zh-CN" sz="1600" b="1">
                <a:solidFill>
                  <a:schemeClr val="accent1"/>
                </a:solidFill>
              </a:rPr>
              <a:t>- 2015</a:t>
            </a:r>
            <a:r>
              <a:rPr lang="zh-CN" altLang="en-US" sz="1600" b="1">
                <a:solidFill>
                  <a:schemeClr val="accent1"/>
                </a:solidFill>
              </a:rPr>
              <a:t>级计算机科学与技术（嵌入式）</a:t>
            </a:r>
            <a:endParaRPr lang="zh-CN" altLang="en-US" sz="1600"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endParaRPr lang="zh-CN" altLang="en-US" sz="4000">
              <a:solidFill>
                <a:schemeClr val="accent1"/>
              </a:solidFill>
            </a:endParaRP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1644636"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1667108" y="3165416"/>
            <a:ext cx="995680" cy="337185"/>
          </a:xfrm>
          <a:prstGeom prst="rect">
            <a:avLst/>
          </a:prstGeom>
        </p:spPr>
        <p:txBody>
          <a:bodyPr wrap="none">
            <a:spAutoFit/>
          </a:bodyPr>
          <a:lstStyle/>
          <a:p>
            <a:pPr algn="ctr">
              <a:spcAft>
                <a:spcPts val="0"/>
              </a:spcAft>
            </a:pPr>
            <a:r>
              <a:rPr lang="zh-CN" altLang="zh-CN" sz="1600" kern="100">
                <a:solidFill>
                  <a:schemeClr val="accent1"/>
                </a:solidFill>
                <a:latin typeface="+mn-ea"/>
                <a:cs typeface="Times New Roman" panose="02020603050405020304" pitchFamily="18" charset="0"/>
              </a:rPr>
              <a:t>选题</a:t>
            </a:r>
            <a:r>
              <a:rPr lang="zh-CN" altLang="zh-CN" sz="1600" kern="100">
                <a:solidFill>
                  <a:schemeClr val="accent1"/>
                </a:solidFill>
                <a:latin typeface="+mn-ea"/>
                <a:cs typeface="Times New Roman" panose="02020603050405020304" pitchFamily="18" charset="0"/>
              </a:rPr>
              <a:t>意义</a:t>
            </a:r>
            <a:endParaRPr lang="en-US" altLang="zh-CN" sz="1600" kern="100">
              <a:solidFill>
                <a:schemeClr val="accent1"/>
              </a:solidFill>
              <a:latin typeface="+mn-ea"/>
              <a:cs typeface="Times New Roman" panose="02020603050405020304" pitchFamily="18" charset="0"/>
            </a:endParaRPr>
          </a:p>
        </p:txBody>
      </p:sp>
      <p:sp>
        <p:nvSpPr>
          <p:cNvPr id="8" name="椭圆 7"/>
          <p:cNvSpPr/>
          <p:nvPr/>
        </p:nvSpPr>
        <p:spPr>
          <a:xfrm>
            <a:off x="3317476"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3339948"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文献综述</a:t>
            </a:r>
            <a:endParaRPr lang="zh-CN" altLang="en-US" sz="1600" kern="100">
              <a:solidFill>
                <a:schemeClr val="accent1"/>
              </a:solidFill>
              <a:latin typeface="+mn-ea"/>
              <a:cs typeface="Times New Roman" panose="02020603050405020304" pitchFamily="18" charset="0"/>
            </a:endParaRPr>
          </a:p>
        </p:txBody>
      </p:sp>
      <p:sp>
        <p:nvSpPr>
          <p:cNvPr id="10" name="椭圆 9"/>
          <p:cNvSpPr/>
          <p:nvPr/>
        </p:nvSpPr>
        <p:spPr>
          <a:xfrm>
            <a:off x="4921407"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4943879"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基本结构</a:t>
            </a:r>
            <a:endParaRPr lang="zh-CN" altLang="en-US" sz="1600" kern="100">
              <a:solidFill>
                <a:schemeClr val="accent1"/>
              </a:solidFill>
              <a:latin typeface="+mn-ea"/>
              <a:cs typeface="Times New Roman" panose="02020603050405020304" pitchFamily="18" charset="0"/>
            </a:endParaRPr>
          </a:p>
        </p:txBody>
      </p:sp>
      <p:sp>
        <p:nvSpPr>
          <p:cNvPr id="12" name="椭圆 11"/>
          <p:cNvSpPr/>
          <p:nvPr/>
        </p:nvSpPr>
        <p:spPr>
          <a:xfrm>
            <a:off x="6546200"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6568673"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研究设计</a:t>
            </a:r>
            <a:endParaRPr lang="zh-CN" altLang="en-US" sz="1600" kern="100">
              <a:solidFill>
                <a:schemeClr val="accent1"/>
              </a:solidFill>
              <a:latin typeface="+mn-ea"/>
              <a:cs typeface="Times New Roman" panose="02020603050405020304" pitchFamily="18" charset="0"/>
            </a:endParaRPr>
          </a:p>
        </p:txBody>
      </p:sp>
      <p:sp>
        <p:nvSpPr>
          <p:cNvPr id="16" name="文本框 15"/>
          <p:cNvSpPr txBox="1"/>
          <p:nvPr/>
        </p:nvSpPr>
        <p:spPr>
          <a:xfrm>
            <a:off x="1767889" y="2111133"/>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p:cNvSpPr txBox="1"/>
          <p:nvPr/>
        </p:nvSpPr>
        <p:spPr>
          <a:xfrm>
            <a:off x="3459438" y="2111133"/>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5064052" y="2112332"/>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6688844" y="2111133"/>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465" y="1809115"/>
            <a:ext cx="3333750" cy="645160"/>
          </a:xfrm>
          <a:prstGeom prst="rect">
            <a:avLst/>
          </a:prstGeom>
        </p:spPr>
        <p:txBody>
          <a:bodyPr wrap="square">
            <a:spAutoFit/>
          </a:bodyPr>
          <a:lstStyle/>
          <a:p>
            <a:pPr marL="571500" indent="-571500" algn="dist">
              <a:spcAft>
                <a:spcPts val="0"/>
              </a:spcAft>
              <a:buFont typeface="Wingdings" panose="05000000000000000000" charset="0"/>
              <a:buChar char="Ø"/>
            </a:pPr>
            <a:r>
              <a:rPr lang="en-US" altLang="zh-CN" sz="3600" b="1" kern="100">
                <a:solidFill>
                  <a:schemeClr val="accent1"/>
                </a:solidFill>
                <a:latin typeface="+mn-ea"/>
                <a:cs typeface="Times New Roman" panose="02020603050405020304" pitchFamily="18" charset="0"/>
                <a:sym typeface="+mn-ea"/>
              </a:rPr>
              <a:t> </a:t>
            </a:r>
            <a:r>
              <a:rPr lang="zh-CN" altLang="zh-CN" sz="3600" b="1" kern="100">
                <a:solidFill>
                  <a:schemeClr val="accent1"/>
                </a:solidFill>
                <a:latin typeface="+mn-ea"/>
                <a:cs typeface="Times New Roman" panose="02020603050405020304" pitchFamily="18" charset="0"/>
                <a:sym typeface="+mn-ea"/>
              </a:rPr>
              <a:t>选题</a:t>
            </a:r>
            <a:r>
              <a:rPr lang="zh-CN" altLang="zh-CN" sz="3600" b="1" kern="100">
                <a:solidFill>
                  <a:schemeClr val="accent1"/>
                </a:solidFill>
                <a:latin typeface="+mn-ea"/>
                <a:cs typeface="Times New Roman" panose="02020603050405020304" pitchFamily="18" charset="0"/>
              </a:rPr>
              <a:t>意义</a:t>
            </a: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3870325"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Significance of The Subject</a:t>
            </a:r>
            <a:endParaRPr lang="en-US" altLang="zh-CN" sz="2400" kern="100">
              <a:solidFill>
                <a:schemeClr val="accent1"/>
              </a:solidFill>
              <a:latin typeface="+mj-lt"/>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620" y="375285"/>
            <a:ext cx="1849120" cy="398780"/>
          </a:xfrm>
          <a:prstGeom prst="rect">
            <a:avLst/>
          </a:prstGeom>
        </p:spPr>
        <p:txBody>
          <a:bodyPr wrap="square">
            <a:spAutoFit/>
          </a:bodyPr>
          <a:lstStyle/>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选题</a:t>
            </a:r>
            <a:r>
              <a:rPr lang="zh-CN" altLang="zh-CN" sz="2000" b="1" kern="100">
                <a:solidFill>
                  <a:schemeClr val="accent1"/>
                </a:solidFill>
                <a:latin typeface="+mn-ea"/>
                <a:cs typeface="Times New Roman" panose="02020603050405020304" pitchFamily="18" charset="0"/>
              </a:rPr>
              <a:t>意义</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2023745"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Significance of The Subject</a:t>
            </a:r>
            <a:endParaRPr lang="en-US" altLang="zh-CN" sz="1200" kern="100">
              <a:solidFill>
                <a:schemeClr val="accent1"/>
              </a:solidFill>
              <a:latin typeface="+mj-lt"/>
              <a:cs typeface="Times New Roman" panose="02020603050405020304" pitchFamily="18" charset="0"/>
            </a:endParaRPr>
          </a:p>
        </p:txBody>
      </p:sp>
      <p:sp>
        <p:nvSpPr>
          <p:cNvPr id="16" name="矩形 15"/>
          <p:cNvSpPr/>
          <p:nvPr/>
        </p:nvSpPr>
        <p:spPr>
          <a:xfrm>
            <a:off x="889012" y="150596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a:off x="2348230" y="1506220"/>
            <a:ext cx="4440555" cy="2676525"/>
          </a:xfrm>
          <a:prstGeom prst="rect">
            <a:avLst/>
          </a:prstGeom>
        </p:spPr>
        <p:txBody>
          <a:bodyPr wrap="square">
            <a:spAutoFit/>
          </a:bodyPr>
          <a:lstStyle/>
          <a:p>
            <a:pPr algn="just">
              <a:lnSpc>
                <a:spcPct val="200000"/>
              </a:lnSpc>
              <a:spcBef>
                <a:spcPts val="600"/>
              </a:spcBef>
            </a:pPr>
            <a:r>
              <a:rPr lang="en-US" altLang="zh-CN" sz="1400">
                <a:solidFill>
                  <a:schemeClr val="tx1">
                    <a:lumMod val="85000"/>
                    <a:lumOff val="15000"/>
                  </a:schemeClr>
                </a:solidFill>
              </a:rPr>
              <a:t>          进入 21 世纪， Internet 为核心的现代网络技术和通信技术已经得到了飞速的发展和广泛的应用，世界经济向全球化和信息化发展成为新世纪鲜明的特征和趋势。今天，我们已经走入以因特网为基础的时代， 高校利用现代信息技术进行高效的学生管理，已成为一种必然的选择。 </a:t>
            </a:r>
            <a:endParaRPr lang="en-US" altLang="zh-CN" sz="1400">
              <a:solidFill>
                <a:schemeClr val="tx1">
                  <a:lumMod val="85000"/>
                  <a:lumOff val="15000"/>
                </a:schemeClr>
              </a:solidFill>
            </a:endParaRPr>
          </a:p>
        </p:txBody>
      </p:sp>
      <p:sp>
        <p:nvSpPr>
          <p:cNvPr id="19" name="矩形 18"/>
          <p:cNvSpPr/>
          <p:nvPr/>
        </p:nvSpPr>
        <p:spPr>
          <a:xfrm>
            <a:off x="7225446" y="2940429"/>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AutoShape 112"/>
          <p:cNvSpPr/>
          <p:nvPr/>
        </p:nvSpPr>
        <p:spPr bwMode="auto">
          <a:xfrm>
            <a:off x="7422953" y="3091179"/>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30" name="组合 29"/>
          <p:cNvGrpSpPr/>
          <p:nvPr/>
        </p:nvGrpSpPr>
        <p:grpSpPr>
          <a:xfrm>
            <a:off x="1087121" y="1704403"/>
            <a:ext cx="626564" cy="626564"/>
            <a:chOff x="2473104" y="2145028"/>
            <a:chExt cx="359165" cy="359165"/>
          </a:xfrm>
          <a:solidFill>
            <a:schemeClr val="bg1"/>
          </a:solidFill>
        </p:grpSpPr>
        <p:sp>
          <p:nvSpPr>
            <p:cNvPr id="3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0850" y="1720850"/>
            <a:ext cx="7793990" cy="2050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5857879" y="1298166"/>
            <a:ext cx="2344387" cy="3117730"/>
          </a:xfrm>
          <a:prstGeom prst="rect">
            <a:avLst/>
          </a:prstGeom>
        </p:spPr>
      </p:pic>
      <p:pic>
        <p:nvPicPr>
          <p:cNvPr id="25" name="图片 24"/>
          <p:cNvPicPr>
            <a:picLocks noChangeAspect="1"/>
          </p:cNvPicPr>
          <p:nvPr/>
        </p:nvPicPr>
        <p:blipFill>
          <a:blip r:embed="rId2" cstate="screen"/>
          <a:stretch>
            <a:fillRect/>
          </a:stretch>
        </p:blipFill>
        <p:spPr>
          <a:xfrm>
            <a:off x="5635224" y="897030"/>
            <a:ext cx="2789695" cy="3920002"/>
          </a:xfrm>
          <a:prstGeom prst="rect">
            <a:avLst/>
          </a:prstGeom>
        </p:spPr>
      </p:pic>
      <p:sp>
        <p:nvSpPr>
          <p:cNvPr id="28" name="矩形 27"/>
          <p:cNvSpPr/>
          <p:nvPr/>
        </p:nvSpPr>
        <p:spPr>
          <a:xfrm>
            <a:off x="609044" y="1892209"/>
            <a:ext cx="5217899" cy="1706880"/>
          </a:xfrm>
          <a:prstGeom prst="rect">
            <a:avLst/>
          </a:prstGeom>
        </p:spPr>
        <p:txBody>
          <a:bodyPr wrap="square">
            <a:spAutoFit/>
          </a:bodyPr>
          <a:lstStyle/>
          <a:p>
            <a:pPr>
              <a:lnSpc>
                <a:spcPct val="150000"/>
              </a:lnSpc>
              <a:spcBef>
                <a:spcPts val="600"/>
              </a:spcBef>
            </a:pPr>
            <a:r>
              <a:rPr lang="en-US" altLang="zh-CN" sz="1400">
                <a:solidFill>
                  <a:schemeClr val="bg1"/>
                </a:solidFill>
              </a:rPr>
              <a:t>         竞选，为争取当选而进行的活动。如资本主义国家各政党间竞选总统、议员或某种机构、部门的领导人。现如今，高校因为学生管理需要学生干部亦常有竞选活动。那么设计这样一套系统就可以很好的实现高校内班级选举，学院选举以及校级学生组织竞选等选举活动。极大的增强了学生工作的效率。</a:t>
            </a:r>
            <a:endParaRPr lang="en-US" altLang="zh-CN" sz="1400">
              <a:solidFill>
                <a:schemeClr val="bg1"/>
              </a:solidFill>
            </a:endParaRPr>
          </a:p>
        </p:txBody>
      </p:sp>
      <p:sp>
        <p:nvSpPr>
          <p:cNvPr id="29" name="椭圆 28"/>
          <p:cNvSpPr/>
          <p:nvPr/>
        </p:nvSpPr>
        <p:spPr>
          <a:xfrm>
            <a:off x="452834" y="121814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704046" y="36187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5" name="组合 14"/>
          <p:cNvGrpSpPr/>
          <p:nvPr/>
        </p:nvGrpSpPr>
        <p:grpSpPr>
          <a:xfrm>
            <a:off x="4860111" y="3770632"/>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608915" y="1368565"/>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 name="矩形 1"/>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选题</a:t>
            </a:r>
            <a:r>
              <a:rPr lang="zh-CN" altLang="zh-CN" sz="2000" b="1" kern="100">
                <a:solidFill>
                  <a:schemeClr val="accent1"/>
                </a:solidFill>
                <a:latin typeface="+mn-ea"/>
                <a:cs typeface="Times New Roman" panose="02020603050405020304" pitchFamily="18" charset="0"/>
              </a:rPr>
              <a:t>意义</a:t>
            </a:r>
            <a:endParaRPr lang="en-US" altLang="zh-CN" sz="2000" b="1" kern="100">
              <a:solidFill>
                <a:schemeClr val="accent1"/>
              </a:solidFill>
              <a:latin typeface="+mn-ea"/>
              <a:cs typeface="Times New Roman" panose="02020603050405020304" pitchFamily="18" charset="0"/>
            </a:endParaRPr>
          </a:p>
        </p:txBody>
      </p:sp>
      <p:sp>
        <p:nvSpPr>
          <p:cNvPr id="5" name="矩形 4"/>
          <p:cNvSpPr/>
          <p:nvPr/>
        </p:nvSpPr>
        <p:spPr>
          <a:xfrm>
            <a:off x="388823" y="742818"/>
            <a:ext cx="2023745" cy="275590"/>
          </a:xfrm>
          <a:prstGeom prst="rect">
            <a:avLst/>
          </a:prstGeom>
        </p:spPr>
        <p:txBody>
          <a:bodyPr wrap="none">
            <a:spAutoFit/>
          </a:bodyPr>
          <a:p>
            <a:pPr algn="l">
              <a:spcAft>
                <a:spcPts val="0"/>
              </a:spcAft>
            </a:pPr>
            <a:r>
              <a:rPr lang="en-US" altLang="zh-CN" sz="1200" kern="100">
                <a:solidFill>
                  <a:schemeClr val="accent1"/>
                </a:solidFill>
                <a:latin typeface="+mj-lt"/>
                <a:cs typeface="Times New Roman" panose="02020603050405020304" pitchFamily="18" charset="0"/>
                <a:sym typeface="+mn-ea"/>
              </a:rPr>
              <a:t>Significance of The Subject</a:t>
            </a:r>
            <a:endParaRPr lang="en-US" altLang="zh-CN" sz="1200" kern="100">
              <a:solidFill>
                <a:schemeClr val="accent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5397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465" y="1748155"/>
            <a:ext cx="3176905" cy="645160"/>
          </a:xfrm>
          <a:prstGeom prst="rect">
            <a:avLst/>
          </a:prstGeom>
        </p:spPr>
        <p:txBody>
          <a:bodyPr wrap="square">
            <a:spAutoFit/>
          </a:bodyPr>
          <a:lstStyle/>
          <a:p>
            <a:pPr marL="571500" indent="-571500" algn="dist">
              <a:spcAft>
                <a:spcPts val="0"/>
              </a:spcAft>
              <a:buFont typeface="Wingdings" panose="05000000000000000000" charset="0"/>
              <a:buChar char="Ø"/>
            </a:pPr>
            <a:r>
              <a:rPr lang="en-US" altLang="zh-CN" sz="3600" b="1" kern="100">
                <a:solidFill>
                  <a:schemeClr val="accent1"/>
                </a:solidFill>
                <a:latin typeface="+mn-ea"/>
                <a:cs typeface="Times New Roman" panose="02020603050405020304" pitchFamily="18" charset="0"/>
                <a:sym typeface="+mn-ea"/>
              </a:rPr>
              <a:t>文献</a:t>
            </a:r>
            <a:r>
              <a:rPr lang="en-US" altLang="zh-CN" sz="3600" b="1" kern="100">
                <a:solidFill>
                  <a:schemeClr val="accent1"/>
                </a:solidFill>
                <a:latin typeface="+mn-ea"/>
                <a:cs typeface="Times New Roman" panose="02020603050405020304" pitchFamily="18" charset="0"/>
                <a:sym typeface="+mn-ea"/>
              </a:rPr>
              <a:t>综述</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465" y="2431415"/>
            <a:ext cx="3176905" cy="460375"/>
          </a:xfrm>
          <a:prstGeom prst="rect">
            <a:avLst/>
          </a:prstGeom>
        </p:spPr>
        <p:txBody>
          <a:bodyPr wrap="square">
            <a:spAutoFit/>
          </a:bodyPr>
          <a:lstStyle/>
          <a:p>
            <a:pPr algn="dist">
              <a:spcAft>
                <a:spcPts val="0"/>
              </a:spcAft>
            </a:pPr>
            <a:r>
              <a:rPr lang="en-US" altLang="zh-CN" sz="2400" kern="100">
                <a:solidFill>
                  <a:schemeClr val="accent1"/>
                </a:solidFill>
                <a:latin typeface="+mj-lt"/>
                <a:cs typeface="Times New Roman" panose="02020603050405020304" pitchFamily="18" charset="0"/>
              </a:rPr>
              <a:t>Literature Review</a:t>
            </a:r>
            <a:endParaRPr lang="en-US" altLang="zh-CN" sz="2400" kern="100">
              <a:solidFill>
                <a:schemeClr val="accent1"/>
              </a:solidFill>
              <a:latin typeface="+mj-lt"/>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23" y="773933"/>
            <a:ext cx="1366520" cy="275590"/>
          </a:xfrm>
          <a:prstGeom prst="rect">
            <a:avLst/>
          </a:prstGeom>
        </p:spPr>
        <p:txBody>
          <a:bodyPr wrap="none">
            <a:spAutoFit/>
          </a:bodyPr>
          <a:lstStyle/>
          <a:p>
            <a:pPr algn="dist">
              <a:spcAft>
                <a:spcPts val="0"/>
              </a:spcAft>
            </a:pPr>
            <a:r>
              <a:rPr lang="en-US" altLang="zh-CN" sz="1200" kern="100">
                <a:solidFill>
                  <a:schemeClr val="accent1"/>
                </a:solidFill>
                <a:latin typeface="+mj-lt"/>
                <a:cs typeface="Times New Roman" panose="02020603050405020304" pitchFamily="18" charset="0"/>
                <a:sym typeface="+mn-ea"/>
              </a:rPr>
              <a:t>Literature Review</a:t>
            </a:r>
            <a:endParaRPr lang="en-US" altLang="zh-CN" sz="1200" kern="100">
              <a:solidFill>
                <a:schemeClr val="accent1"/>
              </a:solidFill>
              <a:latin typeface="+mj-lt"/>
              <a:cs typeface="Times New Roman" panose="02020603050405020304" pitchFamily="18" charset="0"/>
            </a:endParaRPr>
          </a:p>
        </p:txBody>
      </p:sp>
      <p:pic>
        <p:nvPicPr>
          <p:cNvPr id="34" name="图片 33"/>
          <p:cNvPicPr>
            <a:picLocks noChangeAspect="1"/>
          </p:cNvPicPr>
          <p:nvPr/>
        </p:nvPicPr>
        <p:blipFill>
          <a:blip r:embed="rId1"/>
          <a:stretch>
            <a:fillRect/>
          </a:stretch>
        </p:blipFill>
        <p:spPr>
          <a:xfrm>
            <a:off x="388824" y="1142940"/>
            <a:ext cx="8376036" cy="3048048"/>
          </a:xfrm>
          <a:prstGeom prst="rect">
            <a:avLst/>
          </a:prstGeom>
        </p:spPr>
      </p:pic>
      <p:sp>
        <p:nvSpPr>
          <p:cNvPr id="35" name="矩形 34"/>
          <p:cNvSpPr/>
          <p:nvPr/>
        </p:nvSpPr>
        <p:spPr>
          <a:xfrm>
            <a:off x="546408"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矩形 40"/>
          <p:cNvSpPr/>
          <p:nvPr/>
        </p:nvSpPr>
        <p:spPr>
          <a:xfrm>
            <a:off x="880110" y="2566670"/>
            <a:ext cx="7383145" cy="2395855"/>
          </a:xfrm>
          <a:prstGeom prst="rect">
            <a:avLst/>
          </a:prstGeom>
        </p:spPr>
        <p:txBody>
          <a:bodyPr wrap="square">
            <a:spAutoFit/>
          </a:bodyPr>
          <a:lstStyle/>
          <a:p>
            <a:pPr marL="171450" indent="-171450">
              <a:lnSpc>
                <a:spcPct val="130000"/>
              </a:lnSpc>
              <a:spcBef>
                <a:spcPts val="600"/>
              </a:spcBef>
              <a:buFont typeface="Wingdings" panose="05000000000000000000" charset="0"/>
              <a:buChar char="u"/>
            </a:pPr>
            <a:r>
              <a:rPr lang="en-US" altLang="zh-CN" sz="1600">
                <a:solidFill>
                  <a:schemeClr val="bg1"/>
                </a:solidFill>
              </a:rPr>
              <a:t>崔楠.高校学生干部竞选中存在的问题及其解决方案.辽宁工业大学学报.2017,1.</a:t>
            </a:r>
            <a:endParaRPr lang="en-US" altLang="zh-CN" sz="1600">
              <a:solidFill>
                <a:schemeClr val="bg1"/>
              </a:solidFill>
            </a:endParaRPr>
          </a:p>
          <a:p>
            <a:pPr marL="171450" indent="-171450">
              <a:lnSpc>
                <a:spcPct val="130000"/>
              </a:lnSpc>
              <a:spcBef>
                <a:spcPts val="600"/>
              </a:spcBef>
              <a:buFont typeface="Wingdings" panose="05000000000000000000" charset="0"/>
              <a:buChar char="u"/>
            </a:pPr>
            <a:r>
              <a:rPr lang="en-US" altLang="zh-CN" sz="1600">
                <a:solidFill>
                  <a:schemeClr val="bg1"/>
                </a:solidFill>
              </a:rPr>
              <a:t>杨学艺,黄庭玉.高等院校学生竞选管理制度创新尝试.现代企业教育.2013，22.</a:t>
            </a:r>
            <a:endParaRPr lang="en-US" altLang="zh-CN" sz="1600">
              <a:solidFill>
                <a:schemeClr val="bg1"/>
              </a:solidFill>
            </a:endParaRPr>
          </a:p>
          <a:p>
            <a:pPr marL="171450" indent="-171450">
              <a:lnSpc>
                <a:spcPct val="130000"/>
              </a:lnSpc>
              <a:spcBef>
                <a:spcPts val="600"/>
              </a:spcBef>
              <a:buFont typeface="Wingdings" panose="05000000000000000000" charset="0"/>
              <a:buChar char="u"/>
            </a:pPr>
            <a:r>
              <a:rPr lang="en-US" altLang="zh-CN" sz="1600">
                <a:solidFill>
                  <a:schemeClr val="bg1"/>
                </a:solidFill>
              </a:rPr>
              <a:t>张慧.高校班级民主管理模式探讨.经济研究导刊.2012,24.</a:t>
            </a:r>
            <a:endParaRPr lang="en-US" altLang="zh-CN" sz="1600">
              <a:solidFill>
                <a:schemeClr val="bg1"/>
              </a:solidFill>
            </a:endParaRPr>
          </a:p>
          <a:p>
            <a:pPr marL="171450" indent="-171450">
              <a:lnSpc>
                <a:spcPct val="130000"/>
              </a:lnSpc>
              <a:spcBef>
                <a:spcPts val="600"/>
              </a:spcBef>
              <a:buFont typeface="Wingdings" panose="05000000000000000000" charset="0"/>
              <a:buChar char="u"/>
            </a:pPr>
            <a:r>
              <a:rPr lang="en-US" altLang="zh-CN" sz="1600">
                <a:solidFill>
                  <a:schemeClr val="bg1"/>
                </a:solidFill>
              </a:rPr>
              <a:t>王红旗.学生信息管理系统及关键技术分析.科学与信息化.2017,33.</a:t>
            </a:r>
            <a:endParaRPr lang="en-US" altLang="zh-CN" sz="1600">
              <a:solidFill>
                <a:schemeClr val="bg1"/>
              </a:solidFill>
            </a:endParaRPr>
          </a:p>
          <a:p>
            <a:pPr marL="171450" indent="-171450">
              <a:lnSpc>
                <a:spcPct val="130000"/>
              </a:lnSpc>
              <a:spcBef>
                <a:spcPts val="600"/>
              </a:spcBef>
              <a:buFont typeface="Wingdings" panose="05000000000000000000" charset="0"/>
              <a:buChar char="u"/>
            </a:pPr>
            <a:endParaRPr lang="en-US" altLang="zh-CN" sz="1600">
              <a:solidFill>
                <a:schemeClr val="bg1"/>
              </a:solidFill>
            </a:endParaRPr>
          </a:p>
          <a:p>
            <a:pPr marL="171450" indent="-171450">
              <a:lnSpc>
                <a:spcPct val="130000"/>
              </a:lnSpc>
              <a:spcBef>
                <a:spcPts val="600"/>
              </a:spcBef>
              <a:buFont typeface="Wingdings" panose="05000000000000000000" charset="0"/>
              <a:buChar char="u"/>
            </a:pPr>
            <a:endParaRPr lang="en-US" altLang="zh-CN" sz="1600">
              <a:solidFill>
                <a:schemeClr val="bg1"/>
              </a:solidFill>
            </a:endParaRPr>
          </a:p>
        </p:txBody>
      </p:sp>
      <p:sp>
        <p:nvSpPr>
          <p:cNvPr id="5" name="矩形 4"/>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文献综述</a:t>
            </a:r>
            <a:endParaRPr lang="zh-CN" altLang="en-US" sz="2000" b="1" kern="100">
              <a:solidFill>
                <a:schemeClr val="accent1"/>
              </a:solidFill>
              <a:latin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矩形 29"/>
          <p:cNvSpPr/>
          <p:nvPr/>
        </p:nvSpPr>
        <p:spPr>
          <a:xfrm>
            <a:off x="3085528" y="2431161"/>
            <a:ext cx="3282950"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Fundamental Structure</a:t>
            </a:r>
            <a:endParaRPr lang="en-US" altLang="zh-CN" sz="2400" kern="100">
              <a:solidFill>
                <a:schemeClr val="accent1"/>
              </a:solidFill>
              <a:latin typeface="+mj-lt"/>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 name="矩形 1"/>
          <p:cNvSpPr/>
          <p:nvPr/>
        </p:nvSpPr>
        <p:spPr>
          <a:xfrm>
            <a:off x="3085465" y="1748155"/>
            <a:ext cx="3176905" cy="645160"/>
          </a:xfrm>
          <a:prstGeom prst="rect">
            <a:avLst/>
          </a:prstGeom>
        </p:spPr>
        <p:txBody>
          <a:bodyPr wrap="square">
            <a:spAutoFit/>
          </a:bodyPr>
          <a:p>
            <a:pPr marL="571500" indent="-571500" algn="dist">
              <a:spcAft>
                <a:spcPts val="0"/>
              </a:spcAft>
              <a:buFont typeface="Wingdings" panose="05000000000000000000" charset="0"/>
              <a:buChar char="Ø"/>
            </a:pPr>
            <a:r>
              <a:rPr lang="zh-CN" altLang="en-US" sz="3600" b="1" kern="100">
                <a:solidFill>
                  <a:schemeClr val="accent1"/>
                </a:solidFill>
                <a:latin typeface="+mn-ea"/>
                <a:cs typeface="Times New Roman" panose="02020603050405020304" pitchFamily="18" charset="0"/>
              </a:rPr>
              <a:t>基本结构</a:t>
            </a:r>
            <a:endParaRPr lang="zh-CN" altLang="en-US" sz="3600" b="1" kern="100">
              <a:solidFill>
                <a:schemeClr val="accent1"/>
              </a:solidFill>
              <a:latin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014095" y="1377950"/>
            <a:ext cx="7595235"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摘要——一两句话交代系统开发的背景，引出要解决的问题</a:t>
            </a:r>
            <a:r>
              <a:rPr lang="zh-CN" altLang="en-US" sz="1200">
                <a:solidFill>
                  <a:schemeClr val="tx1">
                    <a:lumMod val="85000"/>
                    <a:lumOff val="15000"/>
                  </a:schemeClr>
                </a:solidFill>
              </a:rPr>
              <a:t>，</a:t>
            </a:r>
            <a:r>
              <a:rPr lang="en-US" altLang="zh-CN" sz="1200">
                <a:solidFill>
                  <a:schemeClr val="tx1">
                    <a:lumMod val="85000"/>
                    <a:lumOff val="15000"/>
                  </a:schemeClr>
                </a:solidFill>
              </a:rPr>
              <a:t>概述介绍系统的概要设计和主要贡献</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Abstract——英文翻译注意语法</a:t>
            </a:r>
            <a:r>
              <a:rPr lang="zh-CN" altLang="en-US" sz="1200">
                <a:solidFill>
                  <a:schemeClr val="tx1">
                    <a:lumMod val="85000"/>
                    <a:lumOff val="15000"/>
                  </a:schemeClr>
                </a:solidFill>
              </a:rPr>
              <a:t>；</a:t>
            </a:r>
            <a:r>
              <a:rPr lang="en-US" altLang="zh-CN" sz="1200">
                <a:solidFill>
                  <a:schemeClr val="tx1">
                    <a:lumMod val="85000"/>
                    <a:lumOff val="15000"/>
                  </a:schemeClr>
                </a:solidFill>
              </a:rPr>
              <a:t>目录</a:t>
            </a:r>
            <a:endParaRPr lang="en-US" altLang="zh-CN" sz="1200">
              <a:solidFill>
                <a:schemeClr val="tx1">
                  <a:lumMod val="85000"/>
                  <a:lumOff val="15000"/>
                </a:schemeClr>
              </a:solidFill>
            </a:endParaRPr>
          </a:p>
        </p:txBody>
      </p:sp>
      <p:sp>
        <p:nvSpPr>
          <p:cNvPr id="6" name="矩形 5"/>
          <p:cNvSpPr/>
          <p:nvPr/>
        </p:nvSpPr>
        <p:spPr>
          <a:xfrm>
            <a:off x="388823" y="1181138"/>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962660"/>
            <a:ext cx="885190"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1.</a:t>
            </a:r>
            <a:endParaRPr lang="en-US" altLang="zh-CN" sz="2000" kern="100">
              <a:solidFill>
                <a:schemeClr val="bg1"/>
              </a:solidFill>
              <a:latin typeface="+mj-lt"/>
              <a:cs typeface="Times New Roman" panose="02020603050405020304" pitchFamily="18" charset="0"/>
            </a:endParaRPr>
          </a:p>
        </p:txBody>
      </p:sp>
      <p:sp>
        <p:nvSpPr>
          <p:cNvPr id="41" name="矩形 40"/>
          <p:cNvSpPr/>
          <p:nvPr/>
        </p:nvSpPr>
        <p:spPr>
          <a:xfrm>
            <a:off x="1013919" y="2362363"/>
            <a:ext cx="6325998" cy="964565"/>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第一章 引言——选题背景与意义：引出要解决的问题</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第二章 需求分析与系统设计（如果内容很详细，可以分为两章来写）</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第三、四章 详细设计（每个主要功能模块一章）</a:t>
            </a:r>
            <a:endParaRPr lang="en-US" altLang="zh-CN" sz="1200">
              <a:solidFill>
                <a:schemeClr val="tx1">
                  <a:lumMod val="85000"/>
                  <a:lumOff val="15000"/>
                </a:schemeClr>
              </a:solidFill>
            </a:endParaRPr>
          </a:p>
        </p:txBody>
      </p:sp>
      <p:sp>
        <p:nvSpPr>
          <p:cNvPr id="62" name="矩形 61"/>
          <p:cNvSpPr/>
          <p:nvPr/>
        </p:nvSpPr>
        <p:spPr>
          <a:xfrm>
            <a:off x="388620" y="2265680"/>
            <a:ext cx="8220710" cy="10610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13919" y="3725827"/>
            <a:ext cx="6325998" cy="964565"/>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第五章 系统实现和测试——系统实现、截图</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第六章 总结与展望（站在系统已经实现的角度上，说优点和不足）</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参考文献	</a:t>
            </a:r>
            <a:r>
              <a:rPr lang="zh-CN" altLang="en-US" sz="1200">
                <a:solidFill>
                  <a:schemeClr val="tx1">
                    <a:lumMod val="85000"/>
                    <a:lumOff val="15000"/>
                  </a:schemeClr>
                </a:solidFill>
              </a:rPr>
              <a:t>；</a:t>
            </a:r>
            <a:r>
              <a:rPr lang="en-US" altLang="zh-CN" sz="1200">
                <a:solidFill>
                  <a:schemeClr val="tx1">
                    <a:lumMod val="85000"/>
                    <a:lumOff val="15000"/>
                  </a:schemeClr>
                </a:solidFill>
              </a:rPr>
              <a:t>	</a:t>
            </a:r>
            <a:r>
              <a:rPr lang="en-US" altLang="zh-CN" sz="1200">
                <a:solidFill>
                  <a:schemeClr val="tx1">
                    <a:lumMod val="85000"/>
                    <a:lumOff val="15000"/>
                  </a:schemeClr>
                </a:solidFill>
              </a:rPr>
              <a:t>致谢</a:t>
            </a:r>
            <a:endParaRPr lang="en-US" altLang="zh-CN" sz="1200">
              <a:solidFill>
                <a:schemeClr val="tx1">
                  <a:lumMod val="85000"/>
                  <a:lumOff val="15000"/>
                </a:schemeClr>
              </a:solidFill>
            </a:endParaRPr>
          </a:p>
        </p:txBody>
      </p:sp>
      <p:sp>
        <p:nvSpPr>
          <p:cNvPr id="65" name="矩形 64"/>
          <p:cNvSpPr/>
          <p:nvPr/>
        </p:nvSpPr>
        <p:spPr>
          <a:xfrm>
            <a:off x="388620" y="3588385"/>
            <a:ext cx="8220710" cy="10953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06933" y="665983"/>
            <a:ext cx="1731010" cy="275590"/>
          </a:xfrm>
          <a:prstGeom prst="rect">
            <a:avLst/>
          </a:prstGeom>
        </p:spPr>
        <p:txBody>
          <a:bodyPr wrap="none">
            <a:spAutoFit/>
          </a:bodyPr>
          <a:p>
            <a:pPr algn="l">
              <a:spcAft>
                <a:spcPts val="0"/>
              </a:spcAft>
            </a:pPr>
            <a:r>
              <a:rPr lang="en-US" altLang="zh-CN" sz="1200" kern="100">
                <a:solidFill>
                  <a:schemeClr val="accent1"/>
                </a:solidFill>
                <a:latin typeface="+mj-lt"/>
                <a:cs typeface="Times New Roman" panose="02020603050405020304" pitchFamily="18" charset="0"/>
                <a:sym typeface="+mn-ea"/>
              </a:rPr>
              <a:t>Fundamental Structure</a:t>
            </a:r>
            <a:endParaRPr lang="en-US" altLang="zh-CN" sz="1200" kern="100">
              <a:solidFill>
                <a:schemeClr val="accent1"/>
              </a:solidFill>
              <a:latin typeface="+mj-lt"/>
              <a:cs typeface="Times New Roman" panose="02020603050405020304" pitchFamily="18" charset="0"/>
            </a:endParaRPr>
          </a:p>
        </p:txBody>
      </p:sp>
      <p:sp>
        <p:nvSpPr>
          <p:cNvPr id="5" name="矩形 4"/>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基本结构</a:t>
            </a:r>
            <a:endParaRPr lang="zh-CN" altLang="en-US" sz="2000" b="1" kern="100">
              <a:solidFill>
                <a:schemeClr val="accent1"/>
              </a:solidFill>
              <a:latin typeface="+mn-ea"/>
              <a:cs typeface="Times New Roman" panose="02020603050405020304" pitchFamily="18" charset="0"/>
            </a:endParaRPr>
          </a:p>
        </p:txBody>
      </p:sp>
      <p:sp>
        <p:nvSpPr>
          <p:cNvPr id="7" name="矩形 6"/>
          <p:cNvSpPr/>
          <p:nvPr/>
        </p:nvSpPr>
        <p:spPr>
          <a:xfrm>
            <a:off x="656590" y="2025650"/>
            <a:ext cx="885190" cy="398780"/>
          </a:xfrm>
          <a:prstGeom prst="rect">
            <a:avLst/>
          </a:prstGeom>
          <a:solidFill>
            <a:schemeClr val="accent1"/>
          </a:solidFill>
        </p:spPr>
        <p:txBody>
          <a:bodyPr wrap="square">
            <a:spAutoFit/>
          </a:bodyPr>
          <a:p>
            <a:pPr algn="ctr">
              <a:spcAft>
                <a:spcPts val="0"/>
              </a:spcAft>
            </a:pPr>
            <a:r>
              <a:rPr lang="en-US" altLang="zh-CN" sz="2000" kern="100">
                <a:solidFill>
                  <a:schemeClr val="bg1"/>
                </a:solidFill>
                <a:latin typeface="+mj-lt"/>
                <a:cs typeface="Times New Roman" panose="02020603050405020304" pitchFamily="18" charset="0"/>
              </a:rPr>
              <a:t>2.</a:t>
            </a:r>
            <a:endParaRPr lang="en-US" altLang="zh-CN" sz="2000" kern="100">
              <a:solidFill>
                <a:schemeClr val="bg1"/>
              </a:solidFill>
              <a:latin typeface="+mj-lt"/>
              <a:cs typeface="Times New Roman" panose="02020603050405020304" pitchFamily="18" charset="0"/>
            </a:endParaRPr>
          </a:p>
        </p:txBody>
      </p:sp>
      <p:sp>
        <p:nvSpPr>
          <p:cNvPr id="8" name="矩形 7"/>
          <p:cNvSpPr/>
          <p:nvPr/>
        </p:nvSpPr>
        <p:spPr>
          <a:xfrm>
            <a:off x="656590" y="3326765"/>
            <a:ext cx="885190" cy="398780"/>
          </a:xfrm>
          <a:prstGeom prst="rect">
            <a:avLst/>
          </a:prstGeom>
          <a:solidFill>
            <a:schemeClr val="accent1"/>
          </a:solidFill>
        </p:spPr>
        <p:txBody>
          <a:bodyPr wrap="square">
            <a:spAutoFit/>
          </a:bodyPr>
          <a:p>
            <a:pPr algn="ctr">
              <a:spcAft>
                <a:spcPts val="0"/>
              </a:spcAft>
            </a:pPr>
            <a:r>
              <a:rPr lang="en-US" altLang="zh-CN" sz="2000" kern="100">
                <a:solidFill>
                  <a:schemeClr val="bg1"/>
                </a:solidFill>
                <a:latin typeface="+mj-lt"/>
                <a:cs typeface="Times New Roman" panose="02020603050405020304" pitchFamily="18" charset="0"/>
              </a:rPr>
              <a:t>3.</a:t>
            </a:r>
            <a:endParaRPr lang="en-US" altLang="zh-CN" sz="2000" kern="100">
              <a:solidFill>
                <a:schemeClr val="bg1"/>
              </a:solidFill>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1456</Words>
  <Application>WPS 演示</Application>
  <PresentationFormat>全屏显示(16:9)</PresentationFormat>
  <Paragraphs>117</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Calibri Light</vt:lpstr>
      <vt:lpstr>微软雅黑</vt:lpstr>
      <vt:lpstr>Gill Sans</vt:lpstr>
      <vt:lpstr>Calibri</vt:lpstr>
      <vt:lpstr>Times New Roman</vt:lpstr>
      <vt:lpstr>Arial</vt:lpstr>
      <vt:lpstr>Gill Sans MT</vt:lpstr>
      <vt:lpstr>Arial Unicode MS</vt:lpstr>
      <vt:lpstr>华文彩云</vt:lpstr>
      <vt:lpstr>华文细黑</vt:lpstr>
      <vt:lpstr>华文行楷</vt:lpstr>
      <vt:lpstr>等线</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第一PPT</dc:creator>
  <cp:keywords>www.1ppt.com</cp:keywords>
  <dc:description>www.1ppt.com</dc:description>
  <cp:lastModifiedBy>一只一米八八的学长</cp:lastModifiedBy>
  <cp:revision>92</cp:revision>
  <dcterms:created xsi:type="dcterms:W3CDTF">2017-10-30T02:36:00Z</dcterms:created>
  <dcterms:modified xsi:type="dcterms:W3CDTF">2018-10-16T13:30:47Z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