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8" r:id="rId8"/>
    <p:sldId id="266" r:id="rId9"/>
    <p:sldId id="267" r:id="rId10"/>
    <p:sldId id="270" r:id="rId11"/>
    <p:sldId id="262" r:id="rId12"/>
    <p:sldId id="26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8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D348F-2837-4F25-825F-C7985EE527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CF0012-C82E-4B91-8F52-551CB3678DA5}">
      <dgm:prSet/>
      <dgm:spPr/>
      <dgm:t>
        <a:bodyPr/>
        <a:lstStyle/>
        <a:p>
          <a:r>
            <a:rPr lang="en-US"/>
            <a:t>Centers for Disease Control and Prevention (CDC):</a:t>
          </a:r>
        </a:p>
      </dgm:t>
    </dgm:pt>
    <dgm:pt modelId="{2EC226BC-DC23-4247-B559-9B034C310B7B}" type="parTrans" cxnId="{F416EBE2-E2B1-4190-8DAE-3B4ADE034000}">
      <dgm:prSet/>
      <dgm:spPr/>
      <dgm:t>
        <a:bodyPr/>
        <a:lstStyle/>
        <a:p>
          <a:endParaRPr lang="en-US"/>
        </a:p>
      </dgm:t>
    </dgm:pt>
    <dgm:pt modelId="{FD2BA7F9-3621-4BDE-BBF8-4E0823242430}" type="sibTrans" cxnId="{F416EBE2-E2B1-4190-8DAE-3B4ADE034000}">
      <dgm:prSet/>
      <dgm:spPr/>
      <dgm:t>
        <a:bodyPr/>
        <a:lstStyle/>
        <a:p>
          <a:endParaRPr lang="en-US"/>
        </a:p>
      </dgm:t>
    </dgm:pt>
    <dgm:pt modelId="{8C8DFC4A-DB76-4B59-825E-C80C3BF85D82}">
      <dgm:prSet/>
      <dgm:spPr/>
      <dgm:t>
        <a:bodyPr/>
        <a:lstStyle/>
        <a:p>
          <a:r>
            <a:rPr lang="en-US"/>
            <a:t>Diabetes increases the risk of heart disease by about four times in women but only about two times in men.</a:t>
          </a:r>
        </a:p>
      </dgm:t>
    </dgm:pt>
    <dgm:pt modelId="{A25E1808-7751-44EB-B595-3F6508B36409}" type="parTrans" cxnId="{882C227E-2C91-43DF-972B-95D5CF7BCF67}">
      <dgm:prSet/>
      <dgm:spPr/>
      <dgm:t>
        <a:bodyPr/>
        <a:lstStyle/>
        <a:p>
          <a:endParaRPr lang="en-US"/>
        </a:p>
      </dgm:t>
    </dgm:pt>
    <dgm:pt modelId="{F91676FD-E8D0-4A1F-AD8B-3927A2E77354}" type="sibTrans" cxnId="{882C227E-2C91-43DF-972B-95D5CF7BCF67}">
      <dgm:prSet/>
      <dgm:spPr/>
      <dgm:t>
        <a:bodyPr/>
        <a:lstStyle/>
        <a:p>
          <a:endParaRPr lang="en-US"/>
        </a:p>
      </dgm:t>
    </dgm:pt>
    <dgm:pt modelId="{899927BA-5924-4BF2-85A3-2B37A58640E5}">
      <dgm:prSet/>
      <dgm:spPr/>
      <dgm:t>
        <a:bodyPr/>
        <a:lstStyle/>
        <a:p>
          <a:r>
            <a:rPr lang="en-US"/>
            <a:t>Worse outcomes after a heart attack. </a:t>
          </a:r>
        </a:p>
      </dgm:t>
    </dgm:pt>
    <dgm:pt modelId="{899A8D63-89F3-425D-8A9D-FD30A9E8E879}" type="parTrans" cxnId="{FCF71CF7-67C5-43DA-9120-B9FAF067C4B6}">
      <dgm:prSet/>
      <dgm:spPr/>
      <dgm:t>
        <a:bodyPr/>
        <a:lstStyle/>
        <a:p>
          <a:endParaRPr lang="en-US"/>
        </a:p>
      </dgm:t>
    </dgm:pt>
    <dgm:pt modelId="{B11BBA23-5676-4014-8EA6-A9EA4AB69A37}" type="sibTrans" cxnId="{FCF71CF7-67C5-43DA-9120-B9FAF067C4B6}">
      <dgm:prSet/>
      <dgm:spPr/>
      <dgm:t>
        <a:bodyPr/>
        <a:lstStyle/>
        <a:p>
          <a:endParaRPr lang="en-US"/>
        </a:p>
      </dgm:t>
    </dgm:pt>
    <dgm:pt modelId="{15493948-62D9-421D-9B84-A8666CBABC17}">
      <dgm:prSet/>
      <dgm:spPr/>
      <dgm:t>
        <a:bodyPr/>
        <a:lstStyle/>
        <a:p>
          <a:r>
            <a:rPr lang="en-US"/>
            <a:t>Higher risk of other diabetes-related complications such as blindness, kidney disease, and depression.</a:t>
          </a:r>
        </a:p>
      </dgm:t>
    </dgm:pt>
    <dgm:pt modelId="{178E7EA2-2F1A-4E12-B275-A1AB6E361955}" type="parTrans" cxnId="{EDFA7907-05FF-4F8F-8D6A-0421EC00D7D3}">
      <dgm:prSet/>
      <dgm:spPr/>
      <dgm:t>
        <a:bodyPr/>
        <a:lstStyle/>
        <a:p>
          <a:endParaRPr lang="en-US"/>
        </a:p>
      </dgm:t>
    </dgm:pt>
    <dgm:pt modelId="{7B038047-5290-457A-932A-C11AA0A5A041}" type="sibTrans" cxnId="{EDFA7907-05FF-4F8F-8D6A-0421EC00D7D3}">
      <dgm:prSet/>
      <dgm:spPr/>
      <dgm:t>
        <a:bodyPr/>
        <a:lstStyle/>
        <a:p>
          <a:endParaRPr lang="en-US"/>
        </a:p>
      </dgm:t>
    </dgm:pt>
    <dgm:pt modelId="{2CC54DEB-26D2-4D1D-8ED8-0F4522F4421D}">
      <dgm:prSet/>
      <dgm:spPr/>
      <dgm:t>
        <a:bodyPr/>
        <a:lstStyle/>
        <a:p>
          <a:r>
            <a:rPr lang="en-US"/>
            <a:t>Poor control of diabetes during pregnancy increases the chances for birth defects and other problems for the pregnancy.</a:t>
          </a:r>
        </a:p>
      </dgm:t>
    </dgm:pt>
    <dgm:pt modelId="{B6E363E7-CEC6-4FC1-8B41-F9EBA1440468}" type="parTrans" cxnId="{60D2E6FA-DB55-499A-8F1E-DA3E12094046}">
      <dgm:prSet/>
      <dgm:spPr/>
      <dgm:t>
        <a:bodyPr/>
        <a:lstStyle/>
        <a:p>
          <a:endParaRPr lang="en-US"/>
        </a:p>
      </dgm:t>
    </dgm:pt>
    <dgm:pt modelId="{BCB838E8-E6AA-4C43-B7F7-88E3512B326D}" type="sibTrans" cxnId="{60D2E6FA-DB55-499A-8F1E-DA3E12094046}">
      <dgm:prSet/>
      <dgm:spPr/>
      <dgm:t>
        <a:bodyPr/>
        <a:lstStyle/>
        <a:p>
          <a:endParaRPr lang="en-US"/>
        </a:p>
      </dgm:t>
    </dgm:pt>
    <dgm:pt modelId="{998585A4-AD4A-4B19-8B6E-BF1149FD1E6D}">
      <dgm:prSet/>
      <dgm:spPr/>
      <dgm:t>
        <a:bodyPr/>
        <a:lstStyle/>
        <a:p>
          <a:r>
            <a:rPr lang="en-US"/>
            <a:t>Prevalence: 9.5% in 2020, U.S.</a:t>
          </a:r>
        </a:p>
      </dgm:t>
    </dgm:pt>
    <dgm:pt modelId="{9EF3AB95-85EB-4A1C-9D9A-602AEFB71985}" type="parTrans" cxnId="{1240FA4F-D3CE-475E-B3A3-5EB491A8DC0F}">
      <dgm:prSet/>
      <dgm:spPr/>
      <dgm:t>
        <a:bodyPr/>
        <a:lstStyle/>
        <a:p>
          <a:endParaRPr lang="en-US"/>
        </a:p>
      </dgm:t>
    </dgm:pt>
    <dgm:pt modelId="{8FB161B9-2FA0-4750-99B1-DE124D67ACDD}" type="sibTrans" cxnId="{1240FA4F-D3CE-475E-B3A3-5EB491A8DC0F}">
      <dgm:prSet/>
      <dgm:spPr/>
      <dgm:t>
        <a:bodyPr/>
        <a:lstStyle/>
        <a:p>
          <a:endParaRPr lang="en-US"/>
        </a:p>
      </dgm:t>
    </dgm:pt>
    <dgm:pt modelId="{EC0F90F6-711F-4D9A-8555-D3486E5C2778}">
      <dgm:prSet/>
      <dgm:spPr/>
      <dgm:t>
        <a:bodyPr/>
        <a:lstStyle/>
        <a:p>
          <a:r>
            <a:rPr lang="en-US"/>
            <a:t>Management of Diabetes for women</a:t>
          </a:r>
        </a:p>
      </dgm:t>
    </dgm:pt>
    <dgm:pt modelId="{CE502935-FB32-4CE3-8C96-F033FDDF7364}" type="parTrans" cxnId="{8FB51222-2A91-4A2D-AE64-3BB519997C6E}">
      <dgm:prSet/>
      <dgm:spPr/>
      <dgm:t>
        <a:bodyPr/>
        <a:lstStyle/>
        <a:p>
          <a:endParaRPr lang="en-US"/>
        </a:p>
      </dgm:t>
    </dgm:pt>
    <dgm:pt modelId="{4DB4C7E5-5DC8-4E76-8BB2-E09A3736AEA4}" type="sibTrans" cxnId="{8FB51222-2A91-4A2D-AE64-3BB519997C6E}">
      <dgm:prSet/>
      <dgm:spPr/>
      <dgm:t>
        <a:bodyPr/>
        <a:lstStyle/>
        <a:p>
          <a:endParaRPr lang="en-US"/>
        </a:p>
      </dgm:t>
    </dgm:pt>
    <dgm:pt modelId="{B0557AF7-4088-41C7-9F5C-B86C3B1D49B4}" type="pres">
      <dgm:prSet presAssocID="{7CAD348F-2837-4F25-825F-C7985EE52715}" presName="linear" presStyleCnt="0">
        <dgm:presLayoutVars>
          <dgm:animLvl val="lvl"/>
          <dgm:resizeHandles val="exact"/>
        </dgm:presLayoutVars>
      </dgm:prSet>
      <dgm:spPr/>
    </dgm:pt>
    <dgm:pt modelId="{D2B039FA-9441-43C9-844B-914B2CD2C0CB}" type="pres">
      <dgm:prSet presAssocID="{6FCF0012-C82E-4B91-8F52-551CB3678DA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C61A28-3018-413E-A581-92D0B16D354F}" type="pres">
      <dgm:prSet presAssocID="{6FCF0012-C82E-4B91-8F52-551CB3678DA5}" presName="childText" presStyleLbl="revTx" presStyleIdx="0" presStyleCnt="1">
        <dgm:presLayoutVars>
          <dgm:bulletEnabled val="1"/>
        </dgm:presLayoutVars>
      </dgm:prSet>
      <dgm:spPr/>
    </dgm:pt>
    <dgm:pt modelId="{39864D91-3262-40A3-8AD1-D07E286DC215}" type="pres">
      <dgm:prSet presAssocID="{EC0F90F6-711F-4D9A-8555-D3486E5C277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DFA7907-05FF-4F8F-8D6A-0421EC00D7D3}" srcId="{6FCF0012-C82E-4B91-8F52-551CB3678DA5}" destId="{15493948-62D9-421D-9B84-A8666CBABC17}" srcOrd="2" destOrd="0" parTransId="{178E7EA2-2F1A-4E12-B275-A1AB6E361955}" sibTransId="{7B038047-5290-457A-932A-C11AA0A5A041}"/>
    <dgm:cxn modelId="{8FB51222-2A91-4A2D-AE64-3BB519997C6E}" srcId="{7CAD348F-2837-4F25-825F-C7985EE52715}" destId="{EC0F90F6-711F-4D9A-8555-D3486E5C2778}" srcOrd="1" destOrd="0" parTransId="{CE502935-FB32-4CE3-8C96-F033FDDF7364}" sibTransId="{4DB4C7E5-5DC8-4E76-8BB2-E09A3736AEA4}"/>
    <dgm:cxn modelId="{666C3C26-6604-4B53-B858-9F6C77FEE0F4}" type="presOf" srcId="{EC0F90F6-711F-4D9A-8555-D3486E5C2778}" destId="{39864D91-3262-40A3-8AD1-D07E286DC215}" srcOrd="0" destOrd="0" presId="urn:microsoft.com/office/officeart/2005/8/layout/vList2"/>
    <dgm:cxn modelId="{FE95FD31-9488-4B18-B8E9-E4426155C60A}" type="presOf" srcId="{15493948-62D9-421D-9B84-A8666CBABC17}" destId="{CEC61A28-3018-413E-A581-92D0B16D354F}" srcOrd="0" destOrd="2" presId="urn:microsoft.com/office/officeart/2005/8/layout/vList2"/>
    <dgm:cxn modelId="{ECC2633A-BEC1-4D10-AEC0-01404C128ABB}" type="presOf" srcId="{8C8DFC4A-DB76-4B59-825E-C80C3BF85D82}" destId="{CEC61A28-3018-413E-A581-92D0B16D354F}" srcOrd="0" destOrd="0" presId="urn:microsoft.com/office/officeart/2005/8/layout/vList2"/>
    <dgm:cxn modelId="{1240FA4F-D3CE-475E-B3A3-5EB491A8DC0F}" srcId="{6FCF0012-C82E-4B91-8F52-551CB3678DA5}" destId="{998585A4-AD4A-4B19-8B6E-BF1149FD1E6D}" srcOrd="4" destOrd="0" parTransId="{9EF3AB95-85EB-4A1C-9D9A-602AEFB71985}" sibTransId="{8FB161B9-2FA0-4750-99B1-DE124D67ACDD}"/>
    <dgm:cxn modelId="{34FAD958-DAE0-4AC3-8C65-47A9CA1E37BA}" type="presOf" srcId="{2CC54DEB-26D2-4D1D-8ED8-0F4522F4421D}" destId="{CEC61A28-3018-413E-A581-92D0B16D354F}" srcOrd="0" destOrd="3" presId="urn:microsoft.com/office/officeart/2005/8/layout/vList2"/>
    <dgm:cxn modelId="{882C227E-2C91-43DF-972B-95D5CF7BCF67}" srcId="{6FCF0012-C82E-4B91-8F52-551CB3678DA5}" destId="{8C8DFC4A-DB76-4B59-825E-C80C3BF85D82}" srcOrd="0" destOrd="0" parTransId="{A25E1808-7751-44EB-B595-3F6508B36409}" sibTransId="{F91676FD-E8D0-4A1F-AD8B-3927A2E77354}"/>
    <dgm:cxn modelId="{7DC817AB-4F49-47CB-8999-30F455693D09}" type="presOf" srcId="{899927BA-5924-4BF2-85A3-2B37A58640E5}" destId="{CEC61A28-3018-413E-A581-92D0B16D354F}" srcOrd="0" destOrd="1" presId="urn:microsoft.com/office/officeart/2005/8/layout/vList2"/>
    <dgm:cxn modelId="{F416EBE2-E2B1-4190-8DAE-3B4ADE034000}" srcId="{7CAD348F-2837-4F25-825F-C7985EE52715}" destId="{6FCF0012-C82E-4B91-8F52-551CB3678DA5}" srcOrd="0" destOrd="0" parTransId="{2EC226BC-DC23-4247-B559-9B034C310B7B}" sibTransId="{FD2BA7F9-3621-4BDE-BBF8-4E0823242430}"/>
    <dgm:cxn modelId="{CA7589E3-C834-42FB-8DCA-D7AE037CCFE9}" type="presOf" srcId="{7CAD348F-2837-4F25-825F-C7985EE52715}" destId="{B0557AF7-4088-41C7-9F5C-B86C3B1D49B4}" srcOrd="0" destOrd="0" presId="urn:microsoft.com/office/officeart/2005/8/layout/vList2"/>
    <dgm:cxn modelId="{2B8AD0E4-9280-4FF2-AFB1-BADE84B08E85}" type="presOf" srcId="{6FCF0012-C82E-4B91-8F52-551CB3678DA5}" destId="{D2B039FA-9441-43C9-844B-914B2CD2C0CB}" srcOrd="0" destOrd="0" presId="urn:microsoft.com/office/officeart/2005/8/layout/vList2"/>
    <dgm:cxn modelId="{3CCEBBE7-ED78-4258-ACCA-2B4D40967EBB}" type="presOf" srcId="{998585A4-AD4A-4B19-8B6E-BF1149FD1E6D}" destId="{CEC61A28-3018-413E-A581-92D0B16D354F}" srcOrd="0" destOrd="4" presId="urn:microsoft.com/office/officeart/2005/8/layout/vList2"/>
    <dgm:cxn modelId="{FCF71CF7-67C5-43DA-9120-B9FAF067C4B6}" srcId="{6FCF0012-C82E-4B91-8F52-551CB3678DA5}" destId="{899927BA-5924-4BF2-85A3-2B37A58640E5}" srcOrd="1" destOrd="0" parTransId="{899A8D63-89F3-425D-8A9D-FD30A9E8E879}" sibTransId="{B11BBA23-5676-4014-8EA6-A9EA4AB69A37}"/>
    <dgm:cxn modelId="{60D2E6FA-DB55-499A-8F1E-DA3E12094046}" srcId="{6FCF0012-C82E-4B91-8F52-551CB3678DA5}" destId="{2CC54DEB-26D2-4D1D-8ED8-0F4522F4421D}" srcOrd="3" destOrd="0" parTransId="{B6E363E7-CEC6-4FC1-8B41-F9EBA1440468}" sibTransId="{BCB838E8-E6AA-4C43-B7F7-88E3512B326D}"/>
    <dgm:cxn modelId="{6069F785-6A8B-44FA-8C6C-B616156F25B2}" type="presParOf" srcId="{B0557AF7-4088-41C7-9F5C-B86C3B1D49B4}" destId="{D2B039FA-9441-43C9-844B-914B2CD2C0CB}" srcOrd="0" destOrd="0" presId="urn:microsoft.com/office/officeart/2005/8/layout/vList2"/>
    <dgm:cxn modelId="{28D5C475-E8F7-4E09-8407-748A06A5E97F}" type="presParOf" srcId="{B0557AF7-4088-41C7-9F5C-B86C3B1D49B4}" destId="{CEC61A28-3018-413E-A581-92D0B16D354F}" srcOrd="1" destOrd="0" presId="urn:microsoft.com/office/officeart/2005/8/layout/vList2"/>
    <dgm:cxn modelId="{7E1B34F7-5618-4C4F-BAB0-7FB9107A0F39}" type="presParOf" srcId="{B0557AF7-4088-41C7-9F5C-B86C3B1D49B4}" destId="{39864D91-3262-40A3-8AD1-D07E286DC2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039FA-9441-43C9-844B-914B2CD2C0CB}">
      <dsp:nvSpPr>
        <dsp:cNvPr id="0" name=""/>
        <dsp:cNvSpPr/>
      </dsp:nvSpPr>
      <dsp:spPr>
        <a:xfrm>
          <a:off x="0" y="7122"/>
          <a:ext cx="805434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Centers for Disease Control and Prevention (CDC):</a:t>
          </a:r>
        </a:p>
      </dsp:txBody>
      <dsp:txXfrm>
        <a:off x="48547" y="55669"/>
        <a:ext cx="7957246" cy="897406"/>
      </dsp:txXfrm>
    </dsp:sp>
    <dsp:sp modelId="{CEC61A28-3018-413E-A581-92D0B16D354F}">
      <dsp:nvSpPr>
        <dsp:cNvPr id="0" name=""/>
        <dsp:cNvSpPr/>
      </dsp:nvSpPr>
      <dsp:spPr>
        <a:xfrm>
          <a:off x="0" y="1001622"/>
          <a:ext cx="8054340" cy="28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72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Diabetes increases the risk of heart disease by about four times in women but only about two times in men.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Worse outcomes after a heart attack.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Higher risk of other diabetes-related complications such as blindness, kidney disease, and depression.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Poor control of diabetes during pregnancy increases the chances for birth defects and other problems for the pregnancy.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Prevalence: 9.5% in 2020, U.S.</a:t>
          </a:r>
        </a:p>
      </dsp:txBody>
      <dsp:txXfrm>
        <a:off x="0" y="1001622"/>
        <a:ext cx="8054340" cy="2846250"/>
      </dsp:txXfrm>
    </dsp:sp>
    <dsp:sp modelId="{39864D91-3262-40A3-8AD1-D07E286DC215}">
      <dsp:nvSpPr>
        <dsp:cNvPr id="0" name=""/>
        <dsp:cNvSpPr/>
      </dsp:nvSpPr>
      <dsp:spPr>
        <a:xfrm>
          <a:off x="0" y="3847872"/>
          <a:ext cx="805434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Management of Diabetes for women</a:t>
          </a:r>
        </a:p>
      </dsp:txBody>
      <dsp:txXfrm>
        <a:off x="48547" y="3896419"/>
        <a:ext cx="7957246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2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71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6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1BDF71-68D5-4559-ABEA-6AD71B3DB8E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6B03-18C3-49D3-B805-ECD41BE7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basics/risk-factors.html" TargetMode="External"/><Relationship Id="rId2" Type="http://schemas.openxmlformats.org/officeDocument/2006/relationships/hyperlink" Target="https://www.cdc.gov/pcd/issues/2018/18_009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pubs.com/ikodesh/5318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D15A6F9-32E7-4EA5-A1BE-A2636DA6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1B9047A0-D508-41B4-9987-A03A1C314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307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3000C-499D-47AD-B480-FD1A11BF5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9" y="1028703"/>
            <a:ext cx="3202507" cy="4800598"/>
          </a:xfrm>
        </p:spPr>
        <p:txBody>
          <a:bodyPr anchor="ctr">
            <a:normAutofit/>
          </a:bodyPr>
          <a:lstStyle/>
          <a:p>
            <a:pPr algn="r"/>
            <a:r>
              <a:rPr lang="en-US" sz="2400">
                <a:solidFill>
                  <a:srgbClr val="404040"/>
                </a:solidFill>
              </a:rPr>
              <a:t>Ifeanyi Osuchukwu, Samuel Yoon, Jintong Hou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79C71C-F606-4D18-A66B-277C1FD5C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307" y="0"/>
            <a:ext cx="7790693" cy="6858003"/>
          </a:xfrm>
          <a:custGeom>
            <a:avLst/>
            <a:gdLst>
              <a:gd name="connsiteX0" fmla="*/ 6960957 w 7790693"/>
              <a:gd name="connsiteY0" fmla="*/ 0 h 6858003"/>
              <a:gd name="connsiteX1" fmla="*/ 7790693 w 7790693"/>
              <a:gd name="connsiteY1" fmla="*/ 0 h 6858003"/>
              <a:gd name="connsiteX2" fmla="*/ 7790693 w 7790693"/>
              <a:gd name="connsiteY2" fmla="*/ 6858002 h 6858003"/>
              <a:gd name="connsiteX3" fmla="*/ 6995919 w 7790693"/>
              <a:gd name="connsiteY3" fmla="*/ 6858002 h 6858003"/>
              <a:gd name="connsiteX4" fmla="*/ 6995919 w 7790693"/>
              <a:gd name="connsiteY4" fmla="*/ 6858003 h 6858003"/>
              <a:gd name="connsiteX5" fmla="*/ 905354 w 7790693"/>
              <a:gd name="connsiteY5" fmla="*/ 6858003 h 6858003"/>
              <a:gd name="connsiteX6" fmla="*/ 905354 w 7790693"/>
              <a:gd name="connsiteY6" fmla="*/ 6858002 h 6858003"/>
              <a:gd name="connsiteX7" fmla="*/ 0 w 7790693"/>
              <a:gd name="connsiteY7" fmla="*/ 6858002 h 6858003"/>
              <a:gd name="connsiteX8" fmla="*/ 5883 w 7790693"/>
              <a:gd name="connsiteY8" fmla="*/ 6817540 h 6858003"/>
              <a:gd name="connsiteX9" fmla="*/ 23197 w 7790693"/>
              <a:gd name="connsiteY9" fmla="*/ 6698896 h 6858003"/>
              <a:gd name="connsiteX10" fmla="*/ 35299 w 7790693"/>
              <a:gd name="connsiteY10" fmla="*/ 6612485 h 6858003"/>
              <a:gd name="connsiteX11" fmla="*/ 48074 w 7790693"/>
              <a:gd name="connsiteY11" fmla="*/ 6509615 h 6858003"/>
              <a:gd name="connsiteX12" fmla="*/ 63370 w 7790693"/>
              <a:gd name="connsiteY12" fmla="*/ 6387543 h 6858003"/>
              <a:gd name="connsiteX13" fmla="*/ 79507 w 7790693"/>
              <a:gd name="connsiteY13" fmla="*/ 6252440 h 6858003"/>
              <a:gd name="connsiteX14" fmla="*/ 96484 w 7790693"/>
              <a:gd name="connsiteY14" fmla="*/ 6100193 h 6858003"/>
              <a:gd name="connsiteX15" fmla="*/ 114469 w 7790693"/>
              <a:gd name="connsiteY15" fmla="*/ 5934229 h 6858003"/>
              <a:gd name="connsiteX16" fmla="*/ 132455 w 7790693"/>
              <a:gd name="connsiteY16" fmla="*/ 5753864 h 6858003"/>
              <a:gd name="connsiteX17" fmla="*/ 150776 w 7790693"/>
              <a:gd name="connsiteY17" fmla="*/ 5561840 h 6858003"/>
              <a:gd name="connsiteX18" fmla="*/ 167753 w 7790693"/>
              <a:gd name="connsiteY18" fmla="*/ 5354728 h 6858003"/>
              <a:gd name="connsiteX19" fmla="*/ 184058 w 7790693"/>
              <a:gd name="connsiteY19" fmla="*/ 5138015 h 6858003"/>
              <a:gd name="connsiteX20" fmla="*/ 198850 w 7790693"/>
              <a:gd name="connsiteY20" fmla="*/ 4908958 h 6858003"/>
              <a:gd name="connsiteX21" fmla="*/ 212969 w 7790693"/>
              <a:gd name="connsiteY21" fmla="*/ 4670300 h 6858003"/>
              <a:gd name="connsiteX22" fmla="*/ 226249 w 7790693"/>
              <a:gd name="connsiteY22" fmla="*/ 4421354 h 6858003"/>
              <a:gd name="connsiteX23" fmla="*/ 230955 w 7790693"/>
              <a:gd name="connsiteY23" fmla="*/ 4293795 h 6858003"/>
              <a:gd name="connsiteX24" fmla="*/ 236166 w 7790693"/>
              <a:gd name="connsiteY24" fmla="*/ 4163494 h 6858003"/>
              <a:gd name="connsiteX25" fmla="*/ 241040 w 7790693"/>
              <a:gd name="connsiteY25" fmla="*/ 4031135 h 6858003"/>
              <a:gd name="connsiteX26" fmla="*/ 244234 w 7790693"/>
              <a:gd name="connsiteY26" fmla="*/ 3898089 h 6858003"/>
              <a:gd name="connsiteX27" fmla="*/ 247092 w 7790693"/>
              <a:gd name="connsiteY27" fmla="*/ 3762301 h 6858003"/>
              <a:gd name="connsiteX28" fmla="*/ 250117 w 7790693"/>
              <a:gd name="connsiteY28" fmla="*/ 3625141 h 6858003"/>
              <a:gd name="connsiteX29" fmla="*/ 252134 w 7790693"/>
              <a:gd name="connsiteY29" fmla="*/ 3485238 h 6858003"/>
              <a:gd name="connsiteX30" fmla="*/ 252134 w 7790693"/>
              <a:gd name="connsiteY30" fmla="*/ 3343963 h 6858003"/>
              <a:gd name="connsiteX31" fmla="*/ 253143 w 7790693"/>
              <a:gd name="connsiteY31" fmla="*/ 3201317 h 6858003"/>
              <a:gd name="connsiteX32" fmla="*/ 252134 w 7790693"/>
              <a:gd name="connsiteY32" fmla="*/ 3057299 h 6858003"/>
              <a:gd name="connsiteX33" fmla="*/ 250117 w 7790693"/>
              <a:gd name="connsiteY33" fmla="*/ 2911223 h 6858003"/>
              <a:gd name="connsiteX34" fmla="*/ 248268 w 7790693"/>
              <a:gd name="connsiteY34" fmla="*/ 2765148 h 6858003"/>
              <a:gd name="connsiteX35" fmla="*/ 244234 w 7790693"/>
              <a:gd name="connsiteY35" fmla="*/ 2617015 h 6858003"/>
              <a:gd name="connsiteX36" fmla="*/ 240032 w 7790693"/>
              <a:gd name="connsiteY36" fmla="*/ 2467511 h 6858003"/>
              <a:gd name="connsiteX37" fmla="*/ 235157 w 7790693"/>
              <a:gd name="connsiteY37" fmla="*/ 2318006 h 6858003"/>
              <a:gd name="connsiteX38" fmla="*/ 228266 w 7790693"/>
              <a:gd name="connsiteY38" fmla="*/ 2167130 h 6858003"/>
              <a:gd name="connsiteX39" fmla="*/ 220029 w 7790693"/>
              <a:gd name="connsiteY39" fmla="*/ 2014883 h 6858003"/>
              <a:gd name="connsiteX40" fmla="*/ 212129 w 7790693"/>
              <a:gd name="connsiteY40" fmla="*/ 1861949 h 6858003"/>
              <a:gd name="connsiteX41" fmla="*/ 202044 w 7790693"/>
              <a:gd name="connsiteY41" fmla="*/ 1709016 h 6858003"/>
              <a:gd name="connsiteX42" fmla="*/ 189941 w 7790693"/>
              <a:gd name="connsiteY42" fmla="*/ 1554025 h 6858003"/>
              <a:gd name="connsiteX43" fmla="*/ 177839 w 7790693"/>
              <a:gd name="connsiteY43" fmla="*/ 1401092 h 6858003"/>
              <a:gd name="connsiteX44" fmla="*/ 163887 w 7790693"/>
              <a:gd name="connsiteY44" fmla="*/ 1245415 h 6858003"/>
              <a:gd name="connsiteX45" fmla="*/ 148591 w 7790693"/>
              <a:gd name="connsiteY45" fmla="*/ 1089053 h 6858003"/>
              <a:gd name="connsiteX46" fmla="*/ 132455 w 7790693"/>
              <a:gd name="connsiteY46" fmla="*/ 934748 h 6858003"/>
              <a:gd name="connsiteX47" fmla="*/ 113629 w 7790693"/>
              <a:gd name="connsiteY47" fmla="*/ 778385 h 6858003"/>
              <a:gd name="connsiteX48" fmla="*/ 93458 w 7790693"/>
              <a:gd name="connsiteY48" fmla="*/ 622709 h 6858003"/>
              <a:gd name="connsiteX49" fmla="*/ 73455 w 7790693"/>
              <a:gd name="connsiteY49" fmla="*/ 466346 h 6858003"/>
              <a:gd name="connsiteX50" fmla="*/ 50091 w 7790693"/>
              <a:gd name="connsiteY50" fmla="*/ 310670 h 6858003"/>
              <a:gd name="connsiteX51" fmla="*/ 26222 w 7790693"/>
              <a:gd name="connsiteY51" fmla="*/ 155679 h 6858003"/>
              <a:gd name="connsiteX52" fmla="*/ 1177 w 7790693"/>
              <a:gd name="connsiteY52" fmla="*/ 2 h 6858003"/>
              <a:gd name="connsiteX53" fmla="*/ 1344715 w 7790693"/>
              <a:gd name="connsiteY53" fmla="*/ 2 h 6858003"/>
              <a:gd name="connsiteX54" fmla="*/ 1344715 w 7790693"/>
              <a:gd name="connsiteY54" fmla="*/ 3 h 6858003"/>
              <a:gd name="connsiteX55" fmla="*/ 6960957 w 7790693"/>
              <a:gd name="connsiteY55" fmla="*/ 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790693" h="6858003">
                <a:moveTo>
                  <a:pt x="6960957" y="0"/>
                </a:moveTo>
                <a:lnTo>
                  <a:pt x="7790693" y="0"/>
                </a:lnTo>
                <a:lnTo>
                  <a:pt x="7790693" y="6858002"/>
                </a:lnTo>
                <a:lnTo>
                  <a:pt x="6995919" y="6858002"/>
                </a:lnTo>
                <a:lnTo>
                  <a:pt x="6995919" y="6858003"/>
                </a:lnTo>
                <a:lnTo>
                  <a:pt x="905354" y="6858003"/>
                </a:lnTo>
                <a:lnTo>
                  <a:pt x="905354" y="6858002"/>
                </a:lnTo>
                <a:lnTo>
                  <a:pt x="0" y="6858002"/>
                </a:lnTo>
                <a:lnTo>
                  <a:pt x="5883" y="6817540"/>
                </a:lnTo>
                <a:lnTo>
                  <a:pt x="23197" y="6698896"/>
                </a:lnTo>
                <a:lnTo>
                  <a:pt x="35299" y="6612485"/>
                </a:lnTo>
                <a:lnTo>
                  <a:pt x="48074" y="6509615"/>
                </a:lnTo>
                <a:lnTo>
                  <a:pt x="63370" y="6387543"/>
                </a:lnTo>
                <a:lnTo>
                  <a:pt x="79507" y="6252440"/>
                </a:lnTo>
                <a:lnTo>
                  <a:pt x="96484" y="6100193"/>
                </a:lnTo>
                <a:lnTo>
                  <a:pt x="114469" y="5934229"/>
                </a:lnTo>
                <a:lnTo>
                  <a:pt x="132455" y="5753864"/>
                </a:lnTo>
                <a:lnTo>
                  <a:pt x="150776" y="5561840"/>
                </a:lnTo>
                <a:lnTo>
                  <a:pt x="167753" y="5354728"/>
                </a:lnTo>
                <a:lnTo>
                  <a:pt x="184058" y="5138015"/>
                </a:lnTo>
                <a:lnTo>
                  <a:pt x="198850" y="4908958"/>
                </a:lnTo>
                <a:lnTo>
                  <a:pt x="212969" y="4670300"/>
                </a:lnTo>
                <a:lnTo>
                  <a:pt x="226249" y="4421354"/>
                </a:lnTo>
                <a:lnTo>
                  <a:pt x="230955" y="4293795"/>
                </a:lnTo>
                <a:lnTo>
                  <a:pt x="236166" y="4163494"/>
                </a:lnTo>
                <a:lnTo>
                  <a:pt x="241040" y="4031135"/>
                </a:lnTo>
                <a:lnTo>
                  <a:pt x="244234" y="3898089"/>
                </a:lnTo>
                <a:lnTo>
                  <a:pt x="247092" y="3762301"/>
                </a:lnTo>
                <a:lnTo>
                  <a:pt x="250117" y="3625141"/>
                </a:lnTo>
                <a:lnTo>
                  <a:pt x="252134" y="3485238"/>
                </a:lnTo>
                <a:lnTo>
                  <a:pt x="252134" y="3343963"/>
                </a:lnTo>
                <a:lnTo>
                  <a:pt x="253143" y="3201317"/>
                </a:lnTo>
                <a:lnTo>
                  <a:pt x="252134" y="3057299"/>
                </a:lnTo>
                <a:lnTo>
                  <a:pt x="250117" y="2911223"/>
                </a:lnTo>
                <a:lnTo>
                  <a:pt x="248268" y="2765148"/>
                </a:lnTo>
                <a:lnTo>
                  <a:pt x="244234" y="2617015"/>
                </a:lnTo>
                <a:lnTo>
                  <a:pt x="240032" y="2467511"/>
                </a:lnTo>
                <a:lnTo>
                  <a:pt x="235157" y="2318006"/>
                </a:lnTo>
                <a:lnTo>
                  <a:pt x="228266" y="2167130"/>
                </a:lnTo>
                <a:lnTo>
                  <a:pt x="220029" y="2014883"/>
                </a:lnTo>
                <a:lnTo>
                  <a:pt x="212129" y="1861949"/>
                </a:lnTo>
                <a:lnTo>
                  <a:pt x="202044" y="1709016"/>
                </a:lnTo>
                <a:lnTo>
                  <a:pt x="189941" y="1554025"/>
                </a:lnTo>
                <a:lnTo>
                  <a:pt x="177839" y="1401092"/>
                </a:lnTo>
                <a:lnTo>
                  <a:pt x="163887" y="1245415"/>
                </a:lnTo>
                <a:lnTo>
                  <a:pt x="148591" y="1089053"/>
                </a:lnTo>
                <a:lnTo>
                  <a:pt x="132455" y="934748"/>
                </a:lnTo>
                <a:lnTo>
                  <a:pt x="113629" y="778385"/>
                </a:lnTo>
                <a:lnTo>
                  <a:pt x="93458" y="622709"/>
                </a:lnTo>
                <a:lnTo>
                  <a:pt x="73455" y="466346"/>
                </a:lnTo>
                <a:lnTo>
                  <a:pt x="50091" y="310670"/>
                </a:lnTo>
                <a:lnTo>
                  <a:pt x="26222" y="155679"/>
                </a:lnTo>
                <a:lnTo>
                  <a:pt x="1177" y="2"/>
                </a:lnTo>
                <a:lnTo>
                  <a:pt x="1344715" y="2"/>
                </a:lnTo>
                <a:lnTo>
                  <a:pt x="1344715" y="3"/>
                </a:lnTo>
                <a:lnTo>
                  <a:pt x="6960957" y="3"/>
                </a:lnTo>
                <a:close/>
              </a:path>
            </a:pathLst>
          </a:custGeom>
          <a:blipFill rotWithShape="0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 l="-62913" r="-11361"/>
            </a:stretch>
          </a:blip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446A7-0709-4D32-8AE7-F03B581F9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512" y="1028702"/>
            <a:ext cx="6172069" cy="4800598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Diabetes Risk Assessment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altLang="zh-CN" b="1">
                <a:solidFill>
                  <a:schemeClr val="tx1"/>
                </a:solidFill>
              </a:rPr>
              <a:t>for women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29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7873-00F2-4500-B694-31009179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Software </a:t>
            </a:r>
          </a:p>
          <a:p>
            <a:r>
              <a:rPr lang="en-US" altLang="zh-CN" dirty="0" err="1"/>
              <a:t>apache</a:t>
            </a:r>
            <a:r>
              <a:rPr lang="en-US" altLang="zh-CN" dirty="0"/>
              <a:t>, php, </a:t>
            </a:r>
            <a:r>
              <a:rPr lang="en-US" altLang="zh-CN" dirty="0" err="1"/>
              <a:t>python,html</a:t>
            </a:r>
            <a:endParaRPr lang="en-US" altLang="zh-CN" dirty="0"/>
          </a:p>
          <a:p>
            <a:r>
              <a:rPr lang="en-US" altLang="zh-CN" dirty="0"/>
              <a:t>Python Modules: sys </a:t>
            </a:r>
            <a:r>
              <a:rPr lang="en-US" altLang="zh-CN" dirty="0" err="1"/>
              <a:t>os</a:t>
            </a:r>
            <a:r>
              <a:rPr lang="en-US" altLang="zh-CN" dirty="0"/>
              <a:t> sqlite3 pandas </a:t>
            </a:r>
            <a:r>
              <a:rPr lang="en-US" altLang="zh-CN" dirty="0" err="1"/>
              <a:t>numpy</a:t>
            </a:r>
            <a:r>
              <a:rPr lang="en-US" altLang="zh-CN" dirty="0"/>
              <a:t> matplotlib </a:t>
            </a:r>
            <a:r>
              <a:rPr lang="en-US" altLang="zh-CN" dirty="0" err="1"/>
              <a:t>statsmodels</a:t>
            </a:r>
            <a:r>
              <a:rPr lang="en-US" altLang="zh-CN" dirty="0"/>
              <a:t>(to fit logistic models) </a:t>
            </a:r>
            <a:r>
              <a:rPr lang="en-US" altLang="zh-CN" dirty="0" err="1"/>
              <a:t>sklearn</a:t>
            </a:r>
            <a:r>
              <a:rPr lang="en-US" altLang="zh-CN" dirty="0"/>
              <a:t>(to make ROC curve) statistics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4E8EC8-3C27-48D3-9198-1F5B339BD5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Experiments and Methods</a:t>
            </a:r>
          </a:p>
        </p:txBody>
      </p:sp>
    </p:spTree>
    <p:extLst>
      <p:ext uri="{BB962C8B-B14F-4D97-AF65-F5344CB8AC3E}">
        <p14:creationId xmlns:p14="http://schemas.microsoft.com/office/powerpoint/2010/main" val="20660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AB9A-CC4F-4E10-A6BA-315FC4F5D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application</a:t>
            </a:r>
          </a:p>
          <a:p>
            <a:r>
              <a:rPr lang="en-US" dirty="0"/>
              <a:t>Main findings from model (e.g. 5 predictors):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5CD96-5319-4BAE-8B68-24513894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42" y="3052091"/>
            <a:ext cx="8934450" cy="29432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E22D5E-F09B-430F-96BD-26DBE338CA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8675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F7A4-9030-442D-B749-4867161D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026"/>
          </a:xfrm>
        </p:spPr>
        <p:txBody>
          <a:bodyPr>
            <a:normAutofit/>
          </a:bodyPr>
          <a:lstStyle/>
          <a:p>
            <a:r>
              <a:rPr lang="en-US" dirty="0"/>
              <a:t>Significance : More pregnancies, higher glucose level, higher BMI and higher diabetes pedigree function value, consistent with CDC reports.</a:t>
            </a:r>
          </a:p>
          <a:p>
            <a:endParaRPr lang="en-US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Unable to view summary statistics for each specific model predictors.</a:t>
            </a:r>
          </a:p>
          <a:p>
            <a:pPr lvl="1"/>
            <a:r>
              <a:rPr lang="en-US" dirty="0"/>
              <a:t>Database is housed in local computers instead of a server.</a:t>
            </a:r>
          </a:p>
          <a:p>
            <a:pPr lvl="1"/>
            <a:r>
              <a:rPr lang="en-US" dirty="0"/>
              <a:t>Searching the database is not fully dynamic.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altLang="zh-CN" dirty="0"/>
              <a:t>uture e</a:t>
            </a:r>
            <a:r>
              <a:rPr lang="en-US" dirty="0"/>
              <a:t>xtension of application :</a:t>
            </a:r>
          </a:p>
          <a:p>
            <a:pPr lvl="1"/>
            <a:r>
              <a:rPr lang="en-US" dirty="0"/>
              <a:t>Add functions to view summary statistics for each specific model predictors.</a:t>
            </a:r>
          </a:p>
          <a:p>
            <a:pPr lvl="1"/>
            <a:r>
              <a:rPr lang="en-US" dirty="0"/>
              <a:t>Add more predictors in model and more features for dataset</a:t>
            </a:r>
          </a:p>
          <a:p>
            <a:pPr lvl="1"/>
            <a:r>
              <a:rPr lang="en-US" dirty="0"/>
              <a:t>Implement a login in system for Physicians for added security. 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121EA3-D12A-4531-A2F1-0DDD33F846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6589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A48E-545E-4E8B-8D65-87F44B84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“Gestational Diabetes and Health Behaviors Among Women: National Health and Nutrition Examination Survey, 2007–2014” </a:t>
            </a:r>
            <a:r>
              <a:rPr lang="en-US" dirty="0">
                <a:hlinkClick r:id="rId2"/>
              </a:rPr>
              <a:t>https://www.cdc.gov/pcd/issues/2018/18_0094.htm</a:t>
            </a:r>
            <a:r>
              <a:rPr lang="en-US" dirty="0"/>
              <a:t> </a:t>
            </a:r>
          </a:p>
          <a:p>
            <a:r>
              <a:rPr lang="en-US" dirty="0"/>
              <a:t>[2] CDC: </a:t>
            </a:r>
            <a:r>
              <a:rPr lang="en-US" dirty="0">
                <a:hlinkClick r:id="rId3"/>
              </a:rPr>
              <a:t>https://www.cdc.gov/diabetes/basics/risk-factors.html</a:t>
            </a:r>
            <a:r>
              <a:rPr lang="en-US" dirty="0"/>
              <a:t> </a:t>
            </a:r>
          </a:p>
          <a:p>
            <a:r>
              <a:rPr lang="en-US" dirty="0"/>
              <a:t>[3] Associations between Variables Regarding Diabetes for Pima Indian Women </a:t>
            </a:r>
            <a:r>
              <a:rPr lang="en-US" dirty="0">
                <a:hlinkClick r:id="rId4"/>
              </a:rPr>
              <a:t>https://rpubs.com/ikodesh/53189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8919AB-6C0B-4C71-8DBA-D2825D04AE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4558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ABF5-A006-42DB-9436-BB9C8C45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3232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Background - Diabetes and Women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1645389-2108-41E4-A9BA-8CA180F914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8054340" cy="4849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8796C2A5-C2DA-44A8-AD59-E6BEBEBB3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68" y="2568842"/>
            <a:ext cx="3048000" cy="2036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7F51B7-35CB-4F86-8458-AB0F90624581}"/>
              </a:ext>
            </a:extLst>
          </p:cNvPr>
          <p:cNvSpPr txBox="1"/>
          <p:nvPr/>
        </p:nvSpPr>
        <p:spPr>
          <a:xfrm>
            <a:off x="9525348" y="4718965"/>
            <a:ext cx="233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https://www.cdc.gov</a:t>
            </a:r>
          </a:p>
        </p:txBody>
      </p:sp>
    </p:spTree>
    <p:extLst>
      <p:ext uri="{BB962C8B-B14F-4D97-AF65-F5344CB8AC3E}">
        <p14:creationId xmlns:p14="http://schemas.microsoft.com/office/powerpoint/2010/main" val="301832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6CA4-6E4B-41CB-8C9D-1D63143D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12" y="1384479"/>
            <a:ext cx="7275490" cy="54735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Women with gestational diabetes are at 7 times greater risk of developing type 2 diabetes than are women without gestational diabetes. [1]</a:t>
            </a:r>
          </a:p>
          <a:p>
            <a:r>
              <a:rPr lang="en-US" sz="2000" dirty="0"/>
              <a:t>Family history, overweight, and elder age are all known factors associated with diabetes.[2]</a:t>
            </a:r>
          </a:p>
          <a:p>
            <a:r>
              <a:rPr lang="en-US" sz="2000" dirty="0"/>
              <a:t>Maintaining the records of woman is essential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perinatal instructions.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/>
              <a:t>Factors may confound each other, examining the effect of different combinations of predictors may help physicians get better understanding of the factors and predicted risk. </a:t>
            </a:r>
          </a:p>
          <a:p>
            <a:r>
              <a:rPr lang="en-US" sz="2000" dirty="0"/>
              <a:t>The Diabetes pedigree function: higher values associated with higher risk of diabetes [3]</a:t>
            </a:r>
          </a:p>
          <a:p>
            <a:r>
              <a:rPr lang="en-US" sz="2000" dirty="0"/>
              <a:t>Estimating risk based on samples from the target population. Larger sample size may improve predicting precision.  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5F6B-6520-46F0-B29D-29D7BC2B3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71"/>
          <a:stretch/>
        </p:blipFill>
        <p:spPr>
          <a:xfrm>
            <a:off x="6683542" y="5473521"/>
            <a:ext cx="5422408" cy="841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B460B1-8355-4C87-B93D-B0E89DDB9877}"/>
              </a:ext>
            </a:extLst>
          </p:cNvPr>
          <p:cNvSpPr txBox="1"/>
          <p:nvPr/>
        </p:nvSpPr>
        <p:spPr>
          <a:xfrm>
            <a:off x="7015230" y="6395386"/>
            <a:ext cx="4924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https://online.stat.psu.edu/stat501/lesson/3/3.3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CFC85-C83B-4048-ACC2-35A97481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02" y="1612409"/>
            <a:ext cx="4345331" cy="31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0DD2E8-C9FE-4E0B-8B54-80BD36D9AEFA}"/>
              </a:ext>
            </a:extLst>
          </p:cNvPr>
          <p:cNvSpPr txBox="1"/>
          <p:nvPr/>
        </p:nvSpPr>
        <p:spPr>
          <a:xfrm>
            <a:off x="8489726" y="4716217"/>
            <a:ext cx="225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Inbar </a:t>
            </a:r>
            <a:r>
              <a:rPr lang="en-US" dirty="0" err="1"/>
              <a:t>Kodesh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4A4B1-AB51-48D5-99A2-68E74A7412E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95407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7416-1F5B-49F8-88EB-43ACE686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555"/>
          </a:xfrm>
        </p:spPr>
        <p:txBody>
          <a:bodyPr>
            <a:normAutofit/>
          </a:bodyPr>
          <a:lstStyle/>
          <a:p>
            <a:r>
              <a:rPr lang="en-US" dirty="0"/>
              <a:t>Enter new records for individual woman</a:t>
            </a:r>
          </a:p>
          <a:p>
            <a:r>
              <a:rPr lang="en-US" dirty="0"/>
              <a:t>Make changes to existing records</a:t>
            </a:r>
          </a:p>
          <a:p>
            <a:r>
              <a:rPr lang="en-US" dirty="0"/>
              <a:t>Calculate risk to develop diabetes for individual women using up to date data</a:t>
            </a:r>
          </a:p>
          <a:p>
            <a:r>
              <a:rPr lang="en-US" dirty="0"/>
              <a:t>Help researchers explore associations between factors and diabetes.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Target user: Physicians.</a:t>
            </a:r>
          </a:p>
          <a:p>
            <a:pPr marL="0" indent="0">
              <a:buNone/>
            </a:pPr>
            <a:r>
              <a:rPr lang="en-US" dirty="0"/>
              <a:t>If a woman has a higher risk to develop diabetes, physicians may instruct the individual to pay more attention to her health and provide necessary instructions to prevent the development of diabetes for the individual.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248819-0DE0-47A3-BC3C-03AB313E92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639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599D-548F-4A8A-B7BD-E974686B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major stages</a:t>
            </a:r>
          </a:p>
          <a:p>
            <a:pPr lvl="1"/>
            <a:r>
              <a:rPr lang="en-US" dirty="0"/>
              <a:t>Input data(Data acquisition)</a:t>
            </a:r>
          </a:p>
          <a:p>
            <a:pPr lvl="1"/>
            <a:r>
              <a:rPr lang="en-US" dirty="0"/>
              <a:t>Calculate Risk(Data analysis)</a:t>
            </a:r>
          </a:p>
          <a:p>
            <a:pPr lvl="1"/>
            <a:r>
              <a:rPr lang="en-US" dirty="0"/>
              <a:t>Search and update record(Data maintenance)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Dataset</a:t>
            </a:r>
          </a:p>
          <a:p>
            <a:pPr lvl="1"/>
            <a:r>
              <a:rPr lang="en-US" dirty="0"/>
              <a:t>Initial data: as a start, the first 200 records were imported from part of the </a:t>
            </a:r>
            <a:r>
              <a:rPr lang="en-US" dirty="0" err="1"/>
              <a:t>pima</a:t>
            </a:r>
            <a:r>
              <a:rPr lang="en-US" dirty="0"/>
              <a:t> dataset (National Institute of Diabetes and Digestive and Kidney Diseases.)</a:t>
            </a:r>
          </a:p>
          <a:p>
            <a:pPr lvl="1"/>
            <a:r>
              <a:rPr lang="en-US" dirty="0"/>
              <a:t>Outcome variable: diabetes, 1=yes, 0=no</a:t>
            </a:r>
          </a:p>
          <a:p>
            <a:pPr lvl="1"/>
            <a:r>
              <a:rPr lang="en-US" dirty="0"/>
              <a:t>Predictors: Number of pregnancies, Glucose(mg/dL), BMI (kg/m</a:t>
            </a:r>
            <a:r>
              <a:rPr lang="en-US" baseline="30000" dirty="0"/>
              <a:t>2</a:t>
            </a:r>
            <a:r>
              <a:rPr lang="en-US" dirty="0"/>
              <a:t>), Diabetes pedigree function value, and age.</a:t>
            </a:r>
          </a:p>
          <a:p>
            <a:pPr lvl="1"/>
            <a:r>
              <a:rPr lang="en-US" dirty="0"/>
              <a:t>Other fields: id, First name, last name, and survey year.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1E91ED-C2D1-4EF8-BE89-F5F69365CD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Experiments and Methods</a:t>
            </a:r>
          </a:p>
        </p:txBody>
      </p:sp>
    </p:spTree>
    <p:extLst>
      <p:ext uri="{BB962C8B-B14F-4D97-AF65-F5344CB8AC3E}">
        <p14:creationId xmlns:p14="http://schemas.microsoft.com/office/powerpoint/2010/main" val="195606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9AE30-3F7B-41DE-808B-BAB856F5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7" y="2136457"/>
            <a:ext cx="3014063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F5006-18C3-4B79-9EA1-5CAC8C4C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51" y="2136457"/>
            <a:ext cx="3014063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2E8159-C3C5-461C-B643-C1F1B714F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350" y="2136458"/>
            <a:ext cx="3014063" cy="3429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00B165-5317-41F2-91EE-14C34503BEDC}"/>
              </a:ext>
            </a:extLst>
          </p:cNvPr>
          <p:cNvSpPr/>
          <p:nvPr/>
        </p:nvSpPr>
        <p:spPr>
          <a:xfrm>
            <a:off x="3481015" y="3608641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EE78A8-431C-44C7-8CE8-BEC7C1DB3F39}"/>
              </a:ext>
            </a:extLst>
          </p:cNvPr>
          <p:cNvSpPr/>
          <p:nvPr/>
        </p:nvSpPr>
        <p:spPr>
          <a:xfrm>
            <a:off x="7113828" y="3608641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0B3354-610A-4283-A947-3A62156388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Experiments and Methods(Input)</a:t>
            </a:r>
          </a:p>
        </p:txBody>
      </p:sp>
    </p:spTree>
    <p:extLst>
      <p:ext uri="{BB962C8B-B14F-4D97-AF65-F5344CB8AC3E}">
        <p14:creationId xmlns:p14="http://schemas.microsoft.com/office/powerpoint/2010/main" val="320396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33D2-8B81-416E-8B44-1E75C1C2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Analysis</a:t>
            </a:r>
          </a:p>
          <a:p>
            <a:pPr lvl="1"/>
            <a:r>
              <a:rPr lang="en-US" dirty="0"/>
              <a:t>Summary statistics: mean, standard deviation, median, minimum, maximum, number of observations. </a:t>
            </a:r>
          </a:p>
          <a:p>
            <a:pPr lvl="1"/>
            <a:r>
              <a:rPr lang="en-US" dirty="0"/>
              <a:t>Model: </a:t>
            </a:r>
            <a:r>
              <a:rPr lang="en-US" altLang="zh-CN" dirty="0"/>
              <a:t>logistic regression.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Predictors: 0-5 predictors, as determined by user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Outputs:</a:t>
            </a:r>
          </a:p>
          <a:p>
            <a:pPr marL="1371600" lvl="3" indent="0">
              <a:buNone/>
            </a:pPr>
            <a:r>
              <a:rPr lang="en-US" altLang="zh-CN" dirty="0"/>
              <a:t>Risk to develop diabetes</a:t>
            </a:r>
          </a:p>
          <a:p>
            <a:pPr marL="1371600" lvl="3" indent="0">
              <a:buNone/>
            </a:pPr>
            <a:r>
              <a:rPr lang="en-US" altLang="zh-CN" dirty="0"/>
              <a:t>Individual values used for prediction</a:t>
            </a:r>
          </a:p>
          <a:p>
            <a:pPr marL="1371600" lvl="3" indent="0">
              <a:buNone/>
            </a:pPr>
            <a:r>
              <a:rPr lang="en-US" altLang="zh-CN" dirty="0"/>
              <a:t>Sample year range</a:t>
            </a:r>
          </a:p>
          <a:p>
            <a:pPr marL="1371600" lvl="3" indent="0">
              <a:buNone/>
            </a:pPr>
            <a:r>
              <a:rPr lang="en-US" altLang="zh-CN" dirty="0"/>
              <a:t>Model information: number of observations, AIC,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Parameter estimates, 95% confidence interval, p value, z value</a:t>
            </a:r>
          </a:p>
          <a:p>
            <a:pPr marL="1371600" lvl="3" indent="0">
              <a:buNone/>
            </a:pPr>
            <a:r>
              <a:rPr lang="en-US" altLang="zh-CN" dirty="0"/>
              <a:t>Odds ratio, 95% confidence interval</a:t>
            </a:r>
          </a:p>
          <a:p>
            <a:pPr lvl="1"/>
            <a:r>
              <a:rPr lang="en-US" dirty="0"/>
              <a:t>Plot: Histogram, ROC curve with AUC value.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FD6962-77A5-4CDB-BF83-80A99A8672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Experiments and Methods</a:t>
            </a:r>
          </a:p>
        </p:txBody>
      </p:sp>
    </p:spTree>
    <p:extLst>
      <p:ext uri="{BB962C8B-B14F-4D97-AF65-F5344CB8AC3E}">
        <p14:creationId xmlns:p14="http://schemas.microsoft.com/office/powerpoint/2010/main" val="39470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1E6A0A-0E4E-4A4F-80DE-4FB5787F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41" y="3210179"/>
            <a:ext cx="473944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AAFBD-B56D-4D98-852C-561461D0D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6" t="6667" r="10677" b="6152"/>
          <a:stretch/>
        </p:blipFill>
        <p:spPr>
          <a:xfrm>
            <a:off x="209882" y="1365695"/>
            <a:ext cx="1874520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5AFA4-B713-4931-A8C6-43417027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419" y="1365695"/>
            <a:ext cx="5624967" cy="3234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CD84FF74-612B-47F2-BFF1-D3601C91F0CB}"/>
              </a:ext>
            </a:extLst>
          </p:cNvPr>
          <p:cNvSpPr/>
          <p:nvPr/>
        </p:nvSpPr>
        <p:spPr>
          <a:xfrm rot="5400000">
            <a:off x="413004" y="3108866"/>
            <a:ext cx="850392" cy="73152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A28B4A13-60D5-4513-96F0-A7B194FC6A90}"/>
              </a:ext>
            </a:extLst>
          </p:cNvPr>
          <p:cNvSpPr/>
          <p:nvPr/>
        </p:nvSpPr>
        <p:spPr>
          <a:xfrm>
            <a:off x="6086856" y="4724305"/>
            <a:ext cx="850392" cy="73152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50040F-6723-44A3-84F2-547AB07895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Experiments and Methods(Analysis)</a:t>
            </a:r>
          </a:p>
        </p:txBody>
      </p:sp>
    </p:spTree>
    <p:extLst>
      <p:ext uri="{BB962C8B-B14F-4D97-AF65-F5344CB8AC3E}">
        <p14:creationId xmlns:p14="http://schemas.microsoft.com/office/powerpoint/2010/main" val="2540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90BF9-E7DB-403B-A213-9BA4513C2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78" y="3932423"/>
            <a:ext cx="5346879" cy="1215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60B61-A316-4C00-9D3E-BAE2B862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295" y="1673261"/>
            <a:ext cx="4458505" cy="173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9AE30-3F7B-41DE-808B-BAB856F55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37" y="1498581"/>
            <a:ext cx="3014063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E5105A-D4CA-45BB-922D-2EFC809CA4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591" t="55237"/>
          <a:stretch/>
        </p:blipFill>
        <p:spPr>
          <a:xfrm>
            <a:off x="3941993" y="1771677"/>
            <a:ext cx="2063881" cy="1165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8757D-2C2F-4512-A51F-A33E36F49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178" y="5398387"/>
            <a:ext cx="5346879" cy="1132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00B165-5317-41F2-91EE-14C34503BEDC}"/>
              </a:ext>
            </a:extLst>
          </p:cNvPr>
          <p:cNvSpPr/>
          <p:nvPr/>
        </p:nvSpPr>
        <p:spPr>
          <a:xfrm>
            <a:off x="3052572" y="2063886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EE78A8-431C-44C7-8CE8-BEC7C1DB3F39}"/>
              </a:ext>
            </a:extLst>
          </p:cNvPr>
          <p:cNvSpPr/>
          <p:nvPr/>
        </p:nvSpPr>
        <p:spPr>
          <a:xfrm>
            <a:off x="5951243" y="2063886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F2B280-00FC-4175-8E65-35E334026140}"/>
              </a:ext>
            </a:extLst>
          </p:cNvPr>
          <p:cNvSpPr/>
          <p:nvPr/>
        </p:nvSpPr>
        <p:spPr>
          <a:xfrm rot="5400000">
            <a:off x="8345098" y="3506685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C9DC9D-558C-4F47-AB0F-C4BD41B8A5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Experiments and Methods(Maintenance)</a:t>
            </a:r>
          </a:p>
        </p:txBody>
      </p:sp>
    </p:spTree>
    <p:extLst>
      <p:ext uri="{BB962C8B-B14F-4D97-AF65-F5344CB8AC3E}">
        <p14:creationId xmlns:p14="http://schemas.microsoft.com/office/powerpoint/2010/main" val="169849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765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Century Gothic</vt:lpstr>
      <vt:lpstr>Wingdings</vt:lpstr>
      <vt:lpstr>Wingdings 3</vt:lpstr>
      <vt:lpstr>Ion</vt:lpstr>
      <vt:lpstr>Diabetes Risk Assessment for women</vt:lpstr>
      <vt:lpstr>Background - Diabetes and Women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Risk Assessment for women</dc:title>
  <dc:creator>Hou,Jintong</dc:creator>
  <cp:lastModifiedBy>Yoon,Seunghyun</cp:lastModifiedBy>
  <cp:revision>76</cp:revision>
  <dcterms:created xsi:type="dcterms:W3CDTF">2021-12-05T21:03:56Z</dcterms:created>
  <dcterms:modified xsi:type="dcterms:W3CDTF">2021-12-06T04:48:20Z</dcterms:modified>
</cp:coreProperties>
</file>