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7" r:id="rId1"/>
  </p:sldMasterIdLst>
  <p:sldIdLst>
    <p:sldId id="256" r:id="rId2"/>
    <p:sldId id="270" r:id="rId3"/>
    <p:sldId id="257" r:id="rId4"/>
    <p:sldId id="258" r:id="rId5"/>
    <p:sldId id="259" r:id="rId6"/>
    <p:sldId id="271" r:id="rId7"/>
    <p:sldId id="260" r:id="rId8"/>
    <p:sldId id="261" r:id="rId9"/>
    <p:sldId id="272" r:id="rId10"/>
    <p:sldId id="273" r:id="rId11"/>
    <p:sldId id="274" r:id="rId12"/>
    <p:sldId id="275" r:id="rId13"/>
    <p:sldId id="276" r:id="rId14"/>
    <p:sldId id="263" r:id="rId15"/>
    <p:sldId id="277" r:id="rId16"/>
    <p:sldId id="265" r:id="rId17"/>
    <p:sldId id="266" r:id="rId18"/>
    <p:sldId id="278" r:id="rId19"/>
    <p:sldId id="268" r:id="rId20"/>
  </p:sldIdLst>
  <p:sldSz cx="18300700" cy="10299700"/>
  <p:notesSz cx="18300700" cy="10299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2715"/>
            <a:ext cx="18300700" cy="10312416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2170" y="3611254"/>
            <a:ext cx="11658495" cy="2472502"/>
          </a:xfrm>
        </p:spPr>
        <p:txBody>
          <a:bodyPr anchor="b">
            <a:noAutofit/>
          </a:bodyPr>
          <a:lstStyle>
            <a:lvl1pPr algn="r">
              <a:defRPr sz="8105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2170" y="6083752"/>
            <a:ext cx="11658495" cy="164738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6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8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7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3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9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4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8" y="915529"/>
            <a:ext cx="12903957" cy="5111703"/>
          </a:xfrm>
        </p:spPr>
        <p:txBody>
          <a:bodyPr anchor="ctr">
            <a:normAutofit/>
          </a:bodyPr>
          <a:lstStyle>
            <a:lvl1pPr algn="l">
              <a:defRPr sz="66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13879"/>
            <a:ext cx="12903957" cy="2359352"/>
          </a:xfrm>
        </p:spPr>
        <p:txBody>
          <a:bodyPr anchor="ctr">
            <a:normAutofit/>
          </a:bodyPr>
          <a:lstStyle>
            <a:lvl1pPr marL="0" indent="0" algn="l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10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971" y="915529"/>
            <a:ext cx="12149632" cy="4539497"/>
          </a:xfrm>
        </p:spPr>
        <p:txBody>
          <a:bodyPr anchor="ctr">
            <a:normAutofit/>
          </a:bodyPr>
          <a:lstStyle>
            <a:lvl1pPr algn="l">
              <a:defRPr sz="66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50631" y="5455026"/>
            <a:ext cx="10844312" cy="572206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6257" indent="0">
              <a:buFontTx/>
              <a:buNone/>
              <a:defRPr/>
            </a:lvl2pPr>
            <a:lvl3pPr marL="1372514" indent="0">
              <a:buFontTx/>
              <a:buNone/>
              <a:defRPr/>
            </a:lvl3pPr>
            <a:lvl4pPr marL="2058772" indent="0">
              <a:buFontTx/>
              <a:buNone/>
              <a:defRPr/>
            </a:lvl4pPr>
            <a:lvl5pPr marL="274502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13879"/>
            <a:ext cx="12903957" cy="2359352"/>
          </a:xfrm>
        </p:spPr>
        <p:txBody>
          <a:bodyPr anchor="ctr">
            <a:normAutofit/>
          </a:bodyPr>
          <a:lstStyle>
            <a:lvl1pPr marL="0" indent="0" algn="l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813369" y="1187031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/>
          <a:p>
            <a:pPr lvl="0"/>
            <a:r>
              <a:rPr lang="en-US" sz="1200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48780" y="4335179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/>
          <a:p>
            <a:pPr lvl="0"/>
            <a:r>
              <a:rPr lang="en-US" sz="1200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9773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8" y="2901560"/>
            <a:ext cx="12903957" cy="3897996"/>
          </a:xfrm>
        </p:spPr>
        <p:txBody>
          <a:bodyPr anchor="b">
            <a:normAutofit/>
          </a:bodyPr>
          <a:lstStyle>
            <a:lvl1pPr algn="l">
              <a:defRPr sz="66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99556"/>
            <a:ext cx="12903957" cy="2273675"/>
          </a:xfrm>
        </p:spPr>
        <p:txBody>
          <a:bodyPr anchor="t">
            <a:normAutofit/>
          </a:bodyPr>
          <a:lstStyle>
            <a:lvl1pPr marL="0" indent="0" algn="l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928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971" y="915529"/>
            <a:ext cx="12149632" cy="4539497"/>
          </a:xfrm>
        </p:spPr>
        <p:txBody>
          <a:bodyPr anchor="ctr">
            <a:normAutofit/>
          </a:bodyPr>
          <a:lstStyle>
            <a:lvl1pPr algn="l">
              <a:defRPr sz="66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6704" y="6027232"/>
            <a:ext cx="12903958" cy="77232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6257" indent="0">
              <a:buFontTx/>
              <a:buNone/>
              <a:defRPr/>
            </a:lvl2pPr>
            <a:lvl3pPr marL="1372514" indent="0">
              <a:buFontTx/>
              <a:buNone/>
              <a:defRPr/>
            </a:lvl3pPr>
            <a:lvl4pPr marL="2058772" indent="0">
              <a:buFontTx/>
              <a:buNone/>
              <a:defRPr/>
            </a:lvl4pPr>
            <a:lvl5pPr marL="274502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99556"/>
            <a:ext cx="12903957" cy="2273675"/>
          </a:xfrm>
        </p:spPr>
        <p:txBody>
          <a:bodyPr anchor="t">
            <a:normAutofit/>
          </a:bodyPr>
          <a:lstStyle>
            <a:lvl1pPr marL="0" indent="0" algn="l">
              <a:buNone/>
              <a:defRPr sz="27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813369" y="1187031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/>
          <a:p>
            <a:pPr lvl="0"/>
            <a:r>
              <a:rPr lang="en-US" sz="1200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48780" y="4335179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/>
          <a:p>
            <a:pPr lvl="0"/>
            <a:r>
              <a:rPr lang="en-US" sz="1200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209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3" y="915529"/>
            <a:ext cx="12891251" cy="4539497"/>
          </a:xfrm>
        </p:spPr>
        <p:txBody>
          <a:bodyPr anchor="ctr">
            <a:normAutofit/>
          </a:bodyPr>
          <a:lstStyle>
            <a:lvl1pPr algn="l">
              <a:defRPr sz="66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6704" y="6027232"/>
            <a:ext cx="12903958" cy="77232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2">
                <a:solidFill>
                  <a:schemeClr val="accent1"/>
                </a:solidFill>
              </a:defRPr>
            </a:lvl1pPr>
            <a:lvl2pPr marL="686257" indent="0">
              <a:buFontTx/>
              <a:buNone/>
              <a:defRPr/>
            </a:lvl2pPr>
            <a:lvl3pPr marL="1372514" indent="0">
              <a:buFontTx/>
              <a:buNone/>
              <a:defRPr/>
            </a:lvl3pPr>
            <a:lvl4pPr marL="2058772" indent="0">
              <a:buFontTx/>
              <a:buNone/>
              <a:defRPr/>
            </a:lvl4pPr>
            <a:lvl5pPr marL="274502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99556"/>
            <a:ext cx="12903957" cy="2273675"/>
          </a:xfrm>
        </p:spPr>
        <p:txBody>
          <a:bodyPr anchor="t">
            <a:normAutofit/>
          </a:bodyPr>
          <a:lstStyle>
            <a:lvl1pPr marL="0" indent="0" algn="l">
              <a:buNone/>
              <a:defRPr sz="27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226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16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9810" y="915528"/>
            <a:ext cx="1958474" cy="788690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708" y="915529"/>
            <a:ext cx="10597579" cy="788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12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22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8" y="4056303"/>
            <a:ext cx="12903957" cy="2743254"/>
          </a:xfrm>
        </p:spPr>
        <p:txBody>
          <a:bodyPr anchor="b"/>
          <a:lstStyle>
            <a:lvl1pPr algn="l">
              <a:defRPr sz="60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99556"/>
            <a:ext cx="12903957" cy="1292193"/>
          </a:xfrm>
        </p:spPr>
        <p:txBody>
          <a:bodyPr anchor="t"/>
          <a:lstStyle>
            <a:lvl1pPr marL="0" indent="0" algn="l">
              <a:buNone/>
              <a:defRPr sz="30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707" y="3244884"/>
            <a:ext cx="6280411" cy="5828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40257" y="3244885"/>
            <a:ext cx="6280409" cy="5828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81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322" y="3245476"/>
            <a:ext cx="6282795" cy="865460"/>
          </a:xfrm>
        </p:spPr>
        <p:txBody>
          <a:bodyPr anchor="b">
            <a:noAutofit/>
          </a:bodyPr>
          <a:lstStyle>
            <a:lvl1pPr marL="0" indent="0">
              <a:buNone/>
              <a:defRPr sz="3602" b="0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4322" y="4110937"/>
            <a:ext cx="6282795" cy="496229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875" y="3245476"/>
            <a:ext cx="6282787" cy="865460"/>
          </a:xfrm>
        </p:spPr>
        <p:txBody>
          <a:bodyPr anchor="b">
            <a:noAutofit/>
          </a:bodyPr>
          <a:lstStyle>
            <a:lvl1pPr marL="0" indent="0">
              <a:buNone/>
              <a:defRPr sz="3602" b="0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877" y="4110937"/>
            <a:ext cx="6282786" cy="496229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4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6" y="915529"/>
            <a:ext cx="12903957" cy="19836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4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9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7" y="2250681"/>
            <a:ext cx="5785807" cy="1920067"/>
          </a:xfrm>
        </p:spPr>
        <p:txBody>
          <a:bodyPr anchor="b">
            <a:normAutofit/>
          </a:bodyPr>
          <a:lstStyle>
            <a:lvl1pPr>
              <a:defRPr sz="30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5651" y="773340"/>
            <a:ext cx="6775013" cy="82998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707" y="4170747"/>
            <a:ext cx="5785807" cy="3881460"/>
          </a:xfrm>
        </p:spPr>
        <p:txBody>
          <a:bodyPr>
            <a:normAutofit/>
          </a:bodyPr>
          <a:lstStyle>
            <a:lvl1pPr marL="0" indent="0">
              <a:buNone/>
              <a:defRPr sz="2101"/>
            </a:lvl1pPr>
            <a:lvl2pPr marL="686052" indent="0">
              <a:buNone/>
              <a:defRPr sz="2101"/>
            </a:lvl2pPr>
            <a:lvl3pPr marL="1372103" indent="0">
              <a:buNone/>
              <a:defRPr sz="1801"/>
            </a:lvl3pPr>
            <a:lvl4pPr marL="2058155" indent="0">
              <a:buNone/>
              <a:defRPr sz="1501"/>
            </a:lvl4pPr>
            <a:lvl5pPr marL="2744205" indent="0">
              <a:buNone/>
              <a:defRPr sz="1501"/>
            </a:lvl5pPr>
            <a:lvl6pPr marL="3430256" indent="0">
              <a:buNone/>
              <a:defRPr sz="1501"/>
            </a:lvl6pPr>
            <a:lvl7pPr marL="4116308" indent="0">
              <a:buNone/>
              <a:defRPr sz="1501"/>
            </a:lvl7pPr>
            <a:lvl8pPr marL="4802359" indent="0">
              <a:buNone/>
              <a:defRPr sz="1501"/>
            </a:lvl8pPr>
            <a:lvl9pPr marL="5488411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14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7" y="7209790"/>
            <a:ext cx="12903955" cy="851157"/>
          </a:xfrm>
        </p:spPr>
        <p:txBody>
          <a:bodyPr anchor="b">
            <a:normAutofit/>
          </a:bodyPr>
          <a:lstStyle>
            <a:lvl1pPr algn="l">
              <a:defRPr sz="36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706" y="915529"/>
            <a:ext cx="12903957" cy="577569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2402"/>
            </a:lvl2pPr>
            <a:lvl3pPr marL="1372514" indent="0">
              <a:buNone/>
              <a:defRPr sz="2402"/>
            </a:lvl3pPr>
            <a:lvl4pPr marL="2058772" indent="0">
              <a:buNone/>
              <a:defRPr sz="2402"/>
            </a:lvl4pPr>
            <a:lvl5pPr marL="2745029" indent="0">
              <a:buNone/>
              <a:defRPr sz="2402"/>
            </a:lvl5pPr>
            <a:lvl6pPr marL="3431286" indent="0">
              <a:buNone/>
              <a:defRPr sz="2402"/>
            </a:lvl6pPr>
            <a:lvl7pPr marL="4117543" indent="0">
              <a:buNone/>
              <a:defRPr sz="2402"/>
            </a:lvl7pPr>
            <a:lvl8pPr marL="4803800" indent="0">
              <a:buNone/>
              <a:defRPr sz="2402"/>
            </a:lvl8pPr>
            <a:lvl9pPr marL="5490058" indent="0">
              <a:buNone/>
              <a:defRPr sz="24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707" y="8060947"/>
            <a:ext cx="12903955" cy="1012284"/>
          </a:xfrm>
        </p:spPr>
        <p:txBody>
          <a:bodyPr>
            <a:normAutofit/>
          </a:bodyPr>
          <a:lstStyle>
            <a:lvl1pPr marL="0" indent="0">
              <a:buNone/>
              <a:defRPr sz="18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5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12715"/>
            <a:ext cx="18300700" cy="1031241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706" y="915529"/>
            <a:ext cx="12903957" cy="1983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6" y="3244885"/>
            <a:ext cx="12903957" cy="582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15206" y="9073231"/>
            <a:ext cx="1368858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707" y="9073231"/>
            <a:ext cx="9452978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94944" y="9073231"/>
            <a:ext cx="1025720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1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33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txStyles>
    <p:titleStyle>
      <a:lvl1pPr algn="l" defTabSz="686257" rtl="0" eaLnBrk="1" latinLnBrk="0" hangingPunct="1">
        <a:spcBef>
          <a:spcPct val="0"/>
        </a:spcBef>
        <a:buNone/>
        <a:defRPr sz="5404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693" indent="-514693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5168" indent="-428911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5643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1900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8157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4415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60672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6929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33186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1pPr>
      <a:lvl2pPr marL="686257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marL="1372514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marL="2058772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marL="2745029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marL="3431286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117543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4803800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490058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74447"/>
            <a:ext cx="15019655" cy="22371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6350" algn="ctr">
              <a:lnSpc>
                <a:spcPct val="100200"/>
              </a:lnSpc>
              <a:spcBef>
                <a:spcPts val="105"/>
              </a:spcBef>
            </a:pPr>
            <a:r>
              <a:rPr sz="8450" spc="-500" dirty="0">
                <a:latin typeface="Times New Roman"/>
                <a:cs typeface="Times New Roman"/>
              </a:rPr>
              <a:t> </a:t>
            </a:r>
            <a:r>
              <a:rPr sz="6000" spc="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</a:t>
            </a:r>
            <a:r>
              <a:rPr sz="6000" spc="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6000" spc="-5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6000" spc="1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6000" spc="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Flight</a:t>
            </a:r>
            <a:r>
              <a:rPr sz="6000" spc="-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6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Ticke</a:t>
            </a:r>
            <a:r>
              <a:rPr sz="6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6000" spc="-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6000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Bookin</a:t>
            </a:r>
            <a:r>
              <a:rPr sz="6000" spc="-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6000" spc="-5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60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</a:t>
            </a:r>
            <a:r>
              <a:rPr sz="6000" spc="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6000" spc="-50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6000" spc="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6000" spc="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MERN Stack</a:t>
            </a:r>
            <a:endParaRPr sz="84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46BEAA-0852-AA76-5B7E-55E2DFB6BBDE}"/>
              </a:ext>
            </a:extLst>
          </p:cNvPr>
          <p:cNvSpPr txBox="1">
            <a:spLocks/>
          </p:cNvSpPr>
          <p:nvPr/>
        </p:nvSpPr>
        <p:spPr>
          <a:xfrm>
            <a:off x="2444750" y="1493050"/>
            <a:ext cx="112776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332C2C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z="4400" b="1" kern="0" dirty="0">
                <a:latin typeface="Arial" panose="020B0604020202020204" pitchFamily="34" charset="0"/>
                <a:cs typeface="Arial" panose="020B0604020202020204" pitchFamily="34" charset="0"/>
              </a:rPr>
              <a:t>NAAN MUDHALVAN PROJECT</a:t>
            </a:r>
            <a:endParaRPr lang="en-IN" sz="4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FC38AD5-0318-1271-81E6-344D787D8F4C}"/>
              </a:ext>
            </a:extLst>
          </p:cNvPr>
          <p:cNvSpPr txBox="1">
            <a:spLocks/>
          </p:cNvSpPr>
          <p:nvPr/>
        </p:nvSpPr>
        <p:spPr>
          <a:xfrm>
            <a:off x="6014447" y="5971934"/>
            <a:ext cx="10605524" cy="3841342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kern="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Submitted by:</a:t>
            </a:r>
          </a:p>
          <a:p>
            <a:pPr algn="l"/>
            <a:r>
              <a:rPr lang="en-US" sz="3200" kern="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Moazzam Ali, </a:t>
            </a:r>
            <a:r>
              <a:rPr lang="en-US" sz="3200" kern="0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Nithishkumar</a:t>
            </a:r>
            <a:r>
              <a:rPr lang="en-US" sz="3200" kern="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kern="0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Nandhakumar</a:t>
            </a:r>
            <a:r>
              <a:rPr lang="en-US" sz="3200" kern="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Naveen Raj</a:t>
            </a:r>
          </a:p>
          <a:p>
            <a:pPr algn="l"/>
            <a:r>
              <a:rPr lang="en-IN" sz="3200" kern="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B.E. Computer Science and Engineering,</a:t>
            </a:r>
          </a:p>
          <a:p>
            <a:pPr algn="l"/>
            <a:r>
              <a:rPr lang="en-IN" sz="3200" kern="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T. J. Institute of Technology, Chennai.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26EB-ED93-5DC8-0EB9-470FB866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 Flow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50AE-11C5-06E2-BE06-5B7B3640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0" y="2482850"/>
            <a:ext cx="12903957" cy="58283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Homepage: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Users see a search form to find flights.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Results: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Flights are displayed based on user input (date, destination,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Booking: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Users can select a flight and proceed to book.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After booking, users can pay using a payment gateway.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Confirmation: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 receives a confirmation and can check booking history.</a:t>
            </a:r>
          </a:p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5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095C-9E58-4353-B4D0-2C8CDE37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706" y="915529"/>
            <a:ext cx="12903957" cy="881521"/>
          </a:xfrm>
        </p:spPr>
        <p:txBody>
          <a:bodyPr>
            <a:normAutofit/>
          </a:bodyPr>
          <a:lstStyle/>
          <a:p>
            <a:r>
              <a:rPr lang="en-US" sz="4000" dirty="0"/>
              <a:t>User Interface Screens</a:t>
            </a:r>
            <a:endParaRPr lang="en-IN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DD3F4F-9A38-EDD7-76DE-5AD706829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006850"/>
            <a:ext cx="9048750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C7724-6326-8351-A9F7-70093E430C1A}"/>
              </a:ext>
            </a:extLst>
          </p:cNvPr>
          <p:cNvSpPr txBox="1"/>
          <p:nvPr/>
        </p:nvSpPr>
        <p:spPr>
          <a:xfrm>
            <a:off x="1835150" y="2657949"/>
            <a:ext cx="2501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Landing Page UI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93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75463A-EE1B-8316-0B17-81E812007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1035050"/>
            <a:ext cx="8015448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EBE847-10F8-ADFF-6E13-8A040F874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0" y="5683250"/>
            <a:ext cx="8068298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50D147-E423-B5F9-DD16-A9F5B84D3EA8}"/>
              </a:ext>
            </a:extLst>
          </p:cNvPr>
          <p:cNvSpPr txBox="1"/>
          <p:nvPr/>
        </p:nvSpPr>
        <p:spPr>
          <a:xfrm>
            <a:off x="730149" y="511830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B9B3-77AA-E518-FF0B-E675CF0DEA27}"/>
              </a:ext>
            </a:extLst>
          </p:cNvPr>
          <p:cNvSpPr txBox="1"/>
          <p:nvPr/>
        </p:nvSpPr>
        <p:spPr>
          <a:xfrm>
            <a:off x="963980" y="5039791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Bookings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0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D661DF-7B1E-FDE7-192C-E7252D145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66" y="965200"/>
            <a:ext cx="8496612" cy="3949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D0ECB8-4C16-0101-C9AF-287EF13DD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63" y="5647670"/>
            <a:ext cx="7924800" cy="36068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5A606-1E85-E51C-9B7E-076AF3C25D73}"/>
              </a:ext>
            </a:extLst>
          </p:cNvPr>
          <p:cNvSpPr txBox="1"/>
          <p:nvPr/>
        </p:nvSpPr>
        <p:spPr>
          <a:xfrm>
            <a:off x="768350" y="441980"/>
            <a:ext cx="2390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Flight Operator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DE509-3D8D-5DA8-8426-75694F1FE7D8}"/>
              </a:ext>
            </a:extLst>
          </p:cNvPr>
          <p:cNvSpPr txBox="1"/>
          <p:nvPr/>
        </p:nvSpPr>
        <p:spPr>
          <a:xfrm>
            <a:off x="839831" y="5019327"/>
            <a:ext cx="240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New Flight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8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5083" y="349250"/>
            <a:ext cx="748474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5" dirty="0">
                <a:latin typeface="Cambria"/>
                <a:cs typeface="Cambria"/>
              </a:rPr>
              <a:t>Integratin</a:t>
            </a:r>
            <a:r>
              <a:rPr sz="4000" spc="-70" dirty="0">
                <a:latin typeface="Cambria"/>
                <a:cs typeface="Cambria"/>
              </a:rPr>
              <a:t>g</a:t>
            </a:r>
            <a:r>
              <a:rPr sz="4000" spc="-140" dirty="0">
                <a:latin typeface="Cambria"/>
                <a:cs typeface="Cambria"/>
              </a:rPr>
              <a:t> </a:t>
            </a:r>
            <a:r>
              <a:rPr sz="4000" spc="-100" dirty="0">
                <a:latin typeface="Cambria"/>
                <a:cs typeface="Cambria"/>
              </a:rPr>
              <a:t>Payment</a:t>
            </a:r>
            <a:r>
              <a:rPr sz="4000" spc="-135" dirty="0">
                <a:latin typeface="Cambria"/>
                <a:cs typeface="Cambria"/>
              </a:rPr>
              <a:t> </a:t>
            </a:r>
            <a:r>
              <a:rPr sz="4000" spc="-95" dirty="0">
                <a:latin typeface="Cambria"/>
                <a:cs typeface="Cambria"/>
              </a:rPr>
              <a:t>Processing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6150" y="6646259"/>
            <a:ext cx="7298055" cy="25698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sz="2750" spc="-27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ili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2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0" dirty="0">
                <a:latin typeface="Verdana"/>
                <a:cs typeface="Verdana"/>
              </a:rPr>
              <a:t>p</a:t>
            </a:r>
            <a:r>
              <a:rPr sz="2750" spc="-60" dirty="0">
                <a:latin typeface="Verdana"/>
                <a:cs typeface="Verdana"/>
              </a:rPr>
              <a:t>a</a:t>
            </a:r>
            <a:r>
              <a:rPr sz="2750" spc="-140" dirty="0">
                <a:latin typeface="Verdana"/>
                <a:cs typeface="Verdana"/>
              </a:rPr>
              <a:t>y</a:t>
            </a:r>
            <a:r>
              <a:rPr sz="2750" spc="240" dirty="0">
                <a:latin typeface="Verdana"/>
                <a:cs typeface="Verdana"/>
              </a:rPr>
              <a:t>m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35" dirty="0">
                <a:latin typeface="Verdana"/>
                <a:cs typeface="Verdana"/>
              </a:rPr>
              <a:t>t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90" dirty="0">
                <a:latin typeface="Verdana"/>
                <a:cs typeface="Verdana"/>
              </a:rPr>
              <a:t>c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95" dirty="0">
                <a:latin typeface="Verdana"/>
                <a:cs typeface="Verdana"/>
              </a:rPr>
              <a:t>ss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70" dirty="0">
                <a:latin typeface="Verdana"/>
                <a:cs typeface="Verdana"/>
              </a:rPr>
              <a:t>g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  <a:p>
            <a:pPr marL="12700" marR="40005">
              <a:lnSpc>
                <a:spcPts val="3379"/>
              </a:lnSpc>
              <a:spcBef>
                <a:spcPts val="45"/>
              </a:spcBef>
            </a:pP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95" dirty="0">
                <a:latin typeface="Verdana"/>
                <a:cs typeface="Verdana"/>
              </a:rPr>
              <a:t>S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95" dirty="0">
                <a:latin typeface="Verdana"/>
                <a:cs typeface="Verdana"/>
              </a:rPr>
              <a:t>r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75" dirty="0">
                <a:latin typeface="Verdana"/>
                <a:cs typeface="Verdana"/>
              </a:rPr>
              <a:t>P</a:t>
            </a:r>
            <a:r>
              <a:rPr sz="2750" spc="-60" dirty="0">
                <a:latin typeface="Verdana"/>
                <a:cs typeface="Verdana"/>
              </a:rPr>
              <a:t>a</a:t>
            </a:r>
            <a:r>
              <a:rPr sz="2750" spc="-140" dirty="0">
                <a:latin typeface="Verdana"/>
                <a:cs typeface="Verdana"/>
              </a:rPr>
              <a:t>y</a:t>
            </a:r>
            <a:r>
              <a:rPr sz="2750" spc="275" dirty="0">
                <a:latin typeface="Verdana"/>
                <a:cs typeface="Verdana"/>
              </a:rPr>
              <a:t>P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15" dirty="0">
                <a:latin typeface="Verdana"/>
                <a:cs typeface="Verdana"/>
              </a:rPr>
              <a:t>l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409" dirty="0">
                <a:solidFill>
                  <a:srgbClr val="332C2C"/>
                </a:solidFill>
                <a:latin typeface="Verdana"/>
                <a:cs typeface="Verdana"/>
              </a:rPr>
              <a:t>.  </a:t>
            </a:r>
            <a:r>
              <a:rPr sz="2750" spc="9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15" dirty="0">
                <a:latin typeface="Verdana"/>
                <a:cs typeface="Verdana"/>
              </a:rPr>
              <a:t>P</a:t>
            </a:r>
            <a:r>
              <a:rPr sz="2750" spc="55" dirty="0">
                <a:latin typeface="Verdana"/>
                <a:cs typeface="Verdana"/>
              </a:rPr>
              <a:t>C</a:t>
            </a:r>
            <a:r>
              <a:rPr sz="2750" spc="-330" dirty="0">
                <a:latin typeface="Verdana"/>
                <a:cs typeface="Verdana"/>
              </a:rPr>
              <a:t>I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85" dirty="0">
                <a:latin typeface="Verdana"/>
                <a:cs typeface="Verdana"/>
              </a:rPr>
              <a:t>c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240" dirty="0">
                <a:latin typeface="Verdana"/>
                <a:cs typeface="Verdana"/>
              </a:rPr>
              <a:t>m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-20" dirty="0">
                <a:latin typeface="Verdana"/>
                <a:cs typeface="Verdana"/>
              </a:rPr>
              <a:t>li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85" dirty="0">
                <a:latin typeface="Verdana"/>
                <a:cs typeface="Verdana"/>
              </a:rPr>
              <a:t>c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endParaRPr sz="2750" dirty="0">
              <a:latin typeface="Verdana"/>
              <a:cs typeface="Verdana"/>
            </a:endParaRPr>
          </a:p>
          <a:p>
            <a:pPr marL="12700" marR="1310640">
              <a:lnSpc>
                <a:spcPts val="3300"/>
              </a:lnSpc>
              <a:spcBef>
                <a:spcPts val="45"/>
              </a:spcBef>
            </a:pP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 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transactions.</a:t>
            </a:r>
            <a:endParaRPr sz="2750" dirty="0">
              <a:latin typeface="Verdana"/>
              <a:cs typeface="Verdan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CC4B017-A3E6-4AE8-828C-7FC2C0C7B5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083596"/>
            <a:ext cx="9771609" cy="508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CD02-BCC5-3455-818F-3E865319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835" y="1187450"/>
            <a:ext cx="12903957" cy="198364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and solutions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3D8585-54FE-A6CA-A1C6-DD6E386B35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3150" y="3625850"/>
            <a:ext cx="1149423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real-time flight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Integrating payment gateways.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Ensuring a smooth user experience across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APIs for real-time flight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Leverage Stripe/PayPal SDK for payment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responsive design with CSS frameworks like Bootstrap or Material-UI.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6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49950" y="1382188"/>
            <a:ext cx="73215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20" dirty="0">
                <a:latin typeface="Cambria"/>
                <a:cs typeface="Cambria"/>
              </a:rPr>
              <a:t>Testing</a:t>
            </a:r>
            <a:r>
              <a:rPr sz="6000" spc="-180" dirty="0">
                <a:latin typeface="Cambria"/>
                <a:cs typeface="Cambria"/>
              </a:rPr>
              <a:t> </a:t>
            </a:r>
            <a:r>
              <a:rPr sz="6000" spc="-90" dirty="0">
                <a:latin typeface="Cambria"/>
                <a:cs typeface="Cambria"/>
              </a:rPr>
              <a:t>th</a:t>
            </a:r>
            <a:r>
              <a:rPr sz="6000" spc="-95" dirty="0">
                <a:latin typeface="Cambria"/>
                <a:cs typeface="Cambria"/>
              </a:rPr>
              <a:t>e</a:t>
            </a:r>
            <a:r>
              <a:rPr sz="6000" spc="-185" dirty="0">
                <a:latin typeface="Cambria"/>
                <a:cs typeface="Cambria"/>
              </a:rPr>
              <a:t> </a:t>
            </a:r>
            <a:r>
              <a:rPr sz="6000" spc="-60" dirty="0">
                <a:latin typeface="Cambria"/>
                <a:cs typeface="Cambria"/>
              </a:rPr>
              <a:t>Application</a:t>
            </a:r>
            <a:endParaRPr sz="60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idx="1"/>
          </p:nvPr>
        </p:nvSpPr>
        <p:spPr>
          <a:xfrm>
            <a:off x="2028560" y="4235450"/>
            <a:ext cx="12903957" cy="209416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033770" marR="5080">
              <a:lnSpc>
                <a:spcPct val="101400"/>
              </a:lnSpc>
              <a:spcBef>
                <a:spcPts val="60"/>
              </a:spcBef>
            </a:pPr>
            <a:r>
              <a:rPr lang="en-US" spc="-1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pc="-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pc="1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pc="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pc="1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pc="-2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2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2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pc="-9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pc="3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-2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pc="114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pc="17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pc="-24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pc="-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pc="1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pc="-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 </a:t>
            </a:r>
            <a:r>
              <a:rPr lang="en-US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1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pp</a:t>
            </a:r>
            <a:r>
              <a:rPr lang="en-US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en-US" spc="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pc="1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pc="1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pc="1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pc="-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pc="-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pc="1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pc="-22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pc="-4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18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ill  </a:t>
            </a:r>
            <a:r>
              <a:rPr lang="en-US" spc="8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pc="1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pc="1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pc="1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1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pc="-4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pc="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pc="-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pc="1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pc="-4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pc="1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  u</a:t>
            </a:r>
            <a:r>
              <a:rPr lang="en-US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pc="-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pc="8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pc="1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pc="8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pc="-4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pc="-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1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pc="-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pc="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pc="-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pc="1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pc="-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 </a:t>
            </a:r>
            <a:r>
              <a:rPr lang="en-US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pc="1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pc="-1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pc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pc="-1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1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</a:t>
            </a:r>
            <a:r>
              <a:rPr lang="en-US" spc="1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pc="-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1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pc="-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 deployment.</a:t>
            </a:r>
            <a:endParaRPr spc="1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93179" y="882650"/>
            <a:ext cx="6033971" cy="1785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50" spc="-220" dirty="0">
                <a:latin typeface="Georgia"/>
                <a:cs typeface="Georgia"/>
              </a:rPr>
              <a:t>Deploymen</a:t>
            </a:r>
            <a:r>
              <a:rPr sz="5750" spc="-130" dirty="0">
                <a:latin typeface="Georgia"/>
                <a:cs typeface="Georgia"/>
              </a:rPr>
              <a:t>t</a:t>
            </a:r>
            <a:r>
              <a:rPr sz="5750" spc="-295" dirty="0">
                <a:latin typeface="Georgia"/>
                <a:cs typeface="Georgia"/>
              </a:rPr>
              <a:t> </a:t>
            </a:r>
            <a:r>
              <a:rPr sz="5750" spc="-185" dirty="0">
                <a:latin typeface="Georgia"/>
                <a:cs typeface="Georgia"/>
              </a:rPr>
              <a:t>and</a:t>
            </a:r>
            <a:r>
              <a:rPr sz="5750" spc="-290" dirty="0">
                <a:latin typeface="Georgia"/>
                <a:cs typeface="Georgia"/>
              </a:rPr>
              <a:t> </a:t>
            </a:r>
            <a:r>
              <a:rPr sz="5750" spc="-229" dirty="0">
                <a:latin typeface="Georgia"/>
                <a:cs typeface="Georgia"/>
              </a:rPr>
              <a:t>Hosting</a:t>
            </a:r>
            <a:endParaRPr sz="575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2150" y="4464050"/>
            <a:ext cx="7107555" cy="25698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2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00" dirty="0">
                <a:solidFill>
                  <a:srgbClr val="332C2C"/>
                </a:solidFill>
                <a:latin typeface="Verdana"/>
                <a:cs typeface="Verdana"/>
              </a:rPr>
              <a:t>y 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165" dirty="0">
                <a:latin typeface="Verdana"/>
                <a:cs typeface="Verdana"/>
              </a:rPr>
              <a:t>H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5" dirty="0">
                <a:latin typeface="Verdana"/>
                <a:cs typeface="Verdana"/>
              </a:rPr>
              <a:t>k</a:t>
            </a:r>
            <a:r>
              <a:rPr sz="2750" spc="110" dirty="0">
                <a:latin typeface="Verdana"/>
                <a:cs typeface="Verdana"/>
              </a:rPr>
              <a:t>u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" dirty="0">
                <a:latin typeface="Verdana"/>
                <a:cs typeface="Verdana"/>
              </a:rPr>
              <a:t>A</a:t>
            </a:r>
            <a:r>
              <a:rPr sz="2750" spc="295" dirty="0">
                <a:latin typeface="Verdana"/>
                <a:cs typeface="Verdana"/>
              </a:rPr>
              <a:t>W</a:t>
            </a:r>
            <a:r>
              <a:rPr sz="2750" spc="-190" dirty="0"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54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ili</a:t>
            </a:r>
            <a:r>
              <a:rPr sz="2750" spc="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ili</a:t>
            </a:r>
            <a:r>
              <a:rPr sz="2750" spc="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ll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ﬂ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oo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m 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B4C0-E0BE-8F4C-82AC-98BEEDE4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Future Enhancement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EFE44-B02D-1575-FE05-E0B4820C1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3016250"/>
            <a:ext cx="12903957" cy="58283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Multi-language Support: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Allow users to choose their preferred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Flight Recommendations: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Based on user preferences and search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 App: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Developing a mobile app version using React Native.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Dashboard: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More advanced analytics and reporting features for administrators.</a:t>
            </a: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512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454150" y="1873250"/>
            <a:ext cx="11664793" cy="18571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3000" spc="-3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3000" spc="1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30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300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30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3000" spc="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30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3000" spc="10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300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30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300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30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3000" spc="-4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30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3000" spc="10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30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sz="300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30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30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3000" spc="17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30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-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3000" spc="-2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1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3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sz="3000" spc="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3000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3000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3000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-1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3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3000" spc="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3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30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0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 </a:t>
            </a:r>
            <a:r>
              <a:rPr sz="3000" spc="18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3000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oo</a:t>
            </a:r>
            <a:r>
              <a:rPr sz="30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3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3000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3000" spc="1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3000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-2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3000" spc="-1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3000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3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30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000" spc="2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3000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16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30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300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3000" spc="1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30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30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3000" spc="2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000" spc="-2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3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3000" spc="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000" spc="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3000" spc="1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3000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30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3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3000" spc="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30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  </a:t>
            </a:r>
            <a:r>
              <a:rPr sz="300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300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3000" spc="-1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30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00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3000" spc="24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30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sz="30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30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000" spc="-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30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3000" spc="-20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3000" spc="-6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3000" spc="-18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30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000" spc="-1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30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3000" spc="-1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300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3000" spc="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30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00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</a:t>
            </a:r>
            <a:r>
              <a:rPr sz="30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000" spc="-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30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30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3000" spc="1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30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0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</a:t>
            </a:r>
            <a:r>
              <a:rPr sz="300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30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3000" spc="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30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000" spc="-7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 </a:t>
            </a:r>
            <a:r>
              <a:rPr sz="3000" spc="-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</a:t>
            </a:r>
            <a:r>
              <a:rPr sz="3000" spc="-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experience. </a:t>
            </a:r>
            <a:r>
              <a:rPr sz="3000" spc="2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sz="3000" spc="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focusing </a:t>
            </a:r>
            <a:r>
              <a:rPr sz="3000" spc="8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sz="3000" spc="-6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sz="3000" spc="-5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300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3000" spc="24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300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300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30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30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0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300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3000" spc="-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30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30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3000" spc="1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30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30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00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3000" spc="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30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3000" spc="-20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300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3000" spc="1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300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30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3000" spc="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30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00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3000" spc="-4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30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12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3000" spc="2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0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1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300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3000" spc="8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 </a:t>
            </a:r>
            <a:r>
              <a:rPr sz="3000" spc="1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3000" spc="-1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30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00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30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3000" spc="2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0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-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30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-1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300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300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3000" spc="10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300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3000" spc="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30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30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3000" spc="1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30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000" spc="-4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3000" spc="-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ﬁ</a:t>
            </a:r>
            <a:r>
              <a:rPr sz="3000" spc="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30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30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0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3000" spc="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30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300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pp</a:t>
            </a:r>
            <a:r>
              <a:rPr sz="30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sz="3000" spc="1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300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300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30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300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3000" spc="8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 </a:t>
            </a:r>
            <a:r>
              <a:rPr sz="300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30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300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3000" spc="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30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24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30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ee</a:t>
            </a:r>
            <a:r>
              <a:rPr sz="300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3000" spc="-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30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10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300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30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000" spc="-7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30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30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ee</a:t>
            </a:r>
            <a:r>
              <a:rPr sz="300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300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3000" spc="-4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96950" y="349250"/>
            <a:ext cx="35756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75" dirty="0">
                <a:latin typeface="Georgia"/>
                <a:cs typeface="Georgia"/>
              </a:rPr>
              <a:t>Conclusion</a:t>
            </a:r>
            <a:endParaRPr sz="4800" dirty="0">
              <a:latin typeface="Georgia"/>
              <a:cs typeface="Georgia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4FEE038-BD22-1506-DB60-8B9DF1898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4051529"/>
            <a:ext cx="1122268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Flight Booking App offers a user-friendly and efficient platform for searching, booking, and managing flights. Built with the MERN stack, it ensures high performance, scalability, and security. Key features include real-time flight data, secure payment processing, and an intuitive interface for both users and admins. With potential for future enhancements like multi-language support and mobile app development, the app is poised to provide a comprehensive travel solution.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C47B2C3-E500-893C-0C04-E8E5222A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50" y="1111250"/>
            <a:ext cx="12904788" cy="1982787"/>
          </a:xfrm>
        </p:spPr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93F6DE-5835-C949-5D55-28478D728BDC}"/>
              </a:ext>
            </a:extLst>
          </p:cNvPr>
          <p:cNvSpPr txBox="1">
            <a:spLocks/>
          </p:cNvSpPr>
          <p:nvPr/>
        </p:nvSpPr>
        <p:spPr>
          <a:xfrm>
            <a:off x="2126986" y="3244850"/>
            <a:ext cx="10682816" cy="5427661"/>
          </a:xfrm>
          <a:prstGeom prst="rect">
            <a:avLst/>
          </a:prstGeom>
        </p:spPr>
        <p:txBody>
          <a:bodyPr>
            <a:normAutofit/>
          </a:bodyPr>
          <a:lstStyle>
            <a:lvl1pPr marL="514693" indent="-514693" algn="l" defTabSz="686257" rtl="0" eaLnBrk="1" latinLnBrk="0" hangingPunct="1">
              <a:spcBef>
                <a:spcPts val="1501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70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15168" indent="-428911" algn="l" defTabSz="686257" rtl="0" eaLnBrk="1" latinLnBrk="0" hangingPunct="1">
              <a:spcBef>
                <a:spcPts val="1501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715643" indent="-343129" algn="l" defTabSz="686257" rtl="0" eaLnBrk="1" latinLnBrk="0" hangingPunct="1">
              <a:spcBef>
                <a:spcPts val="1501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401900" indent="-343129" algn="l" defTabSz="686257" rtl="0" eaLnBrk="1" latinLnBrk="0" hangingPunct="1">
              <a:spcBef>
                <a:spcPts val="1501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088157" indent="-343129" algn="l" defTabSz="686257" rtl="0" eaLnBrk="1" latinLnBrk="0" hangingPunct="1">
              <a:spcBef>
                <a:spcPts val="1501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774415" indent="-343129" algn="l" defTabSz="686257" rtl="0" eaLnBrk="1" latinLnBrk="0" hangingPunct="1">
              <a:spcBef>
                <a:spcPts val="1501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460672" indent="-343129" algn="l" defTabSz="686257" rtl="0" eaLnBrk="1" latinLnBrk="0" hangingPunct="1">
              <a:spcBef>
                <a:spcPts val="1501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5146929" indent="-343129" algn="l" defTabSz="686257" rtl="0" eaLnBrk="1" latinLnBrk="0" hangingPunct="1">
              <a:spcBef>
                <a:spcPts val="1501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833186" indent="-343129" algn="l" defTabSz="686257" rtl="0" eaLnBrk="1" latinLnBrk="0" hangingPunct="1">
              <a:spcBef>
                <a:spcPts val="1501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/>
              <a:t>Moazzam Ali</a:t>
            </a:r>
          </a:p>
          <a:p>
            <a:r>
              <a:rPr lang="en-US" sz="4400" b="1" dirty="0" err="1"/>
              <a:t>Nandhakumar</a:t>
            </a:r>
            <a:r>
              <a:rPr lang="en-US" sz="4400" b="1" dirty="0"/>
              <a:t> A S</a:t>
            </a:r>
          </a:p>
          <a:p>
            <a:r>
              <a:rPr lang="en-US" sz="4400" b="1" dirty="0"/>
              <a:t>Naveen Raj A</a:t>
            </a:r>
          </a:p>
          <a:p>
            <a:r>
              <a:rPr lang="en-US" sz="4400" b="1" dirty="0" err="1"/>
              <a:t>Nithishkumar</a:t>
            </a:r>
            <a:r>
              <a:rPr lang="en-US" sz="4400" b="1" dirty="0"/>
              <a:t> R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42586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95C8CB9-F6A9-BE93-6D71-9AAD03B78DEF}"/>
              </a:ext>
            </a:extLst>
          </p:cNvPr>
          <p:cNvSpPr txBox="1"/>
          <p:nvPr/>
        </p:nvSpPr>
        <p:spPr>
          <a:xfrm>
            <a:off x="7993180" y="1720850"/>
            <a:ext cx="771418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 of the App: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allow users to search, book, and manage flight tickets.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provide an easy-to-use interface for booking flights with real-time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enable payment integrations and reservation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Audience: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Individuals and businesses seeking a quick and efficient way to book flight tickets.</a:t>
            </a:r>
          </a:p>
          <a:p>
            <a:pPr lvl="1"/>
            <a:endParaRPr lang="en-US" sz="2400" spc="-335" dirty="0">
              <a:solidFill>
                <a:srgbClr val="332C2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spc="-335" dirty="0">
              <a:solidFill>
                <a:srgbClr val="332C2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spc="-3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 t</a:t>
            </a:r>
            <a:r>
              <a:rPr lang="en-US" sz="24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spc="-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spc="-1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4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spc="-4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4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12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400" spc="2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16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4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US" sz="2400" spc="-1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4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-16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40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400" spc="-1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spc="1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sz="2400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spc="-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spc="2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en-US" sz="2400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spc="1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400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spc="-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spc="-1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400" spc="-2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spc="-1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400" spc="10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spc="16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400" spc="1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spc="-2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1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en-US" sz="2400" spc="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400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1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spc="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 </a:t>
            </a:r>
            <a:r>
              <a:rPr lang="en-US" sz="2400" spc="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Booking </a:t>
            </a:r>
            <a:r>
              <a:rPr lang="en-US" sz="24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lang="en-US" sz="240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</a:t>
            </a:r>
            <a:r>
              <a:rPr lang="en-US" sz="2400" spc="5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lang="en-US" sz="2400" spc="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MERN </a:t>
            </a:r>
            <a:r>
              <a:rPr lang="en-US" sz="2400" spc="1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spc="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spc="-4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4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1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spc="-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1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spc="-15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40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2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16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4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US" sz="2400" spc="-1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4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</a:t>
            </a:r>
            <a:r>
              <a:rPr lang="en-US" sz="240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spc="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spc="2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10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-6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 </a:t>
            </a:r>
            <a:r>
              <a:rPr lang="en-US" sz="24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-16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spc="8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spc="2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spc="1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spc="24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en-US" sz="2400" spc="-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spc="-1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4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spc="2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spc="-1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400" spc="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spc="-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40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  </a:t>
            </a:r>
            <a:r>
              <a:rPr lang="en-US" sz="2400" spc="7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booking </a:t>
            </a:r>
            <a:r>
              <a:rPr lang="en-US" sz="2400" spc="-4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ﬂights. </a:t>
            </a:r>
            <a:r>
              <a:rPr lang="en-US" sz="240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Let's </a:t>
            </a:r>
            <a:r>
              <a:rPr lang="en-US" sz="2400" spc="-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 </a:t>
            </a:r>
            <a:r>
              <a:rPr lang="en-US" sz="240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</a:t>
            </a:r>
            <a:r>
              <a:rPr lang="en-US" sz="2400" spc="5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spc="6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400" spc="24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4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spc="-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spc="1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spc="-1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spc="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z="24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1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spc="10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spc="-1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spc="2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spc="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24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</a:t>
            </a:r>
            <a:r>
              <a:rPr lang="en-US" sz="2400" spc="1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 </a:t>
            </a:r>
            <a:r>
              <a:rPr lang="en-US" sz="240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spc="-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1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spc="-15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40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2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-4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spc="-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ﬁ</a:t>
            </a:r>
            <a:r>
              <a:rPr lang="en-US" sz="2400" spc="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spc="6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spc="-4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0E55053-0740-A403-D560-98918860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750" y="653727"/>
            <a:ext cx="5695244" cy="957721"/>
          </a:xfrm>
        </p:spPr>
        <p:txBody>
          <a:bodyPr>
            <a:normAutofit/>
          </a:bodyPr>
          <a:lstStyle/>
          <a:p>
            <a:r>
              <a:rPr lang="en-US" sz="5400" dirty="0"/>
              <a:t>Introduction</a:t>
            </a:r>
            <a:endParaRPr lang="en-IN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83550" y="1644650"/>
            <a:ext cx="5867400" cy="14164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50" spc="95" dirty="0">
                <a:latin typeface="Times New Roman"/>
                <a:cs typeface="Times New Roman"/>
              </a:rPr>
              <a:t>Understandin</a:t>
            </a:r>
            <a:r>
              <a:rPr sz="4550" spc="114" dirty="0">
                <a:latin typeface="Times New Roman"/>
                <a:cs typeface="Times New Roman"/>
              </a:rPr>
              <a:t>g</a:t>
            </a:r>
            <a:r>
              <a:rPr sz="4550" spc="-270" dirty="0">
                <a:latin typeface="Times New Roman"/>
                <a:cs typeface="Times New Roman"/>
              </a:rPr>
              <a:t> </a:t>
            </a:r>
            <a:r>
              <a:rPr sz="4550" spc="165" dirty="0">
                <a:latin typeface="Times New Roman"/>
                <a:cs typeface="Times New Roman"/>
              </a:rPr>
              <a:t>th</a:t>
            </a:r>
            <a:r>
              <a:rPr sz="4550" spc="195" dirty="0">
                <a:latin typeface="Times New Roman"/>
                <a:cs typeface="Times New Roman"/>
              </a:rPr>
              <a:t>e</a:t>
            </a:r>
            <a:r>
              <a:rPr sz="4550" spc="-275" dirty="0">
                <a:latin typeface="Times New Roman"/>
                <a:cs typeface="Times New Roman"/>
              </a:rPr>
              <a:t> </a:t>
            </a:r>
            <a:r>
              <a:rPr sz="4550" spc="-335" dirty="0">
                <a:latin typeface="Times New Roman"/>
                <a:cs typeface="Times New Roman"/>
              </a:rPr>
              <a:t>MER</a:t>
            </a:r>
            <a:r>
              <a:rPr sz="4550" spc="-330" dirty="0">
                <a:latin typeface="Times New Roman"/>
                <a:cs typeface="Times New Roman"/>
              </a:rPr>
              <a:t>N</a:t>
            </a:r>
            <a:r>
              <a:rPr sz="4550" spc="-270" dirty="0">
                <a:latin typeface="Times New Roman"/>
                <a:cs typeface="Times New Roman"/>
              </a:rPr>
              <a:t> </a:t>
            </a:r>
            <a:r>
              <a:rPr sz="4550" spc="25" dirty="0">
                <a:latin typeface="Times New Roman"/>
                <a:cs typeface="Times New Roman"/>
              </a:rPr>
              <a:t>Stack</a:t>
            </a:r>
            <a:endParaRPr sz="455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64550" y="3884034"/>
            <a:ext cx="7362825" cy="258154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0"/>
              </a:spcBef>
            </a:pPr>
            <a:r>
              <a:rPr sz="2750" spc="-1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-2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3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750" spc="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spc="1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75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75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750" spc="-2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75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750" spc="-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750" spc="-2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3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750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spc="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750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spc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750" spc="1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750" spc="-409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sz="275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-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sz="2750" spc="1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750" spc="-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</a:t>
            </a:r>
            <a:r>
              <a:rPr sz="2750" spc="-3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750" spc="-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sz="2750" spc="-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750" spc="-2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1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750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750" spc="-4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750" spc="-2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1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spc="1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75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-3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750" spc="-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sz="2750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750" spc="8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  </a:t>
            </a:r>
            <a:r>
              <a:rPr sz="2750" spc="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spc="24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75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75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750" spc="-6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-15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750" spc="-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1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750" spc="-7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spc="10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75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-1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750" spc="2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750" spc="1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750" spc="10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sz="275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spc="1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  </a:t>
            </a:r>
            <a:r>
              <a:rPr sz="2750" spc="-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75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spc="1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12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75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1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pp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sz="2750" spc="1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spc="-4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750" spc="-2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3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750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spc="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750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spc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750" spc="1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 </a:t>
            </a:r>
            <a:r>
              <a:rPr sz="2750" spc="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handles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6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storage,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Express.js</a:t>
            </a:r>
            <a:r>
              <a:rPr sz="2750" spc="-2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2750" spc="-95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</a:t>
            </a:r>
            <a:r>
              <a:rPr sz="2750" spc="8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 </a:t>
            </a:r>
            <a:r>
              <a:rPr sz="2750" spc="-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server-side </a:t>
            </a:r>
            <a:r>
              <a:rPr sz="275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operations, </a:t>
            </a:r>
            <a:r>
              <a:rPr sz="2750" spc="-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750" spc="-2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1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750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750" spc="-2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spc="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75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750" spc="-14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75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24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-6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 </a:t>
            </a:r>
            <a:r>
              <a:rPr sz="2750" spc="-4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interface.</a:t>
            </a:r>
            <a:endParaRPr sz="27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44630" y="1118958"/>
            <a:ext cx="7526020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650" spc="-125" dirty="0">
                <a:latin typeface="Times New Roman"/>
                <a:cs typeface="Times New Roman"/>
              </a:rPr>
              <a:t>MERN Stack Overview</a:t>
            </a:r>
            <a:endParaRPr sz="46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idx="1"/>
          </p:nvPr>
        </p:nvSpPr>
        <p:spPr>
          <a:xfrm>
            <a:off x="-4794250" y="6011865"/>
            <a:ext cx="12599157" cy="29215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033770" marR="5080">
              <a:lnSpc>
                <a:spcPct val="101499"/>
              </a:lnSpc>
              <a:spcBef>
                <a:spcPts val="55"/>
              </a:spcBef>
            </a:pPr>
            <a:r>
              <a:rPr spc="185" dirty="0"/>
              <a:t>B</a:t>
            </a:r>
            <a:r>
              <a:rPr spc="20" dirty="0"/>
              <a:t>e</a:t>
            </a:r>
            <a:r>
              <a:rPr spc="-60" dirty="0"/>
              <a:t>f</a:t>
            </a:r>
            <a:r>
              <a:rPr spc="50" dirty="0"/>
              <a:t>o</a:t>
            </a:r>
            <a:r>
              <a:rPr spc="-110" dirty="0"/>
              <a:t>r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145" dirty="0"/>
              <a:t>d</a:t>
            </a:r>
            <a:r>
              <a:rPr spc="-5" dirty="0"/>
              <a:t>e</a:t>
            </a:r>
            <a:r>
              <a:rPr spc="-180" dirty="0"/>
              <a:t>v</a:t>
            </a:r>
            <a:r>
              <a:rPr spc="20" dirty="0"/>
              <a:t>e</a:t>
            </a:r>
            <a:r>
              <a:rPr spc="-20" dirty="0"/>
              <a:t>l</a:t>
            </a:r>
            <a:r>
              <a:rPr spc="50" dirty="0"/>
              <a:t>o</a:t>
            </a:r>
            <a:r>
              <a:rPr spc="145" dirty="0"/>
              <a:t>p</a:t>
            </a:r>
            <a:r>
              <a:rPr spc="240" dirty="0"/>
              <a:t>m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60" dirty="0"/>
              <a:t>t</a:t>
            </a:r>
            <a:r>
              <a:rPr spc="-420" dirty="0"/>
              <a:t>,</a:t>
            </a:r>
            <a:r>
              <a:rPr spc="-250" dirty="0"/>
              <a:t> </a:t>
            </a:r>
            <a:r>
              <a:rPr spc="-20" dirty="0"/>
              <a:t>i</a:t>
            </a:r>
            <a:r>
              <a:rPr spc="30" dirty="0"/>
              <a:t>t</a:t>
            </a:r>
            <a:r>
              <a:rPr spc="-190" dirty="0"/>
              <a:t>'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20" dirty="0"/>
              <a:t>e</a:t>
            </a:r>
            <a:r>
              <a:rPr spc="-95" dirty="0"/>
              <a:t>ss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30" dirty="0"/>
              <a:t>t</a:t>
            </a:r>
            <a:r>
              <a:rPr spc="-20" dirty="0"/>
              <a:t>i</a:t>
            </a:r>
            <a:r>
              <a:rPr spc="-35" dirty="0"/>
              <a:t>a</a:t>
            </a:r>
            <a:r>
              <a:rPr spc="-15" dirty="0"/>
              <a:t>l</a:t>
            </a:r>
            <a:r>
              <a:rPr spc="-250" dirty="0"/>
              <a:t> </a:t>
            </a:r>
            <a:r>
              <a:rPr spc="-20" dirty="0"/>
              <a:t>t</a:t>
            </a:r>
            <a:r>
              <a:rPr spc="40" dirty="0"/>
              <a:t>o  </a:t>
            </a:r>
            <a:r>
              <a:rPr spc="20" dirty="0"/>
              <a:t>e</a:t>
            </a:r>
            <a:r>
              <a:rPr spc="-95" dirty="0"/>
              <a:t>s</a:t>
            </a:r>
            <a:r>
              <a:rPr spc="30" dirty="0"/>
              <a:t>t</a:t>
            </a:r>
            <a:r>
              <a:rPr spc="-35" dirty="0"/>
              <a:t>a</a:t>
            </a:r>
            <a:r>
              <a:rPr spc="145" dirty="0"/>
              <a:t>b</a:t>
            </a:r>
            <a:r>
              <a:rPr spc="-20" dirty="0"/>
              <a:t>li</a:t>
            </a:r>
            <a:r>
              <a:rPr spc="-95" dirty="0"/>
              <a:t>s</a:t>
            </a:r>
            <a:r>
              <a:rPr spc="120" dirty="0"/>
              <a:t>h</a:t>
            </a:r>
            <a:r>
              <a:rPr spc="-245" dirty="0"/>
              <a:t> </a:t>
            </a:r>
            <a:r>
              <a:rPr spc="-120" dirty="0">
                <a:solidFill>
                  <a:srgbClr val="000000"/>
                </a:solidFill>
              </a:rPr>
              <a:t>s</a:t>
            </a:r>
            <a:r>
              <a:rPr spc="-155" dirty="0">
                <a:solidFill>
                  <a:srgbClr val="000000"/>
                </a:solidFill>
              </a:rPr>
              <a:t>y</a:t>
            </a:r>
            <a:r>
              <a:rPr spc="-95" dirty="0">
                <a:solidFill>
                  <a:srgbClr val="000000"/>
                </a:solidFill>
              </a:rPr>
              <a:t>s</a:t>
            </a:r>
            <a:r>
              <a:rPr spc="-20" dirty="0">
                <a:solidFill>
                  <a:srgbClr val="000000"/>
                </a:solidFill>
              </a:rPr>
              <a:t>t</a:t>
            </a:r>
            <a:r>
              <a:rPr spc="20" dirty="0">
                <a:solidFill>
                  <a:srgbClr val="000000"/>
                </a:solidFill>
              </a:rPr>
              <a:t>e</a:t>
            </a:r>
            <a:r>
              <a:rPr spc="245" dirty="0">
                <a:solidFill>
                  <a:srgbClr val="000000"/>
                </a:solidFill>
              </a:rPr>
              <a:t>m</a:t>
            </a:r>
            <a:r>
              <a:rPr spc="-250" dirty="0">
                <a:solidFill>
                  <a:srgbClr val="000000"/>
                </a:solidFill>
              </a:rPr>
              <a:t> </a:t>
            </a:r>
            <a:r>
              <a:rPr spc="-110" dirty="0">
                <a:solidFill>
                  <a:srgbClr val="000000"/>
                </a:solidFill>
              </a:rPr>
              <a:t>r</a:t>
            </a:r>
            <a:r>
              <a:rPr spc="20" dirty="0">
                <a:solidFill>
                  <a:srgbClr val="000000"/>
                </a:solidFill>
              </a:rPr>
              <a:t>e</a:t>
            </a:r>
            <a:r>
              <a:rPr spc="145" dirty="0">
                <a:solidFill>
                  <a:srgbClr val="000000"/>
                </a:solidFill>
              </a:rPr>
              <a:t>q</a:t>
            </a:r>
            <a:r>
              <a:rPr spc="105" dirty="0">
                <a:solidFill>
                  <a:srgbClr val="000000"/>
                </a:solidFill>
              </a:rPr>
              <a:t>u</a:t>
            </a:r>
            <a:r>
              <a:rPr spc="-20" dirty="0">
                <a:solidFill>
                  <a:srgbClr val="000000"/>
                </a:solidFill>
              </a:rPr>
              <a:t>i</a:t>
            </a:r>
            <a:r>
              <a:rPr spc="-110" dirty="0">
                <a:solidFill>
                  <a:srgbClr val="000000"/>
                </a:solidFill>
              </a:rPr>
              <a:t>r</a:t>
            </a:r>
            <a:r>
              <a:rPr spc="20" dirty="0">
                <a:solidFill>
                  <a:srgbClr val="000000"/>
                </a:solidFill>
              </a:rPr>
              <a:t>e</a:t>
            </a:r>
            <a:r>
              <a:rPr spc="240" dirty="0">
                <a:solidFill>
                  <a:srgbClr val="000000"/>
                </a:solidFill>
              </a:rPr>
              <a:t>m</a:t>
            </a:r>
            <a:r>
              <a:rPr spc="20" dirty="0">
                <a:solidFill>
                  <a:srgbClr val="000000"/>
                </a:solidFill>
              </a:rPr>
              <a:t>e</a:t>
            </a:r>
            <a:r>
              <a:rPr spc="114" dirty="0">
                <a:solidFill>
                  <a:srgbClr val="000000"/>
                </a:solidFill>
              </a:rPr>
              <a:t>n</a:t>
            </a:r>
            <a:r>
              <a:rPr spc="30" dirty="0">
                <a:solidFill>
                  <a:srgbClr val="000000"/>
                </a:solidFill>
              </a:rPr>
              <a:t>t</a:t>
            </a:r>
            <a:r>
              <a:rPr spc="-90" dirty="0">
                <a:solidFill>
                  <a:srgbClr val="000000"/>
                </a:solidFill>
              </a:rPr>
              <a:t>s</a:t>
            </a:r>
            <a:r>
              <a:rPr spc="-420" dirty="0"/>
              <a:t>.</a:t>
            </a:r>
            <a:r>
              <a:rPr spc="-250" dirty="0"/>
              <a:t> </a:t>
            </a:r>
            <a:r>
              <a:rPr spc="-20" dirty="0"/>
              <a:t>K</a:t>
            </a:r>
            <a:r>
              <a:rPr spc="-5" dirty="0"/>
              <a:t>e</a:t>
            </a:r>
            <a:r>
              <a:rPr spc="-100" dirty="0"/>
              <a:t>y  </a:t>
            </a:r>
            <a:r>
              <a:rPr spc="-60" dirty="0"/>
              <a:t>f</a:t>
            </a:r>
            <a:r>
              <a:rPr spc="-20" dirty="0"/>
              <a:t>e</a:t>
            </a:r>
            <a:r>
              <a:rPr spc="-35" dirty="0"/>
              <a:t>a</a:t>
            </a:r>
            <a:r>
              <a:rPr spc="30" dirty="0"/>
              <a:t>t</a:t>
            </a:r>
            <a:r>
              <a:rPr spc="105" dirty="0"/>
              <a:t>u</a:t>
            </a:r>
            <a:r>
              <a:rPr spc="-110" dirty="0"/>
              <a:t>r</a:t>
            </a:r>
            <a:r>
              <a:rPr spc="20" dirty="0"/>
              <a:t>e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90" dirty="0"/>
              <a:t>c</a:t>
            </a:r>
            <a:r>
              <a:rPr spc="-20" dirty="0"/>
              <a:t>l</a:t>
            </a:r>
            <a:r>
              <a:rPr spc="105" dirty="0"/>
              <a:t>u</a:t>
            </a:r>
            <a:r>
              <a:rPr spc="145" dirty="0"/>
              <a:t>d</a:t>
            </a:r>
            <a:r>
              <a:rPr spc="25" dirty="0"/>
              <a:t>e</a:t>
            </a:r>
            <a:r>
              <a:rPr spc="-245" dirty="0"/>
              <a:t> </a:t>
            </a:r>
            <a:r>
              <a:rPr spc="105" dirty="0">
                <a:solidFill>
                  <a:srgbClr val="000000"/>
                </a:solidFill>
              </a:rPr>
              <a:t>u</a:t>
            </a:r>
            <a:r>
              <a:rPr spc="-95" dirty="0">
                <a:solidFill>
                  <a:srgbClr val="000000"/>
                </a:solidFill>
              </a:rPr>
              <a:t>s</a:t>
            </a:r>
            <a:r>
              <a:rPr spc="20" dirty="0">
                <a:solidFill>
                  <a:srgbClr val="000000"/>
                </a:solidFill>
              </a:rPr>
              <a:t>e</a:t>
            </a:r>
            <a:r>
              <a:rPr spc="-70" dirty="0">
                <a:solidFill>
                  <a:srgbClr val="000000"/>
                </a:solidFill>
              </a:rPr>
              <a:t>r</a:t>
            </a:r>
            <a:r>
              <a:rPr spc="-250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105" dirty="0">
                <a:solidFill>
                  <a:srgbClr val="000000"/>
                </a:solidFill>
              </a:rPr>
              <a:t>u</a:t>
            </a:r>
            <a:r>
              <a:rPr spc="30" dirty="0">
                <a:solidFill>
                  <a:srgbClr val="000000"/>
                </a:solidFill>
              </a:rPr>
              <a:t>t</a:t>
            </a:r>
            <a:r>
              <a:rPr spc="114" dirty="0">
                <a:solidFill>
                  <a:srgbClr val="000000"/>
                </a:solidFill>
              </a:rPr>
              <a:t>h</a:t>
            </a:r>
            <a:r>
              <a:rPr spc="20" dirty="0">
                <a:solidFill>
                  <a:srgbClr val="000000"/>
                </a:solidFill>
              </a:rPr>
              <a:t>e</a:t>
            </a:r>
            <a:r>
              <a:rPr spc="114" dirty="0">
                <a:solidFill>
                  <a:srgbClr val="000000"/>
                </a:solidFill>
              </a:rPr>
              <a:t>n</a:t>
            </a:r>
            <a:r>
              <a:rPr spc="30" dirty="0">
                <a:solidFill>
                  <a:srgbClr val="000000"/>
                </a:solidFill>
              </a:rPr>
              <a:t>t</a:t>
            </a:r>
            <a:r>
              <a:rPr spc="-20" dirty="0">
                <a:solidFill>
                  <a:srgbClr val="000000"/>
                </a:solidFill>
              </a:rPr>
              <a:t>i</a:t>
            </a:r>
            <a:r>
              <a:rPr spc="110" dirty="0">
                <a:solidFill>
                  <a:srgbClr val="000000"/>
                </a:solidFill>
              </a:rPr>
              <a:t>c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30" dirty="0">
                <a:solidFill>
                  <a:srgbClr val="000000"/>
                </a:solidFill>
              </a:rPr>
              <a:t>t</a:t>
            </a:r>
            <a:r>
              <a:rPr spc="-20" dirty="0">
                <a:solidFill>
                  <a:srgbClr val="000000"/>
                </a:solidFill>
              </a:rPr>
              <a:t>i</a:t>
            </a:r>
            <a:r>
              <a:rPr spc="50" dirty="0">
                <a:solidFill>
                  <a:srgbClr val="000000"/>
                </a:solidFill>
              </a:rPr>
              <a:t>o</a:t>
            </a:r>
            <a:r>
              <a:rPr spc="120" dirty="0">
                <a:solidFill>
                  <a:srgbClr val="000000"/>
                </a:solidFill>
              </a:rPr>
              <a:t>n</a:t>
            </a:r>
            <a:r>
              <a:rPr spc="-420" dirty="0"/>
              <a:t>,</a:t>
            </a:r>
            <a:r>
              <a:rPr spc="-245" dirty="0"/>
              <a:t> </a:t>
            </a:r>
            <a:r>
              <a:rPr spc="-50" dirty="0">
                <a:solidFill>
                  <a:srgbClr val="000000"/>
                </a:solidFill>
              </a:rPr>
              <a:t>ﬂ</a:t>
            </a:r>
            <a:r>
              <a:rPr spc="-20" dirty="0">
                <a:solidFill>
                  <a:srgbClr val="000000"/>
                </a:solidFill>
              </a:rPr>
              <a:t>i</a:t>
            </a:r>
            <a:r>
              <a:rPr spc="165" dirty="0">
                <a:solidFill>
                  <a:srgbClr val="000000"/>
                </a:solidFill>
              </a:rPr>
              <a:t>g</a:t>
            </a:r>
            <a:r>
              <a:rPr spc="114" dirty="0">
                <a:solidFill>
                  <a:srgbClr val="000000"/>
                </a:solidFill>
              </a:rPr>
              <a:t>h</a:t>
            </a:r>
            <a:r>
              <a:rPr spc="30" dirty="0">
                <a:solidFill>
                  <a:srgbClr val="000000"/>
                </a:solidFill>
              </a:rPr>
              <a:t>t  </a:t>
            </a:r>
            <a:r>
              <a:rPr spc="-95" dirty="0">
                <a:solidFill>
                  <a:srgbClr val="000000"/>
                </a:solidFill>
              </a:rPr>
              <a:t>s</a:t>
            </a:r>
            <a:r>
              <a:rPr spc="-20" dirty="0">
                <a:solidFill>
                  <a:srgbClr val="000000"/>
                </a:solidFill>
              </a:rPr>
              <a:t>e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110" dirty="0">
                <a:solidFill>
                  <a:srgbClr val="000000"/>
                </a:solidFill>
              </a:rPr>
              <a:t>r</a:t>
            </a:r>
            <a:r>
              <a:rPr spc="90" dirty="0">
                <a:solidFill>
                  <a:srgbClr val="000000"/>
                </a:solidFill>
              </a:rPr>
              <a:t>c</a:t>
            </a:r>
            <a:r>
              <a:rPr spc="120" dirty="0">
                <a:solidFill>
                  <a:srgbClr val="000000"/>
                </a:solidFill>
              </a:rPr>
              <a:t>h</a:t>
            </a:r>
            <a:r>
              <a:rPr spc="-420" dirty="0"/>
              <a:t>,</a:t>
            </a:r>
            <a:r>
              <a:rPr spc="-245" dirty="0"/>
              <a:t> </a:t>
            </a:r>
            <a:r>
              <a:rPr spc="145" dirty="0">
                <a:solidFill>
                  <a:srgbClr val="000000"/>
                </a:solidFill>
              </a:rPr>
              <a:t>b</a:t>
            </a:r>
            <a:r>
              <a:rPr spc="50" dirty="0">
                <a:solidFill>
                  <a:srgbClr val="000000"/>
                </a:solidFill>
              </a:rPr>
              <a:t>oo</a:t>
            </a:r>
            <a:r>
              <a:rPr spc="20" dirty="0">
                <a:solidFill>
                  <a:srgbClr val="000000"/>
                </a:solidFill>
              </a:rPr>
              <a:t>k</a:t>
            </a:r>
            <a:r>
              <a:rPr spc="-20" dirty="0">
                <a:solidFill>
                  <a:srgbClr val="000000"/>
                </a:solidFill>
              </a:rPr>
              <a:t>i</a:t>
            </a:r>
            <a:r>
              <a:rPr spc="114" dirty="0">
                <a:solidFill>
                  <a:srgbClr val="000000"/>
                </a:solidFill>
              </a:rPr>
              <a:t>n</a:t>
            </a:r>
            <a:r>
              <a:rPr spc="170" dirty="0">
                <a:solidFill>
                  <a:srgbClr val="000000"/>
                </a:solidFill>
              </a:rPr>
              <a:t>g</a:t>
            </a:r>
            <a:r>
              <a:rPr spc="-250" dirty="0">
                <a:solidFill>
                  <a:srgbClr val="000000"/>
                </a:solidFill>
              </a:rPr>
              <a:t> </a:t>
            </a:r>
            <a:r>
              <a:rPr spc="240" dirty="0">
                <a:solidFill>
                  <a:srgbClr val="000000"/>
                </a:solidFill>
              </a:rPr>
              <a:t>m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114" dirty="0">
                <a:solidFill>
                  <a:srgbClr val="000000"/>
                </a:solidFill>
              </a:rPr>
              <a:t>n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165" dirty="0">
                <a:solidFill>
                  <a:srgbClr val="000000"/>
                </a:solidFill>
              </a:rPr>
              <a:t>g</a:t>
            </a:r>
            <a:r>
              <a:rPr spc="20" dirty="0">
                <a:solidFill>
                  <a:srgbClr val="000000"/>
                </a:solidFill>
              </a:rPr>
              <a:t>e</a:t>
            </a:r>
            <a:r>
              <a:rPr spc="240" dirty="0">
                <a:solidFill>
                  <a:srgbClr val="000000"/>
                </a:solidFill>
              </a:rPr>
              <a:t>m</a:t>
            </a:r>
            <a:r>
              <a:rPr spc="20" dirty="0">
                <a:solidFill>
                  <a:srgbClr val="000000"/>
                </a:solidFill>
              </a:rPr>
              <a:t>e</a:t>
            </a:r>
            <a:r>
              <a:rPr spc="114" dirty="0">
                <a:solidFill>
                  <a:srgbClr val="000000"/>
                </a:solidFill>
              </a:rPr>
              <a:t>n</a:t>
            </a:r>
            <a:r>
              <a:rPr spc="35" dirty="0">
                <a:solidFill>
                  <a:srgbClr val="000000"/>
                </a:solidFill>
              </a:rPr>
              <a:t>t</a:t>
            </a:r>
            <a:r>
              <a:rPr spc="-420" dirty="0"/>
              <a:t>,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105" dirty="0"/>
              <a:t>d  </a:t>
            </a:r>
            <a:r>
              <a:rPr spc="50" dirty="0">
                <a:solidFill>
                  <a:srgbClr val="000000"/>
                </a:solidFill>
              </a:rPr>
              <a:t>payment</a:t>
            </a:r>
            <a:r>
              <a:rPr spc="-250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processing</a:t>
            </a:r>
            <a:r>
              <a:rPr spc="-15" dirty="0"/>
              <a:t>.</a:t>
            </a:r>
            <a:r>
              <a:rPr spc="-250" dirty="0"/>
              <a:t> </a:t>
            </a:r>
            <a:r>
              <a:rPr spc="60" dirty="0"/>
              <a:t>Understanding</a:t>
            </a:r>
            <a:r>
              <a:rPr spc="-245" dirty="0"/>
              <a:t> </a:t>
            </a:r>
            <a:r>
              <a:rPr spc="20" dirty="0"/>
              <a:t>these </a:t>
            </a:r>
            <a:r>
              <a:rPr spc="-955" dirty="0"/>
              <a:t> </a:t>
            </a:r>
            <a:r>
              <a:rPr spc="-110" dirty="0"/>
              <a:t>r</a:t>
            </a:r>
            <a:r>
              <a:rPr spc="20" dirty="0"/>
              <a:t>e</a:t>
            </a:r>
            <a:r>
              <a:rPr spc="145" dirty="0"/>
              <a:t>q</a:t>
            </a:r>
            <a:r>
              <a:rPr spc="105" dirty="0"/>
              <a:t>u</a:t>
            </a:r>
            <a:r>
              <a:rPr spc="-20" dirty="0"/>
              <a:t>i</a:t>
            </a:r>
            <a:r>
              <a:rPr spc="-110" dirty="0"/>
              <a:t>r</a:t>
            </a:r>
            <a:r>
              <a:rPr spc="20" dirty="0"/>
              <a:t>e</a:t>
            </a:r>
            <a:r>
              <a:rPr spc="240" dirty="0"/>
              <a:t>m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30" dirty="0"/>
              <a:t>t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165" dirty="0"/>
              <a:t>w</a:t>
            </a:r>
            <a:r>
              <a:rPr spc="-20" dirty="0"/>
              <a:t>il</a:t>
            </a:r>
            <a:r>
              <a:rPr spc="-15" dirty="0"/>
              <a:t>l</a:t>
            </a:r>
            <a:r>
              <a:rPr spc="-250" dirty="0"/>
              <a:t> </a:t>
            </a:r>
            <a:r>
              <a:rPr spc="165" dirty="0"/>
              <a:t>g</a:t>
            </a:r>
            <a:r>
              <a:rPr spc="105" dirty="0"/>
              <a:t>u</a:t>
            </a:r>
            <a:r>
              <a:rPr spc="-20" dirty="0"/>
              <a:t>i</a:t>
            </a:r>
            <a:r>
              <a:rPr spc="145" dirty="0"/>
              <a:t>d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30" dirty="0"/>
              <a:t>t</a:t>
            </a:r>
            <a:r>
              <a:rPr spc="114" dirty="0"/>
              <a:t>h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145" dirty="0"/>
              <a:t>d</a:t>
            </a:r>
            <a:r>
              <a:rPr spc="20" dirty="0"/>
              <a:t>e</a:t>
            </a:r>
            <a:r>
              <a:rPr spc="-95" dirty="0"/>
              <a:t>s</a:t>
            </a:r>
            <a:r>
              <a:rPr spc="-20" dirty="0"/>
              <a:t>i</a:t>
            </a:r>
            <a:r>
              <a:rPr spc="165" dirty="0"/>
              <a:t>g</a:t>
            </a:r>
            <a:r>
              <a:rPr spc="120" dirty="0"/>
              <a:t>n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105" dirty="0"/>
              <a:t>d  </a:t>
            </a:r>
            <a:r>
              <a:rPr spc="-20" dirty="0"/>
              <a:t>i</a:t>
            </a:r>
            <a:r>
              <a:rPr spc="240" dirty="0"/>
              <a:t>m</a:t>
            </a:r>
            <a:r>
              <a:rPr spc="145" dirty="0"/>
              <a:t>p</a:t>
            </a:r>
            <a:r>
              <a:rPr spc="-20" dirty="0"/>
              <a:t>l</a:t>
            </a:r>
            <a:r>
              <a:rPr spc="20" dirty="0"/>
              <a:t>e</a:t>
            </a:r>
            <a:r>
              <a:rPr spc="240" dirty="0"/>
              <a:t>m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30" dirty="0"/>
              <a:t>t</a:t>
            </a:r>
            <a:r>
              <a:rPr spc="-35" dirty="0"/>
              <a:t>a</a:t>
            </a:r>
            <a:r>
              <a:rPr spc="30" dirty="0"/>
              <a:t>t</a:t>
            </a:r>
            <a:r>
              <a:rPr spc="-20" dirty="0"/>
              <a:t>i</a:t>
            </a:r>
            <a:r>
              <a:rPr spc="50" dirty="0"/>
              <a:t>o</a:t>
            </a:r>
            <a:r>
              <a:rPr spc="120" dirty="0"/>
              <a:t>n</a:t>
            </a:r>
            <a:r>
              <a:rPr spc="-250" dirty="0"/>
              <a:t> </a:t>
            </a:r>
            <a:r>
              <a:rPr spc="50" dirty="0"/>
              <a:t>o</a:t>
            </a:r>
            <a:r>
              <a:rPr spc="-35" dirty="0"/>
              <a:t>f</a:t>
            </a:r>
            <a:r>
              <a:rPr spc="-250" dirty="0"/>
              <a:t> </a:t>
            </a:r>
            <a:r>
              <a:rPr spc="30" dirty="0"/>
              <a:t>t</a:t>
            </a:r>
            <a:r>
              <a:rPr spc="114" dirty="0"/>
              <a:t>h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45" dirty="0"/>
              <a:t>pp</a:t>
            </a:r>
            <a:r>
              <a:rPr spc="-20" dirty="0"/>
              <a:t>li</a:t>
            </a:r>
            <a:r>
              <a:rPr spc="110" dirty="0"/>
              <a:t>c</a:t>
            </a:r>
            <a:r>
              <a:rPr spc="-35" dirty="0"/>
              <a:t>a</a:t>
            </a:r>
            <a:r>
              <a:rPr spc="30" dirty="0"/>
              <a:t>t</a:t>
            </a:r>
            <a:r>
              <a:rPr spc="-20" dirty="0"/>
              <a:t>i</a:t>
            </a:r>
            <a:r>
              <a:rPr spc="50" dirty="0"/>
              <a:t>o</a:t>
            </a:r>
            <a:r>
              <a:rPr spc="114" dirty="0"/>
              <a:t>n</a:t>
            </a:r>
            <a:r>
              <a:rPr spc="-420" dirty="0"/>
              <a:t>.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0D72E55-4C8B-0C70-AA70-9CA81636F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1998464"/>
            <a:ext cx="13792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NoSQL database to store user data, flight details, bookings, and payment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Express.js: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framework to handle HTTP requests and routing on the server side.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Frontend library for building an interactive and dynamic user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JavaScript runtime to run the server-side code (Express) and handle API requests.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B844-4CB6-A0B6-8896-12A8654C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Key features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0BC44-9318-B43E-DA88-2664A1E79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50" y="1492250"/>
            <a:ext cx="15240000" cy="857885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Registration and Login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Allow users to create accounts and log in securely using email and password or social media accounts.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Profiles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Enable users to manage their profiles, view booking history, and save preferences (e.g., frequent flyer information, payment methods).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Functionality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Users can search for flights based on departure and arrival locations, dates, number of passengers, and cabin class (e.g., economy, business).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Flight Information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Display detailed information for each flight, including airline, departure and arrival times, duration, layovers, and prices.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 Flights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Allow users to compare multiple flights side-by-side based on their criteria.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Booking Process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Streamline the booking process with a clear step-by-step interface for selecting flights, entering passenger details, and confirming payment.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Payment Processing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Integrate with popular payment gateways (e.g., Stripe, PayPal) to handle transactions securely.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35925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54" y="548830"/>
            <a:ext cx="18287365" cy="9251950"/>
          </a:xfrm>
          <a:custGeom>
            <a:avLst/>
            <a:gdLst/>
            <a:ahLst/>
            <a:cxnLst/>
            <a:rect l="l" t="t" r="r" b="b"/>
            <a:pathLst>
              <a:path w="18287365" h="9251950">
                <a:moveTo>
                  <a:pt x="18286934" y="9203855"/>
                </a:moveTo>
                <a:lnTo>
                  <a:pt x="304" y="9203855"/>
                </a:lnTo>
                <a:lnTo>
                  <a:pt x="304" y="9251480"/>
                </a:lnTo>
                <a:lnTo>
                  <a:pt x="18286934" y="9251480"/>
                </a:lnTo>
                <a:lnTo>
                  <a:pt x="18286934" y="9203855"/>
                </a:lnTo>
                <a:close/>
              </a:path>
              <a:path w="18287365" h="9251950">
                <a:moveTo>
                  <a:pt x="18286934" y="0"/>
                </a:moveTo>
                <a:lnTo>
                  <a:pt x="0" y="0"/>
                </a:lnTo>
                <a:lnTo>
                  <a:pt x="0" y="47625"/>
                </a:lnTo>
                <a:lnTo>
                  <a:pt x="18286934" y="47625"/>
                </a:lnTo>
                <a:lnTo>
                  <a:pt x="18286934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3150" y="958850"/>
            <a:ext cx="75018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65" dirty="0">
                <a:latin typeface="Times New Roman"/>
                <a:cs typeface="Times New Roman"/>
              </a:rPr>
              <a:t>Database</a:t>
            </a:r>
            <a:r>
              <a:rPr sz="4500" spc="-275" dirty="0">
                <a:latin typeface="Times New Roman"/>
                <a:cs typeface="Times New Roman"/>
              </a:rPr>
              <a:t> </a:t>
            </a:r>
            <a:r>
              <a:rPr sz="4500" spc="-15" dirty="0">
                <a:latin typeface="Times New Roman"/>
                <a:cs typeface="Times New Roman"/>
              </a:rPr>
              <a:t>Desig</a:t>
            </a:r>
            <a:r>
              <a:rPr sz="4500" spc="-10" dirty="0">
                <a:latin typeface="Times New Roman"/>
                <a:cs typeface="Times New Roman"/>
              </a:rPr>
              <a:t>n</a:t>
            </a:r>
            <a:r>
              <a:rPr sz="4500" spc="-275" dirty="0">
                <a:latin typeface="Times New Roman"/>
                <a:cs typeface="Times New Roman"/>
              </a:rPr>
              <a:t> </a:t>
            </a:r>
            <a:r>
              <a:rPr sz="4500" spc="65" dirty="0">
                <a:latin typeface="Times New Roman"/>
                <a:cs typeface="Times New Roman"/>
              </a:rPr>
              <a:t>with</a:t>
            </a:r>
            <a:r>
              <a:rPr sz="4500" spc="-270" dirty="0">
                <a:latin typeface="Times New Roman"/>
                <a:cs typeface="Times New Roman"/>
              </a:rPr>
              <a:t> </a:t>
            </a:r>
            <a:r>
              <a:rPr sz="4500" spc="-145" dirty="0">
                <a:latin typeface="Times New Roman"/>
                <a:cs typeface="Times New Roman"/>
              </a:rPr>
              <a:t>MongoDB</a:t>
            </a:r>
            <a:endParaRPr sz="45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0350" y="5988050"/>
            <a:ext cx="7289165" cy="2130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6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sz="2750" spc="-2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sz="2750" spc="7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1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ﬂexible </a:t>
            </a:r>
            <a:r>
              <a:rPr sz="2750" spc="-9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75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14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75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spc="2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spc="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75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75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24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75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-4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750" spc="-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-1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</a:t>
            </a:r>
            <a:r>
              <a:rPr sz="275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1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75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spc="-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spc="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750" spc="10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75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750" spc="1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 </a:t>
            </a:r>
            <a:r>
              <a:rPr sz="2750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sz="275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275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ﬂights</a:t>
            </a:r>
            <a:r>
              <a:rPr sz="2750" spc="-4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2750" spc="8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27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bookings</a:t>
            </a:r>
            <a:r>
              <a:rPr sz="27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sz="2750" spc="-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sz="2750" spc="5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sz="2750" spc="6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</a:t>
            </a:r>
            <a:r>
              <a:rPr sz="2750" spc="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spc="1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750" spc="-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-4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750" spc="-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ﬁ</a:t>
            </a:r>
            <a:r>
              <a:rPr sz="2750" spc="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75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75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750" spc="-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75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750" spc="-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-18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75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-1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spc="10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  </a:t>
            </a:r>
            <a:r>
              <a:rPr sz="275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75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spc="-20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16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75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-4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spc="24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750" spc="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oo</a:t>
            </a:r>
            <a:r>
              <a:rPr sz="2750" spc="3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750" spc="1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-6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 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-16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sz="275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75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75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spc="8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750" spc="2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750" spc="10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ﬂ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750" spc="16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75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750" spc="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-11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spc="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75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750" spc="2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spc="105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  </a:t>
            </a:r>
            <a:r>
              <a:rPr sz="2750" dirty="0">
                <a:solidFill>
                  <a:srgbClr val="332C2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bookings.</a:t>
            </a:r>
            <a:endParaRPr sz="27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406B9D-DD1F-272E-1194-6DFE4DCBF6F9}"/>
              </a:ext>
            </a:extLst>
          </p:cNvPr>
          <p:cNvSpPr txBox="1"/>
          <p:nvPr/>
        </p:nvSpPr>
        <p:spPr>
          <a:xfrm>
            <a:off x="1377950" y="2478504"/>
            <a:ext cx="104551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Collections:Users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Stores user details like name, email, password, and booking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Flights: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Stores flight details like flight number, source, destination, price, available seats.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Bookings: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Stores booking information, linked to users and flights.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Payments: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Stores payment transactions related to bookings.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01750" y="861220"/>
            <a:ext cx="74974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30" dirty="0">
                <a:latin typeface="Cambria"/>
                <a:cs typeface="Cambria"/>
              </a:rPr>
              <a:t>Tech stack and tools</a:t>
            </a:r>
            <a:endParaRPr sz="4200" dirty="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idx="1"/>
          </p:nvPr>
        </p:nvSpPr>
        <p:spPr>
          <a:xfrm>
            <a:off x="-4565650" y="6454495"/>
            <a:ext cx="12903957" cy="251350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033770" marR="5080">
              <a:lnSpc>
                <a:spcPct val="101499"/>
              </a:lnSpc>
              <a:spcBef>
                <a:spcPts val="55"/>
              </a:spcBef>
            </a:pPr>
            <a:r>
              <a:rPr spc="-1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pc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pc="1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pc="-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800" spc="-1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800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8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8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2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pc="-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pc="1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pc="8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  </a:t>
            </a:r>
            <a:r>
              <a:rPr spc="17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pc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pc="14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pc="2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pc="-39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pc="-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spc="-9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pc="-24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pc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pc="-2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5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pc="-16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spc="14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pc="-11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pc="2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pc="-9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</a:t>
            </a:r>
            <a:r>
              <a:rPr spc="-39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pc="-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spc="-9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pc="-4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pc="-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pc="2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pc="1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pc="8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 </a:t>
            </a:r>
            <a:r>
              <a:rPr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</a:t>
            </a:r>
            <a:r>
              <a:rPr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pc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pc="-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pc="-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pc="-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pc="1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pc="1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2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pc="-3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 </a:t>
            </a:r>
            <a:r>
              <a:rPr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pc="1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pc="-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pc="-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pc="1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spc="1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pc="-4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2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pc="-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ﬂ</a:t>
            </a:r>
            <a:r>
              <a:rPr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pc="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 </a:t>
            </a:r>
            <a:r>
              <a:rPr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data,</a:t>
            </a:r>
            <a:r>
              <a:rPr spc="-2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pc="-2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processes</a:t>
            </a:r>
            <a:r>
              <a:rPr spc="-2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bookings.</a:t>
            </a:r>
            <a:r>
              <a:rPr spc="-2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5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Middleware </a:t>
            </a:r>
            <a:r>
              <a:rPr spc="-95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ili</a:t>
            </a:r>
            <a:r>
              <a:rPr spc="-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pc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pc="-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pc="-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pc="-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pc="1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pc="1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pc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pc="-2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1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 </a:t>
            </a:r>
            <a:r>
              <a:rPr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BBD5106-E773-7EDD-F843-F6CB6477A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1592895"/>
            <a:ext cx="192151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For building a dynamic user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 Router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For navigation between different views (search, booking, profile,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Axios/Fetch API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For making HTTP requests to the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Server-side JavaScript runtime.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Express.js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Web framework to handle routes and API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JWT (JSON Web Token)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For user authentication and authorization.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 store and manage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8978-4A75-65A4-E805-F45FE45F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34646"/>
            <a:ext cx="12903957" cy="198364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 Architecture Diagram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C7EBEF-BD04-38CB-204B-C06FFF799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492250"/>
            <a:ext cx="12904788" cy="312941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71EB646-6CE3-870F-7456-80A3109ED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5810939"/>
            <a:ext cx="95250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 (React) interacts with the Backend (Node.js/Express)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 (Node.js/Express) communicates with the MongoDB database </a:t>
            </a:r>
          </a:p>
        </p:txBody>
      </p:sp>
    </p:spTree>
    <p:extLst>
      <p:ext uri="{BB962C8B-B14F-4D97-AF65-F5344CB8AC3E}">
        <p14:creationId xmlns:p14="http://schemas.microsoft.com/office/powerpoint/2010/main" val="906096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1198</Words>
  <Application>Microsoft Office PowerPoint</Application>
  <PresentationFormat>Custom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Cambria</vt:lpstr>
      <vt:lpstr>Georgia</vt:lpstr>
      <vt:lpstr>Symbol</vt:lpstr>
      <vt:lpstr>Times New Roman</vt:lpstr>
      <vt:lpstr>Trebuchet MS</vt:lpstr>
      <vt:lpstr>Verdana</vt:lpstr>
      <vt:lpstr>Wingdings 3</vt:lpstr>
      <vt:lpstr>Facet</vt:lpstr>
      <vt:lpstr> Building a Flight Ticket Booking System with MERN Stack</vt:lpstr>
      <vt:lpstr>Team Members</vt:lpstr>
      <vt:lpstr>Introduction</vt:lpstr>
      <vt:lpstr>Understanding the MERN Stack</vt:lpstr>
      <vt:lpstr>MERN Stack Overview</vt:lpstr>
      <vt:lpstr>Key features</vt:lpstr>
      <vt:lpstr>Database Design with MongoDB</vt:lpstr>
      <vt:lpstr>Tech stack and tools</vt:lpstr>
      <vt:lpstr>App Architecture Diagram</vt:lpstr>
      <vt:lpstr>App Flow</vt:lpstr>
      <vt:lpstr>User Interface Screens</vt:lpstr>
      <vt:lpstr>PowerPoint Presentation</vt:lpstr>
      <vt:lpstr>PowerPoint Presentation</vt:lpstr>
      <vt:lpstr>Integrating Payment Processing</vt:lpstr>
      <vt:lpstr>Challenges and solutions</vt:lpstr>
      <vt:lpstr>Testing the Application</vt:lpstr>
      <vt:lpstr>Deployment and Hosting</vt:lpstr>
      <vt:lpstr>Future Enhancement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Arun prakash</dc:creator>
  <cp:lastModifiedBy>Arun prakash</cp:lastModifiedBy>
  <cp:revision>2</cp:revision>
  <dcterms:created xsi:type="dcterms:W3CDTF">2024-12-01T19:01:32Z</dcterms:created>
  <dcterms:modified xsi:type="dcterms:W3CDTF">2024-12-01T20:19:18Z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2024-12-01T00:00:00Z</vt:filetime>
  </property>
</Properties>
</file>