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sldIdLst>
    <p:sldId id="256" r:id="rId2"/>
    <p:sldId id="257" r:id="rId3"/>
    <p:sldId id="258" r:id="rId4"/>
    <p:sldId id="259" r:id="rId5"/>
    <p:sldId id="260" r:id="rId6"/>
    <p:sldId id="262" r:id="rId7"/>
    <p:sldId id="263" r:id="rId8"/>
    <p:sldId id="264" r:id="rId9"/>
    <p:sldId id="265" r:id="rId10"/>
    <p:sldId id="266" r:id="rId11"/>
    <p:sldId id="267" r:id="rId1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912" y="4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w="9360">
            <a:noFill/>
            <a:miter lim="800000"/>
            <a:headEnd/>
            <a:tailEnd/>
          </a:ln>
          <a:effectLst/>
        </p:spPr>
        <p:txBody>
          <a:bodyPr wrap="none" anchor="ctr"/>
          <a:lstStyle/>
          <a:p>
            <a:endParaRPr lang="en-US"/>
          </a:p>
        </p:txBody>
      </p:sp>
      <p:sp>
        <p:nvSpPr>
          <p:cNvPr id="2050" name="Rectangle 2"/>
          <p:cNvSpPr>
            <a:spLocks noGrp="1" noRot="1" noChangeAspect="1" noChangeArrowheads="1"/>
          </p:cNvSpPr>
          <p:nvPr>
            <p:ph type="sldImg"/>
          </p:nvPr>
        </p:nvSpPr>
        <p:spPr bwMode="auto">
          <a:xfrm>
            <a:off x="1106488" y="812800"/>
            <a:ext cx="5341937" cy="4005263"/>
          </a:xfrm>
          <a:prstGeom prst="rect">
            <a:avLst/>
          </a:prstGeom>
          <a:noFill/>
          <a:ln w="9525">
            <a:noFill/>
            <a:round/>
            <a:headEnd/>
            <a:tailEnd/>
          </a:ln>
          <a:effectLst/>
        </p:spPr>
      </p:sp>
      <p:sp>
        <p:nvSpPr>
          <p:cNvPr id="2051" name="Rectangle 3"/>
          <p:cNvSpPr>
            <a:spLocks noGrp="1" noChangeArrowheads="1"/>
          </p:cNvSpPr>
          <p:nvPr>
            <p:ph type="body"/>
          </p:nvPr>
        </p:nvSpPr>
        <p:spPr bwMode="auto">
          <a:xfrm>
            <a:off x="755650" y="5078413"/>
            <a:ext cx="6045200" cy="4808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2" name="Rectangle 4"/>
          <p:cNvSpPr>
            <a:spLocks noGrp="1" noChangeArrowheads="1"/>
          </p:cNvSpPr>
          <p:nvPr>
            <p:ph type="hdr"/>
          </p:nvPr>
        </p:nvSpPr>
        <p:spPr bwMode="auto">
          <a:xfrm>
            <a:off x="0" y="0"/>
            <a:ext cx="3278188" cy="5318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defRPr>
            </a:lvl1pPr>
          </a:lstStyle>
          <a:p>
            <a:endParaRPr lang="en-ZA"/>
          </a:p>
        </p:txBody>
      </p:sp>
      <p:sp>
        <p:nvSpPr>
          <p:cNvPr id="2053" name="Rectangle 5"/>
          <p:cNvSpPr>
            <a:spLocks noGrp="1" noChangeArrowheads="1"/>
          </p:cNvSpPr>
          <p:nvPr>
            <p:ph type="dt"/>
          </p:nvPr>
        </p:nvSpPr>
        <p:spPr bwMode="auto">
          <a:xfrm>
            <a:off x="4278313" y="0"/>
            <a:ext cx="3278187" cy="5318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defRPr>
            </a:lvl1pPr>
          </a:lstStyle>
          <a:p>
            <a:endParaRPr lang="en-ZA"/>
          </a:p>
        </p:txBody>
      </p:sp>
      <p:sp>
        <p:nvSpPr>
          <p:cNvPr id="2054" name="Rectangle 6"/>
          <p:cNvSpPr>
            <a:spLocks noGrp="1" noChangeArrowheads="1"/>
          </p:cNvSpPr>
          <p:nvPr>
            <p:ph type="ftr"/>
          </p:nvPr>
        </p:nvSpPr>
        <p:spPr bwMode="auto">
          <a:xfrm>
            <a:off x="0" y="10156825"/>
            <a:ext cx="3278188" cy="53181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defRPr>
            </a:lvl1pPr>
          </a:lstStyle>
          <a:p>
            <a:endParaRPr lang="en-ZA"/>
          </a:p>
        </p:txBody>
      </p:sp>
      <p:sp>
        <p:nvSpPr>
          <p:cNvPr id="2055" name="Rectangle 7"/>
          <p:cNvSpPr>
            <a:spLocks noGrp="1" noChangeArrowheads="1"/>
          </p:cNvSpPr>
          <p:nvPr>
            <p:ph type="sldNum"/>
          </p:nvPr>
        </p:nvSpPr>
        <p:spPr bwMode="auto">
          <a:xfrm>
            <a:off x="4278313" y="10156825"/>
            <a:ext cx="3278187" cy="531813"/>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defRPr>
            </a:lvl1pPr>
          </a:lstStyle>
          <a:p>
            <a:fld id="{E62EFD46-1245-427E-9556-060956B43E8D}" type="slidenum">
              <a:rPr lang="en-ZA"/>
              <a:pPr/>
              <a:t>‹#›</a:t>
            </a:fld>
            <a:endParaRPr lang="en-ZA"/>
          </a:p>
        </p:txBody>
      </p:sp>
    </p:spTree>
    <p:extLst>
      <p:ext uri="{BB962C8B-B14F-4D97-AF65-F5344CB8AC3E}">
        <p14:creationId xmlns:p14="http://schemas.microsoft.com/office/powerpoint/2010/main" val="244443345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7828CC6-1FD8-407E-8486-7CF0C5079145}" type="slidenum">
              <a:rPr lang="en-ZA"/>
              <a:pPr/>
              <a:t>1</a:t>
            </a:fld>
            <a:endParaRPr lang="en-ZA"/>
          </a:p>
        </p:txBody>
      </p:sp>
      <p:sp>
        <p:nvSpPr>
          <p:cNvPr id="15361"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15362"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DE00B09-2504-402E-8714-DB1BE6CD65ED}" type="slidenum">
              <a:rPr lang="en-ZA"/>
              <a:pPr/>
              <a:t>10</a:t>
            </a:fld>
            <a:endParaRPr lang="en-ZA"/>
          </a:p>
        </p:txBody>
      </p:sp>
      <p:sp>
        <p:nvSpPr>
          <p:cNvPr id="25601"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CA9A2EE-E6A0-4AB0-AD42-3694F42A33B8}" type="slidenum">
              <a:rPr lang="en-ZA"/>
              <a:pPr/>
              <a:t>11</a:t>
            </a:fld>
            <a:endParaRPr lang="en-ZA"/>
          </a:p>
        </p:txBody>
      </p:sp>
      <p:sp>
        <p:nvSpPr>
          <p:cNvPr id="26625"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E3B8AD5-90FA-4719-8BAE-25B112B4E62E}" type="slidenum">
              <a:rPr lang="en-ZA"/>
              <a:pPr/>
              <a:t>2</a:t>
            </a:fld>
            <a:endParaRPr lang="en-ZA"/>
          </a:p>
        </p:txBody>
      </p:sp>
      <p:sp>
        <p:nvSpPr>
          <p:cNvPr id="16385"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F674F7E-4DB0-473B-AEAC-A0982E2AC6C7}" type="slidenum">
              <a:rPr lang="en-ZA"/>
              <a:pPr/>
              <a:t>3</a:t>
            </a:fld>
            <a:endParaRPr lang="en-ZA"/>
          </a:p>
        </p:txBody>
      </p:sp>
      <p:sp>
        <p:nvSpPr>
          <p:cNvPr id="17409"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17410"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F2F0C46-7DF1-4581-99A1-6577ED2A523D}" type="slidenum">
              <a:rPr lang="en-ZA"/>
              <a:pPr/>
              <a:t>4</a:t>
            </a:fld>
            <a:endParaRPr lang="en-ZA"/>
          </a:p>
        </p:txBody>
      </p:sp>
      <p:sp>
        <p:nvSpPr>
          <p:cNvPr id="18433"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C5BE8EC-F98D-42FB-A82A-BFC3924426FD}" type="slidenum">
              <a:rPr lang="en-ZA"/>
              <a:pPr/>
              <a:t>5</a:t>
            </a:fld>
            <a:endParaRPr lang="en-ZA"/>
          </a:p>
        </p:txBody>
      </p:sp>
      <p:sp>
        <p:nvSpPr>
          <p:cNvPr id="19457"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FA97A02-EE96-415B-B48F-DD73F8879246}" type="slidenum">
              <a:rPr lang="en-ZA"/>
              <a:pPr/>
              <a:t>6</a:t>
            </a:fld>
            <a:endParaRPr lang="en-ZA"/>
          </a:p>
        </p:txBody>
      </p:sp>
      <p:sp>
        <p:nvSpPr>
          <p:cNvPr id="21505"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7AA2D57-B40D-45A1-8FB0-61DB0CDA9C9A}" type="slidenum">
              <a:rPr lang="en-ZA"/>
              <a:pPr/>
              <a:t>7</a:t>
            </a:fld>
            <a:endParaRPr lang="en-ZA"/>
          </a:p>
        </p:txBody>
      </p:sp>
      <p:sp>
        <p:nvSpPr>
          <p:cNvPr id="22529"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FF702AA-9004-4B5F-8341-91FA5B958A8B}" type="slidenum">
              <a:rPr lang="en-ZA"/>
              <a:pPr/>
              <a:t>8</a:t>
            </a:fld>
            <a:endParaRPr lang="en-ZA"/>
          </a:p>
        </p:txBody>
      </p:sp>
      <p:sp>
        <p:nvSpPr>
          <p:cNvPr id="23553"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CB3CF88-3B0E-446E-B651-3274621971B4}" type="slidenum">
              <a:rPr lang="en-ZA"/>
              <a:pPr/>
              <a:t>9</a:t>
            </a:fld>
            <a:endParaRPr lang="en-ZA"/>
          </a:p>
        </p:txBody>
      </p:sp>
      <p:sp>
        <p:nvSpPr>
          <p:cNvPr id="24577" name="Rectangle 1"/>
          <p:cNvSpPr txBox="1">
            <a:spLocks noGrp="1" noRot="1" noChangeAspect="1" noChangeArrowheads="1"/>
          </p:cNvSpPr>
          <p:nvPr>
            <p:ph type="sldImg"/>
          </p:nvPr>
        </p:nvSpPr>
        <p:spPr bwMode="auto">
          <a:xfrm>
            <a:off x="1108075" y="812800"/>
            <a:ext cx="5345113" cy="4010025"/>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755650" y="5078413"/>
            <a:ext cx="6046788" cy="4810125"/>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ZA"/>
          </a:p>
        </p:txBody>
      </p:sp>
      <p:sp>
        <p:nvSpPr>
          <p:cNvPr id="5" name="Footer Placeholder 4"/>
          <p:cNvSpPr>
            <a:spLocks noGrp="1"/>
          </p:cNvSpPr>
          <p:nvPr>
            <p:ph type="ftr" idx="11"/>
          </p:nvPr>
        </p:nvSpPr>
        <p:spPr/>
        <p:txBody>
          <a:bodyPr/>
          <a:lstStyle>
            <a:lvl1pPr>
              <a:defRPr/>
            </a:lvl1pPr>
          </a:lstStyle>
          <a:p>
            <a:endParaRPr lang="en-ZA"/>
          </a:p>
        </p:txBody>
      </p:sp>
      <p:sp>
        <p:nvSpPr>
          <p:cNvPr id="6" name="Slide Number Placeholder 5"/>
          <p:cNvSpPr>
            <a:spLocks noGrp="1"/>
          </p:cNvSpPr>
          <p:nvPr>
            <p:ph type="sldNum" idx="12"/>
          </p:nvPr>
        </p:nvSpPr>
        <p:spPr/>
        <p:txBody>
          <a:bodyPr/>
          <a:lstStyle>
            <a:lvl1pPr>
              <a:defRPr/>
            </a:lvl1pPr>
          </a:lstStyle>
          <a:p>
            <a:fld id="{3AF17807-FE1B-4CD6-A342-E102941C9BFB}" type="slidenum">
              <a:rPr lang="en-ZA"/>
              <a:pPr/>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ZA"/>
          </a:p>
        </p:txBody>
      </p:sp>
      <p:sp>
        <p:nvSpPr>
          <p:cNvPr id="5" name="Footer Placeholder 4"/>
          <p:cNvSpPr>
            <a:spLocks noGrp="1"/>
          </p:cNvSpPr>
          <p:nvPr>
            <p:ph type="ftr" idx="11"/>
          </p:nvPr>
        </p:nvSpPr>
        <p:spPr/>
        <p:txBody>
          <a:bodyPr/>
          <a:lstStyle>
            <a:lvl1pPr>
              <a:defRPr/>
            </a:lvl1pPr>
          </a:lstStyle>
          <a:p>
            <a:endParaRPr lang="en-ZA"/>
          </a:p>
        </p:txBody>
      </p:sp>
      <p:sp>
        <p:nvSpPr>
          <p:cNvPr id="6" name="Slide Number Placeholder 5"/>
          <p:cNvSpPr>
            <a:spLocks noGrp="1"/>
          </p:cNvSpPr>
          <p:nvPr>
            <p:ph type="sldNum" idx="12"/>
          </p:nvPr>
        </p:nvSpPr>
        <p:spPr/>
        <p:txBody>
          <a:bodyPr/>
          <a:lstStyle>
            <a:lvl1pPr>
              <a:defRPr/>
            </a:lvl1pPr>
          </a:lstStyle>
          <a:p>
            <a:fld id="{1404A229-3B63-4389-8E5B-C4F54E6347C5}" type="slidenum">
              <a:rPr lang="en-ZA"/>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6950" cy="64531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48450" cy="64531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ZA"/>
          </a:p>
        </p:txBody>
      </p:sp>
      <p:sp>
        <p:nvSpPr>
          <p:cNvPr id="5" name="Footer Placeholder 4"/>
          <p:cNvSpPr>
            <a:spLocks noGrp="1"/>
          </p:cNvSpPr>
          <p:nvPr>
            <p:ph type="ftr" idx="11"/>
          </p:nvPr>
        </p:nvSpPr>
        <p:spPr/>
        <p:txBody>
          <a:bodyPr/>
          <a:lstStyle>
            <a:lvl1pPr>
              <a:defRPr/>
            </a:lvl1pPr>
          </a:lstStyle>
          <a:p>
            <a:endParaRPr lang="en-ZA"/>
          </a:p>
        </p:txBody>
      </p:sp>
      <p:sp>
        <p:nvSpPr>
          <p:cNvPr id="6" name="Slide Number Placeholder 5"/>
          <p:cNvSpPr>
            <a:spLocks noGrp="1"/>
          </p:cNvSpPr>
          <p:nvPr>
            <p:ph type="sldNum" idx="12"/>
          </p:nvPr>
        </p:nvSpPr>
        <p:spPr/>
        <p:txBody>
          <a:bodyPr/>
          <a:lstStyle>
            <a:lvl1pPr>
              <a:defRPr/>
            </a:lvl1pPr>
          </a:lstStyle>
          <a:p>
            <a:fld id="{BB736447-317C-4DBA-B60E-75886D81B52C}" type="slidenum">
              <a:rPr lang="en-ZA"/>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ZA"/>
          </a:p>
        </p:txBody>
      </p:sp>
      <p:sp>
        <p:nvSpPr>
          <p:cNvPr id="5" name="Footer Placeholder 4"/>
          <p:cNvSpPr>
            <a:spLocks noGrp="1"/>
          </p:cNvSpPr>
          <p:nvPr>
            <p:ph type="ftr" idx="11"/>
          </p:nvPr>
        </p:nvSpPr>
        <p:spPr/>
        <p:txBody>
          <a:bodyPr/>
          <a:lstStyle>
            <a:lvl1pPr>
              <a:defRPr/>
            </a:lvl1pPr>
          </a:lstStyle>
          <a:p>
            <a:endParaRPr lang="en-ZA"/>
          </a:p>
        </p:txBody>
      </p:sp>
      <p:sp>
        <p:nvSpPr>
          <p:cNvPr id="6" name="Slide Number Placeholder 5"/>
          <p:cNvSpPr>
            <a:spLocks noGrp="1"/>
          </p:cNvSpPr>
          <p:nvPr>
            <p:ph type="sldNum" idx="12"/>
          </p:nvPr>
        </p:nvSpPr>
        <p:spPr/>
        <p:txBody>
          <a:bodyPr/>
          <a:lstStyle>
            <a:lvl1pPr>
              <a:defRPr/>
            </a:lvl1pPr>
          </a:lstStyle>
          <a:p>
            <a:fld id="{F7A84724-7AAA-4506-BEAA-1A0401546C2C}" type="slidenum">
              <a:rPr lang="en-ZA"/>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ZA"/>
          </a:p>
        </p:txBody>
      </p:sp>
      <p:sp>
        <p:nvSpPr>
          <p:cNvPr id="5" name="Footer Placeholder 4"/>
          <p:cNvSpPr>
            <a:spLocks noGrp="1"/>
          </p:cNvSpPr>
          <p:nvPr>
            <p:ph type="ftr" idx="11"/>
          </p:nvPr>
        </p:nvSpPr>
        <p:spPr/>
        <p:txBody>
          <a:bodyPr/>
          <a:lstStyle>
            <a:lvl1pPr>
              <a:defRPr/>
            </a:lvl1pPr>
          </a:lstStyle>
          <a:p>
            <a:endParaRPr lang="en-ZA"/>
          </a:p>
        </p:txBody>
      </p:sp>
      <p:sp>
        <p:nvSpPr>
          <p:cNvPr id="6" name="Slide Number Placeholder 5"/>
          <p:cNvSpPr>
            <a:spLocks noGrp="1"/>
          </p:cNvSpPr>
          <p:nvPr>
            <p:ph type="sldNum" idx="12"/>
          </p:nvPr>
        </p:nvSpPr>
        <p:spPr/>
        <p:txBody>
          <a:bodyPr/>
          <a:lstStyle>
            <a:lvl1pPr>
              <a:defRPr/>
            </a:lvl1pPr>
          </a:lstStyle>
          <a:p>
            <a:fld id="{959B0C73-B0DA-4210-AB51-A60C8D09F4A9}" type="slidenum">
              <a:rPr lang="en-ZA"/>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986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7700" cy="4986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ZA"/>
          </a:p>
        </p:txBody>
      </p:sp>
      <p:sp>
        <p:nvSpPr>
          <p:cNvPr id="6" name="Footer Placeholder 5"/>
          <p:cNvSpPr>
            <a:spLocks noGrp="1"/>
          </p:cNvSpPr>
          <p:nvPr>
            <p:ph type="ftr" idx="11"/>
          </p:nvPr>
        </p:nvSpPr>
        <p:spPr/>
        <p:txBody>
          <a:bodyPr/>
          <a:lstStyle>
            <a:lvl1pPr>
              <a:defRPr/>
            </a:lvl1pPr>
          </a:lstStyle>
          <a:p>
            <a:endParaRPr lang="en-ZA"/>
          </a:p>
        </p:txBody>
      </p:sp>
      <p:sp>
        <p:nvSpPr>
          <p:cNvPr id="7" name="Slide Number Placeholder 6"/>
          <p:cNvSpPr>
            <a:spLocks noGrp="1"/>
          </p:cNvSpPr>
          <p:nvPr>
            <p:ph type="sldNum" idx="12"/>
          </p:nvPr>
        </p:nvSpPr>
        <p:spPr/>
        <p:txBody>
          <a:bodyPr/>
          <a:lstStyle>
            <a:lvl1pPr>
              <a:defRPr/>
            </a:lvl1pPr>
          </a:lstStyle>
          <a:p>
            <a:fld id="{A1D802EF-B170-4481-9F2D-0A0E8DB503C6}" type="slidenum">
              <a:rPr lang="en-ZA"/>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ZA"/>
          </a:p>
        </p:txBody>
      </p:sp>
      <p:sp>
        <p:nvSpPr>
          <p:cNvPr id="8" name="Footer Placeholder 7"/>
          <p:cNvSpPr>
            <a:spLocks noGrp="1"/>
          </p:cNvSpPr>
          <p:nvPr>
            <p:ph type="ftr" idx="11"/>
          </p:nvPr>
        </p:nvSpPr>
        <p:spPr/>
        <p:txBody>
          <a:bodyPr/>
          <a:lstStyle>
            <a:lvl1pPr>
              <a:defRPr/>
            </a:lvl1pPr>
          </a:lstStyle>
          <a:p>
            <a:endParaRPr lang="en-ZA"/>
          </a:p>
        </p:txBody>
      </p:sp>
      <p:sp>
        <p:nvSpPr>
          <p:cNvPr id="9" name="Slide Number Placeholder 8"/>
          <p:cNvSpPr>
            <a:spLocks noGrp="1"/>
          </p:cNvSpPr>
          <p:nvPr>
            <p:ph type="sldNum" idx="12"/>
          </p:nvPr>
        </p:nvSpPr>
        <p:spPr/>
        <p:txBody>
          <a:bodyPr/>
          <a:lstStyle>
            <a:lvl1pPr>
              <a:defRPr/>
            </a:lvl1pPr>
          </a:lstStyle>
          <a:p>
            <a:fld id="{2530D481-A330-4F11-8FC5-F14A83CF16DC}" type="slidenum">
              <a:rPr lang="en-ZA"/>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ZA"/>
          </a:p>
        </p:txBody>
      </p:sp>
      <p:sp>
        <p:nvSpPr>
          <p:cNvPr id="4" name="Footer Placeholder 3"/>
          <p:cNvSpPr>
            <a:spLocks noGrp="1"/>
          </p:cNvSpPr>
          <p:nvPr>
            <p:ph type="ftr" idx="11"/>
          </p:nvPr>
        </p:nvSpPr>
        <p:spPr/>
        <p:txBody>
          <a:bodyPr/>
          <a:lstStyle>
            <a:lvl1pPr>
              <a:defRPr/>
            </a:lvl1pPr>
          </a:lstStyle>
          <a:p>
            <a:endParaRPr lang="en-ZA"/>
          </a:p>
        </p:txBody>
      </p:sp>
      <p:sp>
        <p:nvSpPr>
          <p:cNvPr id="5" name="Slide Number Placeholder 4"/>
          <p:cNvSpPr>
            <a:spLocks noGrp="1"/>
          </p:cNvSpPr>
          <p:nvPr>
            <p:ph type="sldNum" idx="12"/>
          </p:nvPr>
        </p:nvSpPr>
        <p:spPr/>
        <p:txBody>
          <a:bodyPr/>
          <a:lstStyle>
            <a:lvl1pPr>
              <a:defRPr/>
            </a:lvl1pPr>
          </a:lstStyle>
          <a:p>
            <a:fld id="{CB5DA97F-BE2F-41F0-AFB8-26CDE0FE2698}" type="slidenum">
              <a:rPr lang="en-ZA"/>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ZA"/>
          </a:p>
        </p:txBody>
      </p:sp>
      <p:sp>
        <p:nvSpPr>
          <p:cNvPr id="3" name="Footer Placeholder 2"/>
          <p:cNvSpPr>
            <a:spLocks noGrp="1"/>
          </p:cNvSpPr>
          <p:nvPr>
            <p:ph type="ftr" idx="11"/>
          </p:nvPr>
        </p:nvSpPr>
        <p:spPr/>
        <p:txBody>
          <a:bodyPr/>
          <a:lstStyle>
            <a:lvl1pPr>
              <a:defRPr/>
            </a:lvl1pPr>
          </a:lstStyle>
          <a:p>
            <a:endParaRPr lang="en-ZA"/>
          </a:p>
        </p:txBody>
      </p:sp>
      <p:sp>
        <p:nvSpPr>
          <p:cNvPr id="4" name="Slide Number Placeholder 3"/>
          <p:cNvSpPr>
            <a:spLocks noGrp="1"/>
          </p:cNvSpPr>
          <p:nvPr>
            <p:ph type="sldNum" idx="12"/>
          </p:nvPr>
        </p:nvSpPr>
        <p:spPr/>
        <p:txBody>
          <a:bodyPr/>
          <a:lstStyle>
            <a:lvl1pPr>
              <a:defRPr/>
            </a:lvl1pPr>
          </a:lstStyle>
          <a:p>
            <a:fld id="{EB880BF9-4BA5-462A-BFD8-46DB5E643814}" type="slidenum">
              <a:rPr lang="en-ZA"/>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ZA"/>
          </a:p>
        </p:txBody>
      </p:sp>
      <p:sp>
        <p:nvSpPr>
          <p:cNvPr id="6" name="Footer Placeholder 5"/>
          <p:cNvSpPr>
            <a:spLocks noGrp="1"/>
          </p:cNvSpPr>
          <p:nvPr>
            <p:ph type="ftr" idx="11"/>
          </p:nvPr>
        </p:nvSpPr>
        <p:spPr/>
        <p:txBody>
          <a:bodyPr/>
          <a:lstStyle>
            <a:lvl1pPr>
              <a:defRPr/>
            </a:lvl1pPr>
          </a:lstStyle>
          <a:p>
            <a:endParaRPr lang="en-ZA"/>
          </a:p>
        </p:txBody>
      </p:sp>
      <p:sp>
        <p:nvSpPr>
          <p:cNvPr id="7" name="Slide Number Placeholder 6"/>
          <p:cNvSpPr>
            <a:spLocks noGrp="1"/>
          </p:cNvSpPr>
          <p:nvPr>
            <p:ph type="sldNum" idx="12"/>
          </p:nvPr>
        </p:nvSpPr>
        <p:spPr/>
        <p:txBody>
          <a:bodyPr/>
          <a:lstStyle>
            <a:lvl1pPr>
              <a:defRPr/>
            </a:lvl1pPr>
          </a:lstStyle>
          <a:p>
            <a:fld id="{ABD13A87-5B58-4534-B6D8-B5E05B2FB4CF}" type="slidenum">
              <a:rPr lang="en-ZA"/>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ZA"/>
          </a:p>
        </p:txBody>
      </p:sp>
      <p:sp>
        <p:nvSpPr>
          <p:cNvPr id="6" name="Footer Placeholder 5"/>
          <p:cNvSpPr>
            <a:spLocks noGrp="1"/>
          </p:cNvSpPr>
          <p:nvPr>
            <p:ph type="ftr" idx="11"/>
          </p:nvPr>
        </p:nvSpPr>
        <p:spPr/>
        <p:txBody>
          <a:bodyPr/>
          <a:lstStyle>
            <a:lvl1pPr>
              <a:defRPr/>
            </a:lvl1pPr>
          </a:lstStyle>
          <a:p>
            <a:endParaRPr lang="en-ZA"/>
          </a:p>
        </p:txBody>
      </p:sp>
      <p:sp>
        <p:nvSpPr>
          <p:cNvPr id="7" name="Slide Number Placeholder 6"/>
          <p:cNvSpPr>
            <a:spLocks noGrp="1"/>
          </p:cNvSpPr>
          <p:nvPr>
            <p:ph type="sldNum" idx="12"/>
          </p:nvPr>
        </p:nvSpPr>
        <p:spPr/>
        <p:txBody>
          <a:bodyPr/>
          <a:lstStyle>
            <a:lvl1pPr>
              <a:defRPr/>
            </a:lvl1pPr>
          </a:lstStyle>
          <a:p>
            <a:fld id="{68D3706E-3C73-4D10-B2AD-63CDE1748095}" type="slidenum">
              <a:rPr lang="en-ZA"/>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7800" cy="1258888"/>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503238" y="1768475"/>
            <a:ext cx="9067800" cy="4986338"/>
          </a:xfrm>
          <a:prstGeom prst="rect">
            <a:avLst/>
          </a:prstGeom>
          <a:noFill/>
          <a:ln w="9525">
            <a:noFill/>
            <a:round/>
            <a:headEnd/>
            <a:tailEnd/>
          </a:ln>
          <a:effectLst/>
        </p:spPr>
        <p:txBody>
          <a:bodyPr vert="horz" wrap="square" lIns="0" tIns="280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503238" y="6886575"/>
            <a:ext cx="2344737" cy="5175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endParaRPr lang="en-ZA"/>
          </a:p>
        </p:txBody>
      </p:sp>
      <p:sp>
        <p:nvSpPr>
          <p:cNvPr id="1028" name="Rectangle 4"/>
          <p:cNvSpPr>
            <a:spLocks noGrp="1" noChangeArrowheads="1"/>
          </p:cNvSpPr>
          <p:nvPr>
            <p:ph type="ftr"/>
          </p:nvPr>
        </p:nvSpPr>
        <p:spPr bwMode="auto">
          <a:xfrm>
            <a:off x="3448050" y="6886575"/>
            <a:ext cx="3192463" cy="5175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endParaRPr lang="en-ZA"/>
          </a:p>
        </p:txBody>
      </p:sp>
      <p:sp>
        <p:nvSpPr>
          <p:cNvPr id="1029" name="Rectangle 5"/>
          <p:cNvSpPr>
            <a:spLocks noGrp="1" noChangeArrowheads="1"/>
          </p:cNvSpPr>
          <p:nvPr>
            <p:ph type="sldNum"/>
          </p:nvPr>
        </p:nvSpPr>
        <p:spPr bwMode="auto">
          <a:xfrm>
            <a:off x="7227888" y="6886575"/>
            <a:ext cx="2344737" cy="5175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B5E37284-7EBE-402C-9CBE-317DE9788FAF}" type="slidenum">
              <a:rPr lang="en-ZA"/>
              <a:pPr/>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defRPr>
      </a:lvl9pPr>
    </p:titleStyle>
    <p:bodyStyle>
      <a:lvl1pPr marL="342900" indent="-342900" algn="l" defTabSz="449263"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defRPr>
      </a:lvl2pPr>
      <a:lvl3pPr marL="1143000" indent="-228600" algn="l" defTabSz="449263"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defRPr>
      </a:lvl3pPr>
      <a:lvl4pPr marL="1600200" indent="-228600" algn="l" defTabSz="449263"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defRPr>
      </a:lvl4pPr>
      <a:lvl5pPr marL="20574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p:spPr>
        <p:txBody>
          <a:bodyPr/>
          <a:lstStyle/>
          <a:p>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LIVE </a:t>
            </a:r>
            <a:r>
              <a:rPr lang="en-US" sz="1800" dirty="0"/>
              <a:t>sport micro blogging and aggregation platform</a:t>
            </a:r>
          </a:p>
        </p:txBody>
      </p:sp>
      <p:sp>
        <p:nvSpPr>
          <p:cNvPr id="3" name="Subtitle 2"/>
          <p:cNvSpPr>
            <a:spLocks noGrp="1"/>
          </p:cNvSpPr>
          <p:nvPr>
            <p:ph type="subTitle" idx="1"/>
          </p:nvPr>
        </p:nvSpPr>
        <p:spPr/>
        <p:txBody>
          <a:bodyPr/>
          <a:lstStyle/>
          <a:p>
            <a:r>
              <a:rPr lang="en-US" dirty="0" smtClean="0">
                <a:solidFill>
                  <a:schemeClr val="tx1">
                    <a:lumMod val="75000"/>
                    <a:lumOff val="25000"/>
                  </a:schemeClr>
                </a:solidFill>
              </a:rPr>
              <a:t>Google </a:t>
            </a:r>
            <a:r>
              <a:rPr lang="en-US" dirty="0" err="1" smtClean="0">
                <a:solidFill>
                  <a:schemeClr val="tx1">
                    <a:lumMod val="75000"/>
                    <a:lumOff val="25000"/>
                  </a:schemeClr>
                </a:solidFill>
              </a:rPr>
              <a:t>Umbuno</a:t>
            </a:r>
            <a:endParaRPr lang="en-US" dirty="0" smtClean="0">
              <a:solidFill>
                <a:schemeClr val="tx1">
                  <a:lumMod val="75000"/>
                  <a:lumOff val="25000"/>
                </a:schemeClr>
              </a:solidFill>
            </a:endParaRPr>
          </a:p>
          <a:p>
            <a:r>
              <a:rPr lang="en-US" dirty="0" smtClean="0">
                <a:solidFill>
                  <a:schemeClr val="tx1">
                    <a:lumMod val="75000"/>
                    <a:lumOff val="25000"/>
                  </a:schemeClr>
                </a:solidFill>
              </a:rPr>
              <a:t>June 2011</a:t>
            </a:r>
            <a:endParaRPr lang="en-US" dirty="0">
              <a:solidFill>
                <a:schemeClr val="tx1">
                  <a:lumMod val="75000"/>
                  <a:lumOff val="25000"/>
                </a:schemeClr>
              </a:solidFill>
            </a:endParaRPr>
          </a:p>
        </p:txBody>
      </p:sp>
      <p:pic>
        <p:nvPicPr>
          <p:cNvPr id="10" name="Picture 9"/>
          <p:cNvPicPr>
            <a:picLocks noChangeAspect="1"/>
          </p:cNvPicPr>
          <p:nvPr/>
        </p:nvPicPr>
        <p:blipFill rotWithShape="1">
          <a:blip r:embed="rId3"/>
          <a:srcRect l="4915" t="9219" r="11019" b="76850"/>
          <a:stretch/>
        </p:blipFill>
        <p:spPr>
          <a:xfrm>
            <a:off x="882805" y="2421910"/>
            <a:ext cx="8394390" cy="1053127"/>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tIns="14040"/>
          <a:lstStyle/>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ZA" sz="3200" dirty="0" smtClean="0">
                <a:solidFill>
                  <a:schemeClr val="tx1">
                    <a:lumMod val="75000"/>
                    <a:lumOff val="25000"/>
                  </a:schemeClr>
                </a:solidFill>
              </a:rPr>
              <a:t>The Future 3 Month Milestones…</a:t>
            </a:r>
            <a:endParaRPr lang="en-ZA" sz="3200" dirty="0">
              <a:solidFill>
                <a:schemeClr val="tx1">
                  <a:lumMod val="75000"/>
                  <a:lumOff val="25000"/>
                </a:schemeClr>
              </a:solidFill>
            </a:endParaRPr>
          </a:p>
        </p:txBody>
      </p:sp>
      <p:sp>
        <p:nvSpPr>
          <p:cNvPr id="13314" name="Rectangle 2"/>
          <p:cNvSpPr>
            <a:spLocks noGrp="1" noChangeArrowheads="1"/>
          </p:cNvSpPr>
          <p:nvPr>
            <p:ph sz="half" idx="1"/>
          </p:nvPr>
        </p:nvSpPr>
        <p:spPr>
          <a:ln/>
        </p:spPr>
        <p:txBody>
          <a:bodyPr/>
          <a:lstStyle/>
          <a:p>
            <a:pPr>
              <a:lnSpc>
                <a:spcPct val="150000"/>
              </a:lnSpc>
              <a:buFont typeface="Arial"/>
              <a:buChar char="•"/>
            </a:pPr>
            <a:r>
              <a:rPr lang="en-US" sz="1800" dirty="0">
                <a:solidFill>
                  <a:schemeClr val="tx1">
                    <a:lumMod val="75000"/>
                    <a:lumOff val="25000"/>
                  </a:schemeClr>
                </a:solidFill>
              </a:rPr>
              <a:t>Development Roadmap (Technology</a:t>
            </a:r>
            <a:r>
              <a:rPr lang="en-US" sz="1800" dirty="0" smtClean="0">
                <a:solidFill>
                  <a:schemeClr val="tx1">
                    <a:lumMod val="75000"/>
                    <a:lumOff val="25000"/>
                  </a:schemeClr>
                </a:solidFill>
              </a:rPr>
              <a:t>)</a:t>
            </a:r>
          </a:p>
          <a:p>
            <a:pPr lvl="1">
              <a:lnSpc>
                <a:spcPct val="150000"/>
              </a:lnSpc>
              <a:buFont typeface="Arial"/>
              <a:buChar char="•"/>
            </a:pPr>
            <a:r>
              <a:rPr lang="en-US" sz="1200" dirty="0" smtClean="0"/>
              <a:t>Hire additional developers to </a:t>
            </a:r>
            <a:r>
              <a:rPr lang="en-US" sz="1200" dirty="0"/>
              <a:t>work on the various application features </a:t>
            </a:r>
            <a:r>
              <a:rPr lang="en-US" sz="1200" dirty="0" smtClean="0"/>
              <a:t>(We have </a:t>
            </a:r>
            <a:r>
              <a:rPr lang="en-US" sz="1200" dirty="0"/>
              <a:t>interviewed 3 people and intend recruiting 1 person in exchange for equity or payment)</a:t>
            </a:r>
            <a:endParaRPr lang="en-US" sz="1200" dirty="0" smtClean="0">
              <a:solidFill>
                <a:schemeClr val="tx1">
                  <a:lumMod val="75000"/>
                  <a:lumOff val="25000"/>
                </a:schemeClr>
              </a:solidFill>
            </a:endParaRPr>
          </a:p>
          <a:p>
            <a:pPr lvl="1">
              <a:lnSpc>
                <a:spcPct val="150000"/>
              </a:lnSpc>
              <a:buFont typeface="Arial"/>
              <a:buChar char="•"/>
            </a:pPr>
            <a:r>
              <a:rPr lang="en-US" sz="1200" dirty="0" smtClean="0">
                <a:solidFill>
                  <a:schemeClr val="tx1">
                    <a:lumMod val="75000"/>
                    <a:lumOff val="25000"/>
                  </a:schemeClr>
                </a:solidFill>
              </a:rPr>
              <a:t>Build </a:t>
            </a:r>
            <a:r>
              <a:rPr lang="en-US" sz="1200" dirty="0" smtClean="0"/>
              <a:t>a </a:t>
            </a:r>
            <a:r>
              <a:rPr lang="en-US" sz="1200" dirty="0"/>
              <a:t>web service layer and </a:t>
            </a:r>
            <a:r>
              <a:rPr lang="en-US" sz="1200" dirty="0" err="1"/>
              <a:t>api</a:t>
            </a:r>
            <a:r>
              <a:rPr lang="en-US" sz="1200" dirty="0"/>
              <a:t> on top of the </a:t>
            </a:r>
            <a:r>
              <a:rPr lang="en-US" sz="1200" dirty="0" err="1"/>
              <a:t>google</a:t>
            </a:r>
            <a:r>
              <a:rPr lang="en-US" sz="1200" dirty="0"/>
              <a:t> app engine </a:t>
            </a:r>
            <a:r>
              <a:rPr lang="en-US" sz="1200" dirty="0" err="1"/>
              <a:t>datastore</a:t>
            </a:r>
            <a:r>
              <a:rPr lang="en-US" sz="1200" dirty="0"/>
              <a:t> so that websites, mobile and native applications can talk directly to the platform</a:t>
            </a:r>
            <a:r>
              <a:rPr lang="en-US" sz="1200" dirty="0" smtClean="0"/>
              <a:t>.</a:t>
            </a:r>
            <a:endParaRPr lang="en-US" sz="1600" dirty="0" smtClean="0"/>
          </a:p>
          <a:p>
            <a:pPr lvl="1">
              <a:lnSpc>
                <a:spcPct val="150000"/>
              </a:lnSpc>
              <a:buFont typeface="Arial"/>
              <a:buChar char="•"/>
            </a:pPr>
            <a:r>
              <a:rPr lang="en-US" sz="1200" dirty="0">
                <a:solidFill>
                  <a:schemeClr val="tx1">
                    <a:lumMod val="75000"/>
                    <a:lumOff val="25000"/>
                  </a:schemeClr>
                </a:solidFill>
              </a:rPr>
              <a:t>Refine authentication into the </a:t>
            </a:r>
            <a:r>
              <a:rPr lang="en-US" sz="1200" dirty="0" err="1">
                <a:solidFill>
                  <a:schemeClr val="tx1">
                    <a:lumMod val="75000"/>
                    <a:lumOff val="25000"/>
                  </a:schemeClr>
                </a:solidFill>
              </a:rPr>
              <a:t>api</a:t>
            </a:r>
            <a:r>
              <a:rPr lang="en-US" sz="1200" dirty="0">
                <a:solidFill>
                  <a:schemeClr val="tx1">
                    <a:lumMod val="75000"/>
                    <a:lumOff val="25000"/>
                  </a:schemeClr>
                </a:solidFill>
              </a:rPr>
              <a:t> that exists for </a:t>
            </a:r>
            <a:r>
              <a:rPr lang="en-US" sz="1200" dirty="0" err="1">
                <a:solidFill>
                  <a:schemeClr val="tx1">
                    <a:lumMod val="75000"/>
                    <a:lumOff val="25000"/>
                  </a:schemeClr>
                </a:solidFill>
              </a:rPr>
              <a:t>matchcomment</a:t>
            </a:r>
            <a:r>
              <a:rPr lang="en-US" sz="1200" dirty="0">
                <a:solidFill>
                  <a:schemeClr val="tx1">
                    <a:lumMod val="75000"/>
                    <a:lumOff val="25000"/>
                  </a:schemeClr>
                </a:solidFill>
              </a:rPr>
              <a:t> to authenticate contributors</a:t>
            </a:r>
          </a:p>
          <a:p>
            <a:pPr lvl="1">
              <a:lnSpc>
                <a:spcPct val="150000"/>
              </a:lnSpc>
              <a:buFont typeface="Arial"/>
              <a:buChar char="•"/>
            </a:pPr>
            <a:r>
              <a:rPr lang="en-US" sz="1200" dirty="0">
                <a:solidFill>
                  <a:schemeClr val="tx1">
                    <a:lumMod val="75000"/>
                    <a:lumOff val="25000"/>
                  </a:schemeClr>
                </a:solidFill>
              </a:rPr>
              <a:t>Develop social network layer for </a:t>
            </a:r>
            <a:r>
              <a:rPr lang="en-US" sz="1200" dirty="0" err="1">
                <a:solidFill>
                  <a:schemeClr val="tx1">
                    <a:lumMod val="75000"/>
                    <a:lumOff val="25000"/>
                  </a:schemeClr>
                </a:solidFill>
              </a:rPr>
              <a:t>matchcomment</a:t>
            </a:r>
            <a:r>
              <a:rPr lang="en-US" sz="1200" dirty="0">
                <a:solidFill>
                  <a:schemeClr val="tx1">
                    <a:lumMod val="75000"/>
                    <a:lumOff val="25000"/>
                  </a:schemeClr>
                </a:solidFill>
              </a:rPr>
              <a:t> user </a:t>
            </a:r>
            <a:r>
              <a:rPr lang="en-US" sz="1200" dirty="0" err="1">
                <a:solidFill>
                  <a:schemeClr val="tx1">
                    <a:lumMod val="75000"/>
                    <a:lumOff val="25000"/>
                  </a:schemeClr>
                </a:solidFill>
              </a:rPr>
              <a:t>personalisation</a:t>
            </a:r>
            <a:endParaRPr lang="en-US" sz="1200" dirty="0">
              <a:solidFill>
                <a:schemeClr val="tx1">
                  <a:lumMod val="75000"/>
                  <a:lumOff val="25000"/>
                </a:schemeClr>
              </a:solidFill>
            </a:endParaRPr>
          </a:p>
          <a:p>
            <a:pPr lvl="1">
              <a:lnSpc>
                <a:spcPct val="150000"/>
              </a:lnSpc>
              <a:buFont typeface="Arial"/>
              <a:buChar char="•"/>
            </a:pPr>
            <a:r>
              <a:rPr lang="en-US" sz="1200" dirty="0">
                <a:solidFill>
                  <a:schemeClr val="tx1">
                    <a:lumMod val="75000"/>
                    <a:lumOff val="25000"/>
                  </a:schemeClr>
                </a:solidFill>
              </a:rPr>
              <a:t>Integrate relevant aggregated social media feeds for match events</a:t>
            </a:r>
          </a:p>
          <a:p>
            <a:pPr lvl="1">
              <a:lnSpc>
                <a:spcPct val="150000"/>
              </a:lnSpc>
              <a:buFont typeface="Arial"/>
              <a:buChar char="•"/>
            </a:pPr>
            <a:r>
              <a:rPr lang="en-US" sz="1200" dirty="0">
                <a:solidFill>
                  <a:schemeClr val="tx1">
                    <a:lumMod val="75000"/>
                    <a:lumOff val="25000"/>
                  </a:schemeClr>
                </a:solidFill>
              </a:rPr>
              <a:t>Start work on the smart phone </a:t>
            </a:r>
            <a:r>
              <a:rPr lang="en-US" sz="1200" dirty="0" smtClean="0">
                <a:solidFill>
                  <a:schemeClr val="tx1">
                    <a:lumMod val="75000"/>
                    <a:lumOff val="25000"/>
                  </a:schemeClr>
                </a:solidFill>
              </a:rPr>
              <a:t>application</a:t>
            </a:r>
            <a:endParaRPr lang="en-US" sz="1200" dirty="0">
              <a:solidFill>
                <a:schemeClr val="tx1">
                  <a:lumMod val="75000"/>
                  <a:lumOff val="25000"/>
                </a:schemeClr>
              </a:solidFill>
            </a:endParaRPr>
          </a:p>
        </p:txBody>
      </p:sp>
      <p:sp>
        <p:nvSpPr>
          <p:cNvPr id="2" name="Content Placeholder 1"/>
          <p:cNvSpPr>
            <a:spLocks noGrp="1"/>
          </p:cNvSpPr>
          <p:nvPr>
            <p:ph sz="half" idx="2"/>
          </p:nvPr>
        </p:nvSpPr>
        <p:spPr/>
        <p:txBody>
          <a:bodyPr/>
          <a:lstStyle/>
          <a:p>
            <a:pPr>
              <a:lnSpc>
                <a:spcPct val="150000"/>
              </a:lnSpc>
              <a:buFont typeface="Arial"/>
              <a:buChar char="•"/>
            </a:pPr>
            <a:r>
              <a:rPr lang="en-US" sz="1800" dirty="0">
                <a:solidFill>
                  <a:schemeClr val="tx1">
                    <a:lumMod val="75000"/>
                    <a:lumOff val="25000"/>
                  </a:schemeClr>
                </a:solidFill>
              </a:rPr>
              <a:t>Business Development / Sales</a:t>
            </a:r>
          </a:p>
          <a:p>
            <a:pPr lvl="1">
              <a:lnSpc>
                <a:spcPct val="150000"/>
              </a:lnSpc>
              <a:buFont typeface="Arial"/>
              <a:buChar char="•"/>
            </a:pPr>
            <a:r>
              <a:rPr lang="en-US" sz="1200" dirty="0">
                <a:solidFill>
                  <a:schemeClr val="tx1">
                    <a:lumMod val="75000"/>
                    <a:lumOff val="25000"/>
                  </a:schemeClr>
                </a:solidFill>
              </a:rPr>
              <a:t>Secure a Commercial Partnership e.g. </a:t>
            </a:r>
            <a:r>
              <a:rPr lang="en-US" sz="1200" dirty="0" err="1">
                <a:solidFill>
                  <a:schemeClr val="tx1">
                    <a:lumMod val="75000"/>
                    <a:lumOff val="25000"/>
                  </a:schemeClr>
                </a:solidFill>
              </a:rPr>
              <a:t>Supersport</a:t>
            </a:r>
            <a:r>
              <a:rPr lang="en-US" sz="1200" dirty="0">
                <a:solidFill>
                  <a:schemeClr val="tx1">
                    <a:lumMod val="75000"/>
                    <a:lumOff val="25000"/>
                  </a:schemeClr>
                </a:solidFill>
              </a:rPr>
              <a:t> &amp; other</a:t>
            </a:r>
          </a:p>
          <a:p>
            <a:pPr>
              <a:lnSpc>
                <a:spcPct val="150000"/>
              </a:lnSpc>
              <a:buFont typeface="Arial"/>
              <a:buChar char="•"/>
            </a:pPr>
            <a:r>
              <a:rPr lang="en-US" sz="1800" dirty="0" smtClean="0">
                <a:solidFill>
                  <a:schemeClr val="tx1">
                    <a:lumMod val="75000"/>
                    <a:lumOff val="25000"/>
                  </a:schemeClr>
                </a:solidFill>
              </a:rPr>
              <a:t>Marketing Related Activities</a:t>
            </a:r>
          </a:p>
          <a:p>
            <a:pPr lvl="1">
              <a:lnSpc>
                <a:spcPct val="150000"/>
              </a:lnSpc>
              <a:buFont typeface="Arial"/>
              <a:buChar char="•"/>
            </a:pPr>
            <a:r>
              <a:rPr lang="en-US" sz="1200" dirty="0" smtClean="0">
                <a:solidFill>
                  <a:schemeClr val="tx1">
                    <a:lumMod val="75000"/>
                    <a:lumOff val="25000"/>
                  </a:schemeClr>
                </a:solidFill>
              </a:rPr>
              <a:t>Develop </a:t>
            </a:r>
            <a:r>
              <a:rPr lang="en-US" sz="1200" dirty="0">
                <a:solidFill>
                  <a:schemeClr val="tx1">
                    <a:lumMod val="75000"/>
                    <a:lumOff val="25000"/>
                  </a:schemeClr>
                </a:solidFill>
              </a:rPr>
              <a:t>and roll-out the brand to an extended community of </a:t>
            </a:r>
            <a:r>
              <a:rPr lang="en-US" sz="1200" dirty="0"/>
              <a:t>sport supporter clubs, fans and media companies to use the platform</a:t>
            </a:r>
            <a:endParaRPr lang="en-US" sz="1200" dirty="0">
              <a:solidFill>
                <a:schemeClr val="tx1">
                  <a:lumMod val="75000"/>
                  <a:lumOff val="25000"/>
                </a:schemeClr>
              </a:solidFill>
            </a:endParaRPr>
          </a:p>
          <a:p>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tIns="14040"/>
          <a:lstStyle/>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ZA" sz="2400" dirty="0" smtClean="0"/>
              <a:t>Summary / Wrap-up</a:t>
            </a:r>
            <a:endParaRPr lang="en-ZA" sz="2400" dirty="0"/>
          </a:p>
        </p:txBody>
      </p:sp>
      <p:sp>
        <p:nvSpPr>
          <p:cNvPr id="14338" name="Rectangle 2"/>
          <p:cNvSpPr>
            <a:spLocks noGrp="1" noChangeArrowheads="1"/>
          </p:cNvSpPr>
          <p:nvPr>
            <p:ph idx="1"/>
          </p:nvPr>
        </p:nvSpPr>
        <p:spPr>
          <a:ln/>
        </p:spPr>
        <p:txBody>
          <a:bodyPr/>
          <a:lstStyle/>
          <a:p>
            <a:pPr>
              <a:buFont typeface="Arial" pitchFamily="34" charset="0"/>
              <a:buChar char="•"/>
            </a:pPr>
            <a:r>
              <a:rPr lang="en-US" sz="2000" dirty="0" smtClean="0"/>
              <a:t>Match Comment’s vision is to provide a unified communication platform that can be rolled out globally to a community of sporting fans that aggregates their posts </a:t>
            </a:r>
            <a:r>
              <a:rPr lang="en-US" sz="2000" dirty="0"/>
              <a:t>&amp; </a:t>
            </a:r>
            <a:r>
              <a:rPr lang="en-US" sz="2000" dirty="0" smtClean="0"/>
              <a:t>enables them to broadcast to a live community to share their comments and experiences during live sport events;</a:t>
            </a:r>
          </a:p>
          <a:p>
            <a:pPr>
              <a:buFont typeface="Arial" pitchFamily="34" charset="0"/>
              <a:buChar char="•"/>
            </a:pPr>
            <a:r>
              <a:rPr lang="en-US" sz="2000" dirty="0" smtClean="0"/>
              <a:t>Our team is passionate about technology and sports and we aim to drive the adoption and roll out of the platform through our own social networks before we extend our marketing to a broader community of users;</a:t>
            </a:r>
          </a:p>
          <a:p>
            <a:pPr>
              <a:buFont typeface="Arial" pitchFamily="34" charset="0"/>
              <a:buChar char="•"/>
            </a:pPr>
            <a:r>
              <a:rPr lang="en-US" sz="2000" dirty="0" smtClean="0"/>
              <a:t>South Africa is a great location to launch Match Comment and seed the concept to competing nations across a diverse range of global sporting codes that we compete in;</a:t>
            </a:r>
          </a:p>
          <a:p>
            <a:pPr>
              <a:buFont typeface="Arial" pitchFamily="34" charset="0"/>
              <a:buChar char="•"/>
            </a:pPr>
            <a:r>
              <a:rPr lang="en-US" sz="2000" dirty="0" smtClean="0"/>
              <a:t>We already have a working prototype and active user base that can prove our concept in action. All we require is access to a springboard like the Google </a:t>
            </a:r>
            <a:r>
              <a:rPr lang="en-US" sz="2000" dirty="0" err="1" smtClean="0"/>
              <a:t>Umbuno</a:t>
            </a:r>
            <a:r>
              <a:rPr lang="en-US" sz="2000" dirty="0" smtClean="0"/>
              <a:t> </a:t>
            </a:r>
            <a:r>
              <a:rPr lang="en-US" sz="2000" dirty="0" err="1" smtClean="0"/>
              <a:t>programme</a:t>
            </a:r>
            <a:r>
              <a:rPr lang="en-US" sz="2000" dirty="0" smtClean="0"/>
              <a:t> to harness our potential and enable us to access much needed financial resources to rapidly accelerate our development effort and market roll-out plans.</a:t>
            </a:r>
          </a:p>
          <a:p>
            <a:pPr>
              <a:buFont typeface="Arial" pitchFamily="34" charset="0"/>
              <a:buChar char="•"/>
            </a:pPr>
            <a:endParaRPr lang="en-US" sz="2000" dirty="0" smtClean="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ln/>
        </p:spPr>
        <p:txBody>
          <a:bodyPr tIns="3888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ZA" sz="3200" dirty="0" smtClean="0">
                <a:solidFill>
                  <a:schemeClr val="tx1">
                    <a:lumMod val="75000"/>
                    <a:lumOff val="25000"/>
                  </a:schemeClr>
                </a:solidFill>
              </a:rPr>
              <a:t>The Problem</a:t>
            </a:r>
            <a:endParaRPr lang="en-ZA" sz="3200" dirty="0">
              <a:solidFill>
                <a:schemeClr val="tx1">
                  <a:lumMod val="75000"/>
                  <a:lumOff val="25000"/>
                </a:schemeClr>
              </a:solidFill>
            </a:endParaRPr>
          </a:p>
        </p:txBody>
      </p:sp>
      <p:sp>
        <p:nvSpPr>
          <p:cNvPr id="4098" name="Rectangle 2"/>
          <p:cNvSpPr>
            <a:spLocks noGrp="1" noChangeArrowheads="1"/>
          </p:cNvSpPr>
          <p:nvPr>
            <p:ph idx="1"/>
          </p:nvPr>
        </p:nvSpPr>
        <p:spPr>
          <a:ln/>
        </p:spPr>
        <p:txBody>
          <a:bodyPr/>
          <a:lstStyle/>
          <a:p>
            <a:pPr marL="106363" indent="0" algn="ctr">
              <a:lnSpc>
                <a:spcPct val="200000"/>
              </a:lnSpc>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ZA" sz="2000" dirty="0">
                <a:solidFill>
                  <a:schemeClr val="tx1">
                    <a:lumMod val="75000"/>
                    <a:lumOff val="25000"/>
                  </a:schemeClr>
                </a:solidFill>
              </a:rPr>
              <a:t>There is no </a:t>
            </a:r>
            <a:r>
              <a:rPr lang="en-ZA" sz="2000" dirty="0" smtClean="0">
                <a:solidFill>
                  <a:schemeClr val="tx1">
                    <a:lumMod val="75000"/>
                    <a:lumOff val="25000"/>
                  </a:schemeClr>
                </a:solidFill>
              </a:rPr>
              <a:t>dedicated live sporting events online forum that provides a fan / supporter with a single open global unified </a:t>
            </a:r>
            <a:r>
              <a:rPr lang="en-ZA" sz="2000" dirty="0">
                <a:solidFill>
                  <a:schemeClr val="tx1">
                    <a:lumMod val="75000"/>
                    <a:lumOff val="25000"/>
                  </a:schemeClr>
                </a:solidFill>
              </a:rPr>
              <a:t>social messaging platform that </a:t>
            </a:r>
            <a:r>
              <a:rPr lang="en-ZA" sz="2000" dirty="0" smtClean="0">
                <a:solidFill>
                  <a:schemeClr val="tx1">
                    <a:lumMod val="75000"/>
                    <a:lumOff val="25000"/>
                  </a:schemeClr>
                </a:solidFill>
              </a:rPr>
              <a:t>aggregates </a:t>
            </a:r>
            <a:r>
              <a:rPr lang="en-ZA" sz="2000" dirty="0">
                <a:solidFill>
                  <a:schemeClr val="tx1">
                    <a:lumMod val="75000"/>
                    <a:lumOff val="25000"/>
                  </a:schemeClr>
                </a:solidFill>
              </a:rPr>
              <a:t>data streams from the most popular social platforms and enables a </a:t>
            </a:r>
            <a:r>
              <a:rPr lang="en-ZA" sz="2000" dirty="0" smtClean="0">
                <a:solidFill>
                  <a:schemeClr val="tx1">
                    <a:lumMod val="75000"/>
                    <a:lumOff val="25000"/>
                  </a:schemeClr>
                </a:solidFill>
              </a:rPr>
              <a:t>fan / supporter </a:t>
            </a:r>
            <a:r>
              <a:rPr lang="en-ZA" sz="2000" dirty="0">
                <a:solidFill>
                  <a:schemeClr val="tx1">
                    <a:lumMod val="75000"/>
                    <a:lumOff val="25000"/>
                  </a:schemeClr>
                </a:solidFill>
              </a:rPr>
              <a:t>to publish </a:t>
            </a:r>
            <a:r>
              <a:rPr lang="en-ZA" sz="2000" dirty="0" smtClean="0">
                <a:solidFill>
                  <a:schemeClr val="tx1">
                    <a:lumMod val="75000"/>
                    <a:lumOff val="25000"/>
                  </a:schemeClr>
                </a:solidFill>
              </a:rPr>
              <a:t>and share live event commentary with like-minded individuals</a:t>
            </a:r>
            <a:endParaRPr lang="en-ZA" sz="2000" dirty="0">
              <a:solidFill>
                <a:schemeClr val="tx1">
                  <a:lumMod val="75000"/>
                  <a:lumOff val="25000"/>
                </a:schemeClr>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ln/>
        </p:spPr>
        <p:txBody>
          <a:bodyPr tIns="24840"/>
          <a:lstStyle/>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ZA" sz="3200" dirty="0" smtClean="0">
                <a:solidFill>
                  <a:schemeClr val="tx1">
                    <a:lumMod val="75000"/>
                    <a:lumOff val="25000"/>
                  </a:schemeClr>
                </a:solidFill>
              </a:rPr>
              <a:t>The Solution</a:t>
            </a:r>
            <a:endParaRPr lang="en-ZA" sz="3200" dirty="0">
              <a:solidFill>
                <a:schemeClr val="tx1">
                  <a:lumMod val="75000"/>
                  <a:lumOff val="25000"/>
                </a:schemeClr>
              </a:solidFill>
            </a:endParaRPr>
          </a:p>
        </p:txBody>
      </p:sp>
      <p:sp>
        <p:nvSpPr>
          <p:cNvPr id="5122" name="Rectangle 2"/>
          <p:cNvSpPr>
            <a:spLocks noGrp="1" noChangeArrowheads="1"/>
          </p:cNvSpPr>
          <p:nvPr>
            <p:ph idx="1"/>
          </p:nvPr>
        </p:nvSpPr>
        <p:spPr>
          <a:ln/>
        </p:spPr>
        <p:txBody>
          <a:bodyPr/>
          <a:lstStyle/>
          <a:p>
            <a:pPr marL="106363" indent="0" algn="ctr">
              <a:lnSpc>
                <a:spcPct val="200000"/>
              </a:lnSpc>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endParaRPr lang="en-US" sz="2000" dirty="0" smtClean="0">
              <a:solidFill>
                <a:schemeClr val="tx1">
                  <a:lumMod val="75000"/>
                  <a:lumOff val="25000"/>
                </a:schemeClr>
              </a:solidFill>
            </a:endParaRPr>
          </a:p>
          <a:p>
            <a:pPr marL="106363" indent="0" algn="ctr">
              <a:lnSpc>
                <a:spcPct val="200000"/>
              </a:lnSpc>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endParaRPr lang="en-US" sz="2000" dirty="0">
              <a:solidFill>
                <a:schemeClr val="tx1">
                  <a:lumMod val="75000"/>
                  <a:lumOff val="25000"/>
                </a:schemeClr>
              </a:solidFill>
            </a:endParaRPr>
          </a:p>
          <a:p>
            <a:pPr marL="106363" indent="0" algn="ctr">
              <a:lnSpc>
                <a:spcPct val="200000"/>
              </a:lnSpc>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US" sz="2000" dirty="0" smtClean="0">
                <a:solidFill>
                  <a:schemeClr val="tx1">
                    <a:lumMod val="75000"/>
                    <a:lumOff val="25000"/>
                  </a:schemeClr>
                </a:solidFill>
              </a:rPr>
              <a:t>Is a web &amp; mobile social micro-blogging communication platform </a:t>
            </a:r>
            <a:r>
              <a:rPr lang="en-US" sz="2000" dirty="0">
                <a:solidFill>
                  <a:schemeClr val="tx1">
                    <a:lumMod val="75000"/>
                    <a:lumOff val="25000"/>
                  </a:schemeClr>
                </a:solidFill>
              </a:rPr>
              <a:t>that </a:t>
            </a:r>
            <a:r>
              <a:rPr lang="en-US" sz="2000" dirty="0" smtClean="0">
                <a:solidFill>
                  <a:schemeClr val="tx1">
                    <a:lumMod val="75000"/>
                    <a:lumOff val="25000"/>
                  </a:schemeClr>
                </a:solidFill>
              </a:rPr>
              <a:t>enables avid sport fans / supports to post and broadcast commentary </a:t>
            </a:r>
            <a:r>
              <a:rPr lang="en-US" sz="2000" dirty="0">
                <a:solidFill>
                  <a:schemeClr val="tx1">
                    <a:lumMod val="75000"/>
                    <a:lumOff val="25000"/>
                  </a:schemeClr>
                </a:solidFill>
              </a:rPr>
              <a:t>&amp; rich-media (images &amp; video) in real-time  </a:t>
            </a:r>
            <a:r>
              <a:rPr lang="en-US" sz="2000" dirty="0" smtClean="0">
                <a:solidFill>
                  <a:schemeClr val="tx1">
                    <a:lumMod val="75000"/>
                    <a:lumOff val="25000"/>
                  </a:schemeClr>
                </a:solidFill>
              </a:rPr>
              <a:t>at live sporting events and share it </a:t>
            </a:r>
            <a:r>
              <a:rPr lang="en-US" sz="2000" dirty="0">
                <a:solidFill>
                  <a:schemeClr val="tx1">
                    <a:lumMod val="75000"/>
                    <a:lumOff val="25000"/>
                  </a:schemeClr>
                </a:solidFill>
              </a:rPr>
              <a:t>with their social network and the general public </a:t>
            </a:r>
            <a:r>
              <a:rPr lang="en-US" sz="2000" dirty="0" smtClean="0">
                <a:solidFill>
                  <a:schemeClr val="tx1">
                    <a:lumMod val="75000"/>
                    <a:lumOff val="25000"/>
                  </a:schemeClr>
                </a:solidFill>
              </a:rPr>
              <a:t>using an internet device within a dedicated global public forum</a:t>
            </a:r>
            <a:endParaRPr lang="en-US" sz="2000" dirty="0">
              <a:solidFill>
                <a:schemeClr val="tx1">
                  <a:lumMod val="75000"/>
                  <a:lumOff val="25000"/>
                </a:schemeClr>
              </a:solidFill>
            </a:endParaRPr>
          </a:p>
        </p:txBody>
      </p:sp>
      <p:pic>
        <p:nvPicPr>
          <p:cNvPr id="4" name="Picture 3"/>
          <p:cNvPicPr>
            <a:picLocks noChangeAspect="1"/>
          </p:cNvPicPr>
          <p:nvPr/>
        </p:nvPicPr>
        <p:blipFill rotWithShape="1">
          <a:blip r:embed="rId3"/>
          <a:srcRect l="4915" t="9219" r="11019" b="76850"/>
          <a:stretch/>
        </p:blipFill>
        <p:spPr>
          <a:xfrm>
            <a:off x="882805" y="1874837"/>
            <a:ext cx="8394390" cy="1053127"/>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tIns="23040"/>
          <a:lstStyle/>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ZA" sz="3200" dirty="0" smtClean="0">
                <a:solidFill>
                  <a:schemeClr val="tx1">
                    <a:lumMod val="75000"/>
                    <a:lumOff val="25000"/>
                  </a:schemeClr>
                </a:solidFill>
              </a:rPr>
              <a:t>Who Is Your Customer And Why?</a:t>
            </a:r>
            <a:endParaRPr lang="en-ZA" sz="3200" dirty="0">
              <a:solidFill>
                <a:schemeClr val="tx1">
                  <a:lumMod val="75000"/>
                  <a:lumOff val="25000"/>
                </a:schemeClr>
              </a:solidFill>
            </a:endParaRPr>
          </a:p>
        </p:txBody>
      </p:sp>
      <p:sp>
        <p:nvSpPr>
          <p:cNvPr id="2" name="Text Placeholder 1"/>
          <p:cNvSpPr>
            <a:spLocks noGrp="1"/>
          </p:cNvSpPr>
          <p:nvPr>
            <p:ph type="body" idx="1"/>
          </p:nvPr>
        </p:nvSpPr>
        <p:spPr>
          <a:xfrm>
            <a:off x="925512" y="1265237"/>
            <a:ext cx="4032250" cy="704850"/>
          </a:xfrm>
        </p:spPr>
        <p:txBody>
          <a:bodyPr/>
          <a:lstStyle/>
          <a:p>
            <a:r>
              <a:rPr lang="en-US" dirty="0" smtClean="0">
                <a:solidFill>
                  <a:schemeClr val="tx1">
                    <a:lumMod val="75000"/>
                    <a:lumOff val="25000"/>
                  </a:schemeClr>
                </a:solidFill>
              </a:rPr>
              <a:t>Contributors</a:t>
            </a:r>
            <a:endParaRPr lang="en-US" dirty="0">
              <a:solidFill>
                <a:schemeClr val="tx1">
                  <a:lumMod val="75000"/>
                  <a:lumOff val="25000"/>
                </a:schemeClr>
              </a:solidFill>
            </a:endParaRPr>
          </a:p>
        </p:txBody>
      </p:sp>
      <p:sp>
        <p:nvSpPr>
          <p:cNvPr id="6146" name="Rectangle 2"/>
          <p:cNvSpPr>
            <a:spLocks noGrp="1" noChangeArrowheads="1"/>
          </p:cNvSpPr>
          <p:nvPr>
            <p:ph sz="half" idx="2"/>
          </p:nvPr>
        </p:nvSpPr>
        <p:spPr>
          <a:xfrm>
            <a:off x="849311" y="1785937"/>
            <a:ext cx="4108451" cy="4356100"/>
          </a:xfrm>
          <a:ln/>
        </p:spPr>
        <p:txBody>
          <a:bodyPr/>
          <a:lstStyle/>
          <a:p>
            <a:pPr marL="106363" indent="0" algn="ctr">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endParaRPr lang="en-ZA" sz="2000" dirty="0">
              <a:solidFill>
                <a:schemeClr val="tx1">
                  <a:lumMod val="75000"/>
                  <a:lumOff val="25000"/>
                </a:schemeClr>
              </a:solidFill>
            </a:endParaRPr>
          </a:p>
          <a:p>
            <a:pPr>
              <a:buFont typeface="Arial"/>
              <a:buChar char="•"/>
            </a:pPr>
            <a:r>
              <a:rPr lang="en-US" sz="2000" dirty="0" smtClean="0">
                <a:solidFill>
                  <a:schemeClr val="tx1">
                    <a:lumMod val="75000"/>
                    <a:lumOff val="25000"/>
                  </a:schemeClr>
                </a:solidFill>
              </a:rPr>
              <a:t>Armchair sport commentators </a:t>
            </a:r>
            <a:endParaRPr lang="en-US" sz="2000" dirty="0">
              <a:solidFill>
                <a:schemeClr val="tx1">
                  <a:lumMod val="75000"/>
                  <a:lumOff val="25000"/>
                </a:schemeClr>
              </a:solidFill>
            </a:endParaRPr>
          </a:p>
          <a:p>
            <a:pPr>
              <a:buFont typeface="Arial"/>
              <a:buChar char="•"/>
            </a:pPr>
            <a:r>
              <a:rPr lang="en-US" sz="2000" dirty="0" smtClean="0">
                <a:solidFill>
                  <a:schemeClr val="tx1">
                    <a:lumMod val="75000"/>
                    <a:lumOff val="25000"/>
                  </a:schemeClr>
                </a:solidFill>
              </a:rPr>
              <a:t>Social micro-bloggers </a:t>
            </a:r>
          </a:p>
          <a:p>
            <a:pPr>
              <a:buFont typeface="Arial"/>
              <a:buChar char="•"/>
            </a:pPr>
            <a:r>
              <a:rPr lang="en-US" sz="2000" dirty="0" smtClean="0">
                <a:solidFill>
                  <a:schemeClr val="tx1">
                    <a:lumMod val="75000"/>
                    <a:lumOff val="25000"/>
                  </a:schemeClr>
                </a:solidFill>
              </a:rPr>
              <a:t>Avid sports fans / supporters</a:t>
            </a:r>
            <a:endParaRPr lang="en-ZA" sz="2000" dirty="0" smtClean="0">
              <a:solidFill>
                <a:schemeClr val="tx1">
                  <a:lumMod val="75000"/>
                  <a:lumOff val="25000"/>
                </a:schemeClr>
              </a:solidFill>
            </a:endParaRPr>
          </a:p>
        </p:txBody>
      </p:sp>
      <p:sp>
        <p:nvSpPr>
          <p:cNvPr id="3" name="Text Placeholder 2"/>
          <p:cNvSpPr>
            <a:spLocks noGrp="1"/>
          </p:cNvSpPr>
          <p:nvPr>
            <p:ph type="body" sz="quarter" idx="3"/>
          </p:nvPr>
        </p:nvSpPr>
        <p:spPr>
          <a:xfrm>
            <a:off x="5121275" y="1265237"/>
            <a:ext cx="3500437" cy="704850"/>
          </a:xfrm>
        </p:spPr>
        <p:txBody>
          <a:bodyPr/>
          <a:lstStyle/>
          <a:p>
            <a:pPr algn="r"/>
            <a:r>
              <a:rPr lang="en-US" dirty="0" smtClean="0">
                <a:solidFill>
                  <a:schemeClr val="tx1">
                    <a:lumMod val="75000"/>
                    <a:lumOff val="25000"/>
                  </a:schemeClr>
                </a:solidFill>
              </a:rPr>
              <a:t>Viewers</a:t>
            </a:r>
            <a:endParaRPr lang="en-US" dirty="0">
              <a:solidFill>
                <a:schemeClr val="tx1">
                  <a:lumMod val="75000"/>
                  <a:lumOff val="25000"/>
                </a:schemeClr>
              </a:solidFill>
            </a:endParaRPr>
          </a:p>
        </p:txBody>
      </p:sp>
      <p:sp>
        <p:nvSpPr>
          <p:cNvPr id="4" name="Content Placeholder 3"/>
          <p:cNvSpPr>
            <a:spLocks noGrp="1"/>
          </p:cNvSpPr>
          <p:nvPr>
            <p:ph sz="quarter" idx="4"/>
          </p:nvPr>
        </p:nvSpPr>
        <p:spPr>
          <a:xfrm>
            <a:off x="5121275" y="1722437"/>
            <a:ext cx="3576637" cy="4356100"/>
          </a:xfrm>
        </p:spPr>
        <p:txBody>
          <a:bodyPr/>
          <a:lstStyle/>
          <a:p>
            <a:pPr marL="0" indent="0" algn="ctr"/>
            <a:endParaRPr lang="en-US" dirty="0" smtClean="0">
              <a:solidFill>
                <a:schemeClr val="tx1">
                  <a:lumMod val="75000"/>
                  <a:lumOff val="25000"/>
                </a:schemeClr>
              </a:solidFill>
            </a:endParaRPr>
          </a:p>
          <a:p>
            <a:pPr algn="r">
              <a:buFont typeface="Arial"/>
              <a:buChar char="•"/>
            </a:pPr>
            <a:r>
              <a:rPr lang="en-US" sz="2000" dirty="0" smtClean="0">
                <a:solidFill>
                  <a:schemeClr val="tx1">
                    <a:lumMod val="75000"/>
                    <a:lumOff val="25000"/>
                  </a:schemeClr>
                </a:solidFill>
              </a:rPr>
              <a:t>Media </a:t>
            </a:r>
            <a:r>
              <a:rPr lang="en-US" sz="2000" dirty="0">
                <a:solidFill>
                  <a:schemeClr val="tx1">
                    <a:lumMod val="75000"/>
                    <a:lumOff val="25000"/>
                  </a:schemeClr>
                </a:solidFill>
              </a:rPr>
              <a:t>(journalists</a:t>
            </a:r>
            <a:r>
              <a:rPr lang="en-US" sz="2000" dirty="0" smtClean="0">
                <a:solidFill>
                  <a:schemeClr val="tx1">
                    <a:lumMod val="75000"/>
                    <a:lumOff val="25000"/>
                  </a:schemeClr>
                </a:solidFill>
              </a:rPr>
              <a:t>)</a:t>
            </a:r>
          </a:p>
          <a:p>
            <a:pPr algn="r">
              <a:buFont typeface="Arial"/>
              <a:buChar char="•"/>
            </a:pPr>
            <a:r>
              <a:rPr lang="en-US" sz="2000" dirty="0" smtClean="0">
                <a:solidFill>
                  <a:schemeClr val="tx1">
                    <a:lumMod val="75000"/>
                    <a:lumOff val="25000"/>
                  </a:schemeClr>
                </a:solidFill>
              </a:rPr>
              <a:t>General internet users (web &amp; mobile)</a:t>
            </a:r>
            <a:endParaRPr lang="en-US" sz="2000" dirty="0">
              <a:solidFill>
                <a:schemeClr val="tx1">
                  <a:lumMod val="75000"/>
                  <a:lumOff val="25000"/>
                </a:schemeClr>
              </a:solidFill>
            </a:endParaRPr>
          </a:p>
          <a:p>
            <a:pPr marL="0" indent="0"/>
            <a:endParaRPr lang="en-US" sz="2000" dirty="0">
              <a:solidFill>
                <a:schemeClr val="tx1">
                  <a:lumMod val="75000"/>
                  <a:lumOff val="25000"/>
                </a:schemeClr>
              </a:solidFill>
            </a:endParaRPr>
          </a:p>
        </p:txBody>
      </p:sp>
      <p:sp>
        <p:nvSpPr>
          <p:cNvPr id="5" name="TextBox 4"/>
          <p:cNvSpPr txBox="1"/>
          <p:nvPr/>
        </p:nvSpPr>
        <p:spPr>
          <a:xfrm>
            <a:off x="925512" y="3627437"/>
            <a:ext cx="8153400" cy="3679469"/>
          </a:xfrm>
          <a:prstGeom prst="rect">
            <a:avLst/>
          </a:prstGeom>
          <a:noFill/>
        </p:spPr>
        <p:txBody>
          <a:bodyPr wrap="square" rtlCol="0">
            <a:spAutoFit/>
          </a:bodyPr>
          <a:lstStyle/>
          <a:p>
            <a:pPr algn="ctr">
              <a:lnSpc>
                <a:spcPct val="130000"/>
              </a:lnSpc>
            </a:pPr>
            <a:r>
              <a:rPr lang="en-US" dirty="0" smtClean="0">
                <a:solidFill>
                  <a:schemeClr val="tx1">
                    <a:lumMod val="75000"/>
                    <a:lumOff val="25000"/>
                  </a:schemeClr>
                </a:solidFill>
              </a:rPr>
              <a:t>Match Comment is a </a:t>
            </a:r>
            <a:r>
              <a:rPr lang="en-US" dirty="0">
                <a:solidFill>
                  <a:schemeClr val="tx1">
                    <a:lumMod val="75000"/>
                    <a:lumOff val="25000"/>
                  </a:schemeClr>
                </a:solidFill>
              </a:rPr>
              <a:t>platform for casual sport fans (check scores, logs, fixtures), serious sport fans (check player stats, read articles, comment on articles) and sport experts update social profiles, assess feedback, update stats, </a:t>
            </a:r>
            <a:r>
              <a:rPr lang="en-US" dirty="0" err="1">
                <a:solidFill>
                  <a:schemeClr val="tx1">
                    <a:lumMod val="75000"/>
                    <a:lumOff val="25000"/>
                  </a:schemeClr>
                </a:solidFill>
              </a:rPr>
              <a:t>etc</a:t>
            </a:r>
            <a:r>
              <a:rPr lang="en-US" dirty="0">
                <a:solidFill>
                  <a:schemeClr val="tx1">
                    <a:lumMod val="75000"/>
                    <a:lumOff val="25000"/>
                  </a:schemeClr>
                </a:solidFill>
              </a:rPr>
              <a:t>)</a:t>
            </a:r>
            <a:r>
              <a:rPr lang="en-US" dirty="0" smtClean="0">
                <a:solidFill>
                  <a:schemeClr val="tx1">
                    <a:lumMod val="75000"/>
                    <a:lumOff val="25000"/>
                  </a:schemeClr>
                </a:solidFill>
              </a:rPr>
              <a:t>.</a:t>
            </a:r>
          </a:p>
          <a:p>
            <a:pPr algn="ctr">
              <a:lnSpc>
                <a:spcPct val="130000"/>
              </a:lnSpc>
            </a:pPr>
            <a:r>
              <a:rPr lang="en-US" dirty="0" smtClean="0">
                <a:solidFill>
                  <a:schemeClr val="tx1">
                    <a:lumMod val="75000"/>
                    <a:lumOff val="25000"/>
                  </a:schemeClr>
                </a:solidFill>
              </a:rPr>
              <a:t>Contributors </a:t>
            </a:r>
            <a:r>
              <a:rPr lang="en-US" dirty="0">
                <a:solidFill>
                  <a:schemeClr val="tx1">
                    <a:lumMod val="75000"/>
                    <a:lumOff val="25000"/>
                  </a:schemeClr>
                </a:solidFill>
              </a:rPr>
              <a:t>can also be sport related websites with a </a:t>
            </a:r>
            <a:r>
              <a:rPr lang="en-US" dirty="0" err="1">
                <a:solidFill>
                  <a:schemeClr val="tx1">
                    <a:lumMod val="75000"/>
                    <a:lumOff val="25000"/>
                  </a:schemeClr>
                </a:solidFill>
              </a:rPr>
              <a:t>matchcomment</a:t>
            </a:r>
            <a:r>
              <a:rPr lang="en-US" dirty="0">
                <a:solidFill>
                  <a:schemeClr val="tx1">
                    <a:lumMod val="75000"/>
                    <a:lumOff val="25000"/>
                  </a:schemeClr>
                </a:solidFill>
              </a:rPr>
              <a:t> profile (e.g. </a:t>
            </a:r>
            <a:r>
              <a:rPr lang="en-US" dirty="0" err="1">
                <a:solidFill>
                  <a:schemeClr val="tx1">
                    <a:lumMod val="75000"/>
                    <a:lumOff val="25000"/>
                  </a:schemeClr>
                </a:solidFill>
              </a:rPr>
              <a:t>soccer.com</a:t>
            </a:r>
            <a:r>
              <a:rPr lang="en-US" dirty="0">
                <a:solidFill>
                  <a:schemeClr val="tx1">
                    <a:lumMod val="75000"/>
                    <a:lumOff val="25000"/>
                  </a:schemeClr>
                </a:solidFill>
              </a:rPr>
              <a:t> pushes their comment from fans feed into </a:t>
            </a:r>
            <a:r>
              <a:rPr lang="en-US" dirty="0" err="1">
                <a:solidFill>
                  <a:schemeClr val="tx1">
                    <a:lumMod val="75000"/>
                    <a:lumOff val="25000"/>
                  </a:schemeClr>
                </a:solidFill>
              </a:rPr>
              <a:t>matchcomment</a:t>
            </a:r>
            <a:r>
              <a:rPr lang="en-US" dirty="0">
                <a:solidFill>
                  <a:schemeClr val="tx1">
                    <a:lumMod val="75000"/>
                    <a:lumOff val="25000"/>
                  </a:schemeClr>
                </a:solidFill>
              </a:rPr>
              <a:t> event / match</a:t>
            </a:r>
            <a:r>
              <a:rPr lang="en-US" dirty="0" smtClean="0">
                <a:solidFill>
                  <a:schemeClr val="tx1">
                    <a:lumMod val="75000"/>
                    <a:lumOff val="25000"/>
                  </a:schemeClr>
                </a:solidFill>
              </a:rPr>
              <a:t>)</a:t>
            </a:r>
            <a:endParaRPr lang="en-US" dirty="0">
              <a:solidFill>
                <a:schemeClr val="tx1">
                  <a:lumMod val="75000"/>
                  <a:lumOff val="25000"/>
                </a:schemeClr>
              </a:solidFill>
            </a:endParaRPr>
          </a:p>
          <a:p>
            <a:pPr algn="ctr">
              <a:lnSpc>
                <a:spcPct val="130000"/>
              </a:lnSpc>
            </a:pPr>
            <a:r>
              <a:rPr lang="en-US" dirty="0" smtClean="0">
                <a:solidFill>
                  <a:schemeClr val="tx1">
                    <a:lumMod val="75000"/>
                    <a:lumOff val="25000"/>
                  </a:schemeClr>
                </a:solidFill>
              </a:rPr>
              <a:t>Both groups share a common interest in sports or live entertainment that they enjoy enough to want to join event forums to share </a:t>
            </a:r>
            <a:r>
              <a:rPr lang="en-US" dirty="0">
                <a:solidFill>
                  <a:schemeClr val="tx1">
                    <a:lumMod val="75000"/>
                    <a:lumOff val="25000"/>
                  </a:schemeClr>
                </a:solidFill>
              </a:rPr>
              <a:t>their </a:t>
            </a:r>
            <a:r>
              <a:rPr lang="en-US" dirty="0" smtClean="0">
                <a:solidFill>
                  <a:schemeClr val="tx1">
                    <a:lumMod val="75000"/>
                    <a:lumOff val="25000"/>
                  </a:schemeClr>
                </a:solidFill>
              </a:rPr>
              <a:t>comments &amp; experiences with.</a:t>
            </a:r>
            <a:endParaRPr lang="en-US" dirty="0">
              <a:solidFill>
                <a:schemeClr val="tx1">
                  <a:lumMod val="75000"/>
                  <a:lumOff val="25000"/>
                </a:schemeClr>
              </a:solidFill>
            </a:endParaRPr>
          </a:p>
        </p:txBody>
      </p:sp>
      <p:cxnSp>
        <p:nvCxnSpPr>
          <p:cNvPr id="7" name="Straight Connector 6"/>
          <p:cNvCxnSpPr/>
          <p:nvPr/>
        </p:nvCxnSpPr>
        <p:spPr bwMode="auto">
          <a:xfrm>
            <a:off x="5040312" y="1951037"/>
            <a:ext cx="0" cy="16764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ln/>
        </p:spPr>
        <p:txBody>
          <a:bodyPr tIns="17640"/>
          <a:lstStyle/>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ZA" sz="3200" dirty="0" smtClean="0">
                <a:solidFill>
                  <a:schemeClr val="tx1">
                    <a:lumMod val="75000"/>
                    <a:lumOff val="25000"/>
                  </a:schemeClr>
                </a:solidFill>
              </a:rPr>
              <a:t>How Will You Get This Product Into Your Customer's Hands?</a:t>
            </a:r>
            <a:endParaRPr lang="en-ZA" sz="3200" dirty="0">
              <a:solidFill>
                <a:schemeClr val="tx1">
                  <a:lumMod val="75000"/>
                  <a:lumOff val="25000"/>
                </a:schemeClr>
              </a:solidFill>
            </a:endParaRPr>
          </a:p>
        </p:txBody>
      </p:sp>
      <p:sp>
        <p:nvSpPr>
          <p:cNvPr id="7170" name="Rectangle 2"/>
          <p:cNvSpPr>
            <a:spLocks noGrp="1" noChangeArrowheads="1"/>
          </p:cNvSpPr>
          <p:nvPr>
            <p:ph idx="1"/>
          </p:nvPr>
        </p:nvSpPr>
        <p:spPr>
          <a:ln/>
        </p:spPr>
        <p:txBody>
          <a:bodyPr/>
          <a:lstStyle/>
          <a:p>
            <a:pPr>
              <a:lnSpc>
                <a:spcPct val="150000"/>
              </a:lnSpc>
              <a:buFont typeface="Arial"/>
              <a:buChar char="•"/>
            </a:pPr>
            <a:r>
              <a:rPr lang="en-US" sz="2000" dirty="0">
                <a:solidFill>
                  <a:schemeClr val="tx1">
                    <a:lumMod val="75000"/>
                    <a:lumOff val="25000"/>
                  </a:schemeClr>
                </a:solidFill>
              </a:rPr>
              <a:t>Distribution via Social </a:t>
            </a:r>
            <a:r>
              <a:rPr lang="en-US" sz="2000" dirty="0" smtClean="0">
                <a:solidFill>
                  <a:schemeClr val="tx1">
                    <a:lumMod val="75000"/>
                    <a:lumOff val="25000"/>
                  </a:schemeClr>
                </a:solidFill>
              </a:rPr>
              <a:t>Channels (Facebook &amp; Twitter)</a:t>
            </a:r>
            <a:endParaRPr lang="en-US" sz="2000" dirty="0">
              <a:solidFill>
                <a:schemeClr val="tx1">
                  <a:lumMod val="75000"/>
                  <a:lumOff val="25000"/>
                </a:schemeClr>
              </a:solidFill>
            </a:endParaRPr>
          </a:p>
          <a:p>
            <a:pPr>
              <a:lnSpc>
                <a:spcPct val="150000"/>
              </a:lnSpc>
              <a:buFont typeface="Arial"/>
              <a:buChar char="•"/>
            </a:pPr>
            <a:r>
              <a:rPr lang="en-US" sz="2000" dirty="0">
                <a:solidFill>
                  <a:schemeClr val="tx1">
                    <a:lumMod val="75000"/>
                    <a:lumOff val="25000"/>
                  </a:schemeClr>
                </a:solidFill>
              </a:rPr>
              <a:t>Partnership Strategies e.g. Co-Branding of the App to a Community of existing users (e.g. </a:t>
            </a:r>
            <a:r>
              <a:rPr lang="en-US" sz="2000" dirty="0" err="1">
                <a:solidFill>
                  <a:schemeClr val="tx1">
                    <a:lumMod val="75000"/>
                    <a:lumOff val="25000"/>
                  </a:schemeClr>
                </a:solidFill>
              </a:rPr>
              <a:t>Supersport</a:t>
            </a:r>
            <a:r>
              <a:rPr lang="en-US" sz="2000" dirty="0">
                <a:solidFill>
                  <a:schemeClr val="tx1">
                    <a:lumMod val="75000"/>
                    <a:lumOff val="25000"/>
                  </a:schemeClr>
                </a:solidFill>
              </a:rPr>
              <a:t>)</a:t>
            </a:r>
          </a:p>
          <a:p>
            <a:pPr>
              <a:lnSpc>
                <a:spcPct val="150000"/>
              </a:lnSpc>
              <a:buFont typeface="Arial"/>
              <a:buChar char="•"/>
            </a:pPr>
            <a:r>
              <a:rPr lang="en-US" sz="2000" dirty="0" smtClean="0">
                <a:solidFill>
                  <a:schemeClr val="tx1">
                    <a:lumMod val="75000"/>
                    <a:lumOff val="25000"/>
                  </a:schemeClr>
                </a:solidFill>
              </a:rPr>
              <a:t>Web &amp; Mobile Marketing Campaigns</a:t>
            </a:r>
          </a:p>
          <a:p>
            <a:pPr>
              <a:lnSpc>
                <a:spcPct val="150000"/>
              </a:lnSpc>
              <a:buFont typeface="Arial"/>
              <a:buChar char="•"/>
            </a:pPr>
            <a:r>
              <a:rPr lang="en-US" sz="2000" dirty="0" smtClean="0">
                <a:solidFill>
                  <a:schemeClr val="tx1">
                    <a:lumMod val="75000"/>
                    <a:lumOff val="25000"/>
                  </a:schemeClr>
                </a:solidFill>
              </a:rPr>
              <a:t>Promotion </a:t>
            </a:r>
            <a:r>
              <a:rPr lang="en-US" sz="2000" dirty="0">
                <a:solidFill>
                  <a:schemeClr val="tx1">
                    <a:lumMod val="75000"/>
                    <a:lumOff val="25000"/>
                  </a:schemeClr>
                </a:solidFill>
              </a:rPr>
              <a:t>at Live Events</a:t>
            </a:r>
          </a:p>
          <a:p>
            <a:pPr>
              <a:lnSpc>
                <a:spcPct val="150000"/>
              </a:lnSpc>
              <a:buFont typeface="Arial"/>
              <a:buChar char="•"/>
            </a:pPr>
            <a:r>
              <a:rPr lang="en-US" sz="2000" dirty="0">
                <a:solidFill>
                  <a:schemeClr val="tx1">
                    <a:lumMod val="75000"/>
                    <a:lumOff val="25000"/>
                  </a:schemeClr>
                </a:solidFill>
              </a:rPr>
              <a:t>Tourism </a:t>
            </a:r>
            <a:r>
              <a:rPr lang="en-US" sz="2000" dirty="0" smtClean="0">
                <a:solidFill>
                  <a:schemeClr val="tx1">
                    <a:lumMod val="75000"/>
                    <a:lumOff val="25000"/>
                  </a:schemeClr>
                </a:solidFill>
              </a:rPr>
              <a:t>Channels &gt;</a:t>
            </a:r>
            <a:r>
              <a:rPr lang="en-US" sz="2000" dirty="0">
                <a:solidFill>
                  <a:schemeClr val="tx1">
                    <a:lumMod val="75000"/>
                    <a:lumOff val="25000"/>
                  </a:schemeClr>
                </a:solidFill>
              </a:rPr>
              <a:t>&gt; Promote a branded app per Community for Travelling Fans</a:t>
            </a:r>
          </a:p>
          <a:p>
            <a:pPr>
              <a:lnSpc>
                <a:spcPct val="150000"/>
              </a:lnSpc>
              <a:buFont typeface="Arial"/>
              <a:buChar char="•"/>
            </a:pPr>
            <a:r>
              <a:rPr lang="en-US" sz="2000" dirty="0">
                <a:solidFill>
                  <a:schemeClr val="tx1">
                    <a:lumMod val="75000"/>
                    <a:lumOff val="25000"/>
                  </a:schemeClr>
                </a:solidFill>
              </a:rPr>
              <a:t>Sports Supporter </a:t>
            </a:r>
            <a:r>
              <a:rPr lang="en-US" sz="2000" dirty="0" smtClean="0">
                <a:solidFill>
                  <a:schemeClr val="tx1">
                    <a:lumMod val="75000"/>
                    <a:lumOff val="25000"/>
                  </a:schemeClr>
                </a:solidFill>
              </a:rPr>
              <a:t>Clubs e.g. Local Manchester United Supporter  Club</a:t>
            </a:r>
            <a:endParaRPr lang="en-US" sz="2000" dirty="0">
              <a:solidFill>
                <a:schemeClr val="tx1">
                  <a:lumMod val="75000"/>
                  <a:lumOff val="25000"/>
                </a:schemeClr>
              </a:solidFill>
            </a:endParaRPr>
          </a:p>
          <a:p>
            <a:pPr marL="392113" indent="-285750">
              <a:lnSpc>
                <a:spcPct val="150000"/>
              </a:lnSpc>
              <a:buSzPct val="45000"/>
              <a:buFont typeface="Arial"/>
              <a:buChar char="•"/>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endParaRPr lang="en-ZA" sz="2000" dirty="0">
              <a:solidFill>
                <a:schemeClr val="tx1">
                  <a:lumMod val="75000"/>
                  <a:lumOff val="25000"/>
                </a:schemeClr>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tIns="31680"/>
          <a:lstStyle/>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ZA" sz="3200" dirty="0" smtClean="0">
                <a:solidFill>
                  <a:schemeClr val="tx1">
                    <a:lumMod val="75000"/>
                    <a:lumOff val="25000"/>
                  </a:schemeClr>
                </a:solidFill>
              </a:rPr>
              <a:t>Revenue Generation</a:t>
            </a:r>
            <a:endParaRPr lang="en-ZA" sz="3200" dirty="0">
              <a:solidFill>
                <a:schemeClr val="tx1">
                  <a:lumMod val="75000"/>
                  <a:lumOff val="25000"/>
                </a:schemeClr>
              </a:solidFill>
            </a:endParaRPr>
          </a:p>
        </p:txBody>
      </p:sp>
      <p:sp>
        <p:nvSpPr>
          <p:cNvPr id="9218" name="Rectangle 2"/>
          <p:cNvSpPr>
            <a:spLocks noGrp="1" noChangeArrowheads="1"/>
          </p:cNvSpPr>
          <p:nvPr>
            <p:ph idx="1"/>
          </p:nvPr>
        </p:nvSpPr>
        <p:spPr>
          <a:ln/>
        </p:spPr>
        <p:txBody>
          <a:bodyPr/>
          <a:lstStyle/>
          <a:p>
            <a:pPr>
              <a:lnSpc>
                <a:spcPct val="100000"/>
              </a:lnSpc>
              <a:buFont typeface="Arial"/>
              <a:buChar char="•"/>
            </a:pPr>
            <a:r>
              <a:rPr lang="en-US" sz="2000" dirty="0">
                <a:solidFill>
                  <a:schemeClr val="tx1">
                    <a:lumMod val="75000"/>
                    <a:lumOff val="25000"/>
                  </a:schemeClr>
                </a:solidFill>
              </a:rPr>
              <a:t>Monetized Comments (Branded</a:t>
            </a:r>
            <a:r>
              <a:rPr lang="en-US" sz="2000" dirty="0" smtClean="0">
                <a:solidFill>
                  <a:schemeClr val="tx1">
                    <a:lumMod val="75000"/>
                    <a:lumOff val="25000"/>
                  </a:schemeClr>
                </a:solidFill>
              </a:rPr>
              <a:t>) &gt;&gt; </a:t>
            </a:r>
            <a:r>
              <a:rPr lang="en-US" sz="2000" dirty="0">
                <a:solidFill>
                  <a:schemeClr val="tx1">
                    <a:lumMod val="75000"/>
                    <a:lumOff val="25000"/>
                  </a:schemeClr>
                </a:solidFill>
              </a:rPr>
              <a:t>Advertising opportunities in the </a:t>
            </a:r>
            <a:r>
              <a:rPr lang="en-US" sz="2000" dirty="0" smtClean="0">
                <a:solidFill>
                  <a:schemeClr val="tx1">
                    <a:lumMod val="75000"/>
                    <a:lumOff val="25000"/>
                  </a:schemeClr>
                </a:solidFill>
              </a:rPr>
              <a:t>feed</a:t>
            </a:r>
            <a:endParaRPr lang="en-US" sz="2000" dirty="0">
              <a:solidFill>
                <a:schemeClr val="tx1">
                  <a:lumMod val="75000"/>
                  <a:lumOff val="25000"/>
                </a:schemeClr>
              </a:solidFill>
            </a:endParaRPr>
          </a:p>
          <a:p>
            <a:pPr>
              <a:lnSpc>
                <a:spcPct val="100000"/>
              </a:lnSpc>
              <a:buFont typeface="Arial"/>
              <a:buChar char="•"/>
            </a:pPr>
            <a:r>
              <a:rPr lang="en-US" sz="2000" dirty="0" smtClean="0">
                <a:solidFill>
                  <a:schemeClr val="tx1">
                    <a:lumMod val="75000"/>
                    <a:lumOff val="25000"/>
                  </a:schemeClr>
                </a:solidFill>
              </a:rPr>
              <a:t>White</a:t>
            </a:r>
            <a:r>
              <a:rPr lang="en-US" sz="2000" dirty="0">
                <a:solidFill>
                  <a:schemeClr val="tx1">
                    <a:lumMod val="75000"/>
                    <a:lumOff val="25000"/>
                  </a:schemeClr>
                </a:solidFill>
              </a:rPr>
              <a:t>-</a:t>
            </a:r>
            <a:r>
              <a:rPr lang="en-US" sz="2000" dirty="0" err="1">
                <a:solidFill>
                  <a:schemeClr val="tx1">
                    <a:lumMod val="75000"/>
                    <a:lumOff val="25000"/>
                  </a:schemeClr>
                </a:solidFill>
              </a:rPr>
              <a:t>Labelled</a:t>
            </a:r>
            <a:r>
              <a:rPr lang="en-US" sz="2000" dirty="0">
                <a:solidFill>
                  <a:schemeClr val="tx1">
                    <a:lumMod val="75000"/>
                    <a:lumOff val="25000"/>
                  </a:schemeClr>
                </a:solidFill>
              </a:rPr>
              <a:t> Platform e.g. </a:t>
            </a:r>
            <a:r>
              <a:rPr lang="en-US" sz="2000" dirty="0" err="1">
                <a:solidFill>
                  <a:schemeClr val="tx1">
                    <a:lumMod val="75000"/>
                    <a:lumOff val="25000"/>
                  </a:schemeClr>
                </a:solidFill>
              </a:rPr>
              <a:t>Supersport</a:t>
            </a:r>
            <a:r>
              <a:rPr lang="en-US" sz="2000" dirty="0">
                <a:solidFill>
                  <a:schemeClr val="tx1">
                    <a:lumMod val="75000"/>
                    <a:lumOff val="25000"/>
                  </a:schemeClr>
                </a:solidFill>
              </a:rPr>
              <a:t> powered by </a:t>
            </a:r>
            <a:r>
              <a:rPr lang="en-US" sz="2000" dirty="0" err="1">
                <a:solidFill>
                  <a:schemeClr val="tx1">
                    <a:lumMod val="75000"/>
                    <a:lumOff val="25000"/>
                  </a:schemeClr>
                </a:solidFill>
              </a:rPr>
              <a:t>MatchComment</a:t>
            </a:r>
            <a:endParaRPr lang="en-US" sz="2000" dirty="0">
              <a:solidFill>
                <a:schemeClr val="tx1">
                  <a:lumMod val="75000"/>
                  <a:lumOff val="25000"/>
                </a:schemeClr>
              </a:solidFill>
            </a:endParaRPr>
          </a:p>
          <a:p>
            <a:pPr>
              <a:lnSpc>
                <a:spcPct val="100000"/>
              </a:lnSpc>
              <a:buFont typeface="Arial"/>
              <a:buChar char="•"/>
            </a:pPr>
            <a:r>
              <a:rPr lang="en-US" sz="2000" dirty="0">
                <a:solidFill>
                  <a:schemeClr val="tx1">
                    <a:lumMod val="75000"/>
                    <a:lumOff val="25000"/>
                  </a:schemeClr>
                </a:solidFill>
              </a:rPr>
              <a:t>Cross-</a:t>
            </a:r>
            <a:r>
              <a:rPr lang="en-US" sz="2000" dirty="0" smtClean="0">
                <a:solidFill>
                  <a:schemeClr val="tx1">
                    <a:lumMod val="75000"/>
                    <a:lumOff val="25000"/>
                  </a:schemeClr>
                </a:solidFill>
              </a:rPr>
              <a:t>Selling </a:t>
            </a:r>
            <a:r>
              <a:rPr lang="en-US" sz="2000" dirty="0">
                <a:solidFill>
                  <a:schemeClr val="tx1">
                    <a:lumMod val="75000"/>
                    <a:lumOff val="25000"/>
                  </a:schemeClr>
                </a:solidFill>
              </a:rPr>
              <a:t>credits for Value-Added Services e.g. Airtime / Data (SMS)</a:t>
            </a:r>
          </a:p>
          <a:p>
            <a:pPr>
              <a:lnSpc>
                <a:spcPct val="100000"/>
              </a:lnSpc>
              <a:buFont typeface="Arial"/>
              <a:buChar char="•"/>
            </a:pPr>
            <a:r>
              <a:rPr lang="en-US" sz="2000" dirty="0" smtClean="0">
                <a:solidFill>
                  <a:schemeClr val="tx1">
                    <a:lumMod val="75000"/>
                    <a:lumOff val="25000"/>
                  </a:schemeClr>
                </a:solidFill>
              </a:rPr>
              <a:t>Branded </a:t>
            </a:r>
            <a:r>
              <a:rPr lang="en-US" sz="2000" dirty="0">
                <a:solidFill>
                  <a:schemeClr val="tx1">
                    <a:lumMod val="75000"/>
                    <a:lumOff val="25000"/>
                  </a:schemeClr>
                </a:solidFill>
              </a:rPr>
              <a:t>Supporter Communities e.g. Arsenal SA </a:t>
            </a:r>
            <a:r>
              <a:rPr lang="en-US" sz="2000" dirty="0" err="1">
                <a:solidFill>
                  <a:schemeClr val="tx1">
                    <a:lumMod val="75000"/>
                    <a:lumOff val="25000"/>
                  </a:schemeClr>
                </a:solidFill>
              </a:rPr>
              <a:t>MatchComment</a:t>
            </a:r>
            <a:endParaRPr lang="en-US" sz="2000" dirty="0">
              <a:solidFill>
                <a:schemeClr val="tx1">
                  <a:lumMod val="75000"/>
                  <a:lumOff val="25000"/>
                </a:schemeClr>
              </a:solidFill>
            </a:endParaRPr>
          </a:p>
          <a:p>
            <a:pPr>
              <a:lnSpc>
                <a:spcPct val="100000"/>
              </a:lnSpc>
              <a:buFont typeface="Arial"/>
              <a:buChar char="•"/>
            </a:pPr>
            <a:r>
              <a:rPr lang="en-US" sz="2000" dirty="0">
                <a:solidFill>
                  <a:schemeClr val="tx1">
                    <a:lumMod val="75000"/>
                    <a:lumOff val="25000"/>
                  </a:schemeClr>
                </a:solidFill>
              </a:rPr>
              <a:t>Up-</a:t>
            </a:r>
            <a:r>
              <a:rPr lang="en-US" sz="2000" dirty="0" smtClean="0">
                <a:solidFill>
                  <a:schemeClr val="tx1">
                    <a:lumMod val="75000"/>
                    <a:lumOff val="25000"/>
                  </a:schemeClr>
                </a:solidFill>
              </a:rPr>
              <a:t>Selling Event Tickets </a:t>
            </a:r>
            <a:r>
              <a:rPr lang="en-US" sz="2000" dirty="0">
                <a:solidFill>
                  <a:schemeClr val="tx1">
                    <a:lumMod val="75000"/>
                    <a:lumOff val="25000"/>
                  </a:schemeClr>
                </a:solidFill>
              </a:rPr>
              <a:t>(m-Commerce Transaction Revenue)</a:t>
            </a:r>
          </a:p>
          <a:p>
            <a:pPr>
              <a:lnSpc>
                <a:spcPct val="100000"/>
              </a:lnSpc>
              <a:buFont typeface="Arial"/>
              <a:buChar char="•"/>
            </a:pPr>
            <a:r>
              <a:rPr lang="en-US" sz="2000" dirty="0" smtClean="0">
                <a:solidFill>
                  <a:schemeClr val="tx1">
                    <a:lumMod val="75000"/>
                    <a:lumOff val="25000"/>
                  </a:schemeClr>
                </a:solidFill>
              </a:rPr>
              <a:t>Branded Badges for Top Commentators that “Check-In” to live events </a:t>
            </a:r>
          </a:p>
          <a:p>
            <a:pPr>
              <a:lnSpc>
                <a:spcPct val="100000"/>
              </a:lnSpc>
              <a:buFont typeface="Arial"/>
              <a:buChar char="•"/>
            </a:pPr>
            <a:r>
              <a:rPr lang="en-US" sz="2000" dirty="0" smtClean="0">
                <a:solidFill>
                  <a:schemeClr val="tx1">
                    <a:lumMod val="75000"/>
                    <a:lumOff val="25000"/>
                  </a:schemeClr>
                </a:solidFill>
              </a:rPr>
              <a:t>Group </a:t>
            </a:r>
            <a:r>
              <a:rPr lang="en-US" sz="2000" dirty="0">
                <a:solidFill>
                  <a:schemeClr val="tx1">
                    <a:lumMod val="75000"/>
                    <a:lumOff val="25000"/>
                  </a:schemeClr>
                </a:solidFill>
              </a:rPr>
              <a:t>Buying opportunities for Supporters</a:t>
            </a:r>
          </a:p>
          <a:p>
            <a:pPr>
              <a:lnSpc>
                <a:spcPct val="100000"/>
              </a:lnSpc>
              <a:buFont typeface="Arial"/>
              <a:buChar char="•"/>
            </a:pPr>
            <a:r>
              <a:rPr lang="en-US" sz="2000" dirty="0" smtClean="0">
                <a:solidFill>
                  <a:schemeClr val="tx1">
                    <a:lumMod val="75000"/>
                    <a:lumOff val="25000"/>
                  </a:schemeClr>
                </a:solidFill>
              </a:rPr>
              <a:t>Sponsorship opportunities for Brands to endorse popular </a:t>
            </a:r>
            <a:r>
              <a:rPr lang="en-US" sz="2000" dirty="0" err="1" smtClean="0">
                <a:solidFill>
                  <a:schemeClr val="tx1">
                    <a:lumMod val="75000"/>
                    <a:lumOff val="25000"/>
                  </a:schemeClr>
                </a:solidFill>
              </a:rPr>
              <a:t>MatchComment</a:t>
            </a:r>
            <a:r>
              <a:rPr lang="en-US" sz="2000" dirty="0" smtClean="0">
                <a:solidFill>
                  <a:schemeClr val="tx1">
                    <a:lumMod val="75000"/>
                    <a:lumOff val="25000"/>
                  </a:schemeClr>
                </a:solidFill>
              </a:rPr>
              <a:t> Commentators</a:t>
            </a:r>
          </a:p>
          <a:p>
            <a:pPr>
              <a:lnSpc>
                <a:spcPct val="100000"/>
              </a:lnSpc>
              <a:buFont typeface="Arial"/>
              <a:buChar char="•"/>
            </a:pPr>
            <a:r>
              <a:rPr lang="en-US" sz="2000" dirty="0" smtClean="0">
                <a:solidFill>
                  <a:schemeClr val="tx1">
                    <a:lumMod val="75000"/>
                    <a:lumOff val="25000"/>
                  </a:schemeClr>
                </a:solidFill>
              </a:rPr>
              <a:t>Analytics </a:t>
            </a:r>
            <a:r>
              <a:rPr lang="en-US" sz="2000" dirty="0">
                <a:solidFill>
                  <a:schemeClr val="tx1">
                    <a:lumMod val="75000"/>
                    <a:lumOff val="25000"/>
                  </a:schemeClr>
                </a:solidFill>
              </a:rPr>
              <a:t>&amp; Data that is generated can be monetized</a:t>
            </a:r>
          </a:p>
          <a:p>
            <a:pPr>
              <a:lnSpc>
                <a:spcPct val="100000"/>
              </a:lnSpc>
              <a:buFont typeface="Arial"/>
              <a:buChar char="•"/>
            </a:pPr>
            <a:r>
              <a:rPr lang="en-US" sz="2000" dirty="0">
                <a:solidFill>
                  <a:schemeClr val="tx1">
                    <a:lumMod val="75000"/>
                    <a:lumOff val="25000"/>
                  </a:schemeClr>
                </a:solidFill>
              </a:rPr>
              <a:t>An API can also be made available at a cost for integration with 3rd party platforms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ln/>
        </p:spPr>
        <p:txBody>
          <a:bodyPr tIns="28080"/>
          <a:lstStyle/>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ZA" sz="3200" dirty="0" smtClean="0">
                <a:solidFill>
                  <a:schemeClr val="tx1">
                    <a:lumMod val="75000"/>
                    <a:lumOff val="25000"/>
                  </a:schemeClr>
                </a:solidFill>
              </a:rPr>
              <a:t>Competitors</a:t>
            </a:r>
            <a:endParaRPr lang="en-ZA" sz="3200" dirty="0">
              <a:solidFill>
                <a:schemeClr val="tx1">
                  <a:lumMod val="75000"/>
                  <a:lumOff val="25000"/>
                </a:schemeClr>
              </a:solidFill>
            </a:endParaRPr>
          </a:p>
        </p:txBody>
      </p:sp>
      <p:sp>
        <p:nvSpPr>
          <p:cNvPr id="10242" name="Rectangle 2"/>
          <p:cNvSpPr>
            <a:spLocks noGrp="1" noChangeArrowheads="1"/>
          </p:cNvSpPr>
          <p:nvPr>
            <p:ph idx="1"/>
          </p:nvPr>
        </p:nvSpPr>
        <p:spPr>
          <a:ln/>
        </p:spPr>
        <p:txBody>
          <a:bodyPr/>
          <a:lstStyle/>
          <a:p>
            <a:pPr>
              <a:lnSpc>
                <a:spcPct val="150000"/>
              </a:lnSpc>
              <a:buFont typeface="Arial"/>
              <a:buChar char="•"/>
            </a:pPr>
            <a:r>
              <a:rPr lang="en-US" sz="2000" dirty="0">
                <a:solidFill>
                  <a:schemeClr val="tx1">
                    <a:lumMod val="75000"/>
                    <a:lumOff val="25000"/>
                  </a:schemeClr>
                </a:solidFill>
              </a:rPr>
              <a:t>Twitter sport fan users and </a:t>
            </a:r>
            <a:r>
              <a:rPr lang="en-US" sz="2000" dirty="0" err="1" smtClean="0">
                <a:solidFill>
                  <a:schemeClr val="tx1">
                    <a:lumMod val="75000"/>
                    <a:lumOff val="25000"/>
                  </a:schemeClr>
                </a:solidFill>
              </a:rPr>
              <a:t>microbloggers</a:t>
            </a:r>
            <a:endParaRPr lang="en-US" sz="2000" dirty="0" smtClean="0">
              <a:solidFill>
                <a:schemeClr val="tx1">
                  <a:lumMod val="75000"/>
                  <a:lumOff val="25000"/>
                </a:schemeClr>
              </a:solidFill>
            </a:endParaRPr>
          </a:p>
          <a:p>
            <a:pPr>
              <a:lnSpc>
                <a:spcPct val="150000"/>
              </a:lnSpc>
              <a:buFont typeface="Arial"/>
              <a:buChar char="•"/>
            </a:pPr>
            <a:r>
              <a:rPr lang="en-US" sz="2000" dirty="0" smtClean="0">
                <a:solidFill>
                  <a:schemeClr val="tx1">
                    <a:lumMod val="75000"/>
                    <a:lumOff val="25000"/>
                  </a:schemeClr>
                </a:solidFill>
              </a:rPr>
              <a:t>Facebook </a:t>
            </a:r>
            <a:r>
              <a:rPr lang="en-US" sz="2000" dirty="0">
                <a:solidFill>
                  <a:schemeClr val="tx1">
                    <a:lumMod val="75000"/>
                    <a:lumOff val="25000"/>
                  </a:schemeClr>
                </a:solidFill>
              </a:rPr>
              <a:t>sport users and social media </a:t>
            </a:r>
            <a:r>
              <a:rPr lang="en-US" sz="2000" dirty="0" smtClean="0">
                <a:solidFill>
                  <a:schemeClr val="tx1">
                    <a:lumMod val="75000"/>
                    <a:lumOff val="25000"/>
                  </a:schemeClr>
                </a:solidFill>
              </a:rPr>
              <a:t>users</a:t>
            </a:r>
          </a:p>
          <a:p>
            <a:pPr>
              <a:lnSpc>
                <a:spcPct val="150000"/>
              </a:lnSpc>
              <a:buFont typeface="Arial"/>
              <a:buChar char="•"/>
            </a:pPr>
            <a:r>
              <a:rPr lang="en-US" sz="2000" dirty="0" smtClean="0">
                <a:solidFill>
                  <a:schemeClr val="tx1">
                    <a:lumMod val="75000"/>
                    <a:lumOff val="25000"/>
                  </a:schemeClr>
                </a:solidFill>
              </a:rPr>
              <a:t>Sport </a:t>
            </a:r>
            <a:r>
              <a:rPr lang="en-US" sz="2000" dirty="0">
                <a:solidFill>
                  <a:schemeClr val="tx1">
                    <a:lumMod val="75000"/>
                    <a:lumOff val="25000"/>
                  </a:schemeClr>
                </a:solidFill>
              </a:rPr>
              <a:t>media companies using </a:t>
            </a:r>
            <a:r>
              <a:rPr lang="en-US" sz="2000" dirty="0" err="1">
                <a:solidFill>
                  <a:schemeClr val="tx1">
                    <a:lumMod val="75000"/>
                    <a:lumOff val="25000"/>
                  </a:schemeClr>
                </a:solidFill>
              </a:rPr>
              <a:t>facebook</a:t>
            </a:r>
            <a:r>
              <a:rPr lang="en-US" sz="2000" dirty="0">
                <a:solidFill>
                  <a:schemeClr val="tx1">
                    <a:lumMod val="75000"/>
                    <a:lumOff val="25000"/>
                  </a:schemeClr>
                </a:solidFill>
              </a:rPr>
              <a:t> and twitter as their social media </a:t>
            </a:r>
            <a:r>
              <a:rPr lang="en-US" sz="2000" dirty="0" smtClean="0">
                <a:solidFill>
                  <a:schemeClr val="tx1">
                    <a:lumMod val="75000"/>
                    <a:lumOff val="25000"/>
                  </a:schemeClr>
                </a:solidFill>
              </a:rPr>
              <a:t>strategy</a:t>
            </a:r>
          </a:p>
          <a:p>
            <a:pPr>
              <a:lnSpc>
                <a:spcPct val="150000"/>
              </a:lnSpc>
              <a:buFont typeface="Arial"/>
              <a:buChar char="•"/>
            </a:pPr>
            <a:r>
              <a:rPr lang="en-US" sz="2000" dirty="0" smtClean="0">
                <a:solidFill>
                  <a:schemeClr val="tx1">
                    <a:lumMod val="75000"/>
                    <a:lumOff val="25000"/>
                  </a:schemeClr>
                </a:solidFill>
              </a:rPr>
              <a:t>Sport </a:t>
            </a:r>
            <a:r>
              <a:rPr lang="en-US" sz="2000" dirty="0">
                <a:solidFill>
                  <a:schemeClr val="tx1">
                    <a:lumMod val="75000"/>
                    <a:lumOff val="25000"/>
                  </a:schemeClr>
                </a:solidFill>
              </a:rPr>
              <a:t>related websites </a:t>
            </a:r>
            <a:r>
              <a:rPr lang="en-US" sz="2000" dirty="0" err="1">
                <a:solidFill>
                  <a:schemeClr val="tx1">
                    <a:lumMod val="75000"/>
                    <a:lumOff val="25000"/>
                  </a:schemeClr>
                </a:solidFill>
              </a:rPr>
              <a:t>offerring</a:t>
            </a:r>
            <a:r>
              <a:rPr lang="en-US" sz="2000" dirty="0">
                <a:solidFill>
                  <a:schemeClr val="tx1">
                    <a:lumMod val="75000"/>
                    <a:lumOff val="25000"/>
                  </a:schemeClr>
                </a:solidFill>
              </a:rPr>
              <a:t> a similar service</a:t>
            </a:r>
            <a:endParaRPr lang="en-US" sz="2000" dirty="0" smtClean="0">
              <a:solidFill>
                <a:schemeClr val="tx1">
                  <a:lumMod val="75000"/>
                  <a:lumOff val="25000"/>
                </a:schemeClr>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tIns="14040"/>
          <a:lstStyle/>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ZA" sz="3200" dirty="0" smtClean="0">
                <a:solidFill>
                  <a:schemeClr val="tx1">
                    <a:lumMod val="75000"/>
                    <a:lumOff val="25000"/>
                  </a:schemeClr>
                </a:solidFill>
              </a:rPr>
              <a:t>Why Your Product Is / Will Be Better Than The Competition's?</a:t>
            </a:r>
            <a:endParaRPr lang="en-ZA" sz="3200" dirty="0">
              <a:solidFill>
                <a:schemeClr val="tx1">
                  <a:lumMod val="75000"/>
                  <a:lumOff val="25000"/>
                </a:schemeClr>
              </a:solidFill>
            </a:endParaRPr>
          </a:p>
        </p:txBody>
      </p:sp>
      <p:sp>
        <p:nvSpPr>
          <p:cNvPr id="11266" name="Rectangle 2"/>
          <p:cNvSpPr>
            <a:spLocks noGrp="1" noChangeArrowheads="1"/>
          </p:cNvSpPr>
          <p:nvPr>
            <p:ph idx="1"/>
          </p:nvPr>
        </p:nvSpPr>
        <p:spPr>
          <a:ln/>
        </p:spPr>
        <p:txBody>
          <a:bodyPr/>
          <a:lstStyle/>
          <a:p>
            <a:pPr>
              <a:lnSpc>
                <a:spcPct val="100000"/>
              </a:lnSpc>
              <a:buFont typeface="Arial"/>
              <a:buChar char="•"/>
            </a:pPr>
            <a:r>
              <a:rPr lang="en-US" sz="2000" dirty="0">
                <a:solidFill>
                  <a:schemeClr val="tx1">
                    <a:lumMod val="75000"/>
                    <a:lumOff val="25000"/>
                  </a:schemeClr>
                </a:solidFill>
              </a:rPr>
              <a:t>Event Driven social platform that is powered by the </a:t>
            </a:r>
            <a:r>
              <a:rPr lang="en-US" sz="2000" dirty="0" smtClean="0">
                <a:solidFill>
                  <a:schemeClr val="tx1">
                    <a:lumMod val="75000"/>
                    <a:lumOff val="25000"/>
                  </a:schemeClr>
                </a:solidFill>
              </a:rPr>
              <a:t>user. </a:t>
            </a:r>
            <a:r>
              <a:rPr lang="en-US" sz="2000" dirty="0" smtClean="0"/>
              <a:t>It </a:t>
            </a:r>
            <a:r>
              <a:rPr lang="en-US" sz="2000" dirty="0"/>
              <a:t>allows sport fans to who are ‘armchair’ or spectator 'commentators' to have their say in real time while games are taking place on one central platform and allow other fans to view this.</a:t>
            </a:r>
            <a:endParaRPr lang="en-US" sz="2000" dirty="0" smtClean="0">
              <a:solidFill>
                <a:schemeClr val="tx1">
                  <a:lumMod val="75000"/>
                  <a:lumOff val="25000"/>
                </a:schemeClr>
              </a:solidFill>
            </a:endParaRPr>
          </a:p>
          <a:p>
            <a:pPr>
              <a:lnSpc>
                <a:spcPct val="100000"/>
              </a:lnSpc>
              <a:buFont typeface="Arial"/>
              <a:buChar char="•"/>
            </a:pPr>
            <a:r>
              <a:rPr lang="en-US" sz="2000" dirty="0" smtClean="0">
                <a:solidFill>
                  <a:schemeClr val="tx1">
                    <a:lumMod val="75000"/>
                    <a:lumOff val="25000"/>
                  </a:schemeClr>
                </a:solidFill>
              </a:rPr>
              <a:t>Aggregation </a:t>
            </a:r>
            <a:r>
              <a:rPr lang="en-US" sz="2000" dirty="0">
                <a:solidFill>
                  <a:schemeClr val="tx1">
                    <a:lumMod val="75000"/>
                    <a:lumOff val="25000"/>
                  </a:schemeClr>
                </a:solidFill>
              </a:rPr>
              <a:t>of existing social streams into a single place for unified </a:t>
            </a:r>
            <a:r>
              <a:rPr lang="en-US" sz="2000" dirty="0" smtClean="0">
                <a:solidFill>
                  <a:schemeClr val="tx1">
                    <a:lumMod val="75000"/>
                    <a:lumOff val="25000"/>
                  </a:schemeClr>
                </a:solidFill>
              </a:rPr>
              <a:t>communication. </a:t>
            </a:r>
            <a:r>
              <a:rPr lang="en-US" sz="2000" dirty="0"/>
              <a:t>The system will integrate with all major social media platforms and allow users to cross interact with the focus being on sport </a:t>
            </a:r>
            <a:r>
              <a:rPr lang="en-US" sz="2000" dirty="0" smtClean="0"/>
              <a:t>comments.</a:t>
            </a:r>
            <a:endParaRPr lang="en-US" sz="2000" dirty="0">
              <a:solidFill>
                <a:schemeClr val="tx1">
                  <a:lumMod val="75000"/>
                  <a:lumOff val="25000"/>
                </a:schemeClr>
              </a:solidFill>
            </a:endParaRPr>
          </a:p>
          <a:p>
            <a:pPr>
              <a:lnSpc>
                <a:spcPct val="100000"/>
              </a:lnSpc>
              <a:buFont typeface="Arial"/>
              <a:buChar char="•"/>
            </a:pPr>
            <a:r>
              <a:rPr lang="en-US" sz="2000" dirty="0">
                <a:solidFill>
                  <a:schemeClr val="tx1">
                    <a:lumMod val="75000"/>
                    <a:lumOff val="25000"/>
                  </a:schemeClr>
                </a:solidFill>
              </a:rPr>
              <a:t>Dedicated platform for social commentary on live events </a:t>
            </a:r>
            <a:r>
              <a:rPr lang="en-US" sz="2000" dirty="0" smtClean="0">
                <a:solidFill>
                  <a:schemeClr val="tx1">
                    <a:lumMod val="75000"/>
                    <a:lumOff val="25000"/>
                  </a:schemeClr>
                </a:solidFill>
              </a:rPr>
              <a:t>globally. </a:t>
            </a:r>
            <a:r>
              <a:rPr lang="en-US" sz="2000" dirty="0"/>
              <a:t>Real time feedback from spectators during games and about topical issues related to the sport is what will be commented on.</a:t>
            </a:r>
            <a:endParaRPr lang="en-US" sz="2000" dirty="0">
              <a:solidFill>
                <a:schemeClr val="tx1">
                  <a:lumMod val="75000"/>
                  <a:lumOff val="25000"/>
                </a:schemeClr>
              </a:solidFill>
            </a:endParaRPr>
          </a:p>
          <a:p>
            <a:pPr>
              <a:lnSpc>
                <a:spcPct val="100000"/>
              </a:lnSpc>
              <a:buFont typeface="Arial"/>
              <a:buChar char="•"/>
            </a:pPr>
            <a:r>
              <a:rPr lang="en-US" sz="2000" dirty="0">
                <a:solidFill>
                  <a:schemeClr val="tx1">
                    <a:lumMod val="75000"/>
                    <a:lumOff val="25000"/>
                  </a:schemeClr>
                </a:solidFill>
              </a:rPr>
              <a:t>Archive </a:t>
            </a:r>
            <a:r>
              <a:rPr lang="en-US" sz="2000" dirty="0" smtClean="0">
                <a:solidFill>
                  <a:schemeClr val="tx1">
                    <a:lumMod val="75000"/>
                    <a:lumOff val="25000"/>
                  </a:schemeClr>
                </a:solidFill>
              </a:rPr>
              <a:t>and analytics of commentary on past </a:t>
            </a:r>
            <a:r>
              <a:rPr lang="en-US" sz="2000" dirty="0">
                <a:solidFill>
                  <a:schemeClr val="tx1">
                    <a:lumMod val="75000"/>
                    <a:lumOff val="25000"/>
                  </a:schemeClr>
                </a:solidFill>
              </a:rPr>
              <a:t>live events for reporting </a:t>
            </a:r>
            <a:r>
              <a:rPr lang="en-US" sz="2000" dirty="0" smtClean="0">
                <a:solidFill>
                  <a:schemeClr val="tx1">
                    <a:lumMod val="75000"/>
                    <a:lumOff val="25000"/>
                  </a:schemeClr>
                </a:solidFill>
              </a:rPr>
              <a:t>purposes.</a:t>
            </a:r>
            <a:endParaRPr lang="en-US" sz="2000" dirty="0">
              <a:solidFill>
                <a:schemeClr val="tx1">
                  <a:lumMod val="75000"/>
                  <a:lumOff val="25000"/>
                </a:schemeClr>
              </a:solidFill>
            </a:endParaRPr>
          </a:p>
          <a:p>
            <a:pPr>
              <a:lnSpc>
                <a:spcPct val="100000"/>
              </a:lnSpc>
              <a:buFont typeface="Arial"/>
              <a:buChar char="•"/>
            </a:pPr>
            <a:r>
              <a:rPr lang="en-US" sz="2000" dirty="0" smtClean="0"/>
              <a:t>We aim to profile </a:t>
            </a:r>
            <a:r>
              <a:rPr lang="en-US" sz="2000" dirty="0"/>
              <a:t>all sport fans world wide as well as their locations which marketing agencies and media houses can tap into.</a:t>
            </a:r>
            <a:endParaRPr lang="en-ZA" sz="2000" dirty="0">
              <a:solidFill>
                <a:schemeClr val="tx1">
                  <a:lumMod val="75000"/>
                  <a:lumOff val="25000"/>
                </a:schemeClr>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ln/>
        </p:spPr>
        <p:txBody>
          <a:bodyPr tIns="14040"/>
          <a:lstStyle/>
          <a:p>
            <a:pPr>
              <a:spcBef>
                <a:spcPts val="1200"/>
              </a:spcBef>
              <a:spcAft>
                <a:spcPts val="1000"/>
              </a:spcAf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ZA" sz="3200" dirty="0" smtClean="0">
                <a:solidFill>
                  <a:schemeClr val="tx1">
                    <a:lumMod val="75000"/>
                    <a:lumOff val="25000"/>
                  </a:schemeClr>
                </a:solidFill>
              </a:rPr>
              <a:t>Current Status Of Idea</a:t>
            </a:r>
            <a:endParaRPr lang="en-ZA" sz="3200" dirty="0">
              <a:solidFill>
                <a:schemeClr val="tx1">
                  <a:lumMod val="75000"/>
                  <a:lumOff val="25000"/>
                </a:schemeClr>
              </a:solidFill>
            </a:endParaRPr>
          </a:p>
        </p:txBody>
      </p:sp>
      <p:sp>
        <p:nvSpPr>
          <p:cNvPr id="12290" name="Rectangle 2"/>
          <p:cNvSpPr>
            <a:spLocks noGrp="1" noChangeArrowheads="1"/>
          </p:cNvSpPr>
          <p:nvPr>
            <p:ph idx="1"/>
          </p:nvPr>
        </p:nvSpPr>
        <p:spPr>
          <a:ln/>
        </p:spPr>
        <p:txBody>
          <a:bodyPr/>
          <a:lstStyle/>
          <a:p>
            <a:pPr>
              <a:lnSpc>
                <a:spcPct val="150000"/>
              </a:lnSpc>
              <a:buFont typeface="Arial"/>
              <a:buChar char="•"/>
            </a:pPr>
            <a:r>
              <a:rPr lang="en-US" sz="2000" dirty="0" smtClean="0">
                <a:solidFill>
                  <a:schemeClr val="tx1">
                    <a:lumMod val="75000"/>
                    <a:lumOff val="25000"/>
                  </a:schemeClr>
                </a:solidFill>
              </a:rPr>
              <a:t>Prototype / Alpha already exists - </a:t>
            </a:r>
            <a:r>
              <a:rPr lang="en-US" sz="2000" dirty="0" err="1" smtClean="0">
                <a:solidFill>
                  <a:schemeClr val="tx1">
                    <a:lumMod val="75000"/>
                    <a:lumOff val="25000"/>
                  </a:schemeClr>
                </a:solidFill>
              </a:rPr>
              <a:t>MatchComment.com</a:t>
            </a:r>
            <a:endParaRPr lang="en-US" sz="2000" dirty="0" smtClean="0">
              <a:solidFill>
                <a:schemeClr val="tx1">
                  <a:lumMod val="75000"/>
                  <a:lumOff val="25000"/>
                </a:schemeClr>
              </a:solidFill>
            </a:endParaRPr>
          </a:p>
          <a:p>
            <a:pPr>
              <a:lnSpc>
                <a:spcPct val="150000"/>
              </a:lnSpc>
              <a:buFont typeface="Arial"/>
              <a:buChar char="•"/>
            </a:pPr>
            <a:r>
              <a:rPr lang="en-US" sz="2000" dirty="0" smtClean="0">
                <a:solidFill>
                  <a:schemeClr val="tx1">
                    <a:lumMod val="75000"/>
                    <a:lumOff val="25000"/>
                  </a:schemeClr>
                </a:solidFill>
              </a:rPr>
              <a:t>Generated a small user base for market feedback </a:t>
            </a:r>
          </a:p>
          <a:p>
            <a:pPr>
              <a:lnSpc>
                <a:spcPct val="150000"/>
              </a:lnSpc>
              <a:buFont typeface="Arial"/>
              <a:buChar char="•"/>
            </a:pPr>
            <a:r>
              <a:rPr lang="en-US" sz="2000" dirty="0" smtClean="0">
                <a:solidFill>
                  <a:schemeClr val="tx1">
                    <a:lumMod val="75000"/>
                    <a:lumOff val="25000"/>
                  </a:schemeClr>
                </a:solidFill>
              </a:rPr>
              <a:t>BETA Development is in progress</a:t>
            </a:r>
          </a:p>
          <a:p>
            <a:pPr>
              <a:lnSpc>
                <a:spcPct val="150000"/>
              </a:lnSpc>
              <a:buFont typeface="Arial"/>
              <a:buChar char="•"/>
            </a:pPr>
            <a:r>
              <a:rPr lang="en-US" sz="2000" dirty="0" smtClean="0">
                <a:solidFill>
                  <a:schemeClr val="tx1">
                    <a:lumMod val="75000"/>
                    <a:lumOff val="25000"/>
                  </a:schemeClr>
                </a:solidFill>
              </a:rPr>
              <a:t>A </a:t>
            </a:r>
            <a:r>
              <a:rPr lang="en-US" sz="2000" dirty="0">
                <a:solidFill>
                  <a:schemeClr val="tx1">
                    <a:lumMod val="75000"/>
                    <a:lumOff val="25000"/>
                  </a:schemeClr>
                </a:solidFill>
              </a:rPr>
              <a:t>commercial base of Clubs are already making use of the </a:t>
            </a:r>
            <a:r>
              <a:rPr lang="en-US" sz="2000" dirty="0" smtClean="0">
                <a:solidFill>
                  <a:schemeClr val="tx1">
                    <a:lumMod val="75000"/>
                    <a:lumOff val="25000"/>
                  </a:schemeClr>
                </a:solidFill>
              </a:rPr>
              <a:t>Alpha</a:t>
            </a:r>
          </a:p>
          <a:p>
            <a:pPr>
              <a:lnSpc>
                <a:spcPct val="150000"/>
              </a:lnSpc>
              <a:buFont typeface="Arial"/>
              <a:buChar char="•"/>
            </a:pPr>
            <a:r>
              <a:rPr lang="en-US" sz="2000" dirty="0" smtClean="0">
                <a:solidFill>
                  <a:schemeClr val="tx1">
                    <a:lumMod val="75000"/>
                    <a:lumOff val="25000"/>
                  </a:schemeClr>
                </a:solidFill>
              </a:rPr>
              <a:t>Several enquiries for potential investment</a:t>
            </a:r>
          </a:p>
          <a:p>
            <a:pPr>
              <a:lnSpc>
                <a:spcPct val="150000"/>
              </a:lnSpc>
              <a:buFont typeface="Arial"/>
              <a:buChar char="•"/>
            </a:pPr>
            <a:r>
              <a:rPr lang="en-US" sz="2000" dirty="0">
                <a:solidFill>
                  <a:schemeClr val="tx1">
                    <a:lumMod val="75000"/>
                    <a:lumOff val="25000"/>
                  </a:schemeClr>
                </a:solidFill>
              </a:rPr>
              <a:t>Currently hiring additional developers to roll-out more features on the project</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35100</TotalTime>
  <Words>998</Words>
  <Application>Microsoft Macintosh PowerPoint</Application>
  <PresentationFormat>Custom</PresentationFormat>
  <Paragraphs>86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Default Design</vt:lpstr>
      <vt:lpstr>    LIVE sport micro blogging and aggregation platform</vt:lpstr>
      <vt:lpstr>The Problem</vt:lpstr>
      <vt:lpstr>The Solution</vt:lpstr>
      <vt:lpstr>Who Is Your Customer And Why?</vt:lpstr>
      <vt:lpstr>How Will You Get This Product Into Your Customer's Hands?</vt:lpstr>
      <vt:lpstr>Revenue Generation</vt:lpstr>
      <vt:lpstr>Competitors</vt:lpstr>
      <vt:lpstr>Why Your Product Is / Will Be Better Than The Competition's?</vt:lpstr>
      <vt:lpstr>Current Status Of Idea</vt:lpstr>
      <vt:lpstr>The Future 3 Month Milestones…</vt:lpstr>
      <vt:lpstr>Summary / Wrap-up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Gary Cousins</dc:creator>
  <cp:lastModifiedBy>Zulfiq Isaacs</cp:lastModifiedBy>
  <cp:revision>28</cp:revision>
  <cp:lastPrinted>1601-01-01T00:00:00Z</cp:lastPrinted>
  <dcterms:created xsi:type="dcterms:W3CDTF">2011-06-16T07:06:34Z</dcterms:created>
  <dcterms:modified xsi:type="dcterms:W3CDTF">2011-06-22T11:56:26Z</dcterms:modified>
</cp:coreProperties>
</file>