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8"/>
  </p:notesMasterIdLst>
  <p:sldIdLst>
    <p:sldId id="885" r:id="rId2"/>
    <p:sldId id="1372" r:id="rId3"/>
    <p:sldId id="1375" r:id="rId4"/>
    <p:sldId id="1377" r:id="rId5"/>
    <p:sldId id="1378" r:id="rId6"/>
    <p:sldId id="1353" r:id="rId7"/>
    <p:sldId id="1352" r:id="rId8"/>
    <p:sldId id="1363" r:id="rId9"/>
    <p:sldId id="1354" r:id="rId10"/>
    <p:sldId id="1376" r:id="rId11"/>
    <p:sldId id="1365" r:id="rId12"/>
    <p:sldId id="1379" r:id="rId13"/>
    <p:sldId id="1356" r:id="rId14"/>
    <p:sldId id="1366" r:id="rId15"/>
    <p:sldId id="1357" r:id="rId16"/>
    <p:sldId id="56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im junghyun" initials="kj" lastIdx="5" clrIdx="0"/>
  <p:cmAuthor id="2" name="김정현" initials="김정현" lastIdx="1" clrIdx="1"/>
  <p:cmAuthor id="3" name="ve7709" initials="v" lastIdx="2" clrIdx="2">
    <p:extLst>
      <p:ext uri="{19B8F6BF-5375-455C-9EA6-DF929625EA0E}">
        <p15:presenceInfo xmlns:p15="http://schemas.microsoft.com/office/powerpoint/2012/main" userId="ve770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8DDD7"/>
    <a:srgbClr val="F79E97"/>
    <a:srgbClr val="72CED8"/>
    <a:srgbClr val="E71224"/>
    <a:srgbClr val="F36F63"/>
    <a:srgbClr val="3EC3CA"/>
    <a:srgbClr val="00602B"/>
    <a:srgbClr val="EF0FE2"/>
    <a:srgbClr val="FF0066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01" autoAdjust="0"/>
    <p:restoredTop sz="82112" autoAdjust="0"/>
  </p:normalViewPr>
  <p:slideViewPr>
    <p:cSldViewPr snapToGrid="0">
      <p:cViewPr varScale="1">
        <p:scale>
          <a:sx n="94" d="100"/>
          <a:sy n="94" d="100"/>
        </p:scale>
        <p:origin x="8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E6700-EC8D-4110-B9A7-6048D4D32FE5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7C6963-EAAE-4151-8649-6C77087EA4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64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0CB47D-25C0-364C-A946-98E724956CCE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3153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AAA35-6487-4667-B7CB-5952821D2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344FD1E-5C44-4196-B6B9-7117D9DAF6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285CF8-2832-4412-B562-84D413101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F81C64-2360-408F-BEF1-EFA0C7A49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62C518-6371-4888-81D9-D5A1B36D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44DA-6FFB-408E-BB64-14E498620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1A0E2-F652-423D-8AA7-47D37AA0B0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C25D46-C89B-4342-80DD-911FCBC5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30D24D-8599-46FB-86CF-94C5DEDF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86BB8-AC17-499A-831E-72D596A91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624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78A1905-5C4A-464E-8FA7-403D9938A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6F46877-2D8E-4A25-9847-3CFF2238A5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BF3EAB-8839-4FDA-AED5-58673AD17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0403BA-85DF-4BF5-B0AA-C9B1C12AB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9D01D-A4F5-49D8-A370-14F702DC7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805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570C1-5760-41BF-943B-0C88D1DC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BF6493-0E70-4391-9296-B7344E3F8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9EF21D-9151-43AC-B0E9-CF6DB5472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68F1B9-15D4-4771-A570-2F604BF7A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4C139A-9AB8-436A-85FE-E5BD199A3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881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A5AAD-086B-45E9-A3FC-474F271CC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446A74-5E7E-45BA-A556-71A32E26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9EAE5-9006-40F7-86B1-3CE04CBE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9A3D9-6CF7-44A7-A9CA-EF2B5D6B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D21-A059-44D6-9D35-3882CE148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8627DE-A975-491D-9EDE-70A15B638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1C8C66-B9B3-4F30-955B-0EC0057F6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F89D3CD-A07C-437B-91C1-E5C3FB02F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63DFF52-F91A-4754-BA83-77725683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B4B19-172C-4A1F-8D37-819A60E48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6682E5-A17F-477E-A3C4-E903E829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67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5D057-5E31-4C81-AFCB-20171E3D0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89D185-1AF0-4375-B8AC-CAFFD918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B622C5-0BC1-488D-8375-CF7D3452B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E310083-9C07-471D-9F0D-60F4691563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E30B10F-0351-4758-ACA7-D0AA62E12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ADB7454-750E-4FAE-961C-3DFDE22EF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13DD667-C82F-4601-B010-1E12348CC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E6D455-2931-4B16-B0AB-A5A8C0A6C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05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BD190-D03F-4C7E-AA89-23BC4DE5E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4BD248D-38D8-4B1E-AC31-A35F35FCD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BA19A4-119F-4E6A-AF2B-D3852229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8F520E9-84E8-4E99-8460-8105A2E2C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25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3BFC5DA-C318-4610-B946-8E4F87596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72ADA9-9365-466C-85A1-3A4B1B4B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E22761-FF56-4678-82C6-57989F81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41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20DC09-8E45-46CE-B0BB-4B462BF10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0663B-EBB7-4D41-84C0-E849B8CCF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4FF282-1B77-4647-A1D7-ACE4FD018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84DBA-FD11-4CB6-BFC8-CBD89AA17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9B5B88-E0B8-4E02-9318-E3C792EC9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10D54-3871-4B1B-94C5-3B0F4B120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76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ED6F6-FBE6-4F2F-917F-B085C45B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0A69A1-7B09-48B6-843D-F129AAC229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DBFBEF-D0DA-4F5F-A10E-2D007C185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88AFDE-A457-4BB4-807B-C077FE44A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06BA6-18E4-40F3-9C8A-3C2A0AFF2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8E12ED-33E4-4F15-A1DD-DBF3F329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5715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B5C4-0CCB-46B6-90FF-8A68E3446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D121B9-45CF-4817-92C1-ED38ED18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98AF4E-EB73-4ADE-8D78-C0B00F09A4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C18E3-A64E-4F42-9570-406C27FEA4B9}" type="datetimeFigureOut">
              <a:rPr lang="ko-KR" altLang="en-US" smtClean="0"/>
              <a:t>2023-03-20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5FDF92-A6AB-44CC-B891-ACD1307695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D39090-77A0-4F0A-8DC7-1F6029C39D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BFCE9-736B-45DB-8A01-4A32CF531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93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FFB64DC-C023-498B-86C5-E13BCC22B9B9}"/>
              </a:ext>
            </a:extLst>
          </p:cNvPr>
          <p:cNvSpPr txBox="1"/>
          <p:nvPr/>
        </p:nvSpPr>
        <p:spPr>
          <a:xfrm>
            <a:off x="7261411" y="5118847"/>
            <a:ext cx="4007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2400" dirty="0"/>
              <a:t>열반스쿨 기초반 </a:t>
            </a:r>
            <a:r>
              <a:rPr lang="en-US" altLang="ko-KR" sz="2400" dirty="0"/>
              <a:t>58</a:t>
            </a:r>
            <a:r>
              <a:rPr lang="ko-KR" altLang="en-US" sz="2400" dirty="0"/>
              <a:t>기</a:t>
            </a:r>
            <a:endParaRPr lang="en-US" altLang="ko-KR" sz="2400" dirty="0"/>
          </a:p>
          <a:p>
            <a:pPr algn="r"/>
            <a:r>
              <a:rPr lang="ko-KR" altLang="en-US" sz="2400" dirty="0"/>
              <a:t>닉네임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모드</a:t>
            </a:r>
          </a:p>
        </p:txBody>
      </p:sp>
    </p:spTree>
    <p:extLst>
      <p:ext uri="{BB962C8B-B14F-4D97-AF65-F5344CB8AC3E}">
        <p14:creationId xmlns:p14="http://schemas.microsoft.com/office/powerpoint/2010/main" val="2727039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입지평가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-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공급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5A44-E48A-44A8-9689-0A3F5F0CCB4B}"/>
              </a:ext>
            </a:extLst>
          </p:cNvPr>
          <p:cNvSpPr txBox="1"/>
          <p:nvPr/>
        </p:nvSpPr>
        <p:spPr>
          <a:xfrm>
            <a:off x="295836" y="878126"/>
            <a:ext cx="942190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공급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(2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년 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) </a:t>
            </a:r>
            <a:r>
              <a:rPr lang="en-US" altLang="ko-KR" b="1" i="0" dirty="0">
                <a:solidFill>
                  <a:srgbClr val="0213FF"/>
                </a:solidFill>
                <a:effectLst/>
                <a:latin typeface="inherit"/>
              </a:rPr>
              <a:t>"B</a:t>
            </a:r>
            <a:r>
              <a:rPr lang="ko-KR" altLang="en-US" b="1" i="0" dirty="0">
                <a:solidFill>
                  <a:srgbClr val="0213FF"/>
                </a:solidFill>
                <a:effectLst/>
                <a:latin typeface="inherit"/>
              </a:rPr>
              <a:t>등급</a:t>
            </a:r>
            <a:r>
              <a:rPr lang="en-US" altLang="ko-KR" b="1" i="0" dirty="0">
                <a:solidFill>
                  <a:srgbClr val="0213FF"/>
                </a:solidFill>
                <a:effectLst/>
                <a:latin typeface="inherit"/>
              </a:rPr>
              <a:t>" </a:t>
            </a:r>
            <a:r>
              <a:rPr lang="en-US" altLang="ko-KR" b="0" i="0" dirty="0">
                <a:solidFill>
                  <a:srgbClr val="FF0010"/>
                </a:solidFill>
                <a:effectLst/>
                <a:latin typeface="-apple-system"/>
              </a:rPr>
              <a:t> 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└ 기준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: S -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입주물량 없음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 A -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인구수 기준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0.5%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이내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 B – 0.5%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두 배 이내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 / C –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두 배 이상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경기도 안양시 동안구의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23.2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월 기준 인구는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313,435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명으로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0.5%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는 ​</a:t>
            </a:r>
            <a:r>
              <a:rPr lang="ko-KR" altLang="en-US" b="0" i="0" dirty="0">
                <a:solidFill>
                  <a:srgbClr val="FF0010"/>
                </a:solidFill>
                <a:effectLst/>
                <a:latin typeface="-apple-system"/>
              </a:rPr>
              <a:t>연간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1567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세대 정도입니다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CE9824-10FA-4A39-A711-BB456648F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67" y="2173999"/>
            <a:ext cx="10078399" cy="466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745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입지평가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-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종합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F45DB2-9399-4262-9DF6-35FD4D1116FA}"/>
              </a:ext>
            </a:extLst>
          </p:cNvPr>
          <p:cNvSpPr txBox="1"/>
          <p:nvPr/>
        </p:nvSpPr>
        <p:spPr>
          <a:xfrm>
            <a:off x="457200" y="930951"/>
            <a:ext cx="10191750" cy="21246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effectLst/>
                <a:latin typeface="-apple-system"/>
              </a:rPr>
              <a:t>1) </a:t>
            </a:r>
            <a:r>
              <a:rPr lang="ko-KR" altLang="en-US" b="0" i="0" dirty="0">
                <a:effectLst/>
                <a:latin typeface="-apple-system"/>
              </a:rPr>
              <a:t>직장 </a:t>
            </a:r>
            <a:r>
              <a:rPr lang="en-US" altLang="ko-KR" b="0" i="0" dirty="0">
                <a:effectLst/>
                <a:latin typeface="-apple-system"/>
              </a:rPr>
              <a:t>: A</a:t>
            </a:r>
            <a:r>
              <a:rPr lang="ko-KR" altLang="en-US" b="0" i="0" dirty="0">
                <a:effectLst/>
                <a:latin typeface="-apple-system"/>
              </a:rPr>
              <a:t>등급 </a:t>
            </a:r>
            <a:r>
              <a:rPr lang="en-US" altLang="ko-KR" b="0" i="0" dirty="0">
                <a:effectLst/>
                <a:latin typeface="-apple-system"/>
              </a:rPr>
              <a:t>– </a:t>
            </a:r>
            <a:r>
              <a:rPr lang="ko-KR" altLang="en-US" b="0" i="0" dirty="0">
                <a:effectLst/>
                <a:latin typeface="-apple-system"/>
              </a:rPr>
              <a:t>삼성전자를 주축으로 </a:t>
            </a:r>
            <a:r>
              <a:rPr lang="ko-KR" altLang="en-US" b="0" i="0" dirty="0" err="1">
                <a:effectLst/>
                <a:latin typeface="-apple-system"/>
              </a:rPr>
              <a:t>사업체수</a:t>
            </a:r>
            <a:r>
              <a:rPr lang="ko-KR" altLang="en-US" b="0" i="0" dirty="0">
                <a:effectLst/>
                <a:latin typeface="-apple-system"/>
              </a:rPr>
              <a:t> 대비 종사자 수 많음</a:t>
            </a:r>
            <a:endParaRPr lang="ko-KR" altLang="en-US" b="0" i="0" dirty="0"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effectLst/>
                <a:latin typeface="-apple-system"/>
              </a:rPr>
              <a:t>2) </a:t>
            </a:r>
            <a:r>
              <a:rPr lang="ko-KR" altLang="en-US" b="0" i="0" dirty="0">
                <a:effectLst/>
                <a:latin typeface="-apple-system"/>
              </a:rPr>
              <a:t>교통 </a:t>
            </a:r>
            <a:r>
              <a:rPr lang="en-US" altLang="ko-KR" b="0" i="0" dirty="0">
                <a:effectLst/>
                <a:latin typeface="-apple-system"/>
              </a:rPr>
              <a:t>: A</a:t>
            </a:r>
            <a:r>
              <a:rPr lang="ko-KR" altLang="en-US" b="0" i="0" dirty="0">
                <a:effectLst/>
                <a:latin typeface="-apple-system"/>
              </a:rPr>
              <a:t>등급 </a:t>
            </a:r>
            <a:r>
              <a:rPr lang="en-US" altLang="ko-KR" b="0" i="0" dirty="0">
                <a:effectLst/>
                <a:latin typeface="-apple-system"/>
              </a:rPr>
              <a:t>- </a:t>
            </a:r>
            <a:r>
              <a:rPr lang="ko-KR" altLang="en-US" b="0" i="0" dirty="0">
                <a:effectLst/>
                <a:latin typeface="-apple-system"/>
              </a:rPr>
              <a:t>강남 등 주요 서울 직장 중심지 </a:t>
            </a:r>
            <a:r>
              <a:rPr lang="en-US" altLang="ko-KR" b="0" i="0" dirty="0">
                <a:effectLst/>
                <a:latin typeface="-apple-system"/>
              </a:rPr>
              <a:t>1</a:t>
            </a:r>
            <a:r>
              <a:rPr lang="ko-KR" altLang="en-US" b="0" i="0" dirty="0">
                <a:effectLst/>
                <a:latin typeface="-apple-system"/>
              </a:rPr>
              <a:t>시간 이</a:t>
            </a:r>
            <a:r>
              <a:rPr lang="ko-KR" altLang="en-US" dirty="0">
                <a:latin typeface="-apple-system"/>
              </a:rPr>
              <a:t>내</a:t>
            </a:r>
            <a:r>
              <a:rPr lang="ko-KR" altLang="en-US" b="0" i="0" dirty="0">
                <a:effectLst/>
                <a:latin typeface="-apple-system"/>
              </a:rPr>
              <a:t> 소요</a:t>
            </a:r>
            <a:endParaRPr lang="ko-KR" altLang="en-US" b="0" i="0" dirty="0"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effectLst/>
                <a:latin typeface="-apple-system"/>
              </a:rPr>
              <a:t>3) </a:t>
            </a:r>
            <a:r>
              <a:rPr lang="ko-KR" altLang="en-US" b="0" i="0" dirty="0">
                <a:effectLst/>
                <a:latin typeface="-apple-system"/>
              </a:rPr>
              <a:t>학군 </a:t>
            </a:r>
            <a:r>
              <a:rPr lang="en-US" altLang="ko-KR" b="0" i="0" dirty="0">
                <a:effectLst/>
                <a:latin typeface="-apple-system"/>
              </a:rPr>
              <a:t>: A</a:t>
            </a:r>
            <a:r>
              <a:rPr lang="ko-KR" altLang="en-US" b="0" i="0" dirty="0">
                <a:effectLst/>
                <a:latin typeface="-apple-system"/>
              </a:rPr>
              <a:t>등급 </a:t>
            </a:r>
            <a:r>
              <a:rPr lang="en-US" altLang="ko-KR" b="0" i="0" dirty="0">
                <a:effectLst/>
                <a:latin typeface="-apple-system"/>
              </a:rPr>
              <a:t>– </a:t>
            </a:r>
            <a:r>
              <a:rPr lang="ko-KR" altLang="en-US" b="0" i="0" dirty="0">
                <a:effectLst/>
                <a:latin typeface="-apple-system"/>
              </a:rPr>
              <a:t>중학교 학업성취 </a:t>
            </a:r>
            <a:r>
              <a:rPr lang="en-US" altLang="ko-KR" b="0" i="0" dirty="0">
                <a:effectLst/>
                <a:latin typeface="-apple-system"/>
              </a:rPr>
              <a:t>93.1%</a:t>
            </a:r>
            <a:endParaRPr lang="ko-KR" altLang="en-US" b="0" i="0" dirty="0"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effectLst/>
                <a:latin typeface="-apple-system"/>
              </a:rPr>
              <a:t>4) </a:t>
            </a:r>
            <a:r>
              <a:rPr lang="ko-KR" altLang="en-US" b="0" i="0" dirty="0">
                <a:effectLst/>
                <a:latin typeface="-apple-system"/>
              </a:rPr>
              <a:t>환경 </a:t>
            </a:r>
            <a:r>
              <a:rPr lang="en-US" altLang="ko-KR" b="0" i="0" dirty="0">
                <a:effectLst/>
                <a:latin typeface="-apple-system"/>
              </a:rPr>
              <a:t>: S</a:t>
            </a:r>
            <a:r>
              <a:rPr lang="ko-KR" altLang="en-US" b="0" i="0" dirty="0">
                <a:effectLst/>
                <a:latin typeface="-apple-system"/>
              </a:rPr>
              <a:t>등급 </a:t>
            </a:r>
            <a:r>
              <a:rPr lang="en-US" altLang="ko-KR" b="0" i="0" dirty="0">
                <a:effectLst/>
                <a:latin typeface="-apple-system"/>
              </a:rPr>
              <a:t>- </a:t>
            </a:r>
            <a:r>
              <a:rPr lang="ko-KR" altLang="en-US" b="0" i="0" dirty="0">
                <a:effectLst/>
                <a:latin typeface="-apple-system"/>
              </a:rPr>
              <a:t>대형마트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공원</a:t>
            </a:r>
            <a:r>
              <a:rPr lang="en-US" altLang="ko-KR" b="0" i="0" dirty="0">
                <a:effectLst/>
                <a:latin typeface="-apple-system"/>
              </a:rPr>
              <a:t>, </a:t>
            </a:r>
            <a:r>
              <a:rPr lang="ko-KR" altLang="en-US" b="0" i="0" dirty="0">
                <a:effectLst/>
                <a:latin typeface="-apple-system"/>
              </a:rPr>
              <a:t>아파트 밀집이고</a:t>
            </a:r>
            <a:r>
              <a:rPr lang="ko-KR" altLang="en-US" dirty="0">
                <a:latin typeface="-apple-system"/>
              </a:rPr>
              <a:t> </a:t>
            </a:r>
            <a:r>
              <a:rPr lang="en-US" altLang="ko-KR" dirty="0">
                <a:latin typeface="-apple-system"/>
              </a:rPr>
              <a:t>NC</a:t>
            </a:r>
            <a:r>
              <a:rPr lang="ko-KR" altLang="en-US" dirty="0">
                <a:latin typeface="-apple-system"/>
              </a:rPr>
              <a:t>백화점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dirty="0">
                <a:latin typeface="-apple-system"/>
              </a:rPr>
              <a:t>롯데백화점</a:t>
            </a:r>
            <a:r>
              <a:rPr lang="en-US" altLang="ko-KR" dirty="0">
                <a:latin typeface="-apple-system"/>
              </a:rPr>
              <a:t>, </a:t>
            </a:r>
            <a:r>
              <a:rPr lang="ko-KR" altLang="en-US" dirty="0">
                <a:latin typeface="-apple-system"/>
              </a:rPr>
              <a:t>홈플러스가 있음</a:t>
            </a:r>
            <a:endParaRPr lang="ko-KR" altLang="en-US" b="0" i="0" dirty="0"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effectLst/>
                <a:latin typeface="-apple-system"/>
              </a:rPr>
              <a:t>5) </a:t>
            </a:r>
            <a:r>
              <a:rPr lang="ko-KR" altLang="en-US" b="0" i="0" dirty="0">
                <a:effectLst/>
                <a:latin typeface="-apple-system"/>
              </a:rPr>
              <a:t>공급 </a:t>
            </a:r>
            <a:r>
              <a:rPr lang="en-US" altLang="ko-KR" b="0" i="0" dirty="0">
                <a:effectLst/>
                <a:latin typeface="-apple-system"/>
              </a:rPr>
              <a:t>: B</a:t>
            </a:r>
            <a:r>
              <a:rPr lang="ko-KR" altLang="en-US" b="0" i="0" dirty="0">
                <a:effectLst/>
                <a:latin typeface="-apple-system"/>
              </a:rPr>
              <a:t>등급 </a:t>
            </a:r>
            <a:r>
              <a:rPr lang="en-US" altLang="ko-KR" b="0" i="0" dirty="0">
                <a:effectLst/>
                <a:latin typeface="-apple-system"/>
              </a:rPr>
              <a:t>- 23</a:t>
            </a:r>
            <a:r>
              <a:rPr lang="ko-KR" altLang="en-US" b="0" i="0" dirty="0">
                <a:effectLst/>
                <a:latin typeface="-apple-system"/>
              </a:rPr>
              <a:t>년 공급 과다</a:t>
            </a:r>
            <a:r>
              <a:rPr lang="en-US" altLang="ko-KR" b="0" i="0" dirty="0">
                <a:effectLst/>
                <a:latin typeface="-apple-system"/>
              </a:rPr>
              <a:t>, 24</a:t>
            </a:r>
            <a:r>
              <a:rPr lang="ko-KR" altLang="en-US" b="0" i="0" dirty="0">
                <a:effectLst/>
                <a:latin typeface="-apple-system"/>
              </a:rPr>
              <a:t>년 완전 공급 과다</a:t>
            </a:r>
            <a:endParaRPr lang="ko-KR" altLang="en-US" b="0" i="0" dirty="0"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71878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과거시세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5A44-E48A-44A8-9689-0A3F5F0CCB4B}"/>
              </a:ext>
            </a:extLst>
          </p:cNvPr>
          <p:cNvSpPr txBox="1"/>
          <p:nvPr/>
        </p:nvSpPr>
        <p:spPr>
          <a:xfrm>
            <a:off x="295836" y="878126"/>
            <a:ext cx="7333690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입주 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개월동안 분양가 대비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 가량 상승하였고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이후 긴 조정장과 보합을 거쳐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년도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월부터 조금씩 오르더니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월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천 최고가 이후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월부터 하락하여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현재는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5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억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천 정도 거래가 되고 있습니다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 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285750" indent="-285750" algn="l" fontAlgn="base">
              <a:lnSpc>
                <a:spcPct val="150000"/>
              </a:lnSpc>
              <a:buFontTx/>
              <a:buChar char="-"/>
            </a:pP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전저점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: 13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월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2.84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억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전세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억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) </a:t>
            </a:r>
          </a:p>
          <a:p>
            <a:pPr marL="285750" indent="-285750" algn="l" fontAlgn="base">
              <a:lnSpc>
                <a:spcPct val="150000"/>
              </a:lnSpc>
              <a:buFontTx/>
              <a:buChar char="-"/>
            </a:pP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전고점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월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8.8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전세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5.4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en-US" altLang="ko-KR" dirty="0">
              <a:solidFill>
                <a:srgbClr val="000000"/>
              </a:solidFill>
              <a:latin typeface="Apple SD Gothic Neo"/>
            </a:endParaRPr>
          </a:p>
          <a:p>
            <a:pPr marL="285750" indent="-285750" algn="l" fontAlgn="base">
              <a:lnSpc>
                <a:spcPct val="150000"/>
              </a:lnSpc>
              <a:buFontTx/>
              <a:buChar char="-"/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현재 시세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23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월 매매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5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전세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279AAAE-8587-4BA3-9A12-98B179827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3273" y="878126"/>
            <a:ext cx="3553321" cy="5420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75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8A4985A9-9DDF-4159-90D3-8DC2166EEF05}"/>
              </a:ext>
            </a:extLst>
          </p:cNvPr>
          <p:cNvSpPr/>
          <p:nvPr/>
        </p:nvSpPr>
        <p:spPr>
          <a:xfrm>
            <a:off x="295835" y="4651304"/>
            <a:ext cx="11162387" cy="1365668"/>
          </a:xfrm>
          <a:prstGeom prst="rect">
            <a:avLst/>
          </a:prstGeom>
          <a:solidFill>
            <a:schemeClr val="bg2">
              <a:alpha val="68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 fontAlgn="base"/>
            <a:r>
              <a:rPr lang="ko-KR" altLang="en-US" b="0" i="0" dirty="0">
                <a:solidFill>
                  <a:schemeClr val="tx1"/>
                </a:solidFill>
                <a:effectLst/>
                <a:latin typeface="Apple SD Gothic Neo"/>
              </a:rPr>
              <a:t>막연하게 어느정도 손해를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Apple SD Gothic Neo"/>
              </a:rPr>
              <a:t>보겠지라고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pple SD Gothic Neo"/>
              </a:rPr>
              <a:t> 생각했는데 실제로 계산을 해보니 이렇게까지 극단적으로 차이가 날 줄은 </a:t>
            </a:r>
            <a:r>
              <a:rPr lang="ko-KR" altLang="en-US" dirty="0">
                <a:solidFill>
                  <a:schemeClr val="tx1"/>
                </a:solidFill>
                <a:latin typeface="Apple SD Gothic Neo"/>
              </a:rPr>
              <a:t>몰랐다</a:t>
            </a:r>
            <a:r>
              <a:rPr lang="en-US" altLang="ko-KR" dirty="0">
                <a:solidFill>
                  <a:schemeClr val="tx1"/>
                </a:solidFill>
                <a:latin typeface="Apple SD Gothic Neo"/>
              </a:rPr>
              <a:t>. </a:t>
            </a:r>
            <a:r>
              <a:rPr lang="ko-KR" altLang="en-US" dirty="0">
                <a:solidFill>
                  <a:schemeClr val="tx1"/>
                </a:solidFill>
                <a:latin typeface="Apple SD Gothic Neo"/>
              </a:rPr>
              <a:t>내가 만약 공부를 안하고 막연하게 감에 의해서 사면 </a:t>
            </a:r>
            <a:r>
              <a:rPr lang="en-US" altLang="ko-KR" dirty="0">
                <a:solidFill>
                  <a:schemeClr val="tx1"/>
                </a:solidFill>
                <a:latin typeface="Apple SD Gothic Neo"/>
              </a:rPr>
              <a:t>340%</a:t>
            </a:r>
            <a:r>
              <a:rPr lang="ko-KR" altLang="en-US" dirty="0">
                <a:solidFill>
                  <a:schemeClr val="tx1"/>
                </a:solidFill>
                <a:latin typeface="Apple SD Gothic Neo"/>
              </a:rPr>
              <a:t>이득을 볼 수 있는 물건이 </a:t>
            </a:r>
            <a:r>
              <a:rPr lang="en-US" altLang="ko-KR" dirty="0">
                <a:solidFill>
                  <a:schemeClr val="tx1"/>
                </a:solidFill>
                <a:latin typeface="Apple SD Gothic Neo"/>
              </a:rPr>
              <a:t>-91%</a:t>
            </a:r>
            <a:r>
              <a:rPr lang="ko-KR" altLang="en-US" dirty="0">
                <a:solidFill>
                  <a:schemeClr val="tx1"/>
                </a:solidFill>
                <a:latin typeface="Apple SD Gothic Neo"/>
              </a:rPr>
              <a:t>의 악성채무로 바뀔 수 있다는 사실이 충격적이다</a:t>
            </a:r>
            <a:r>
              <a:rPr lang="en-US" altLang="ko-KR" dirty="0">
                <a:solidFill>
                  <a:schemeClr val="tx1"/>
                </a:solidFill>
                <a:latin typeface="Apple SD Gothic Neo"/>
              </a:rPr>
              <a:t>.</a:t>
            </a:r>
            <a:endParaRPr lang="en-US" altLang="ko-KR" b="0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수익률 분석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5A44-E48A-44A8-9689-0A3F5F0CCB4B}"/>
              </a:ext>
            </a:extLst>
          </p:cNvPr>
          <p:cNvSpPr txBox="1"/>
          <p:nvPr/>
        </p:nvSpPr>
        <p:spPr>
          <a:xfrm>
            <a:off x="295835" y="878126"/>
            <a:ext cx="982531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marL="342900" indent="-342900" algn="l" fontAlgn="base">
              <a:lnSpc>
                <a:spcPct val="150000"/>
              </a:lnSpc>
              <a:buAutoNum type="arabicParenR"/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13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전저점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매수했을 경우 </a:t>
            </a:r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- 13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월 매매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2.84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억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전세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전세가율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70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%)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수익률 계산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(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5.7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2.84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)/(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2.84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2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 * 100 =</a:t>
            </a:r>
            <a:r>
              <a:rPr lang="ko-KR" altLang="en-US" b="1" i="0" dirty="0">
                <a:solidFill>
                  <a:srgbClr val="FF0010"/>
                </a:solidFill>
                <a:effectLst/>
                <a:latin typeface="inherit"/>
              </a:rPr>
              <a:t> </a:t>
            </a:r>
            <a:r>
              <a:rPr lang="en-US" altLang="ko-KR" b="1" u="sng" dirty="0">
                <a:solidFill>
                  <a:srgbClr val="FF0010"/>
                </a:solidFill>
                <a:latin typeface="inherit"/>
              </a:rPr>
              <a:t>34</a:t>
            </a:r>
            <a:r>
              <a:rPr lang="en-US" altLang="ko-KR" b="1" i="0" u="sng" dirty="0">
                <a:solidFill>
                  <a:srgbClr val="FF0010"/>
                </a:solidFill>
                <a:effectLst/>
                <a:latin typeface="inherit"/>
              </a:rPr>
              <a:t>0%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/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​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2)  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월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전고점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매수했을 경우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fontAlgn="base"/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- 21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년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월 매매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8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.8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전세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5.4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억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(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전세가율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61%)</a:t>
            </a:r>
          </a:p>
          <a:p>
            <a:pPr fontAlgn="base"/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- 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수익률 계산 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: (5.7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억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-8.8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억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)/(8.8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억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-5.4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억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Apple SD Gothic Neo"/>
              </a:rPr>
              <a:t>*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100 = </a:t>
            </a:r>
            <a:r>
              <a:rPr lang="en-US" altLang="ko-KR" b="1" u="sng" dirty="0">
                <a:solidFill>
                  <a:srgbClr val="FF0000"/>
                </a:solidFill>
                <a:latin typeface="Apple SD Gothic Neo"/>
              </a:rPr>
              <a:t>-91%</a:t>
            </a:r>
          </a:p>
          <a:p>
            <a:pPr algn="l" fontAlgn="base"/>
            <a:endParaRPr lang="en-US" altLang="ko-KR" dirty="0">
              <a:solidFill>
                <a:srgbClr val="000000"/>
              </a:solidFill>
              <a:latin typeface="-apple-system"/>
            </a:endParaRPr>
          </a:p>
          <a:p>
            <a:pPr algn="l" fontAlgn="base"/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5107651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 err="1">
                <a:solidFill>
                  <a:schemeClr val="bg1"/>
                </a:solidFill>
              </a:rPr>
              <a:t>저환수원리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 원칙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85DE253-56A8-4F3E-B4D1-4E88E8474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556031"/>
              </p:ext>
            </p:extLst>
          </p:nvPr>
        </p:nvGraphicFramePr>
        <p:xfrm>
          <a:off x="1090612" y="1304925"/>
          <a:ext cx="10010776" cy="4854502"/>
        </p:xfrm>
        <a:graphic>
          <a:graphicData uri="http://schemas.openxmlformats.org/drawingml/2006/table">
            <a:tbl>
              <a:tblPr/>
              <a:tblGrid>
                <a:gridCol w="1021043">
                  <a:extLst>
                    <a:ext uri="{9D8B030D-6E8A-4147-A177-3AD203B41FA5}">
                      <a16:colId xmlns:a16="http://schemas.microsoft.com/office/drawing/2014/main" val="691307072"/>
                    </a:ext>
                  </a:extLst>
                </a:gridCol>
                <a:gridCol w="7207731">
                  <a:extLst>
                    <a:ext uri="{9D8B030D-6E8A-4147-A177-3AD203B41FA5}">
                      <a16:colId xmlns:a16="http://schemas.microsoft.com/office/drawing/2014/main" val="4057216373"/>
                    </a:ext>
                  </a:extLst>
                </a:gridCol>
                <a:gridCol w="1782002">
                  <a:extLst>
                    <a:ext uri="{9D8B030D-6E8A-4147-A177-3AD203B41FA5}">
                      <a16:colId xmlns:a16="http://schemas.microsoft.com/office/drawing/2014/main" val="180263752"/>
                    </a:ext>
                  </a:extLst>
                </a:gridCol>
              </a:tblGrid>
              <a:tr h="404446">
                <a:tc>
                  <a:txBody>
                    <a:bodyPr/>
                    <a:lstStyle/>
                    <a:p>
                      <a:pPr fontAlgn="ctr"/>
                      <a:endParaRPr lang="ko-KR" altLang="en-US" sz="1600"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1" dirty="0">
                          <a:effectLst/>
                          <a:latin typeface="맑은"/>
                        </a:rPr>
                        <a:t>생각</a:t>
                      </a:r>
                      <a:endParaRPr lang="ko-KR" altLang="en-US" sz="1600" dirty="0"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1">
                          <a:effectLst/>
                          <a:latin typeface="맑은"/>
                        </a:rPr>
                        <a:t>충족 여부</a:t>
                      </a:r>
                      <a:endParaRPr lang="ko-KR" altLang="en-US" sz="1600"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417037"/>
                  </a:ext>
                </a:extLst>
              </a:tr>
              <a:tr h="720969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1" dirty="0">
                          <a:solidFill>
                            <a:srgbClr val="0213FF"/>
                          </a:solidFill>
                          <a:effectLst/>
                          <a:latin typeface="맑은"/>
                        </a:rPr>
                        <a:t>저평가</a:t>
                      </a:r>
                      <a:endParaRPr lang="ko-KR" altLang="en-US" sz="1600" dirty="0"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첫 수익률보고서라 비교할 대상이 없어 이 아파트가 저평가인지에 대해서는 알 수 없다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X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242132"/>
                  </a:ext>
                </a:extLst>
              </a:tr>
              <a:tr h="103749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1" dirty="0">
                          <a:solidFill>
                            <a:srgbClr val="0213FF"/>
                          </a:solidFill>
                          <a:effectLst/>
                          <a:latin typeface="맑은"/>
                        </a:rPr>
                        <a:t>환금성</a:t>
                      </a:r>
                      <a:endParaRPr lang="ko-KR" altLang="en-US" sz="1600" dirty="0"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학군이 굉장히 좋아 진학을 이유로 매수하는 자녀를 가진 수요는 </a:t>
                      </a:r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꾸준이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 이어질 것 같다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근처에 공원과 주요편의시설도 잘 </a:t>
                      </a:r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갖춰져있어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 매도는 어렵지 않을 것 같으나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2025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년까지 대규모 공급물량이 </a:t>
                      </a:r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예정되어있어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 그 전세들이 빠지는 시기에 구매를 </a:t>
                      </a:r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하는것이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 </a:t>
                      </a:r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좋아보인다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.</a:t>
                      </a: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endParaRPr lang="ko-KR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910935"/>
                  </a:ext>
                </a:extLst>
              </a:tr>
              <a:tr h="720969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1" dirty="0">
                          <a:solidFill>
                            <a:srgbClr val="0213FF"/>
                          </a:solidFill>
                          <a:effectLst/>
                          <a:latin typeface="맑은"/>
                        </a:rPr>
                        <a:t>수익률</a:t>
                      </a:r>
                      <a:endParaRPr lang="ko-KR" altLang="en-US" sz="1600" dirty="0"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현재 </a:t>
                      </a:r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매전갭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80%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수준으로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투자금이 약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1.1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억 이상 들며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, </a:t>
                      </a:r>
                    </a:p>
                    <a:p>
                      <a:pPr algn="ctr" fontAlgn="base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허리까진 빠졌다고 생각된다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X</a:t>
                      </a:r>
                      <a:endParaRPr 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3427894"/>
                  </a:ext>
                </a:extLst>
              </a:tr>
              <a:tr h="1037492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1" dirty="0">
                          <a:solidFill>
                            <a:srgbClr val="0213FF"/>
                          </a:solidFill>
                          <a:effectLst/>
                          <a:latin typeface="맑은"/>
                        </a:rPr>
                        <a:t>원금</a:t>
                      </a:r>
                      <a:endParaRPr lang="en-US" altLang="ko-KR" sz="1600" b="1" dirty="0">
                        <a:solidFill>
                          <a:srgbClr val="0213FF"/>
                        </a:solidFill>
                        <a:effectLst/>
                        <a:latin typeface="맑은"/>
                      </a:endParaRPr>
                    </a:p>
                    <a:p>
                      <a:pPr algn="ctr" fontAlgn="base"/>
                      <a:r>
                        <a:rPr lang="ko-KR" altLang="en-US" sz="1600" b="1" dirty="0">
                          <a:solidFill>
                            <a:srgbClr val="0213FF"/>
                          </a:solidFill>
                          <a:effectLst/>
                          <a:latin typeface="맑은"/>
                        </a:rPr>
                        <a:t>보존</a:t>
                      </a:r>
                      <a:endParaRPr lang="ko-KR" altLang="en-US" sz="1600" dirty="0"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2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년 내 공급 물량으로 해당 아파트를 </a:t>
                      </a:r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대체할만한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 더욱 신축 아파트가 굉장히 많이 생기나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장기적으로는 역간 거리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입지 면에서 밀리진 않을 것 같다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. </a:t>
                      </a:r>
                    </a:p>
                    <a:p>
                      <a:pPr algn="ctr" fontAlgn="base"/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그러나 현재 가격 상승률로 보아 원금 보전이 어려울 수도 있을 것 같다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.</a:t>
                      </a: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X</a:t>
                      </a: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4365678"/>
                  </a:ext>
                </a:extLst>
              </a:tr>
              <a:tr h="879231"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600" b="1" dirty="0">
                          <a:solidFill>
                            <a:srgbClr val="0213FF"/>
                          </a:solidFill>
                          <a:effectLst/>
                          <a:latin typeface="맑은"/>
                        </a:rPr>
                        <a:t>리스크</a:t>
                      </a:r>
                      <a:endParaRPr lang="en-US" altLang="ko-KR" sz="1600" b="1" dirty="0">
                        <a:solidFill>
                          <a:srgbClr val="0213FF"/>
                        </a:solidFill>
                        <a:effectLst/>
                        <a:latin typeface="맑은"/>
                      </a:endParaRPr>
                    </a:p>
                    <a:p>
                      <a:pPr algn="ctr" fontAlgn="base"/>
                      <a:r>
                        <a:rPr lang="ko-KR" altLang="en-US" sz="1600" b="1" dirty="0">
                          <a:solidFill>
                            <a:srgbClr val="0213FF"/>
                          </a:solidFill>
                          <a:effectLst/>
                          <a:latin typeface="맑은"/>
                        </a:rPr>
                        <a:t>대비</a:t>
                      </a:r>
                      <a:endParaRPr lang="ko-KR" altLang="en-US" sz="1600" dirty="0"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안좋은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 상황속에서도 전세가는 크게 요동치지않고 보합을 이뤄 매매와 전세가의 갭이 굉장히 줄어들었다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. 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그러나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24,25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년도 대규모 공급이 있어 구매를 한다면 이 물건이 빠지는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25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말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, 26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년 초에 </a:t>
                      </a:r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전세재계약이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 가능하도록 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24</a:t>
                      </a:r>
                      <a:r>
                        <a:rPr lang="ko-KR" altLang="en-U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년에 구매하는게 </a:t>
                      </a:r>
                      <a:r>
                        <a:rPr lang="ko-KR" altLang="en-U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좋아보인다</a:t>
                      </a:r>
                      <a: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.</a:t>
                      </a:r>
                      <a:br>
                        <a:rPr lang="en-US" altLang="ko-KR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</a:br>
                      <a:endParaRPr lang="ko-KR" altLang="en-US" sz="14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altLang="ko-KR" sz="1600" dirty="0"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latin typeface="맑은"/>
                        </a:rPr>
                        <a:t>O</a:t>
                      </a:r>
                      <a:endParaRPr lang="ko-KR" altLang="en-US" sz="1600" dirty="0"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latin typeface="맑은"/>
                      </a:endParaRPr>
                    </a:p>
                  </a:txBody>
                  <a:tcPr marL="39847" marR="39847" marT="39847" marB="39847" anchor="ctr">
                    <a:lnL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2D2D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721096"/>
                  </a:ext>
                </a:extLst>
              </a:tr>
            </a:tbl>
          </a:graphicData>
        </a:graphic>
      </p:graphicFrame>
      <p:sp>
        <p:nvSpPr>
          <p:cNvPr id="2" name="이등변 삼각형 1">
            <a:extLst>
              <a:ext uri="{FF2B5EF4-FFF2-40B4-BE49-F238E27FC236}">
                <a16:creationId xmlns:a16="http://schemas.microsoft.com/office/drawing/2014/main" id="{189BB52E-4A9C-4F1D-BD62-CE09A3F91AD2}"/>
              </a:ext>
            </a:extLst>
          </p:cNvPr>
          <p:cNvSpPr/>
          <p:nvPr/>
        </p:nvSpPr>
        <p:spPr>
          <a:xfrm>
            <a:off x="10105813" y="2797386"/>
            <a:ext cx="257387" cy="291253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377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 err="1">
                <a:solidFill>
                  <a:schemeClr val="bg1"/>
                </a:solidFill>
              </a:rPr>
              <a:t>느낀점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5A44-E48A-44A8-9689-0A3F5F0CCB4B}"/>
              </a:ext>
            </a:extLst>
          </p:cNvPr>
          <p:cNvSpPr txBox="1"/>
          <p:nvPr/>
        </p:nvSpPr>
        <p:spPr>
          <a:xfrm>
            <a:off x="295835" y="878126"/>
            <a:ext cx="10762690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제가 내린 결론은 저의 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1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호기 사원으로는 </a:t>
            </a:r>
            <a:r>
              <a:rPr lang="ko-KR" altLang="en-US" b="1" i="0" u="sng" dirty="0">
                <a:solidFill>
                  <a:schemeClr val="bg2">
                    <a:lumMod val="25000"/>
                  </a:schemeClr>
                </a:solidFill>
                <a:effectLst/>
                <a:latin typeface="inherit"/>
              </a:rPr>
              <a:t>최종 불합격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입니다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Apple SD Gothic Neo"/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객관적인 수치로 입지 분석을 할 수 있어서 좋았고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다만 정보 조사는 하는 데 그 정보를 해석하는 능력이 너무 부족하다는 것을 실감하였습니다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특히 아직 경험이 부족해 </a:t>
            </a:r>
            <a:r>
              <a:rPr lang="ko-KR" alt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뇌피셜스러운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생각이 많은 점은 참 민망합니다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</a:t>
            </a:r>
            <a:r>
              <a:rPr lang="ko-KR" altLang="en-US" dirty="0" err="1">
                <a:solidFill>
                  <a:schemeClr val="bg2">
                    <a:lumMod val="25000"/>
                  </a:schemeClr>
                </a:solidFill>
                <a:latin typeface="-apple-system"/>
              </a:rPr>
              <a:t>ㅠㅠ</a:t>
            </a:r>
            <a:endParaRPr lang="en-US" altLang="ko-KR" dirty="0">
              <a:solidFill>
                <a:schemeClr val="bg2">
                  <a:lumMod val="25000"/>
                </a:schemeClr>
              </a:solidFill>
              <a:latin typeface="-apple-system"/>
            </a:endParaRPr>
          </a:p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그래도 강의 때 </a:t>
            </a:r>
            <a:r>
              <a:rPr lang="ko-KR" alt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배운대로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직접 조사하고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, '</a:t>
            </a:r>
            <a:r>
              <a:rPr lang="ko-KR" alt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너바나님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레시피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'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대로 직접 판단해보는 데 의의가 있었다고 생각합니다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 </a:t>
            </a:r>
            <a:r>
              <a:rPr lang="ko-KR" alt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전화임장하고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아는 것을 내 손으로 찾아보는 과정에서 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'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역시 </a:t>
            </a:r>
            <a:r>
              <a:rPr lang="ko-KR" alt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너바나님은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다 계획 있으셨군요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!...'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하고 느끼게 됩니다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 1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년 후 다시 이 수익률 보고서를 돌아봤을 때 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'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엥 내가 왜 이렇게 생각했지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?' 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의문을 가질 만큼 더 </a:t>
            </a:r>
            <a:r>
              <a:rPr lang="ko-KR" altLang="en-U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발전해있길</a:t>
            </a:r>
            <a:r>
              <a:rPr lang="ko-KR" altLang="en-US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 바랍니다</a:t>
            </a:r>
            <a:r>
              <a:rPr lang="en-US" altLang="ko-KR" b="0" i="0" dirty="0">
                <a:solidFill>
                  <a:schemeClr val="bg2">
                    <a:lumMod val="25000"/>
                  </a:schemeClr>
                </a:solidFill>
                <a:effectLst/>
                <a:latin typeface="-apple-system"/>
              </a:rPr>
              <a:t>. </a:t>
            </a:r>
            <a:endParaRPr lang="ko-KR" altLang="en-US" b="0" i="0" dirty="0">
              <a:solidFill>
                <a:schemeClr val="bg2">
                  <a:lumMod val="25000"/>
                </a:schemeClr>
              </a:solidFill>
              <a:effectLst/>
              <a:latin typeface="Apple SD Gothic Neo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C291EAE-86C7-4FC9-884C-13CE5D89170D}"/>
              </a:ext>
            </a:extLst>
          </p:cNvPr>
          <p:cNvSpPr/>
          <p:nvPr/>
        </p:nvSpPr>
        <p:spPr>
          <a:xfrm>
            <a:off x="618839" y="930951"/>
            <a:ext cx="10439686" cy="3371116"/>
          </a:xfrm>
          <a:prstGeom prst="rect">
            <a:avLst/>
          </a:prstGeom>
          <a:solidFill>
            <a:schemeClr val="bg2">
              <a:alpha val="68000"/>
            </a:scheme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/>
            <a:r>
              <a:rPr lang="ko-KR" altLang="en-US" b="0" i="0" dirty="0">
                <a:solidFill>
                  <a:schemeClr val="tx1"/>
                </a:solidFill>
                <a:effectLst/>
                <a:latin typeface="Apple SD Gothic Neo"/>
              </a:rPr>
              <a:t>이번 수익률 보고서를 작성하며 </a:t>
            </a:r>
            <a:r>
              <a:rPr lang="ko-KR" altLang="en-US" b="0" i="0" dirty="0" err="1">
                <a:solidFill>
                  <a:schemeClr val="tx1"/>
                </a:solidFill>
                <a:effectLst/>
                <a:latin typeface="Apple SD Gothic Neo"/>
              </a:rPr>
              <a:t>느낀점을</a:t>
            </a:r>
            <a:r>
              <a:rPr lang="ko-KR" altLang="en-US" b="0" i="0" dirty="0">
                <a:solidFill>
                  <a:schemeClr val="tx1"/>
                </a:solidFill>
                <a:effectLst/>
                <a:latin typeface="Apple SD Gothic Neo"/>
              </a:rPr>
              <a:t> </a:t>
            </a:r>
            <a:endParaRPr lang="en-US" altLang="ko-KR" b="0" i="0" dirty="0">
              <a:solidFill>
                <a:schemeClr val="tx1"/>
              </a:solidFill>
              <a:effectLst/>
              <a:latin typeface="Apple SD Gothic Neo"/>
            </a:endParaRPr>
          </a:p>
          <a:p>
            <a:pPr algn="ctr" fontAlgn="base"/>
            <a:r>
              <a:rPr lang="ko-KR" altLang="en-US" b="0" i="0" dirty="0">
                <a:solidFill>
                  <a:schemeClr val="tx1"/>
                </a:solidFill>
                <a:effectLst/>
                <a:latin typeface="Apple SD Gothic Neo"/>
              </a:rPr>
              <a:t>솔직하게 기록해보세요 </a:t>
            </a:r>
            <a:r>
              <a:rPr lang="en-US" altLang="ko-KR" b="0" i="0" dirty="0">
                <a:solidFill>
                  <a:schemeClr val="tx1"/>
                </a:solidFill>
                <a:effectLst/>
                <a:latin typeface="Apple SD Gothic Neo"/>
              </a:rPr>
              <a:t>! </a:t>
            </a:r>
          </a:p>
        </p:txBody>
      </p:sp>
    </p:spTree>
    <p:extLst>
      <p:ext uri="{BB962C8B-B14F-4D97-AF65-F5344CB8AC3E}">
        <p14:creationId xmlns:p14="http://schemas.microsoft.com/office/powerpoint/2010/main" val="3237579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550" y="0"/>
            <a:ext cx="12190900" cy="366776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8" name="페이지 연결자 67"/>
          <p:cNvSpPr/>
          <p:nvPr/>
        </p:nvSpPr>
        <p:spPr>
          <a:xfrm>
            <a:off x="13465837" y="3415039"/>
            <a:ext cx="547495" cy="584536"/>
          </a:xfrm>
          <a:prstGeom prst="flowChartOffpageConnector">
            <a:avLst/>
          </a:prstGeom>
          <a:solidFill>
            <a:srgbClr val="5A9F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ko-KR" sz="11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CE6744F-C852-4DA3-8998-B89B09131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335" y="3707307"/>
            <a:ext cx="47815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4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단지 정보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5A44-E48A-44A8-9689-0A3F5F0CCB4B}"/>
              </a:ext>
            </a:extLst>
          </p:cNvPr>
          <p:cNvSpPr txBox="1"/>
          <p:nvPr/>
        </p:nvSpPr>
        <p:spPr>
          <a:xfrm>
            <a:off x="295835" y="878126"/>
            <a:ext cx="9825317" cy="25317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아파트명</a:t>
            </a:r>
            <a:r>
              <a:rPr lang="en-US" altLang="ko-KR" dirty="0"/>
              <a:t>: </a:t>
            </a:r>
            <a:r>
              <a:rPr lang="ko-KR" altLang="en-US" dirty="0"/>
              <a:t>평촌 </a:t>
            </a:r>
            <a:r>
              <a:rPr lang="ko-KR" altLang="en-US" dirty="0" err="1"/>
              <a:t>호계동</a:t>
            </a:r>
            <a:r>
              <a:rPr lang="ko-KR" altLang="en-US" dirty="0"/>
              <a:t> 무궁화진흥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세대 수</a:t>
            </a:r>
            <a:r>
              <a:rPr lang="en-US" altLang="ko-KR" dirty="0"/>
              <a:t>: 321</a:t>
            </a:r>
            <a:r>
              <a:rPr lang="ko-KR" altLang="en-US" dirty="0"/>
              <a:t>세대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입주연도</a:t>
            </a:r>
            <a:r>
              <a:rPr lang="en-US" altLang="ko-KR" dirty="0"/>
              <a:t>(</a:t>
            </a:r>
            <a:r>
              <a:rPr lang="ko-KR" altLang="en-US" dirty="0"/>
              <a:t>사용승인일</a:t>
            </a:r>
            <a:r>
              <a:rPr lang="en-US" altLang="ko-KR" dirty="0"/>
              <a:t>): 1992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면적 구성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[20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평대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]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74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타입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(22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평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)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: 75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세대</a:t>
            </a:r>
            <a:endParaRPr lang="en-US" altLang="ko-KR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                          [30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평대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] 103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타입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(31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평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 : 246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세대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주소  및 위치</a:t>
            </a:r>
            <a:r>
              <a:rPr lang="en-US" altLang="ko-KR" dirty="0"/>
              <a:t>: </a:t>
            </a:r>
            <a:r>
              <a:rPr lang="ko-KR" altLang="en-US" dirty="0"/>
              <a:t>경기도 안양시 동안구 </a:t>
            </a:r>
            <a:r>
              <a:rPr lang="ko-KR" altLang="en-US" dirty="0" err="1"/>
              <a:t>호계동</a:t>
            </a:r>
            <a:r>
              <a:rPr lang="ko-KR" altLang="en-US" dirty="0"/>
              <a:t> </a:t>
            </a:r>
            <a:r>
              <a:rPr lang="en-US" altLang="ko-KR" dirty="0"/>
              <a:t>1056-6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228A81-4E68-41D5-9D48-5EE5261C6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64" y="3645415"/>
            <a:ext cx="6405123" cy="282116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54CA856-92EA-4218-A1C3-2A1688E7CE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951" y="3645415"/>
            <a:ext cx="3988113" cy="282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382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234876" y="219055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수도권 입지 평가 기준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E5F9C8B7-2B10-4F1C-8034-3431E0A8D89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21337" y="1090936"/>
          <a:ext cx="8994160" cy="5190265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27232">
                  <a:extLst>
                    <a:ext uri="{9D8B030D-6E8A-4147-A177-3AD203B41FA5}">
                      <a16:colId xmlns:a16="http://schemas.microsoft.com/office/drawing/2014/main" val="2186221530"/>
                    </a:ext>
                  </a:extLst>
                </a:gridCol>
                <a:gridCol w="1621914">
                  <a:extLst>
                    <a:ext uri="{9D8B030D-6E8A-4147-A177-3AD203B41FA5}">
                      <a16:colId xmlns:a16="http://schemas.microsoft.com/office/drawing/2014/main" val="1943774524"/>
                    </a:ext>
                  </a:extLst>
                </a:gridCol>
                <a:gridCol w="1647933">
                  <a:extLst>
                    <a:ext uri="{9D8B030D-6E8A-4147-A177-3AD203B41FA5}">
                      <a16:colId xmlns:a16="http://schemas.microsoft.com/office/drawing/2014/main" val="2997163041"/>
                    </a:ext>
                  </a:extLst>
                </a:gridCol>
                <a:gridCol w="1499027">
                  <a:extLst>
                    <a:ext uri="{9D8B030D-6E8A-4147-A177-3AD203B41FA5}">
                      <a16:colId xmlns:a16="http://schemas.microsoft.com/office/drawing/2014/main" val="2212171377"/>
                    </a:ext>
                  </a:extLst>
                </a:gridCol>
                <a:gridCol w="1499027">
                  <a:extLst>
                    <a:ext uri="{9D8B030D-6E8A-4147-A177-3AD203B41FA5}">
                      <a16:colId xmlns:a16="http://schemas.microsoft.com/office/drawing/2014/main" val="1502957917"/>
                    </a:ext>
                  </a:extLst>
                </a:gridCol>
                <a:gridCol w="1499027">
                  <a:extLst>
                    <a:ext uri="{9D8B030D-6E8A-4147-A177-3AD203B41FA5}">
                      <a16:colId xmlns:a16="http://schemas.microsoft.com/office/drawing/2014/main" val="1214392640"/>
                    </a:ext>
                  </a:extLst>
                </a:gridCol>
              </a:tblGrid>
              <a:tr h="5023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직장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교통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환경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3979579"/>
                  </a:ext>
                </a:extLst>
              </a:tr>
              <a:tr h="7596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기준</a:t>
                      </a: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종사자수</a:t>
                      </a: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업무지구</a:t>
                      </a:r>
                      <a:endParaRPr lang="en-US" altLang="ko-KR" b="1" dirty="0"/>
                    </a:p>
                    <a:p>
                      <a:pPr algn="ctr" latinLnBrk="1"/>
                      <a:r>
                        <a:rPr lang="ko-KR" altLang="en-US" b="1" dirty="0"/>
                        <a:t>접근성</a:t>
                      </a: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학업성취도</a:t>
                      </a: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편의시설</a:t>
                      </a:r>
                      <a:endParaRPr lang="en-US" altLang="ko-KR" sz="1600" b="1" dirty="0"/>
                    </a:p>
                    <a:p>
                      <a:pPr algn="ctr" latinLnBrk="1"/>
                      <a:r>
                        <a:rPr lang="en-US" altLang="ko-KR" sz="1600" b="1" dirty="0"/>
                        <a:t>(</a:t>
                      </a:r>
                      <a:r>
                        <a:rPr lang="ko-KR" altLang="en-US" sz="1600" b="1" dirty="0"/>
                        <a:t>백화점</a:t>
                      </a:r>
                      <a:r>
                        <a:rPr lang="en-US" altLang="ko-KR" sz="1600" b="1" dirty="0"/>
                        <a:t>, </a:t>
                      </a:r>
                      <a:r>
                        <a:rPr lang="ko-KR" altLang="en-US" sz="1600" b="1" dirty="0"/>
                        <a:t>마트</a:t>
                      </a:r>
                      <a:r>
                        <a:rPr lang="en-US" altLang="ko-KR" sz="1600" b="1" dirty="0"/>
                        <a:t>)</a:t>
                      </a:r>
                      <a:endParaRPr lang="ko-KR" altLang="en-US" sz="1600" b="1" dirty="0"/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dirty="0"/>
                        <a:t>공급물량</a:t>
                      </a:r>
                    </a:p>
                  </a:txBody>
                  <a:tcPr anchor="ctr"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836752"/>
                  </a:ext>
                </a:extLst>
              </a:tr>
              <a:tr h="11311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S</a:t>
                      </a:r>
                      <a:r>
                        <a:rPr lang="ko-KR" altLang="en-US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종사자수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만명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강남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분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이내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95% </a:t>
                      </a:r>
                      <a:r>
                        <a:rPr lang="ko-KR" altLang="en-US" dirty="0"/>
                        <a:t>이상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백화점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2</a:t>
                      </a:r>
                      <a:r>
                        <a:rPr lang="ko-KR" altLang="en-US" sz="1600" dirty="0"/>
                        <a:t>개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공급 없음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436706"/>
                  </a:ext>
                </a:extLst>
              </a:tr>
              <a:tr h="11718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A</a:t>
                      </a:r>
                      <a:r>
                        <a:rPr lang="ko-KR" altLang="en-US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</a:t>
                      </a:r>
                      <a:r>
                        <a:rPr lang="ko-KR" altLang="en-US" dirty="0"/>
                        <a:t>만명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강남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시간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ko-KR" altLang="en-US" dirty="0"/>
                        <a:t>부도심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분 이내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90%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백화점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인구수 </a:t>
                      </a:r>
                      <a:r>
                        <a:rPr lang="en-US" altLang="ko-KR" sz="1600" dirty="0"/>
                        <a:t>0.5% </a:t>
                      </a:r>
                      <a:r>
                        <a:rPr lang="ko-KR" altLang="en-US" sz="1600" dirty="0"/>
                        <a:t>이내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371368"/>
                  </a:ext>
                </a:extLst>
              </a:tr>
              <a:tr h="11229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B</a:t>
                      </a:r>
                      <a:r>
                        <a:rPr lang="ko-KR" altLang="en-US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만명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부도심 </a:t>
                      </a:r>
                      <a:endParaRPr lang="en-US" altLang="ko-KR" dirty="0"/>
                    </a:p>
                    <a:p>
                      <a:pPr algn="ctr"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시간 이내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85%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대형 마트 </a:t>
                      </a:r>
                      <a:endParaRPr lang="en-US" altLang="ko-KR" sz="1600" dirty="0"/>
                    </a:p>
                    <a:p>
                      <a:pPr algn="ctr" latinLnBrk="1"/>
                      <a:r>
                        <a:rPr lang="en-US" altLang="ko-KR" sz="1600" dirty="0"/>
                        <a:t>1</a:t>
                      </a:r>
                      <a:r>
                        <a:rPr lang="ko-KR" altLang="en-US" sz="1600" dirty="0"/>
                        <a:t>개 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0.5% </a:t>
                      </a:r>
                    </a:p>
                    <a:p>
                      <a:pPr algn="ctr" latinLnBrk="1"/>
                      <a:r>
                        <a:rPr lang="ko-KR" altLang="en-US" sz="1600" dirty="0"/>
                        <a:t>두 배 이하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202629"/>
                  </a:ext>
                </a:extLst>
              </a:tr>
              <a:tr h="50232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C</a:t>
                      </a:r>
                      <a:r>
                        <a:rPr lang="ko-KR" altLang="en-US" b="1" dirty="0"/>
                        <a:t>등급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80%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그 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배 이상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591685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955F5B34-B5AB-4A64-8D4B-FAC9AA8F0A64}"/>
              </a:ext>
            </a:extLst>
          </p:cNvPr>
          <p:cNvSpPr/>
          <p:nvPr/>
        </p:nvSpPr>
        <p:spPr>
          <a:xfrm>
            <a:off x="9619130" y="1090936"/>
            <a:ext cx="2286000" cy="1775011"/>
          </a:xfrm>
          <a:prstGeom prst="rect">
            <a:avLst/>
          </a:prstGeom>
          <a:noFill/>
          <a:ln w="317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수도권 입지평가는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직장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교통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학군</a:t>
            </a:r>
            <a:r>
              <a:rPr lang="en-US" altLang="ko-KR" sz="16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환경</a:t>
            </a:r>
            <a:r>
              <a:rPr lang="en-US" altLang="ko-KR" sz="1600" dirty="0">
                <a:solidFill>
                  <a:schemeClr val="tx1"/>
                </a:solidFill>
              </a:rPr>
              <a:t>, </a:t>
            </a:r>
            <a:r>
              <a:rPr lang="ko-KR" altLang="en-US" sz="1600" dirty="0">
                <a:solidFill>
                  <a:schemeClr val="tx1"/>
                </a:solidFill>
              </a:rPr>
              <a:t>공급으로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‘</a:t>
            </a:r>
            <a:r>
              <a:rPr lang="ko-KR" altLang="en-US" sz="1600" dirty="0">
                <a:solidFill>
                  <a:schemeClr val="tx1"/>
                </a:solidFill>
              </a:rPr>
              <a:t>구 단위</a:t>
            </a:r>
            <a:r>
              <a:rPr lang="en-US" altLang="ko-KR" sz="1600" dirty="0">
                <a:solidFill>
                  <a:schemeClr val="tx1"/>
                </a:solidFill>
              </a:rPr>
              <a:t>’ </a:t>
            </a:r>
            <a:r>
              <a:rPr lang="ko-KR" altLang="en-US" sz="1600" dirty="0">
                <a:solidFill>
                  <a:schemeClr val="tx1"/>
                </a:solidFill>
              </a:rPr>
              <a:t>로 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평가합니다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9CC8394-410B-4837-B824-7CA689959FCB}"/>
              </a:ext>
            </a:extLst>
          </p:cNvPr>
          <p:cNvSpPr/>
          <p:nvPr/>
        </p:nvSpPr>
        <p:spPr>
          <a:xfrm>
            <a:off x="1642533" y="3493911"/>
            <a:ext cx="1636889" cy="1145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2BD1206-34F7-40CA-8402-79D7CBF12437}"/>
              </a:ext>
            </a:extLst>
          </p:cNvPr>
          <p:cNvSpPr/>
          <p:nvPr/>
        </p:nvSpPr>
        <p:spPr>
          <a:xfrm>
            <a:off x="3281528" y="3493911"/>
            <a:ext cx="1636889" cy="1145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929F34-A9FD-4375-AD33-2C03B0D497B1}"/>
              </a:ext>
            </a:extLst>
          </p:cNvPr>
          <p:cNvSpPr/>
          <p:nvPr/>
        </p:nvSpPr>
        <p:spPr>
          <a:xfrm>
            <a:off x="4918417" y="3493911"/>
            <a:ext cx="1493672" cy="1145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3316EEA-1874-484C-8222-953565156362}"/>
              </a:ext>
            </a:extLst>
          </p:cNvPr>
          <p:cNvSpPr/>
          <p:nvPr/>
        </p:nvSpPr>
        <p:spPr>
          <a:xfrm>
            <a:off x="6420121" y="2348089"/>
            <a:ext cx="1493672" cy="1145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67B5C19-1704-4E98-ABE5-D5D9525D3218}"/>
              </a:ext>
            </a:extLst>
          </p:cNvPr>
          <p:cNvSpPr/>
          <p:nvPr/>
        </p:nvSpPr>
        <p:spPr>
          <a:xfrm>
            <a:off x="7921825" y="4639733"/>
            <a:ext cx="1493672" cy="1145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444843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입지평가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-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직장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5A44-E48A-44A8-9689-0A3F5F0CCB4B}"/>
              </a:ext>
            </a:extLst>
          </p:cNvPr>
          <p:cNvSpPr txBox="1"/>
          <p:nvPr/>
        </p:nvSpPr>
        <p:spPr>
          <a:xfrm>
            <a:off x="340440" y="915363"/>
            <a:ext cx="11334887" cy="377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직장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(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안양 동안구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) </a:t>
            </a:r>
            <a:r>
              <a:rPr lang="en-US" altLang="ko-KR" i="0" dirty="0">
                <a:solidFill>
                  <a:srgbClr val="0213FF"/>
                </a:solidFill>
                <a:effectLst/>
                <a:latin typeface="맑은"/>
              </a:rPr>
              <a:t>“A</a:t>
            </a:r>
            <a:r>
              <a:rPr lang="ko-KR" altLang="en-US" i="0" dirty="0">
                <a:solidFill>
                  <a:srgbClr val="0213FF"/>
                </a:solidFill>
                <a:effectLst/>
                <a:latin typeface="맑은"/>
              </a:rPr>
              <a:t>등급</a:t>
            </a:r>
            <a:r>
              <a:rPr lang="en-US" altLang="ko-KR" i="0" dirty="0">
                <a:solidFill>
                  <a:srgbClr val="0213FF"/>
                </a:solidFill>
                <a:effectLst/>
                <a:latin typeface="맑은"/>
              </a:rPr>
              <a:t>"</a:t>
            </a:r>
            <a:endParaRPr lang="ko-KR" altLang="en-US" i="0" dirty="0">
              <a:solidFill>
                <a:srgbClr val="000000"/>
              </a:solidFill>
              <a:effectLst/>
              <a:latin typeface="맑은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└ 기준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: </a:t>
            </a:r>
            <a:r>
              <a:rPr lang="en-US" altLang="ko-KR" dirty="0">
                <a:solidFill>
                  <a:srgbClr val="000000"/>
                </a:solidFill>
                <a:latin typeface="맑은"/>
              </a:rPr>
              <a:t>S - 30</a:t>
            </a:r>
            <a:r>
              <a:rPr lang="ko-KR" altLang="en-US" dirty="0">
                <a:solidFill>
                  <a:srgbClr val="000000"/>
                </a:solidFill>
                <a:latin typeface="맑은"/>
              </a:rPr>
              <a:t>만명 이상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/ </a:t>
            </a:r>
            <a:r>
              <a:rPr lang="en-US" altLang="ko-KR" u="sng" dirty="0">
                <a:solidFill>
                  <a:srgbClr val="0213FF"/>
                </a:solidFill>
                <a:latin typeface="맑은"/>
              </a:rPr>
              <a:t>A - 20</a:t>
            </a:r>
            <a:r>
              <a:rPr lang="ko-KR" altLang="en-US" u="sng" dirty="0">
                <a:solidFill>
                  <a:srgbClr val="0213FF"/>
                </a:solidFill>
                <a:latin typeface="맑은"/>
              </a:rPr>
              <a:t>만명 이상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/ B - 10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만명 이상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/ C - 10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만명 미만</a:t>
            </a:r>
          </a:p>
          <a:p>
            <a:pPr algn="l" fontAlgn="base">
              <a:lnSpc>
                <a:spcPct val="150000"/>
              </a:lnSpc>
            </a:pP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​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"/>
              </a:rPr>
              <a:t>- 21</a:t>
            </a:r>
            <a:r>
              <a:rPr lang="ko-KR" altLang="en-US" dirty="0">
                <a:solidFill>
                  <a:srgbClr val="000000"/>
                </a:solidFill>
                <a:latin typeface="맑은"/>
              </a:rPr>
              <a:t>년 원천징수 연봉 평균 </a:t>
            </a:r>
            <a:r>
              <a:rPr lang="en-US" altLang="ko-KR" dirty="0">
                <a:solidFill>
                  <a:srgbClr val="000000"/>
                </a:solidFill>
                <a:latin typeface="맑은"/>
              </a:rPr>
              <a:t>: 3,800</a:t>
            </a:r>
            <a:r>
              <a:rPr lang="ko-KR" altLang="en-US" dirty="0">
                <a:solidFill>
                  <a:srgbClr val="000000"/>
                </a:solidFill>
                <a:latin typeface="맑은"/>
              </a:rPr>
              <a:t>만원 </a:t>
            </a:r>
            <a:r>
              <a:rPr lang="en-US" altLang="ko-KR" dirty="0">
                <a:solidFill>
                  <a:srgbClr val="000000"/>
                </a:solidFill>
                <a:latin typeface="맑은"/>
              </a:rPr>
              <a:t>(++)</a:t>
            </a:r>
            <a:endParaRPr lang="ko-KR" altLang="en-US" dirty="0">
              <a:solidFill>
                <a:srgbClr val="000000"/>
              </a:solidFill>
              <a:latin typeface="맑은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"/>
              </a:rPr>
              <a:t>- 19</a:t>
            </a:r>
            <a:r>
              <a:rPr lang="ko-KR" altLang="en-US" dirty="0">
                <a:solidFill>
                  <a:srgbClr val="000000"/>
                </a:solidFill>
                <a:latin typeface="맑은"/>
              </a:rPr>
              <a:t>년 종사자 수 </a:t>
            </a:r>
            <a:r>
              <a:rPr lang="en-US" altLang="ko-KR" dirty="0">
                <a:solidFill>
                  <a:srgbClr val="000000"/>
                </a:solidFill>
                <a:latin typeface="맑은"/>
              </a:rPr>
              <a:t>: 261,491</a:t>
            </a:r>
            <a:r>
              <a:rPr lang="ko-KR" altLang="en-US" dirty="0">
                <a:solidFill>
                  <a:srgbClr val="000000"/>
                </a:solidFill>
                <a:latin typeface="맑은"/>
              </a:rPr>
              <a:t>명</a:t>
            </a: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solidFill>
                  <a:srgbClr val="000000"/>
                </a:solidFill>
                <a:latin typeface="맑은"/>
              </a:rPr>
              <a:t>- 19</a:t>
            </a:r>
            <a:r>
              <a:rPr lang="ko-KR" altLang="en-US" dirty="0">
                <a:solidFill>
                  <a:srgbClr val="000000"/>
                </a:solidFill>
                <a:latin typeface="맑은"/>
              </a:rPr>
              <a:t>년 사업체 수 </a:t>
            </a:r>
            <a:r>
              <a:rPr lang="en-US" altLang="ko-KR" dirty="0">
                <a:solidFill>
                  <a:srgbClr val="000000"/>
                </a:solidFill>
                <a:latin typeface="맑은"/>
              </a:rPr>
              <a:t>: 45,375</a:t>
            </a:r>
            <a:r>
              <a:rPr lang="ko-KR" altLang="en-US" dirty="0">
                <a:solidFill>
                  <a:srgbClr val="000000"/>
                </a:solidFill>
                <a:latin typeface="맑은"/>
              </a:rPr>
              <a:t>개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//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서울의 사대문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강남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여의도 등 주요 직장과 거리가 다소 있지만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,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삼성왕국이라고 불릴 정도로 근처에 수원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/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화성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/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동탄 사업장이 있어 유사한 </a:t>
            </a:r>
            <a:r>
              <a:rPr lang="ko-KR" altLang="en-US" i="0" dirty="0" err="1">
                <a:solidFill>
                  <a:srgbClr val="000000"/>
                </a:solidFill>
                <a:effectLst/>
                <a:latin typeface="맑은"/>
              </a:rPr>
              <a:t>사업체수를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 가진 서울 강동구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(12,993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- 11.9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만명 종사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)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와 서울 동대문구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(14,211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개 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- 11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만명 종사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) </a:t>
            </a:r>
            <a:r>
              <a:rPr lang="ko-KR" altLang="en-US" i="0" dirty="0">
                <a:solidFill>
                  <a:srgbClr val="000000"/>
                </a:solidFill>
                <a:effectLst/>
                <a:latin typeface="맑은"/>
              </a:rPr>
              <a:t>대비 종사가 수가 많은 편입니다</a:t>
            </a:r>
            <a:r>
              <a:rPr lang="en-US" altLang="ko-KR" i="0" dirty="0">
                <a:solidFill>
                  <a:srgbClr val="000000"/>
                </a:solidFill>
                <a:effectLst/>
                <a:latin typeface="맑은"/>
              </a:rPr>
              <a:t>. </a:t>
            </a:r>
            <a:endParaRPr lang="ko-KR" altLang="en-US" i="0" dirty="0">
              <a:solidFill>
                <a:srgbClr val="000000"/>
              </a:solidFill>
              <a:effectLst/>
              <a:latin typeface="맑은"/>
            </a:endParaRPr>
          </a:p>
        </p:txBody>
      </p:sp>
    </p:spTree>
    <p:extLst>
      <p:ext uri="{BB962C8B-B14F-4D97-AF65-F5344CB8AC3E}">
        <p14:creationId xmlns:p14="http://schemas.microsoft.com/office/powerpoint/2010/main" val="3556061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입지평가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-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교통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5A44-E48A-44A8-9689-0A3F5F0CCB4B}"/>
              </a:ext>
            </a:extLst>
          </p:cNvPr>
          <p:cNvSpPr txBox="1"/>
          <p:nvPr/>
        </p:nvSpPr>
        <p:spPr>
          <a:xfrm>
            <a:off x="356073" y="930951"/>
            <a:ext cx="11479853" cy="2955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교통</a:t>
            </a:r>
            <a:r>
              <a:rPr lang="ko-KR" altLang="en-US" b="1" i="0" dirty="0">
                <a:solidFill>
                  <a:srgbClr val="0213FF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0213FF"/>
                </a:solidFill>
                <a:effectLst/>
                <a:latin typeface="inherit"/>
              </a:rPr>
              <a:t>“A</a:t>
            </a:r>
            <a:r>
              <a:rPr lang="ko-KR" altLang="en-US" b="1" i="0" dirty="0">
                <a:solidFill>
                  <a:srgbClr val="0213FF"/>
                </a:solidFill>
                <a:effectLst/>
                <a:latin typeface="inherit"/>
              </a:rPr>
              <a:t>등급</a:t>
            </a:r>
            <a:r>
              <a:rPr lang="en-US" altLang="ko-KR" b="1" i="0" dirty="0">
                <a:solidFill>
                  <a:srgbClr val="0213FF"/>
                </a:solidFill>
                <a:effectLst/>
                <a:latin typeface="inherit"/>
              </a:rPr>
              <a:t>”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└ 기준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: S –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강남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30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inherit"/>
              </a:rPr>
              <a:t>분이내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 </a:t>
            </a:r>
            <a:r>
              <a:rPr lang="en-US" altLang="ko-KR" b="1" u="sng" dirty="0">
                <a:solidFill>
                  <a:srgbClr val="0213FF"/>
                </a:solidFill>
                <a:latin typeface="inherit"/>
              </a:rPr>
              <a:t>A – </a:t>
            </a:r>
            <a:r>
              <a:rPr lang="ko-KR" altLang="en-US" b="1" u="sng" dirty="0">
                <a:solidFill>
                  <a:srgbClr val="0213FF"/>
                </a:solidFill>
                <a:latin typeface="inherit"/>
              </a:rPr>
              <a:t>강남 </a:t>
            </a:r>
            <a:r>
              <a:rPr lang="en-US" altLang="ko-KR" b="1" u="sng" dirty="0">
                <a:solidFill>
                  <a:srgbClr val="0213FF"/>
                </a:solidFill>
                <a:latin typeface="inherit"/>
              </a:rPr>
              <a:t>1</a:t>
            </a:r>
            <a:r>
              <a:rPr lang="ko-KR" altLang="en-US" b="1" u="sng" dirty="0">
                <a:solidFill>
                  <a:srgbClr val="0213FF"/>
                </a:solidFill>
                <a:latin typeface="inherit"/>
              </a:rPr>
              <a:t>시간 이내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ko-KR" altLang="en-US" b="1" i="0" dirty="0">
                <a:solidFill>
                  <a:srgbClr val="0213FF"/>
                </a:solidFill>
                <a:effectLst/>
                <a:latin typeface="inherit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B –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종로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영등포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/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구로 등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시간 이내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 C –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inherit"/>
              </a:rPr>
              <a:t>그외</a:t>
            </a:r>
            <a:endParaRPr lang="en-US" altLang="ko-KR" b="1" i="0" dirty="0">
              <a:solidFill>
                <a:srgbClr val="000000"/>
              </a:solidFill>
              <a:effectLst/>
              <a:latin typeface="inherit"/>
            </a:endParaRPr>
          </a:p>
          <a:p>
            <a:pPr fontAlgn="base">
              <a:lnSpc>
                <a:spcPct val="150000"/>
              </a:lnSpc>
            </a:pP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범계역까지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도보로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10~15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분 정도 소요되나 버스가 잘 되어있어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(10, 11-5, 60)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버스 세정거장으로 이용 가능합니다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오전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7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시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30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분 출발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아파트에서 역 도착까지 도보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+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대중교통 기준 네이버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길찾기로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확인하였습니다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지하철이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효율적이였습니다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강남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지하철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47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강남역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판교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: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광역버스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40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분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판교역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58130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입지평가 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- 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학군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5A44-E48A-44A8-9689-0A3F5F0CCB4B}"/>
              </a:ext>
            </a:extLst>
          </p:cNvPr>
          <p:cNvSpPr txBox="1"/>
          <p:nvPr/>
        </p:nvSpPr>
        <p:spPr>
          <a:xfrm>
            <a:off x="295835" y="878126"/>
            <a:ext cx="6571690" cy="3371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학군 </a:t>
            </a:r>
            <a:r>
              <a:rPr lang="en-US" altLang="ko-KR" b="1" i="0" dirty="0">
                <a:solidFill>
                  <a:srgbClr val="0213FF"/>
                </a:solidFill>
                <a:effectLst/>
                <a:latin typeface="inherit"/>
              </a:rPr>
              <a:t>“A</a:t>
            </a:r>
            <a:r>
              <a:rPr lang="ko-KR" altLang="en-US" b="1" i="0" dirty="0">
                <a:solidFill>
                  <a:srgbClr val="0213FF"/>
                </a:solidFill>
                <a:effectLst/>
                <a:latin typeface="inherit"/>
              </a:rPr>
              <a:t>등급</a:t>
            </a:r>
            <a:r>
              <a:rPr lang="en-US" altLang="ko-KR" b="1" i="0" dirty="0">
                <a:solidFill>
                  <a:srgbClr val="0213FF"/>
                </a:solidFill>
                <a:effectLst/>
                <a:latin typeface="inherit"/>
              </a:rPr>
              <a:t>"</a:t>
            </a:r>
            <a:endParaRPr lang="ko-KR" altLang="en-US" b="0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└ 기준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: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S - 95%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이상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 </a:t>
            </a:r>
            <a:r>
              <a:rPr lang="en-US" altLang="ko-KR" b="1" u="sng" dirty="0">
                <a:solidFill>
                  <a:srgbClr val="0213FF"/>
                </a:solidFill>
                <a:latin typeface="inherit"/>
              </a:rPr>
              <a:t>A - 90%</a:t>
            </a:r>
            <a:r>
              <a:rPr lang="ko-KR" altLang="en-US" b="1" u="sng" dirty="0">
                <a:solidFill>
                  <a:srgbClr val="0213FF"/>
                </a:solidFill>
                <a:latin typeface="inherit"/>
              </a:rPr>
              <a:t>이상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B - 85%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이상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 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  <a:latin typeface="inherit"/>
              </a:rPr>
              <a:t>C - 85% </a:t>
            </a:r>
            <a:r>
              <a:rPr lang="ko-KR" altLang="en-US" b="1" i="0" u="none" strike="noStrike" dirty="0">
                <a:solidFill>
                  <a:srgbClr val="000000"/>
                </a:solidFill>
                <a:effectLst/>
                <a:latin typeface="inherit"/>
              </a:rPr>
              <a:t>미만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b="1" i="0" dirty="0">
                <a:solidFill>
                  <a:srgbClr val="0213FF"/>
                </a:solidFill>
                <a:effectLst/>
                <a:latin typeface="inherit"/>
              </a:rPr>
              <a:t>​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동안구 내에서는 학업성취도 특급수준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특목고 진학 순위는 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위 정도로 중상위권입니다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.</a:t>
            </a: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학업성취도 평가 기준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범계중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귀인중도 있으나 </a:t>
            </a:r>
            <a:r>
              <a:rPr lang="ko-KR" altLang="en-US" dirty="0" err="1">
                <a:solidFill>
                  <a:srgbClr val="000000"/>
                </a:solidFill>
                <a:latin typeface="-apple-system"/>
              </a:rPr>
              <a:t>안좋은걸</a:t>
            </a:r>
            <a:r>
              <a:rPr lang="ko-KR" altLang="en-US" dirty="0">
                <a:solidFill>
                  <a:srgbClr val="000000"/>
                </a:solidFill>
                <a:latin typeface="-apple-system"/>
              </a:rPr>
              <a:t> 기준으로 측정</a:t>
            </a:r>
            <a:r>
              <a:rPr lang="en-US" altLang="ko-KR" dirty="0">
                <a:solidFill>
                  <a:srgbClr val="000000"/>
                </a:solidFill>
                <a:latin typeface="-apple-system"/>
              </a:rPr>
              <a:t>)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93.1% </a:t>
            </a:r>
            <a:endParaRPr lang="ko-KR" altLang="en-US" b="0" i="0" dirty="0">
              <a:solidFill>
                <a:srgbClr val="000000"/>
              </a:solidFill>
              <a:effectLst/>
              <a:latin typeface="Apple SD Gothic Neo"/>
            </a:endParaRPr>
          </a:p>
          <a:p>
            <a:pPr algn="l" fontAlgn="base">
              <a:lnSpc>
                <a:spcPct val="150000"/>
              </a:lnSpc>
            </a:pP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학원가는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범계중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평촌중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귀인중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근처로 많이 인접해 있습니다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6369797-67CC-4263-80A4-402233695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77" y="1357809"/>
            <a:ext cx="5062688" cy="3519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1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입지평가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-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학군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26E55E0-46EA-4B3A-BBCF-F528AE16EE55}"/>
              </a:ext>
            </a:extLst>
          </p:cNvPr>
          <p:cNvSpPr/>
          <p:nvPr/>
        </p:nvSpPr>
        <p:spPr>
          <a:xfrm>
            <a:off x="401144" y="4644932"/>
            <a:ext cx="506695" cy="480752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C062CE-271A-4569-8C97-C778D3F84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915363"/>
            <a:ext cx="5196636" cy="4258277"/>
          </a:xfrm>
          <a:prstGeom prst="rect">
            <a:avLst/>
          </a:prstGeom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BCF971A4-0DC5-4E9A-A89F-35908F502A1E}"/>
              </a:ext>
            </a:extLst>
          </p:cNvPr>
          <p:cNvSpPr/>
          <p:nvPr/>
        </p:nvSpPr>
        <p:spPr>
          <a:xfrm>
            <a:off x="637309" y="930952"/>
            <a:ext cx="3900055" cy="41398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1C9CA62-E74E-421C-9962-06AAFDC234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241" y="1298345"/>
            <a:ext cx="6580482" cy="387116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DD9CA9-BA63-4E9D-A4B3-3AE4E2E9E24B}"/>
              </a:ext>
            </a:extLst>
          </p:cNvPr>
          <p:cNvSpPr txBox="1"/>
          <p:nvPr/>
        </p:nvSpPr>
        <p:spPr>
          <a:xfrm>
            <a:off x="5524241" y="5389166"/>
            <a:ext cx="657169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학원가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A1C9CB-9A87-454C-A134-503A7415F190}"/>
              </a:ext>
            </a:extLst>
          </p:cNvPr>
          <p:cNvSpPr txBox="1"/>
          <p:nvPr/>
        </p:nvSpPr>
        <p:spPr>
          <a:xfrm>
            <a:off x="91440" y="5389165"/>
            <a:ext cx="5196636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Apple SD Gothic Neo"/>
              </a:rPr>
              <a:t>중학교</a:t>
            </a:r>
          </a:p>
        </p:txBody>
      </p:sp>
    </p:spTree>
    <p:extLst>
      <p:ext uri="{BB962C8B-B14F-4D97-AF65-F5344CB8AC3E}">
        <p14:creationId xmlns:p14="http://schemas.microsoft.com/office/powerpoint/2010/main" val="3260697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입지평가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- 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환경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D15A44-E48A-44A8-9689-0A3F5F0CCB4B}"/>
              </a:ext>
            </a:extLst>
          </p:cNvPr>
          <p:cNvSpPr txBox="1"/>
          <p:nvPr/>
        </p:nvSpPr>
        <p:spPr>
          <a:xfrm>
            <a:off x="295835" y="878126"/>
            <a:ext cx="10847294" cy="2540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환경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en-US" altLang="ko-KR" b="1" i="0" dirty="0">
                <a:solidFill>
                  <a:srgbClr val="0213FF"/>
                </a:solidFill>
                <a:effectLst/>
                <a:latin typeface="inherit"/>
              </a:rPr>
              <a:t>“A</a:t>
            </a:r>
            <a:r>
              <a:rPr lang="ko-KR" altLang="en-US" b="1" i="0" dirty="0">
                <a:solidFill>
                  <a:srgbClr val="0213FF"/>
                </a:solidFill>
                <a:effectLst/>
                <a:latin typeface="inherit"/>
              </a:rPr>
              <a:t>등급</a:t>
            </a:r>
            <a:r>
              <a:rPr lang="en-US" altLang="ko-KR" b="1" i="0" dirty="0">
                <a:solidFill>
                  <a:srgbClr val="0213FF"/>
                </a:solidFill>
                <a:effectLst/>
                <a:latin typeface="inherit"/>
              </a:rPr>
              <a:t>"</a:t>
            </a:r>
            <a:endParaRPr lang="ko-KR" alt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└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기준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: S -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백화점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2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개 이상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 </a:t>
            </a:r>
            <a:r>
              <a:rPr lang="en-US" altLang="ko-KR" b="1" u="sng" dirty="0">
                <a:solidFill>
                  <a:srgbClr val="0213FF"/>
                </a:solidFill>
                <a:latin typeface="inherit"/>
              </a:rPr>
              <a:t>A - </a:t>
            </a:r>
            <a:r>
              <a:rPr lang="ko-KR" altLang="en-US" b="1" u="sng" dirty="0">
                <a:solidFill>
                  <a:srgbClr val="0213FF"/>
                </a:solidFill>
                <a:latin typeface="inherit"/>
              </a:rPr>
              <a:t>백화점 </a:t>
            </a:r>
            <a:r>
              <a:rPr lang="en-US" altLang="ko-KR" b="1" u="sng" dirty="0">
                <a:solidFill>
                  <a:srgbClr val="0213FF"/>
                </a:solidFill>
                <a:latin typeface="inherit"/>
              </a:rPr>
              <a:t>1</a:t>
            </a:r>
            <a:r>
              <a:rPr lang="ko-KR" altLang="en-US" b="1" u="sng" dirty="0">
                <a:solidFill>
                  <a:srgbClr val="0213FF"/>
                </a:solidFill>
                <a:latin typeface="inherit"/>
              </a:rPr>
              <a:t>개 이상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</a:t>
            </a:r>
            <a:r>
              <a:rPr lang="ko-KR" altLang="en-US" b="1" i="0" u="sng" dirty="0">
                <a:solidFill>
                  <a:srgbClr val="0213FF"/>
                </a:solidFill>
                <a:effectLst/>
                <a:latin typeface="inherit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B – 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대형마트 </a:t>
            </a:r>
            <a:r>
              <a:rPr lang="en-US" altLang="ko-KR" b="1" dirty="0">
                <a:solidFill>
                  <a:srgbClr val="000000"/>
                </a:solidFill>
                <a:latin typeface="inherit"/>
              </a:rPr>
              <a:t>1</a:t>
            </a:r>
            <a:r>
              <a:rPr lang="ko-KR" altLang="en-US" b="1" dirty="0">
                <a:solidFill>
                  <a:srgbClr val="000000"/>
                </a:solidFill>
                <a:latin typeface="inherit"/>
              </a:rPr>
              <a:t>개 이상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altLang="ko-KR" b="1" i="0" dirty="0">
                <a:solidFill>
                  <a:srgbClr val="000000"/>
                </a:solidFill>
                <a:effectLst/>
                <a:latin typeface="inherit"/>
              </a:rPr>
              <a:t>/ C - </a:t>
            </a:r>
            <a:r>
              <a:rPr lang="ko-KR" altLang="en-US" b="1" i="0" dirty="0" err="1">
                <a:solidFill>
                  <a:srgbClr val="000000"/>
                </a:solidFill>
                <a:effectLst/>
                <a:latin typeface="inherit"/>
              </a:rPr>
              <a:t>그외</a:t>
            </a:r>
            <a:endParaRPr lang="ko-KR" alt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b="1" i="0" dirty="0">
                <a:solidFill>
                  <a:srgbClr val="000000"/>
                </a:solidFill>
                <a:effectLst/>
                <a:latin typeface="inherit"/>
              </a:rPr>
              <a:t>​</a:t>
            </a:r>
            <a:endParaRPr lang="ko-KR" altLang="en-US" b="0" i="0" dirty="0">
              <a:solidFill>
                <a:srgbClr val="000000"/>
              </a:solidFill>
              <a:effectLst/>
              <a:latin typeface="inherit"/>
            </a:endParaRPr>
          </a:p>
          <a:p>
            <a:pPr algn="l" fontAlgn="base">
              <a:lnSpc>
                <a:spcPct val="150000"/>
              </a:lnSpc>
            </a:pP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근처 대형마트와 공원은 많이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형성되어있으나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백화점이 가까운 반경 내 없습니다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가장 가까운 백화점은 수원터미널 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NC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백화점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수원역 롯데백화점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인계동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b="0" i="0" dirty="0" err="1">
                <a:solidFill>
                  <a:srgbClr val="000000"/>
                </a:solidFill>
                <a:effectLst/>
                <a:latin typeface="-apple-system"/>
              </a:rPr>
              <a:t>갤러리아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 입니다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대부분 주변엔 아파트가 있어 균일성은 있는 편이나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000000"/>
                </a:solidFill>
                <a:effectLst/>
                <a:latin typeface="-apple-system"/>
              </a:rPr>
              <a:t>대형 상권이 아쉽습니다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-apple-system"/>
              </a:rPr>
              <a:t>.</a:t>
            </a:r>
            <a:endParaRPr lang="ko-KR" altLang="en-US" b="0" i="0" dirty="0">
              <a:solidFill>
                <a:srgbClr val="000000"/>
              </a:solidFill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407876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705D1C7-1502-422E-BE9D-A4C1835F838B}"/>
              </a:ext>
            </a:extLst>
          </p:cNvPr>
          <p:cNvSpPr/>
          <p:nvPr/>
        </p:nvSpPr>
        <p:spPr>
          <a:xfrm>
            <a:off x="0" y="0"/>
            <a:ext cx="12192000" cy="68072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75C64F0-1751-4CC2-8F6E-EAE48FEDD6D9}"/>
              </a:ext>
            </a:extLst>
          </p:cNvPr>
          <p:cNvSpPr/>
          <p:nvPr/>
        </p:nvSpPr>
        <p:spPr>
          <a:xfrm>
            <a:off x="91440" y="234643"/>
            <a:ext cx="42837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ko-KR" altLang="en-US" sz="2400" b="1" dirty="0">
                <a:solidFill>
                  <a:schemeClr val="bg1"/>
                </a:solidFill>
              </a:rPr>
              <a:t>입지평가</a:t>
            </a:r>
            <a:r>
              <a:rPr kumimoji="1" lang="en-US" altLang="ko-KR" sz="2400" b="1" dirty="0">
                <a:solidFill>
                  <a:schemeClr val="bg1"/>
                </a:solidFill>
              </a:rPr>
              <a:t>- </a:t>
            </a:r>
            <a:r>
              <a:rPr kumimoji="1" lang="ko-KR" altLang="en-US" sz="2400" b="1" dirty="0">
                <a:solidFill>
                  <a:schemeClr val="bg1"/>
                </a:solidFill>
              </a:rPr>
              <a:t>환경</a:t>
            </a:r>
            <a:endParaRPr kumimoji="1" lang="en-US" altLang="ko-KR" sz="2400" b="1" dirty="0">
              <a:solidFill>
                <a:schemeClr val="bg1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2C3C54-2715-476B-8778-D5F15D87F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04" y="749814"/>
            <a:ext cx="2968444" cy="2811533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043D8F-AD1F-48B8-BC12-9624B0EADB62}"/>
              </a:ext>
            </a:extLst>
          </p:cNvPr>
          <p:cNvSpPr/>
          <p:nvPr/>
        </p:nvSpPr>
        <p:spPr>
          <a:xfrm>
            <a:off x="1361072" y="2311400"/>
            <a:ext cx="696830" cy="303267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FA61BCB-B91E-4913-B7B6-01B2C8C94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017" y="749814"/>
            <a:ext cx="3100078" cy="284331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AF15541F-AE0D-47D5-81EF-567E54743784}"/>
              </a:ext>
            </a:extLst>
          </p:cNvPr>
          <p:cNvSpPr/>
          <p:nvPr/>
        </p:nvSpPr>
        <p:spPr>
          <a:xfrm>
            <a:off x="3094124" y="2087469"/>
            <a:ext cx="573619" cy="396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FF0DB53-157D-46D8-8A02-0357353FC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017" y="3785061"/>
            <a:ext cx="3100078" cy="26605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78CCE98-1D93-4680-9063-574E9D51A8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104" y="3753277"/>
            <a:ext cx="2968444" cy="2687431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CA3B5935-796F-4FB3-8DE4-0EF60A91352B}"/>
              </a:ext>
            </a:extLst>
          </p:cNvPr>
          <p:cNvSpPr/>
          <p:nvPr/>
        </p:nvSpPr>
        <p:spPr>
          <a:xfrm>
            <a:off x="3094124" y="5085628"/>
            <a:ext cx="573619" cy="396626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5AB795-6E78-47E7-9D8A-D412B6EB16F6}"/>
              </a:ext>
            </a:extLst>
          </p:cNvPr>
          <p:cNvSpPr/>
          <p:nvPr/>
        </p:nvSpPr>
        <p:spPr>
          <a:xfrm>
            <a:off x="1398243" y="5085627"/>
            <a:ext cx="786157" cy="222973"/>
          </a:xfrm>
          <a:prstGeom prst="rect">
            <a:avLst/>
          </a:prstGeom>
          <a:noFill/>
          <a:ln w="412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48685"/>
      </p:ext>
    </p:extLst>
  </p:cSld>
  <p:clrMapOvr>
    <a:masterClrMapping/>
  </p:clrMapOvr>
</p:sld>
</file>

<file path=ppt/theme/theme1.xml><?xml version="1.0" encoding="utf-8"?>
<a:theme xmlns:a="http://schemas.openxmlformats.org/drawingml/2006/main" name="샤샤샤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샤샤샤" id="{500ED639-4DA0-40AF-A941-A4385E37DAE9}" vid="{39EF2C26-8ABC-4263-A0EB-7CCEF40886D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샤샤샤</Template>
  <TotalTime>26828</TotalTime>
  <Words>1212</Words>
  <Application>Microsoft Office PowerPoint</Application>
  <PresentationFormat>와이드스크린</PresentationFormat>
  <Paragraphs>146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Apple SD Gothic Neo</vt:lpstr>
      <vt:lpstr>-apple-system</vt:lpstr>
      <vt:lpstr>inherit</vt:lpstr>
      <vt:lpstr>맑은</vt:lpstr>
      <vt:lpstr>맑은 고딕</vt:lpstr>
      <vt:lpstr>Arial</vt:lpstr>
      <vt:lpstr>샤샤샤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월부학교 여름학기 임계점넘을수있주우1반</dc:title>
  <dc:creator>kim junghyun</dc:creator>
  <cp:lastModifiedBy>hoon</cp:lastModifiedBy>
  <cp:revision>739</cp:revision>
  <dcterms:created xsi:type="dcterms:W3CDTF">2020-09-24T00:31:38Z</dcterms:created>
  <dcterms:modified xsi:type="dcterms:W3CDTF">2023-03-20T08:23:40Z</dcterms:modified>
</cp:coreProperties>
</file>