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8" r:id="rId3"/>
    <p:sldId id="258" r:id="rId4"/>
    <p:sldId id="263" r:id="rId5"/>
    <p:sldId id="264" r:id="rId6"/>
    <p:sldId id="279" r:id="rId7"/>
    <p:sldId id="280" r:id="rId8"/>
    <p:sldId id="267" r:id="rId9"/>
    <p:sldId id="273" r:id="rId10"/>
    <p:sldId id="275" r:id="rId11"/>
    <p:sldId id="276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0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C494-77EB-4521-97B0-D230B5DACDF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EFEC-0533-4CFA-8004-B3C875F30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C494-77EB-4521-97B0-D230B5DACDF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EFEC-0533-4CFA-8004-B3C875F30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3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C494-77EB-4521-97B0-D230B5DACDF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EFEC-0533-4CFA-8004-B3C875F30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2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C494-77EB-4521-97B0-D230B5DACDF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EFEC-0533-4CFA-8004-B3C875F30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5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C494-77EB-4521-97B0-D230B5DACDF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EFEC-0533-4CFA-8004-B3C875F30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0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C494-77EB-4521-97B0-D230B5DACDF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EFEC-0533-4CFA-8004-B3C875F30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2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C494-77EB-4521-97B0-D230B5DACDF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EFEC-0533-4CFA-8004-B3C875F30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7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C494-77EB-4521-97B0-D230B5DACDF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EFEC-0533-4CFA-8004-B3C875F30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6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C494-77EB-4521-97B0-D230B5DACDF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EFEC-0533-4CFA-8004-B3C875F30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6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C494-77EB-4521-97B0-D230B5DACDF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EFEC-0533-4CFA-8004-B3C875F30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92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C494-77EB-4521-97B0-D230B5DACDF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4EFEC-0533-4CFA-8004-B3C875F30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47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7C494-77EB-4521-97B0-D230B5DACDFB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4EFEC-0533-4CFA-8004-B3C875F305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9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lendar-business-2018-week-month-2497192/" TargetMode="External"/><Relationship Id="rId7" Type="http://schemas.openxmlformats.org/officeDocument/2006/relationships/hyperlink" Target="http://www.publicdomainfiles.com/show_file.php?id=13925202613498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://www.pngall.com/calendar-png" TargetMode="Externa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hyperlink" Target="https://goopenva.org/courseware/lesson/1805" TargetMode="External"/><Relationship Id="rId7" Type="http://schemas.openxmlformats.org/officeDocument/2006/relationships/hyperlink" Target="https://mixedbag-of-sid.blogspot.com/2010/10/is-there-any-shortcut-to-earn-mor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hyperlink" Target="http://www.pngall.com/relationship-png/download/27276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://creative-commons-images.com/handwriting/a/achievement.htm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pixabay.com/en/spruce-forest-conifer-sunrise-sky-311280/" TargetMode="External"/><Relationship Id="rId7" Type="http://schemas.openxmlformats.org/officeDocument/2006/relationships/hyperlink" Target="https://www.goodfreephotos.com/vector-images/tree-with-fruits-vector-art.png.ph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publicdomainq.net/sprout-plant-water-0030219/" TargetMode="External"/><Relationship Id="rId10" Type="http://schemas.openxmlformats.org/officeDocument/2006/relationships/image" Target="../media/image15.png"/><Relationship Id="rId4" Type="http://schemas.openxmlformats.org/officeDocument/2006/relationships/image" Target="../media/image12.jpeg"/><Relationship Id="rId9" Type="http://schemas.openxmlformats.org/officeDocument/2006/relationships/hyperlink" Target="https://openclipart.org/detail/10452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Ios-home-outline.svg" TargetMode="External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49ADDED2-42EF-41F7-AE51-199D9F199F6A}"/>
              </a:ext>
            </a:extLst>
          </p:cNvPr>
          <p:cNvSpPr txBox="1"/>
          <p:nvPr/>
        </p:nvSpPr>
        <p:spPr>
          <a:xfrm>
            <a:off x="3687425" y="5250086"/>
            <a:ext cx="5197164" cy="1176535"/>
          </a:xfrm>
          <a:prstGeom prst="rect">
            <a:avLst/>
          </a:prstGeom>
          <a:noFill/>
        </p:spPr>
        <p:txBody>
          <a:bodyPr wrap="square" rtlCol="0"/>
          <a:lstStyle/>
          <a:p>
            <a:pPr algn="r">
              <a:lnSpc>
                <a:spcPct val="150000"/>
              </a:lnSpc>
            </a:pPr>
            <a:r>
              <a:rPr lang="ko-KR" altLang="en-US" sz="2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열반스쿨 기초반 </a:t>
            </a:r>
            <a:r>
              <a:rPr lang="en-US" altLang="ko-KR" sz="2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58</a:t>
            </a:r>
            <a:r>
              <a:rPr lang="ko-KR" altLang="en-US" sz="240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</a:t>
            </a:r>
            <a:endParaRPr lang="en-US" altLang="ko-KR" sz="24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24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모드 </a:t>
            </a:r>
            <a:endParaRPr lang="en-US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44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5D081C5E-3EE0-4073-8260-394F41AD3359}"/>
              </a:ext>
            </a:extLst>
          </p:cNvPr>
          <p:cNvSpPr txBox="1">
            <a:spLocks/>
          </p:cNvSpPr>
          <p:nvPr/>
        </p:nvSpPr>
        <p:spPr>
          <a:xfrm>
            <a:off x="-219201" y="365709"/>
            <a:ext cx="5832921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6-3 </a:t>
            </a:r>
            <a:r>
              <a:rPr lang="ko-KR" altLang="en-US" sz="3600" dirty="0"/>
              <a:t>일</a:t>
            </a:r>
            <a:r>
              <a:rPr lang="en-US" altLang="ko-KR" sz="3600" dirty="0"/>
              <a:t>/</a:t>
            </a:r>
            <a:r>
              <a:rPr lang="ko-KR" altLang="en-US" sz="3600" dirty="0"/>
              <a:t>주간</a:t>
            </a:r>
            <a:r>
              <a:rPr lang="en-US" altLang="ko-KR" sz="3600" dirty="0"/>
              <a:t>/</a:t>
            </a:r>
            <a:r>
              <a:rPr lang="ko-KR" altLang="en-US" sz="3600" dirty="0"/>
              <a:t>월 계획표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05BA9A82-6D0C-4BC8-9918-E0907208F649}"/>
              </a:ext>
            </a:extLst>
          </p:cNvPr>
          <p:cNvSpPr txBox="1">
            <a:spLocks/>
          </p:cNvSpPr>
          <p:nvPr/>
        </p:nvSpPr>
        <p:spPr>
          <a:xfrm>
            <a:off x="5814182" y="753823"/>
            <a:ext cx="3144761" cy="428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매일</a:t>
            </a:r>
            <a:r>
              <a:rPr lang="en-US" altLang="ko-KR" sz="1800" dirty="0"/>
              <a:t>, </a:t>
            </a:r>
            <a:r>
              <a:rPr lang="ko-KR" altLang="en-US" sz="1800" dirty="0"/>
              <a:t>주별</a:t>
            </a:r>
            <a:r>
              <a:rPr lang="en-US" altLang="ko-KR" sz="1800" dirty="0"/>
              <a:t>, </a:t>
            </a:r>
            <a:r>
              <a:rPr lang="ko-KR" altLang="en-US" sz="1800" dirty="0"/>
              <a:t>월별 정기 계획 수립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1E582F-1398-4C32-9B57-485FAC249768}"/>
              </a:ext>
            </a:extLst>
          </p:cNvPr>
          <p:cNvSpPr/>
          <p:nvPr/>
        </p:nvSpPr>
        <p:spPr>
          <a:xfrm>
            <a:off x="819454" y="3097438"/>
            <a:ext cx="1765359" cy="745285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Daily</a:t>
            </a:r>
            <a:endParaRPr lang="ko-KR" altLang="en-US" sz="2400" dirty="0">
              <a:solidFill>
                <a:srgbClr val="0000C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42DAF90-D53A-411D-BCE2-64FCEBC1B201}"/>
              </a:ext>
            </a:extLst>
          </p:cNvPr>
          <p:cNvSpPr/>
          <p:nvPr/>
        </p:nvSpPr>
        <p:spPr>
          <a:xfrm>
            <a:off x="3571803" y="3097438"/>
            <a:ext cx="1861492" cy="745285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Weekly</a:t>
            </a:r>
            <a:endParaRPr lang="ko-KR" altLang="en-US" sz="2400" dirty="0">
              <a:solidFill>
                <a:srgbClr val="0000C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A6DD495-6C8B-4B74-93F1-79CD6D6A54B9}"/>
              </a:ext>
            </a:extLst>
          </p:cNvPr>
          <p:cNvSpPr/>
          <p:nvPr/>
        </p:nvSpPr>
        <p:spPr>
          <a:xfrm>
            <a:off x="6357697" y="3097437"/>
            <a:ext cx="2044791" cy="745285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Monthly</a:t>
            </a:r>
            <a:endParaRPr lang="ko-KR" altLang="en-US" sz="2400" dirty="0">
              <a:solidFill>
                <a:srgbClr val="0000C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EE10A-E112-4FBA-8090-4454147F2F25}"/>
              </a:ext>
            </a:extLst>
          </p:cNvPr>
          <p:cNvSpPr txBox="1"/>
          <p:nvPr/>
        </p:nvSpPr>
        <p:spPr>
          <a:xfrm>
            <a:off x="701678" y="4092385"/>
            <a:ext cx="2970063" cy="171861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오전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월부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Best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게시판 읽기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강의 요약 및 정리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임장하기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 시간 없으면 점심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 때 회사주위라도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독서 최소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30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 이상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매일 운동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2D12C-B7D4-45A0-89FC-09EF4322961F}"/>
              </a:ext>
            </a:extLst>
          </p:cNvPr>
          <p:cNvSpPr txBox="1"/>
          <p:nvPr/>
        </p:nvSpPr>
        <p:spPr>
          <a:xfrm>
            <a:off x="3286936" y="4080891"/>
            <a:ext cx="2970063" cy="88761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주말 하루 임장하기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임장보고서 만들기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강의듣기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복습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/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과제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시간금전가계부 정리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B1C85-D693-409B-B324-02B293886C79}"/>
              </a:ext>
            </a:extLst>
          </p:cNvPr>
          <p:cNvSpPr txBox="1"/>
          <p:nvPr/>
        </p:nvSpPr>
        <p:spPr>
          <a:xfrm>
            <a:off x="6173937" y="4046085"/>
            <a:ext cx="2970063" cy="88761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수입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지출 내역 정리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주간계획 실행 내용 점검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한달 한 것에 대한 정리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4E09B7-1BAB-4A1F-B587-3BF31E1D7C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84287" y="1483795"/>
            <a:ext cx="1861492" cy="141230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02208CB-507D-401B-82EE-5B7B81B08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25441" y="1532113"/>
            <a:ext cx="1754217" cy="13156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38F331-733D-49E4-887D-AA9A1342097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70355" y="1633540"/>
            <a:ext cx="1063558" cy="1132389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D8F9788-6C31-44CE-90A9-0ADCE061C890}"/>
              </a:ext>
            </a:extLst>
          </p:cNvPr>
          <p:cNvCxnSpPr>
            <a:cxnSpLocks/>
          </p:cNvCxnSpPr>
          <p:nvPr/>
        </p:nvCxnSpPr>
        <p:spPr>
          <a:xfrm>
            <a:off x="304800" y="1118595"/>
            <a:ext cx="8547100" cy="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2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DE36A40-C557-48E3-B237-E934A6B3F56D}"/>
              </a:ext>
            </a:extLst>
          </p:cNvPr>
          <p:cNvCxnSpPr>
            <a:cxnSpLocks/>
          </p:cNvCxnSpPr>
          <p:nvPr/>
        </p:nvCxnSpPr>
        <p:spPr>
          <a:xfrm>
            <a:off x="651861" y="4046867"/>
            <a:ext cx="7525865" cy="6557"/>
          </a:xfrm>
          <a:prstGeom prst="straightConnector1">
            <a:avLst/>
          </a:prstGeom>
          <a:ln w="31750">
            <a:solidFill>
              <a:srgbClr val="AAC3C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5D081C5E-3EE0-4073-8260-394F41AD3359}"/>
              </a:ext>
            </a:extLst>
          </p:cNvPr>
          <p:cNvSpPr txBox="1">
            <a:spLocks/>
          </p:cNvSpPr>
          <p:nvPr/>
        </p:nvSpPr>
        <p:spPr>
          <a:xfrm>
            <a:off x="185057" y="385315"/>
            <a:ext cx="4147859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7. </a:t>
            </a:r>
            <a:r>
              <a:rPr lang="ko-KR" altLang="en-US" sz="3600" dirty="0"/>
              <a:t>시간의 </a:t>
            </a:r>
            <a:r>
              <a:rPr lang="en-US" altLang="ko-KR" sz="3600" dirty="0"/>
              <a:t>4</a:t>
            </a:r>
            <a:r>
              <a:rPr lang="ko-KR" altLang="en-US" sz="3600" dirty="0"/>
              <a:t>분면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05BA9A82-6D0C-4BC8-9918-E0907208F649}"/>
              </a:ext>
            </a:extLst>
          </p:cNvPr>
          <p:cNvSpPr txBox="1">
            <a:spLocks/>
          </p:cNvSpPr>
          <p:nvPr/>
        </p:nvSpPr>
        <p:spPr>
          <a:xfrm>
            <a:off x="4811084" y="707523"/>
            <a:ext cx="4147859" cy="42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시급성</a:t>
            </a:r>
            <a:r>
              <a:rPr lang="en-US" altLang="ko-KR" sz="1800" dirty="0"/>
              <a:t>/</a:t>
            </a:r>
            <a:r>
              <a:rPr lang="ko-KR" altLang="en-US" sz="1800" dirty="0"/>
              <a:t>중요도에 따라 우선순위 설정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D8F9788-6C31-44CE-90A9-0ADCE061C890}"/>
              </a:ext>
            </a:extLst>
          </p:cNvPr>
          <p:cNvCxnSpPr>
            <a:cxnSpLocks/>
          </p:cNvCxnSpPr>
          <p:nvPr/>
        </p:nvCxnSpPr>
        <p:spPr>
          <a:xfrm>
            <a:off x="304800" y="1118595"/>
            <a:ext cx="8547100" cy="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FFEEFF9-BA1C-4C97-9012-4BEBD015BC6C}"/>
              </a:ext>
            </a:extLst>
          </p:cNvPr>
          <p:cNvCxnSpPr>
            <a:cxnSpLocks/>
          </p:cNvCxnSpPr>
          <p:nvPr/>
        </p:nvCxnSpPr>
        <p:spPr>
          <a:xfrm>
            <a:off x="4407349" y="1369154"/>
            <a:ext cx="0" cy="5488846"/>
          </a:xfrm>
          <a:prstGeom prst="straightConnector1">
            <a:avLst/>
          </a:prstGeom>
          <a:ln w="31750">
            <a:solidFill>
              <a:srgbClr val="AAC3C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F5DE91E-E75C-4A27-96BB-C855DFFED60D}"/>
              </a:ext>
            </a:extLst>
          </p:cNvPr>
          <p:cNvSpPr/>
          <p:nvPr/>
        </p:nvSpPr>
        <p:spPr>
          <a:xfrm>
            <a:off x="4457870" y="1442365"/>
            <a:ext cx="3828615" cy="2580645"/>
          </a:xfrm>
          <a:prstGeom prst="roundRect">
            <a:avLst>
              <a:gd name="adj" fmla="val 1731"/>
            </a:avLst>
          </a:prstGeom>
          <a:solidFill>
            <a:schemeClr val="bg1">
              <a:lumMod val="65000"/>
              <a:alpha val="54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1D17D63-F751-4CD5-8C62-77CDC5F9B5B4}"/>
              </a:ext>
            </a:extLst>
          </p:cNvPr>
          <p:cNvSpPr/>
          <p:nvPr/>
        </p:nvSpPr>
        <p:spPr>
          <a:xfrm>
            <a:off x="578734" y="1417688"/>
            <a:ext cx="3828615" cy="2580645"/>
          </a:xfrm>
          <a:prstGeom prst="roundRect">
            <a:avLst>
              <a:gd name="adj" fmla="val 1731"/>
            </a:avLst>
          </a:prstGeom>
          <a:solidFill>
            <a:schemeClr val="bg1">
              <a:lumMod val="65000"/>
              <a:alpha val="54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FC9D0CC-FBC9-4189-BA6C-A82C04DEF945}"/>
              </a:ext>
            </a:extLst>
          </p:cNvPr>
          <p:cNvSpPr/>
          <p:nvPr/>
        </p:nvSpPr>
        <p:spPr>
          <a:xfrm>
            <a:off x="4457870" y="4042208"/>
            <a:ext cx="3828615" cy="2581947"/>
          </a:xfrm>
          <a:prstGeom prst="roundRect">
            <a:avLst>
              <a:gd name="adj" fmla="val 1731"/>
            </a:avLst>
          </a:prstGeom>
          <a:solidFill>
            <a:schemeClr val="bg1">
              <a:lumMod val="65000"/>
              <a:alpha val="54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EF2621E-5353-4234-958E-38C5A5DBBF43}"/>
              </a:ext>
            </a:extLst>
          </p:cNvPr>
          <p:cNvSpPr/>
          <p:nvPr/>
        </p:nvSpPr>
        <p:spPr>
          <a:xfrm>
            <a:off x="571951" y="4048765"/>
            <a:ext cx="3828615" cy="2581947"/>
          </a:xfrm>
          <a:prstGeom prst="roundRect">
            <a:avLst>
              <a:gd name="adj" fmla="val 1731"/>
            </a:avLst>
          </a:prstGeom>
          <a:solidFill>
            <a:schemeClr val="bg1">
              <a:lumMod val="65000"/>
              <a:alpha val="54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F2CB5E-5AFD-448F-8407-F9BC5D04BD0E}"/>
              </a:ext>
            </a:extLst>
          </p:cNvPr>
          <p:cNvSpPr txBox="1"/>
          <p:nvPr/>
        </p:nvSpPr>
        <p:spPr>
          <a:xfrm>
            <a:off x="698218" y="5134602"/>
            <a:ext cx="3271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게임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롤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토탈워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시리즈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유튜브 시청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쓸데없는 술자리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OTT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시청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31A813-A1DA-4048-9E04-2517CF8016F9}"/>
              </a:ext>
            </a:extLst>
          </p:cNvPr>
          <p:cNvSpPr txBox="1"/>
          <p:nvPr/>
        </p:nvSpPr>
        <p:spPr>
          <a:xfrm>
            <a:off x="1026818" y="4369897"/>
            <a:ext cx="28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C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시급하지도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AC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C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중요하지도 않은 것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DD409D-39D8-48DE-ADE8-C6A2343075ED}"/>
              </a:ext>
            </a:extLst>
          </p:cNvPr>
          <p:cNvSpPr txBox="1"/>
          <p:nvPr/>
        </p:nvSpPr>
        <p:spPr>
          <a:xfrm>
            <a:off x="4812454" y="5289890"/>
            <a:ext cx="3271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회사 업무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청소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빨래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CE1FA1-1D9D-4DA5-8F79-29113BA07A8E}"/>
              </a:ext>
            </a:extLst>
          </p:cNvPr>
          <p:cNvSpPr txBox="1"/>
          <p:nvPr/>
        </p:nvSpPr>
        <p:spPr>
          <a:xfrm>
            <a:off x="4736653" y="2521272"/>
            <a:ext cx="3271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강의 듣기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과제 수행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부동산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금융 지식 습득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지출 계획 재정비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가계부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임장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시간금전가계부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목실감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적기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6A25CD-4500-42A5-A2B0-5DE2072B7AA4}"/>
              </a:ext>
            </a:extLst>
          </p:cNvPr>
          <p:cNvSpPr txBox="1"/>
          <p:nvPr/>
        </p:nvSpPr>
        <p:spPr>
          <a:xfrm>
            <a:off x="837359" y="2516942"/>
            <a:ext cx="327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부부 간의 소통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투자 계획 수립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운동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5195DF-AAA5-4E24-B220-21B6E6BC377D}"/>
              </a:ext>
            </a:extLst>
          </p:cNvPr>
          <p:cNvSpPr txBox="1"/>
          <p:nvPr/>
        </p:nvSpPr>
        <p:spPr>
          <a:xfrm>
            <a:off x="3119666" y="3017043"/>
            <a:ext cx="16927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2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23E5B9-3800-4895-8174-4E6C5E679E17}"/>
              </a:ext>
            </a:extLst>
          </p:cNvPr>
          <p:cNvSpPr txBox="1"/>
          <p:nvPr/>
        </p:nvSpPr>
        <p:spPr>
          <a:xfrm>
            <a:off x="4035216" y="2993186"/>
            <a:ext cx="16927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1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5A0FE6-A61F-42E7-B880-686B309385AE}"/>
              </a:ext>
            </a:extLst>
          </p:cNvPr>
          <p:cNvSpPr txBox="1"/>
          <p:nvPr/>
        </p:nvSpPr>
        <p:spPr>
          <a:xfrm>
            <a:off x="3094123" y="3990164"/>
            <a:ext cx="16927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4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015D37-D43E-405B-8858-E55118E9F955}"/>
              </a:ext>
            </a:extLst>
          </p:cNvPr>
          <p:cNvSpPr txBox="1"/>
          <p:nvPr/>
        </p:nvSpPr>
        <p:spPr>
          <a:xfrm>
            <a:off x="4045970" y="3915871"/>
            <a:ext cx="16927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3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5D38C0-1A90-4DB5-9CDF-17C57F3147FA}"/>
              </a:ext>
            </a:extLst>
          </p:cNvPr>
          <p:cNvSpPr txBox="1"/>
          <p:nvPr/>
        </p:nvSpPr>
        <p:spPr>
          <a:xfrm>
            <a:off x="4970198" y="4393802"/>
            <a:ext cx="2891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C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시급하지만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AC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C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중요하지 않은 것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6D1E39-234C-4922-84C4-6FBC305F177A}"/>
              </a:ext>
            </a:extLst>
          </p:cNvPr>
          <p:cNvSpPr txBox="1"/>
          <p:nvPr/>
        </p:nvSpPr>
        <p:spPr>
          <a:xfrm>
            <a:off x="3729985" y="1118595"/>
            <a:ext cx="139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E4304F-EA4B-4F1F-8872-DEA86B727BEC}"/>
              </a:ext>
            </a:extLst>
          </p:cNvPr>
          <p:cNvSpPr txBox="1"/>
          <p:nvPr/>
        </p:nvSpPr>
        <p:spPr>
          <a:xfrm>
            <a:off x="8084032" y="3915871"/>
            <a:ext cx="116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시급함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FCAC73-9EDB-41A5-9ED1-1776F6B5DFC2}"/>
              </a:ext>
            </a:extLst>
          </p:cNvPr>
          <p:cNvSpPr txBox="1"/>
          <p:nvPr/>
        </p:nvSpPr>
        <p:spPr>
          <a:xfrm>
            <a:off x="4886836" y="1887192"/>
            <a:ext cx="31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시급하고 중요한 것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B6F567-04EC-438C-ACAC-30E2C29E47E8}"/>
              </a:ext>
            </a:extLst>
          </p:cNvPr>
          <p:cNvSpPr txBox="1"/>
          <p:nvPr/>
        </p:nvSpPr>
        <p:spPr>
          <a:xfrm>
            <a:off x="857515" y="1800048"/>
            <a:ext cx="3139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AC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중요하지만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AC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AC0000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시급하지 않은 것</a:t>
            </a:r>
          </a:p>
        </p:txBody>
      </p:sp>
    </p:spTree>
    <p:extLst>
      <p:ext uri="{BB962C8B-B14F-4D97-AF65-F5344CB8AC3E}">
        <p14:creationId xmlns:p14="http://schemas.microsoft.com/office/powerpoint/2010/main" val="328012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5D081C5E-3EE0-4073-8260-394F41AD3359}"/>
              </a:ext>
            </a:extLst>
          </p:cNvPr>
          <p:cNvSpPr txBox="1">
            <a:spLocks/>
          </p:cNvSpPr>
          <p:nvPr/>
        </p:nvSpPr>
        <p:spPr>
          <a:xfrm>
            <a:off x="185057" y="385315"/>
            <a:ext cx="4147859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8. </a:t>
            </a:r>
            <a:r>
              <a:rPr lang="ko-KR" altLang="en-US" sz="3600" dirty="0"/>
              <a:t>평가와 보상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05BA9A82-6D0C-4BC8-9918-E0907208F649}"/>
              </a:ext>
            </a:extLst>
          </p:cNvPr>
          <p:cNvSpPr txBox="1">
            <a:spLocks/>
          </p:cNvSpPr>
          <p:nvPr/>
        </p:nvSpPr>
        <p:spPr>
          <a:xfrm>
            <a:off x="4811084" y="707523"/>
            <a:ext cx="4147859" cy="428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시급성</a:t>
            </a:r>
            <a:r>
              <a:rPr lang="en-US" altLang="ko-KR" sz="1800" dirty="0"/>
              <a:t>/</a:t>
            </a:r>
            <a:r>
              <a:rPr lang="ko-KR" altLang="en-US" sz="1800" dirty="0"/>
              <a:t>중요도에 따라 우선순위 설정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D8F9788-6C31-44CE-90A9-0ADCE061C890}"/>
              </a:ext>
            </a:extLst>
          </p:cNvPr>
          <p:cNvCxnSpPr>
            <a:cxnSpLocks/>
          </p:cNvCxnSpPr>
          <p:nvPr/>
        </p:nvCxnSpPr>
        <p:spPr>
          <a:xfrm>
            <a:off x="304800" y="1118595"/>
            <a:ext cx="8547100" cy="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D0009BB-8CD0-48F4-BAE1-9B563A7FE487}"/>
              </a:ext>
            </a:extLst>
          </p:cNvPr>
          <p:cNvSpPr/>
          <p:nvPr/>
        </p:nvSpPr>
        <p:spPr>
          <a:xfrm>
            <a:off x="890480" y="1543049"/>
            <a:ext cx="3168261" cy="593248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 방법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4C88769-BD99-46BD-B5A7-7EDE7F81629B}"/>
              </a:ext>
            </a:extLst>
          </p:cNvPr>
          <p:cNvSpPr/>
          <p:nvPr/>
        </p:nvSpPr>
        <p:spPr>
          <a:xfrm>
            <a:off x="5246534" y="1543049"/>
            <a:ext cx="3168261" cy="593248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보상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6A702B-B8CA-4499-8839-92FCDBB7A532}"/>
              </a:ext>
            </a:extLst>
          </p:cNvPr>
          <p:cNvSpPr txBox="1"/>
          <p:nvPr/>
        </p:nvSpPr>
        <p:spPr>
          <a:xfrm>
            <a:off x="742709" y="2289600"/>
            <a:ext cx="4503825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연말 독서량 집계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권 이상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월부 강의 과제 달성도 체크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(100%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 것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목표 급여 축적액 점검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8F4F2C-81D6-43C8-A566-BF3DDF2AAA9F}"/>
              </a:ext>
            </a:extLst>
          </p:cNvPr>
          <p:cNvSpPr txBox="1"/>
          <p:nvPr/>
        </p:nvSpPr>
        <p:spPr>
          <a:xfrm>
            <a:off x="4811084" y="2289600"/>
            <a:ext cx="4730146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보쌈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중짜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시켜놓고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소맥 말아서 마음껏 먹기 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운동 보조용품 사기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런닝화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사기</a:t>
            </a:r>
            <a:endParaRPr lang="en-US" altLang="ko-KR" sz="16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06ED5AE-49B1-4ED8-B925-8AC740771B3E}"/>
              </a:ext>
            </a:extLst>
          </p:cNvPr>
          <p:cNvCxnSpPr>
            <a:cxnSpLocks/>
          </p:cNvCxnSpPr>
          <p:nvPr/>
        </p:nvCxnSpPr>
        <p:spPr>
          <a:xfrm>
            <a:off x="497780" y="4082263"/>
            <a:ext cx="818323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6961757-6C89-41B1-B3D9-E2DDC41D058D}"/>
              </a:ext>
            </a:extLst>
          </p:cNvPr>
          <p:cNvSpPr txBox="1"/>
          <p:nvPr/>
        </p:nvSpPr>
        <p:spPr>
          <a:xfrm>
            <a:off x="658819" y="4388870"/>
            <a:ext cx="4503825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 투자 수익률 집계하여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80%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이상 달성했는지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개년 계획 이행 여부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(80%)</a:t>
            </a:r>
          </a:p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수익 예상표와 실제 자산 규모 비교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예상 은퇴 시기 및 자산 규모 확인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BC16F4-5D0A-4B18-B3D1-59CD42C92BD3}"/>
              </a:ext>
            </a:extLst>
          </p:cNvPr>
          <p:cNvSpPr txBox="1"/>
          <p:nvPr/>
        </p:nvSpPr>
        <p:spPr>
          <a:xfrm>
            <a:off x="4952455" y="4388870"/>
            <a:ext cx="3899446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Bold" panose="020B0600000101010101"/>
              </a:rPr>
              <a:t>연 투자 수익률 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Bold" panose="020B0600000101010101"/>
              </a:rPr>
              <a:t>10% 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Bold" panose="020B0600000101010101"/>
              </a:rPr>
              <a:t>수준 물질적 보상</a:t>
            </a:r>
            <a:endParaRPr lang="en-US" altLang="ko-KR" sz="1600" dirty="0">
              <a:latin typeface="나눔스퀘어_ac ExtraBold" panose="020B0600000101010101" pitchFamily="50" charset="-127"/>
              <a:ea typeface="나눔스퀘어_ac Bold" panose="020B0600000101010101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Bold" panose="020B0600000101010101"/>
              </a:rPr>
              <a:t>럭셔리 휴양 여행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Bold" panose="020B0600000101010101"/>
              </a:rPr>
              <a:t>(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Bold" panose="020B0600000101010101"/>
              </a:rPr>
              <a:t>해외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Bold" panose="020B0600000101010101"/>
              </a:rPr>
              <a:t>)</a:t>
            </a:r>
          </a:p>
          <a:p>
            <a:pPr marL="85725"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Bold" panose="020B0600000101010101"/>
              </a:rPr>
              <a:t>자산에 맞춰서 용돈 늘리기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Bold" panose="020B0600000101010101"/>
              </a:rPr>
              <a:t>(</a:t>
            </a:r>
            <a:r>
              <a:rPr lang="ko-KR" altLang="en-US" sz="1600" dirty="0">
                <a:latin typeface="나눔스퀘어_ac ExtraBold" panose="020B0600000101010101" pitchFamily="50" charset="-127"/>
                <a:ea typeface="나눔스퀘어_ac Bold" panose="020B0600000101010101"/>
              </a:rPr>
              <a:t>최종적으로</a:t>
            </a:r>
            <a:endParaRPr lang="en-US" altLang="ko-KR" sz="1600" dirty="0">
              <a:latin typeface="나눔스퀘어_ac ExtraBold" panose="020B0600000101010101" pitchFamily="50" charset="-127"/>
              <a:ea typeface="나눔스퀘어_ac Bold" panose="020B0600000101010101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600" dirty="0">
                <a:latin typeface="나눔스퀘어_ac ExtraBold" panose="020B0600000101010101" pitchFamily="50" charset="-127"/>
                <a:ea typeface="나눔스퀘어_ac Bold" panose="020B0600000101010101"/>
              </a:rPr>
              <a:t>월급을 다 써도 </a:t>
            </a:r>
            <a:r>
              <a:rPr lang="ko-KR" altLang="en-US" sz="1600" dirty="0" err="1">
                <a:latin typeface="나눔스퀘어_ac ExtraBold" panose="020B0600000101010101" pitchFamily="50" charset="-127"/>
                <a:ea typeface="나눔스퀘어_ac Bold" panose="020B0600000101010101"/>
              </a:rPr>
              <a:t>될때까지</a:t>
            </a:r>
            <a:r>
              <a:rPr lang="en-US" altLang="ko-KR" sz="1600" dirty="0">
                <a:latin typeface="나눔스퀘어_ac ExtraBold" panose="020B0600000101010101" pitchFamily="50" charset="-127"/>
                <a:ea typeface="나눔스퀘어_ac Bold" panose="020B0600000101010101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357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3B84386-C83D-467C-867C-4253A41DF53C}"/>
              </a:ext>
            </a:extLst>
          </p:cNvPr>
          <p:cNvSpPr txBox="1"/>
          <p:nvPr/>
        </p:nvSpPr>
        <p:spPr>
          <a:xfrm>
            <a:off x="310523" y="268041"/>
            <a:ext cx="6865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나에게 행복한 삶이란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94996FD-9177-45DC-B98B-92F860873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37" y="668151"/>
            <a:ext cx="5385143" cy="31352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A8F4B34-B81E-49E1-95D9-44C75F945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463" y="5013647"/>
            <a:ext cx="3211935" cy="140020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3837D1A-0F69-4DC9-BA55-CDC16E3E8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924" y="3869281"/>
            <a:ext cx="3392757" cy="254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A61D635-3F4A-4296-BAE8-97EB4AB8C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463" y="668151"/>
            <a:ext cx="3211935" cy="428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3AE0062-A710-4819-949F-C0CE2BA36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21" y="3871924"/>
            <a:ext cx="1934121" cy="254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DA27A22-8C19-49BA-9B11-CF013C96725E}"/>
              </a:ext>
            </a:extLst>
          </p:cNvPr>
          <p:cNvSpPr/>
          <p:nvPr/>
        </p:nvSpPr>
        <p:spPr>
          <a:xfrm>
            <a:off x="344537" y="3506598"/>
            <a:ext cx="5385143" cy="2968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크로스핏</a:t>
            </a:r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대회를 후원하기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72CEF5E-C664-4753-8F6C-F734C48FD49D}"/>
              </a:ext>
            </a:extLst>
          </p:cNvPr>
          <p:cNvSpPr/>
          <p:nvPr/>
        </p:nvSpPr>
        <p:spPr>
          <a:xfrm>
            <a:off x="310523" y="6095068"/>
            <a:ext cx="1955619" cy="2968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아내에게 </a:t>
            </a:r>
            <a:r>
              <a:rPr lang="ko-KR" altLang="en-US" sz="12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버킨백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사주기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F5D90E-80E4-417B-9347-1ED09389B44B}"/>
              </a:ext>
            </a:extLst>
          </p:cNvPr>
          <p:cNvSpPr/>
          <p:nvPr/>
        </p:nvSpPr>
        <p:spPr>
          <a:xfrm>
            <a:off x="2336924" y="6117034"/>
            <a:ext cx="3392756" cy="2968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큰 </a:t>
            </a:r>
            <a:r>
              <a:rPr lang="ko-KR" altLang="en-US" sz="12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적조욕조가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있는 집에서 살기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3BB32A0-F498-4440-91AC-0F7DA28A12BE}"/>
              </a:ext>
            </a:extLst>
          </p:cNvPr>
          <p:cNvSpPr/>
          <p:nvPr/>
        </p:nvSpPr>
        <p:spPr>
          <a:xfrm>
            <a:off x="5800463" y="4653915"/>
            <a:ext cx="3211935" cy="2968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시그니엘에서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한달동안 </a:t>
            </a:r>
            <a:r>
              <a:rPr lang="ko-KR" altLang="en-US" sz="12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살아보기</a:t>
            </a:r>
            <a:endParaRPr lang="ko-KR" altLang="en-US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ECF220-1E2C-448F-8EEB-A4286AE5C2CF}"/>
              </a:ext>
            </a:extLst>
          </p:cNvPr>
          <p:cNvSpPr/>
          <p:nvPr/>
        </p:nvSpPr>
        <p:spPr>
          <a:xfrm>
            <a:off x="5800462" y="6117034"/>
            <a:ext cx="3211935" cy="2968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포르쉐를 타고 다니기</a:t>
            </a:r>
          </a:p>
        </p:txBody>
      </p:sp>
    </p:spTree>
    <p:extLst>
      <p:ext uri="{BB962C8B-B14F-4D97-AF65-F5344CB8AC3E}">
        <p14:creationId xmlns:p14="http://schemas.microsoft.com/office/powerpoint/2010/main" val="274670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865C502F-7A56-4518-BC71-A3AA9D3D702E}"/>
              </a:ext>
            </a:extLst>
          </p:cNvPr>
          <p:cNvSpPr txBox="1">
            <a:spLocks/>
          </p:cNvSpPr>
          <p:nvPr/>
        </p:nvSpPr>
        <p:spPr>
          <a:xfrm>
            <a:off x="-636811" y="26572"/>
            <a:ext cx="4660536" cy="110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kern="0" spc="-3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oto Sans CJK KR Black" pitchFamily="34" charset="0"/>
              </a:rPr>
              <a:t>1. </a:t>
            </a:r>
            <a:r>
              <a:rPr lang="ko-KR" altLang="en-US" sz="3600" kern="0" spc="-300" dirty="0">
                <a:solidFill>
                  <a:srgbClr val="0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Noto Sans CJK KR Black" pitchFamily="34" charset="0"/>
              </a:rPr>
              <a:t>삶의 목표</a:t>
            </a:r>
            <a:endParaRPr lang="ko-KR" altLang="en-US" sz="3600" dirty="0"/>
          </a:p>
        </p:txBody>
      </p:sp>
      <p:sp>
        <p:nvSpPr>
          <p:cNvPr id="32" name="텍스트 개체 틀 5">
            <a:extLst>
              <a:ext uri="{FF2B5EF4-FFF2-40B4-BE49-F238E27FC236}">
                <a16:creationId xmlns:a16="http://schemas.microsoft.com/office/drawing/2014/main" id="{8F755B57-CBED-482E-BD37-EAE2B3005992}"/>
              </a:ext>
            </a:extLst>
          </p:cNvPr>
          <p:cNvSpPr txBox="1">
            <a:spLocks/>
          </p:cNvSpPr>
          <p:nvPr/>
        </p:nvSpPr>
        <p:spPr>
          <a:xfrm>
            <a:off x="5578766" y="544875"/>
            <a:ext cx="4214745" cy="623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나에게 행복한 삶이란 무엇일까</a:t>
            </a:r>
            <a:r>
              <a:rPr lang="en-US" altLang="ko-KR" sz="1800" dirty="0"/>
              <a:t>?</a:t>
            </a:r>
            <a:endParaRPr lang="ko-KR" altLang="en-US" sz="18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DC45C0A-1A0E-4EF3-A900-FC8F4800B139}"/>
              </a:ext>
            </a:extLst>
          </p:cNvPr>
          <p:cNvSpPr/>
          <p:nvPr/>
        </p:nvSpPr>
        <p:spPr>
          <a:xfrm>
            <a:off x="392651" y="2592295"/>
            <a:ext cx="1748418" cy="743094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경제력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27CEE4D-D843-4BB2-BF92-A9864461D106}"/>
              </a:ext>
            </a:extLst>
          </p:cNvPr>
          <p:cNvSpPr/>
          <p:nvPr/>
        </p:nvSpPr>
        <p:spPr>
          <a:xfrm>
            <a:off x="2590923" y="2612716"/>
            <a:ext cx="1748418" cy="743094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여가</a:t>
            </a:r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건강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2A8D1EE-3960-489B-B50F-1A32BD3F95A1}"/>
              </a:ext>
            </a:extLst>
          </p:cNvPr>
          <p:cNvSpPr/>
          <p:nvPr/>
        </p:nvSpPr>
        <p:spPr>
          <a:xfrm>
            <a:off x="4789195" y="2615967"/>
            <a:ext cx="1748418" cy="743094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인간관계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D202054-EED8-4706-876D-F025595D7231}"/>
              </a:ext>
            </a:extLst>
          </p:cNvPr>
          <p:cNvSpPr/>
          <p:nvPr/>
        </p:nvSpPr>
        <p:spPr>
          <a:xfrm>
            <a:off x="6987467" y="2612716"/>
            <a:ext cx="1748418" cy="743094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자아실현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7CB5C9-C47F-4446-9A16-1E98FA578EB0}"/>
              </a:ext>
            </a:extLst>
          </p:cNvPr>
          <p:cNvSpPr txBox="1"/>
          <p:nvPr/>
        </p:nvSpPr>
        <p:spPr>
          <a:xfrm>
            <a:off x="334385" y="3455495"/>
            <a:ext cx="1924149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자산 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50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억</a:t>
            </a:r>
            <a:endParaRPr lang="en-US" altLang="ko-KR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00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 고정 수입 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1,000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만원</a:t>
            </a:r>
            <a:endParaRPr lang="en-US" altLang="ko-KR" sz="14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(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자본소득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only)</a:t>
            </a:r>
          </a:p>
          <a:p>
            <a:pPr marL="285750" indent="-1968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근로 → </a:t>
            </a: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자본소득 </a:t>
            </a:r>
            <a:r>
              <a:rPr lang="en-US" altLang="ko-KR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SHIFT</a:t>
            </a:r>
          </a:p>
          <a:p>
            <a:pPr marL="285750" indent="-1968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큰 </a:t>
            </a: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적조욕조가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있는 집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1968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임대 소득 시스템 마련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(50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채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63C6BD-E06C-4431-B3E9-DEE5731BFBBA}"/>
              </a:ext>
            </a:extLst>
          </p:cNvPr>
          <p:cNvSpPr txBox="1"/>
          <p:nvPr/>
        </p:nvSpPr>
        <p:spPr>
          <a:xfrm>
            <a:off x="2498857" y="3484087"/>
            <a:ext cx="1852698" cy="1989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 운동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00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크로스핏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코치 및 시니어 대회 나가기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독서 연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권 이상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00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매년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1~2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회 여행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B8C5AA1-857D-4061-863A-FCCBDCEA21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662" t="2185" r="22552"/>
          <a:stretch/>
        </p:blipFill>
        <p:spPr>
          <a:xfrm>
            <a:off x="2840408" y="1298041"/>
            <a:ext cx="1290080" cy="121105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228CBAB5-6D62-4B5F-BB1D-0B8BBE5D6B9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30696" y="1294782"/>
            <a:ext cx="1748418" cy="116561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92A30FE-2D6B-4747-8B9A-09FC64FCDF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92319" y="1355265"/>
            <a:ext cx="1989715" cy="111975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9F7883E4-A36E-4AE2-9C6D-04A7D843FE5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030657" y="1343911"/>
            <a:ext cx="1748418" cy="116561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91B9791-CFAC-4A8A-B23D-311470E79BF0}"/>
              </a:ext>
            </a:extLst>
          </p:cNvPr>
          <p:cNvSpPr txBox="1"/>
          <p:nvPr/>
        </p:nvSpPr>
        <p:spPr>
          <a:xfrm>
            <a:off x="4671729" y="3398478"/>
            <a:ext cx="1852698" cy="2959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자존감 높은 사람되기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00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내가 원할 때 언제든지 사줄 수 있는 사람되기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00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필요할 때 도움을 청할 수 있는 사람되기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00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얻은 만큼 베풀기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9448E8-1BB1-452B-8535-DEFEDFDCAC62}"/>
              </a:ext>
            </a:extLst>
          </p:cNvPr>
          <p:cNvSpPr txBox="1"/>
          <p:nvPr/>
        </p:nvSpPr>
        <p:spPr>
          <a:xfrm>
            <a:off x="6870001" y="3392279"/>
            <a:ext cx="1988056" cy="18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00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꾸준한 강의 및 독서 </a:t>
            </a:r>
            <a:endParaRPr lang="en-US" altLang="ko-KR" sz="1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00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유튜브나 블로그로 </a:t>
            </a:r>
            <a:r>
              <a:rPr lang="ko-KR" altLang="en-US" sz="13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다른사람에게</a:t>
            </a:r>
            <a:r>
              <a:rPr lang="ko-KR" altLang="en-US" sz="1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직접 도움주기</a:t>
            </a:r>
            <a:endParaRPr lang="en-US" altLang="ko-KR" sz="1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000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경제적 자유 달성하기</a:t>
            </a:r>
            <a:endParaRPr lang="en-US" altLang="ko-KR" sz="13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565E03B-ACC2-4816-B607-1C98E44D4299}"/>
              </a:ext>
            </a:extLst>
          </p:cNvPr>
          <p:cNvCxnSpPr>
            <a:cxnSpLocks/>
          </p:cNvCxnSpPr>
          <p:nvPr/>
        </p:nvCxnSpPr>
        <p:spPr>
          <a:xfrm>
            <a:off x="304800" y="1118595"/>
            <a:ext cx="8547100" cy="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0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865C502F-7A56-4518-BC71-A3AA9D3D702E}"/>
              </a:ext>
            </a:extLst>
          </p:cNvPr>
          <p:cNvSpPr txBox="1">
            <a:spLocks/>
          </p:cNvSpPr>
          <p:nvPr/>
        </p:nvSpPr>
        <p:spPr>
          <a:xfrm>
            <a:off x="-359214" y="17343"/>
            <a:ext cx="4660536" cy="110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kern="0" spc="-300" dirty="0">
                <a:solidFill>
                  <a:srgbClr val="000000"/>
                </a:solidFill>
                <a:ea typeface="나눔스퀘어_ac ExtraBold" panose="020B0600000101010101" pitchFamily="50" charset="-127"/>
              </a:rPr>
              <a:t>2. </a:t>
            </a:r>
            <a:r>
              <a:rPr lang="ko-KR" altLang="en-US" sz="4400" kern="0" spc="-300" dirty="0">
                <a:solidFill>
                  <a:srgbClr val="000000"/>
                </a:solidFill>
                <a:ea typeface="나눔스퀘어_ac ExtraBold" panose="020B0600000101010101" pitchFamily="50" charset="-127"/>
              </a:rPr>
              <a:t>경제 로드맵</a:t>
            </a:r>
            <a:endParaRPr lang="ko-KR" altLang="en-US" sz="4400" dirty="0"/>
          </a:p>
        </p:txBody>
      </p:sp>
      <p:sp>
        <p:nvSpPr>
          <p:cNvPr id="32" name="텍스트 개체 틀 5">
            <a:extLst>
              <a:ext uri="{FF2B5EF4-FFF2-40B4-BE49-F238E27FC236}">
                <a16:creationId xmlns:a16="http://schemas.microsoft.com/office/drawing/2014/main" id="{8F755B57-CBED-482E-BD37-EAE2B3005992}"/>
              </a:ext>
            </a:extLst>
          </p:cNvPr>
          <p:cNvSpPr txBox="1">
            <a:spLocks/>
          </p:cNvSpPr>
          <p:nvPr/>
        </p:nvSpPr>
        <p:spPr>
          <a:xfrm>
            <a:off x="5120277" y="563576"/>
            <a:ext cx="4214745" cy="623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+mn-ea"/>
              </a:rPr>
              <a:t>5</a:t>
            </a:r>
            <a:r>
              <a:rPr lang="ko-KR" altLang="en-US" sz="1800" dirty="0">
                <a:latin typeface="+mn-ea"/>
              </a:rPr>
              <a:t>년 단위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총 </a:t>
            </a:r>
            <a:r>
              <a:rPr lang="en-US" altLang="ko-KR" sz="1800" dirty="0">
                <a:latin typeface="+mn-ea"/>
              </a:rPr>
              <a:t>20</a:t>
            </a:r>
            <a:r>
              <a:rPr lang="ko-KR" altLang="en-US" sz="1800" dirty="0">
                <a:latin typeface="+mn-ea"/>
              </a:rPr>
              <a:t>년 간 경제적 계획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9984A6-F05F-4A18-8522-0714E5F6F5E4}"/>
              </a:ext>
            </a:extLst>
          </p:cNvPr>
          <p:cNvGrpSpPr/>
          <p:nvPr/>
        </p:nvGrpSpPr>
        <p:grpSpPr>
          <a:xfrm>
            <a:off x="54695" y="2760015"/>
            <a:ext cx="9035632" cy="3123436"/>
            <a:chOff x="245660" y="3634637"/>
            <a:chExt cx="13197385" cy="448931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6A77A24-4D2C-425F-8A3E-52E93C3FD9F7}"/>
                </a:ext>
              </a:extLst>
            </p:cNvPr>
            <p:cNvCxnSpPr>
              <a:cxnSpLocks/>
            </p:cNvCxnSpPr>
            <p:nvPr/>
          </p:nvCxnSpPr>
          <p:spPr>
            <a:xfrm>
              <a:off x="245660" y="4404801"/>
              <a:ext cx="13197385" cy="0"/>
            </a:xfrm>
            <a:prstGeom prst="line">
              <a:avLst/>
            </a:prstGeom>
            <a:ln w="127000">
              <a:solidFill>
                <a:srgbClr val="4F07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ACAAE48-EE44-491A-80D4-83E918CC20DA}"/>
                </a:ext>
              </a:extLst>
            </p:cNvPr>
            <p:cNvSpPr/>
            <p:nvPr/>
          </p:nvSpPr>
          <p:spPr>
            <a:xfrm>
              <a:off x="739904" y="3634637"/>
              <a:ext cx="1768222" cy="1768222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4F07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+mn-ea"/>
                </a:rPr>
                <a:t>2023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5395DD-CCA7-4B54-9EE2-334AB3880B3A}"/>
                </a:ext>
              </a:extLst>
            </p:cNvPr>
            <p:cNvSpPr txBox="1"/>
            <p:nvPr/>
          </p:nvSpPr>
          <p:spPr>
            <a:xfrm>
              <a:off x="402211" y="5728620"/>
              <a:ext cx="2997012" cy="1466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50000"/>
                </a:lnSpc>
              </a:pPr>
              <a:r>
                <a:rPr lang="ko-KR" altLang="en-US" sz="1400" dirty="0">
                  <a:latin typeface="+mn-ea"/>
                </a:rPr>
                <a:t>열반 기초</a:t>
              </a:r>
              <a:r>
                <a:rPr lang="en-US" altLang="ko-KR" sz="1400" dirty="0">
                  <a:latin typeface="+mn-ea"/>
                </a:rPr>
                <a:t>, </a:t>
              </a:r>
              <a:r>
                <a:rPr lang="ko-KR" altLang="en-US" sz="1400" dirty="0" err="1">
                  <a:latin typeface="+mn-ea"/>
                </a:rPr>
                <a:t>실전반</a:t>
              </a:r>
              <a:r>
                <a:rPr lang="ko-KR" altLang="en-US" sz="1400" dirty="0">
                  <a:latin typeface="+mn-ea"/>
                </a:rPr>
                <a:t> 수강</a:t>
              </a:r>
              <a:endParaRPr lang="en-US" altLang="ko-KR" sz="1400" dirty="0">
                <a:latin typeface="+mn-ea"/>
              </a:endParaRPr>
            </a:p>
            <a:p>
              <a:pPr marL="85725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1</a:t>
              </a:r>
              <a:r>
                <a:rPr lang="ko-KR" altLang="en-US" sz="1400" dirty="0">
                  <a:latin typeface="+mn-ea"/>
                </a:rPr>
                <a:t>호기 매입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AEB838B-5F7F-4547-8413-BF95A97860D0}"/>
                </a:ext>
              </a:extLst>
            </p:cNvPr>
            <p:cNvSpPr/>
            <p:nvPr/>
          </p:nvSpPr>
          <p:spPr>
            <a:xfrm>
              <a:off x="3360626" y="3634637"/>
              <a:ext cx="1768222" cy="1768222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4F07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+mn-ea"/>
                </a:rPr>
                <a:t>2028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42B9F8-FD7A-4AC7-B2D3-F6BE532F8F73}"/>
                </a:ext>
              </a:extLst>
            </p:cNvPr>
            <p:cNvSpPr txBox="1"/>
            <p:nvPr/>
          </p:nvSpPr>
          <p:spPr>
            <a:xfrm>
              <a:off x="3031821" y="5728622"/>
              <a:ext cx="2846466" cy="2395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50000"/>
                </a:lnSpc>
              </a:pPr>
              <a:r>
                <a:rPr lang="ko-KR" altLang="en-US" sz="1400" dirty="0">
                  <a:latin typeface="+mn-ea"/>
                </a:rPr>
                <a:t>순자산 </a:t>
              </a:r>
              <a:r>
                <a:rPr lang="en-US" altLang="ko-KR" sz="1400" dirty="0">
                  <a:latin typeface="+mn-ea"/>
                </a:rPr>
                <a:t>2.5</a:t>
              </a:r>
              <a:r>
                <a:rPr lang="ko-KR" altLang="en-US" sz="1400" dirty="0">
                  <a:latin typeface="+mn-ea"/>
                </a:rPr>
                <a:t>억</a:t>
              </a:r>
              <a:endParaRPr lang="en-US" altLang="ko-KR" sz="1400" dirty="0">
                <a:latin typeface="+mn-ea"/>
              </a:endParaRPr>
            </a:p>
            <a:p>
              <a:pPr marL="85725">
                <a:lnSpc>
                  <a:spcPct val="150000"/>
                </a:lnSpc>
              </a:pPr>
              <a:r>
                <a:rPr lang="ko-KR" altLang="en-US" sz="1400" dirty="0">
                  <a:latin typeface="+mn-ea"/>
                </a:rPr>
                <a:t>모든 커리큘럼 이수</a:t>
              </a:r>
              <a:endParaRPr lang="en-US" altLang="ko-KR" sz="1400" dirty="0">
                <a:latin typeface="+mn-ea"/>
              </a:endParaRPr>
            </a:p>
            <a:p>
              <a:pPr marL="85725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5</a:t>
              </a:r>
              <a:r>
                <a:rPr lang="ko-KR" altLang="en-US" sz="1400" dirty="0">
                  <a:latin typeface="+mn-ea"/>
                </a:rPr>
                <a:t>채 임대 시스템</a:t>
              </a:r>
              <a:endParaRPr lang="en-US" altLang="ko-KR" sz="1400" dirty="0">
                <a:latin typeface="+mn-ea"/>
              </a:endParaRPr>
            </a:p>
            <a:p>
              <a:pPr marL="85725">
                <a:lnSpc>
                  <a:spcPct val="150000"/>
                </a:lnSpc>
              </a:pPr>
              <a:r>
                <a:rPr lang="ko-KR" altLang="en-US" sz="1400" dirty="0">
                  <a:latin typeface="+mn-ea"/>
                </a:rPr>
                <a:t>앞마당 </a:t>
              </a:r>
              <a:r>
                <a:rPr lang="en-US" altLang="ko-KR" sz="1400" dirty="0">
                  <a:latin typeface="+mn-ea"/>
                </a:rPr>
                <a:t>30</a:t>
              </a:r>
              <a:r>
                <a:rPr lang="ko-KR" altLang="en-US" sz="1400" dirty="0">
                  <a:latin typeface="+mn-ea"/>
                </a:rPr>
                <a:t>개 확보</a:t>
              </a:r>
              <a:endParaRPr lang="en-US" altLang="ko-KR" sz="1400" dirty="0">
                <a:latin typeface="+mn-ea"/>
              </a:endParaRPr>
            </a:p>
            <a:p>
              <a:pPr marL="285750" indent="-200025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>
                <a:latin typeface="+mn-ea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79A599F-9413-497A-9BAF-D2C52A0327ED}"/>
                </a:ext>
              </a:extLst>
            </p:cNvPr>
            <p:cNvSpPr/>
            <p:nvPr/>
          </p:nvSpPr>
          <p:spPr>
            <a:xfrm>
              <a:off x="5981348" y="3634637"/>
              <a:ext cx="1768222" cy="1768222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4F07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+mn-ea"/>
                </a:rPr>
                <a:t>2033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C3EFE6-4ADF-41E9-9B41-E99EC60B4BC6}"/>
                </a:ext>
              </a:extLst>
            </p:cNvPr>
            <p:cNvSpPr txBox="1"/>
            <p:nvPr/>
          </p:nvSpPr>
          <p:spPr>
            <a:xfrm>
              <a:off x="5626318" y="5728620"/>
              <a:ext cx="3323824" cy="2395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50000"/>
                </a:lnSpc>
              </a:pPr>
              <a:r>
                <a:rPr lang="ko-KR" altLang="en-US" sz="1400" dirty="0">
                  <a:latin typeface="+mn-ea"/>
                </a:rPr>
                <a:t>순자산 </a:t>
              </a:r>
              <a:r>
                <a:rPr lang="en-US" altLang="ko-KR" sz="1400" dirty="0">
                  <a:latin typeface="+mn-ea"/>
                </a:rPr>
                <a:t>8.9</a:t>
              </a:r>
              <a:r>
                <a:rPr lang="ko-KR" altLang="en-US" sz="1400" dirty="0">
                  <a:latin typeface="+mn-ea"/>
                </a:rPr>
                <a:t>억</a:t>
              </a:r>
              <a:endParaRPr lang="en-US" altLang="ko-KR" sz="1400" dirty="0">
                <a:latin typeface="+mn-ea"/>
              </a:endParaRPr>
            </a:p>
            <a:p>
              <a:pPr marL="85725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18</a:t>
              </a:r>
              <a:r>
                <a:rPr lang="ko-KR" altLang="en-US" sz="1400" dirty="0">
                  <a:latin typeface="+mn-ea"/>
                </a:rPr>
                <a:t>채 임대 시스템</a:t>
              </a:r>
              <a:endParaRPr lang="en-US" altLang="ko-KR" sz="1400" dirty="0">
                <a:latin typeface="+mn-ea"/>
              </a:endParaRPr>
            </a:p>
            <a:p>
              <a:pPr marL="85725">
                <a:lnSpc>
                  <a:spcPct val="150000"/>
                </a:lnSpc>
              </a:pPr>
              <a:r>
                <a:rPr lang="ko-KR" altLang="en-US" sz="1400" dirty="0">
                  <a:latin typeface="+mn-ea"/>
                </a:rPr>
                <a:t>후배 투자자 코칭</a:t>
              </a:r>
              <a:endParaRPr lang="en-US" altLang="ko-KR" sz="1400" dirty="0">
                <a:latin typeface="+mn-ea"/>
              </a:endParaRPr>
            </a:p>
            <a:p>
              <a:pPr marL="85725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(</a:t>
              </a:r>
              <a:r>
                <a:rPr lang="ko-KR" altLang="en-US" sz="1400" dirty="0">
                  <a:latin typeface="+mn-ea"/>
                </a:rPr>
                <a:t>월부 튜터</a:t>
              </a:r>
              <a:r>
                <a:rPr lang="en-US" altLang="ko-KR" sz="1400" dirty="0">
                  <a:latin typeface="+mn-ea"/>
                </a:rPr>
                <a:t> </a:t>
              </a:r>
              <a:r>
                <a:rPr lang="ko-KR" altLang="en-US" sz="1400" dirty="0">
                  <a:latin typeface="+mn-ea"/>
                </a:rPr>
                <a:t>활동</a:t>
              </a:r>
              <a:r>
                <a:rPr lang="en-US" altLang="ko-KR" sz="1400" dirty="0">
                  <a:latin typeface="+mn-ea"/>
                </a:rPr>
                <a:t>)</a:t>
              </a:r>
            </a:p>
            <a:p>
              <a:pPr marL="85725">
                <a:lnSpc>
                  <a:spcPct val="150000"/>
                </a:lnSpc>
              </a:pPr>
              <a:r>
                <a:rPr lang="ko-KR" altLang="en-US" sz="1400" dirty="0">
                  <a:latin typeface="+mn-ea"/>
                </a:rPr>
                <a:t>전국 입지 마스터</a:t>
              </a:r>
              <a:endParaRPr lang="en-US" altLang="ko-KR" sz="1400" dirty="0">
                <a:latin typeface="+mn-ea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D0AE10C8-15B8-4AF5-B4AC-107A261A50CC}"/>
                </a:ext>
              </a:extLst>
            </p:cNvPr>
            <p:cNvSpPr/>
            <p:nvPr/>
          </p:nvSpPr>
          <p:spPr>
            <a:xfrm>
              <a:off x="8602070" y="3634637"/>
              <a:ext cx="1768222" cy="1768222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4F07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+mn-ea"/>
                </a:rPr>
                <a:t>2038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D79B9D2-B1D9-4320-B6DE-596045D6B1CE}"/>
                </a:ext>
              </a:extLst>
            </p:cNvPr>
            <p:cNvSpPr txBox="1"/>
            <p:nvPr/>
          </p:nvSpPr>
          <p:spPr>
            <a:xfrm>
              <a:off x="8278871" y="5728620"/>
              <a:ext cx="2734885" cy="1001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>
                <a:lnSpc>
                  <a:spcPct val="150000"/>
                </a:lnSpc>
              </a:pPr>
              <a:r>
                <a:rPr lang="ko-KR" altLang="en-US" sz="1400" dirty="0">
                  <a:latin typeface="+mn-ea"/>
                </a:rPr>
                <a:t>순자산 </a:t>
              </a:r>
              <a:r>
                <a:rPr lang="en-US" altLang="ko-KR" sz="1400" dirty="0">
                  <a:latin typeface="+mn-ea"/>
                </a:rPr>
                <a:t>25</a:t>
              </a:r>
              <a:r>
                <a:rPr lang="ko-KR" altLang="en-US" sz="1400" dirty="0">
                  <a:latin typeface="+mn-ea"/>
                </a:rPr>
                <a:t>억</a:t>
              </a:r>
              <a:endParaRPr lang="en-US" altLang="ko-KR" sz="1400" dirty="0">
                <a:latin typeface="+mn-ea"/>
              </a:endParaRPr>
            </a:p>
            <a:p>
              <a:pPr marL="85725">
                <a:lnSpc>
                  <a:spcPct val="150000"/>
                </a:lnSpc>
              </a:pPr>
              <a:r>
                <a:rPr lang="en-US" altLang="ko-KR" sz="1400" dirty="0">
                  <a:latin typeface="+mn-ea"/>
                </a:rPr>
                <a:t>42</a:t>
              </a:r>
              <a:r>
                <a:rPr lang="ko-KR" altLang="en-US" sz="1400" dirty="0">
                  <a:latin typeface="+mn-ea"/>
                </a:rPr>
                <a:t>채 임대 시스템</a:t>
              </a:r>
              <a:endParaRPr lang="en-US" altLang="ko-KR" sz="1400" dirty="0">
                <a:latin typeface="+mn-ea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8A15D28-DEF9-41D2-813C-68FDE236E41D}"/>
              </a:ext>
            </a:extLst>
          </p:cNvPr>
          <p:cNvSpPr txBox="1"/>
          <p:nvPr/>
        </p:nvSpPr>
        <p:spPr>
          <a:xfrm>
            <a:off x="-12727" y="6426633"/>
            <a:ext cx="725295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※ </a:t>
            </a:r>
            <a:r>
              <a:rPr lang="ko-KR" altLang="en-US" sz="1600" dirty="0">
                <a:latin typeface="+mn-ea"/>
              </a:rPr>
              <a:t>순자산 기준 </a:t>
            </a:r>
            <a:r>
              <a:rPr lang="en-US" altLang="ko-KR" sz="1600" dirty="0">
                <a:latin typeface="+mn-ea"/>
              </a:rPr>
              <a:t> : </a:t>
            </a:r>
            <a:r>
              <a:rPr lang="ko-KR" altLang="en-US" sz="1600" dirty="0">
                <a:latin typeface="+mn-ea"/>
              </a:rPr>
              <a:t>부채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전세보증금 제외한 자산</a:t>
            </a:r>
            <a:r>
              <a:rPr lang="en-US" altLang="ko-KR" sz="1600" dirty="0">
                <a:latin typeface="+mn-ea"/>
              </a:rPr>
              <a:t>  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A6D0A77-85D2-4FCA-ACB4-C925BAE4349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84252" y="1656631"/>
            <a:ext cx="1321348" cy="1017508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F4835D65-E015-4362-AF05-C4521771054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1442" y="1620776"/>
            <a:ext cx="1265610" cy="98986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8006D046-16F2-447C-889F-BD2A2F9E953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01301" y="1551347"/>
            <a:ext cx="1010171" cy="111007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7CD1A2D-2478-41DA-BF4C-D33A71980CED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451020" y="1597807"/>
            <a:ext cx="887766" cy="103579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C9E0660-928F-4BB2-B843-BFA38BC4A1B2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432192" y="2150039"/>
            <a:ext cx="453474" cy="49832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56745FB8-5662-449E-BC3E-D6F7E2817B80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76193" y="2126042"/>
            <a:ext cx="453474" cy="498323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F85318A-F618-480E-A599-09A8F26A3E94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59860" y="2140371"/>
            <a:ext cx="453474" cy="49832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7287FD55-EED0-4924-9B69-C404D45C2BC7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95139" y="1593131"/>
            <a:ext cx="453474" cy="49832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4EC62F7-644C-4A88-AF0D-C2B6E36BD017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418471" y="1593131"/>
            <a:ext cx="453474" cy="498323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BF577C5-832B-4CFC-87AB-78E8255C5DAF}"/>
              </a:ext>
            </a:extLst>
          </p:cNvPr>
          <p:cNvCxnSpPr>
            <a:cxnSpLocks/>
          </p:cNvCxnSpPr>
          <p:nvPr/>
        </p:nvCxnSpPr>
        <p:spPr>
          <a:xfrm>
            <a:off x="304800" y="1118595"/>
            <a:ext cx="8547100" cy="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6B509038-305E-44C9-BF96-255B70DD5DB3}"/>
              </a:ext>
            </a:extLst>
          </p:cNvPr>
          <p:cNvSpPr/>
          <p:nvPr/>
        </p:nvSpPr>
        <p:spPr>
          <a:xfrm>
            <a:off x="7594981" y="2760015"/>
            <a:ext cx="1210619" cy="1230240"/>
          </a:xfrm>
          <a:prstGeom prst="ellipse">
            <a:avLst/>
          </a:prstGeom>
          <a:solidFill>
            <a:schemeClr val="bg1"/>
          </a:solidFill>
          <a:ln w="127000">
            <a:solidFill>
              <a:srgbClr val="4F0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2043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8FED6-E7F9-42C2-9D65-DEE42D57648A}"/>
              </a:ext>
            </a:extLst>
          </p:cNvPr>
          <p:cNvSpPr txBox="1"/>
          <p:nvPr/>
        </p:nvSpPr>
        <p:spPr>
          <a:xfrm>
            <a:off x="7383690" y="4216903"/>
            <a:ext cx="1872448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순자산 </a:t>
            </a:r>
            <a:r>
              <a:rPr lang="en-US" altLang="ko-KR" sz="1400" dirty="0">
                <a:latin typeface="+mn-ea"/>
              </a:rPr>
              <a:t>65</a:t>
            </a:r>
            <a:r>
              <a:rPr lang="ko-KR" altLang="en-US" sz="1400" dirty="0">
                <a:latin typeface="+mn-ea"/>
              </a:rPr>
              <a:t>억</a:t>
            </a:r>
            <a:endParaRPr lang="en-US" altLang="ko-KR" sz="1400" dirty="0">
              <a:latin typeface="+mn-ea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50</a:t>
            </a:r>
            <a:r>
              <a:rPr lang="ko-KR" altLang="en-US" sz="1400" dirty="0">
                <a:latin typeface="+mn-ea"/>
              </a:rPr>
              <a:t>채 임대 시스템</a:t>
            </a:r>
            <a:endParaRPr lang="en-US" altLang="ko-KR" sz="1400" dirty="0">
              <a:latin typeface="+mn-ea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은퇴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82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865C502F-7A56-4518-BC71-A3AA9D3D702E}"/>
              </a:ext>
            </a:extLst>
          </p:cNvPr>
          <p:cNvSpPr txBox="1">
            <a:spLocks/>
          </p:cNvSpPr>
          <p:nvPr/>
        </p:nvSpPr>
        <p:spPr>
          <a:xfrm>
            <a:off x="-82186" y="-8759"/>
            <a:ext cx="4660536" cy="110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3. </a:t>
            </a:r>
            <a:r>
              <a:rPr lang="ko-KR" altLang="en-US" sz="3600" dirty="0"/>
              <a:t>노후 자금 계산</a:t>
            </a:r>
          </a:p>
        </p:txBody>
      </p:sp>
      <p:sp>
        <p:nvSpPr>
          <p:cNvPr id="32" name="텍스트 개체 틀 5">
            <a:extLst>
              <a:ext uri="{FF2B5EF4-FFF2-40B4-BE49-F238E27FC236}">
                <a16:creationId xmlns:a16="http://schemas.microsoft.com/office/drawing/2014/main" id="{8F755B57-CBED-482E-BD37-EAE2B3005992}"/>
              </a:ext>
            </a:extLst>
          </p:cNvPr>
          <p:cNvSpPr txBox="1">
            <a:spLocks/>
          </p:cNvSpPr>
          <p:nvPr/>
        </p:nvSpPr>
        <p:spPr>
          <a:xfrm>
            <a:off x="6307180" y="580257"/>
            <a:ext cx="4214745" cy="623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은퇴 목표 시점  </a:t>
            </a:r>
            <a:r>
              <a:rPr lang="en-US" altLang="ko-KR" sz="1800" dirty="0"/>
              <a:t>: 55</a:t>
            </a:r>
            <a:r>
              <a:rPr lang="ko-KR" altLang="en-US" sz="1800" dirty="0"/>
              <a:t>세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BF577C5-832B-4CFC-87AB-78E8255C5DAF}"/>
              </a:ext>
            </a:extLst>
          </p:cNvPr>
          <p:cNvCxnSpPr>
            <a:cxnSpLocks/>
          </p:cNvCxnSpPr>
          <p:nvPr/>
        </p:nvCxnSpPr>
        <p:spPr>
          <a:xfrm>
            <a:off x="304800" y="1118595"/>
            <a:ext cx="8547100" cy="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DEA83A60-31FB-45E6-8AF3-8E5828D278D7}"/>
              </a:ext>
            </a:extLst>
          </p:cNvPr>
          <p:cNvSpPr/>
          <p:nvPr/>
        </p:nvSpPr>
        <p:spPr>
          <a:xfrm>
            <a:off x="304801" y="3328943"/>
            <a:ext cx="2400300" cy="763741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노후 생활 자금</a:t>
            </a:r>
            <a:endParaRPr lang="en-US" altLang="ko-KR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18 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억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51B55F-5358-46BE-B8D9-094387F8C9FE}"/>
              </a:ext>
            </a:extLst>
          </p:cNvPr>
          <p:cNvSpPr/>
          <p:nvPr/>
        </p:nvSpPr>
        <p:spPr>
          <a:xfrm>
            <a:off x="3413952" y="3328943"/>
            <a:ext cx="2313091" cy="761601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거주 마련 비용</a:t>
            </a:r>
            <a:endParaRPr lang="en-US" altLang="ko-KR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15 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억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CCF1FCD-2099-4549-8F2F-34CD0ECEF758}"/>
              </a:ext>
            </a:extLst>
          </p:cNvPr>
          <p:cNvSpPr/>
          <p:nvPr/>
        </p:nvSpPr>
        <p:spPr>
          <a:xfrm>
            <a:off x="6307180" y="3315511"/>
            <a:ext cx="2313091" cy="761601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여가</a:t>
            </a:r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건강생활</a:t>
            </a:r>
            <a:endParaRPr lang="en-US" altLang="ko-KR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7.2 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9674C0-8C3D-49A9-8C59-CC8BF400A4F4}"/>
              </a:ext>
            </a:extLst>
          </p:cNvPr>
          <p:cNvSpPr txBox="1"/>
          <p:nvPr/>
        </p:nvSpPr>
        <p:spPr>
          <a:xfrm>
            <a:off x="416388" y="4331364"/>
            <a:ext cx="2852360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 수명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100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은퇴 시기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55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생활비 월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400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만원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총액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21.6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억원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(400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만원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 12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개월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 45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D9996E-06CB-444B-968E-B5EA5B85E0DF}"/>
              </a:ext>
            </a:extLst>
          </p:cNvPr>
          <p:cNvSpPr txBox="1"/>
          <p:nvPr/>
        </p:nvSpPr>
        <p:spPr>
          <a:xfrm>
            <a:off x="3268748" y="4356973"/>
            <a:ext cx="328047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도심 테라스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아파트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전원주택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매매가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15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억원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466F2E-FD44-4D7A-B7BB-5006197EA817}"/>
              </a:ext>
            </a:extLst>
          </p:cNvPr>
          <p:cNvSpPr txBox="1"/>
          <p:nvPr/>
        </p:nvSpPr>
        <p:spPr>
          <a:xfrm>
            <a:off x="6367003" y="4305055"/>
            <a:ext cx="285236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여행 연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1,000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만원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병원비 연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300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만원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(1,300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만원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 45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 marL="85725">
              <a:lnSpc>
                <a:spcPct val="150000"/>
              </a:lnSpc>
            </a:pP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총액 </a:t>
            </a:r>
            <a:r>
              <a:rPr lang="en-US" altLang="ko-KR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5.85 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억원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0" name="Picture 12">
            <a:extLst>
              <a:ext uri="{FF2B5EF4-FFF2-40B4-BE49-F238E27FC236}">
                <a16:creationId xmlns:a16="http://schemas.microsoft.com/office/drawing/2014/main" id="{99CA876F-441A-4568-B7B3-3C9122AAAC1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76" y="1344141"/>
            <a:ext cx="2193447" cy="156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0" descr="공원에서 조깅 하는 수석 부부 미소 - old couple 뉴스 사진 이미지">
            <a:extLst>
              <a:ext uri="{FF2B5EF4-FFF2-40B4-BE49-F238E27FC236}">
                <a16:creationId xmlns:a16="http://schemas.microsoft.com/office/drawing/2014/main" id="{40CB0C32-4EFA-42FA-89DA-D109658B6A1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003" y="1344141"/>
            <a:ext cx="2193447" cy="156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크루즈 선박, 세레나데-바다, Ozeanriese, 배, 크루즈, 휴일">
            <a:extLst>
              <a:ext uri="{FF2B5EF4-FFF2-40B4-BE49-F238E27FC236}">
                <a16:creationId xmlns:a16="http://schemas.microsoft.com/office/drawing/2014/main" id="{59E9CB1C-CB81-4493-9018-35980A592358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" t="19735" r="19959" b="28523"/>
          <a:stretch/>
        </p:blipFill>
        <p:spPr bwMode="auto">
          <a:xfrm>
            <a:off x="416388" y="1344141"/>
            <a:ext cx="2193447" cy="156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6EFD41C-C4C5-4064-9D76-557E94C83029}"/>
              </a:ext>
            </a:extLst>
          </p:cNvPr>
          <p:cNvSpPr/>
          <p:nvPr/>
        </p:nvSpPr>
        <p:spPr>
          <a:xfrm>
            <a:off x="304800" y="6148566"/>
            <a:ext cx="8315471" cy="546395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총 </a:t>
            </a:r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42.45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억</a:t>
            </a:r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+ 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자녀 </a:t>
            </a:r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억 </a:t>
            </a:r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44.45</a:t>
            </a: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34860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865C502F-7A56-4518-BC71-A3AA9D3D702E}"/>
              </a:ext>
            </a:extLst>
          </p:cNvPr>
          <p:cNvSpPr txBox="1">
            <a:spLocks/>
          </p:cNvSpPr>
          <p:nvPr/>
        </p:nvSpPr>
        <p:spPr>
          <a:xfrm>
            <a:off x="-145945" y="22512"/>
            <a:ext cx="5324914" cy="110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4. </a:t>
            </a:r>
            <a:r>
              <a:rPr lang="ko-KR" altLang="en-US" sz="3600" dirty="0"/>
              <a:t>목표 자금과 수익률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BF577C5-832B-4CFC-87AB-78E8255C5DAF}"/>
              </a:ext>
            </a:extLst>
          </p:cNvPr>
          <p:cNvCxnSpPr>
            <a:cxnSpLocks/>
          </p:cNvCxnSpPr>
          <p:nvPr/>
        </p:nvCxnSpPr>
        <p:spPr>
          <a:xfrm>
            <a:off x="304800" y="1118595"/>
            <a:ext cx="8547100" cy="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F3E3D9-C62F-4977-9896-6486506186E1}"/>
              </a:ext>
            </a:extLst>
          </p:cNvPr>
          <p:cNvSpPr txBox="1"/>
          <p:nvPr/>
        </p:nvSpPr>
        <p:spPr>
          <a:xfrm>
            <a:off x="5402726" y="391022"/>
            <a:ext cx="2826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계산해보기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더블클릭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▶</a:t>
            </a:r>
          </a:p>
        </p:txBody>
      </p:sp>
      <p:graphicFrame>
        <p:nvGraphicFramePr>
          <p:cNvPr id="7" name="개체 6">
            <a:extLst>
              <a:ext uri="{FF2B5EF4-FFF2-40B4-BE49-F238E27FC236}">
                <a16:creationId xmlns:a16="http://schemas.microsoft.com/office/drawing/2014/main" id="{72E07C3D-9597-4EFE-8DEE-9DC5ED21A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905211"/>
              </p:ext>
            </p:extLst>
          </p:nvPr>
        </p:nvGraphicFramePr>
        <p:xfrm>
          <a:off x="8272463" y="349250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showAsIcon="1" r:id="rId3" imgW="381000" imgH="771525" progId="Excel.Sheet.12">
                  <p:embed/>
                </p:oleObj>
              </mc:Choice>
              <mc:Fallback>
                <p:oleObj name="Worksheet" showAsIcon="1" r:id="rId3" imgW="381000" imgH="771525" progId="Excel.Sheet.12">
                  <p:embed/>
                  <p:pic>
                    <p:nvPicPr>
                      <p:cNvPr id="7" name="개체 6">
                        <a:extLst>
                          <a:ext uri="{FF2B5EF4-FFF2-40B4-BE49-F238E27FC236}">
                            <a16:creationId xmlns:a16="http://schemas.microsoft.com/office/drawing/2014/main" id="{72E07C3D-9597-4EFE-8DEE-9DC5ED21AA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2463" y="349250"/>
                        <a:ext cx="3810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A6226589-D54E-4752-B183-71E7DB930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893" y="1190232"/>
            <a:ext cx="3819921" cy="566776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B997F02-9240-4386-BC0A-7DD9664D8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1362272"/>
            <a:ext cx="3839111" cy="2791215"/>
          </a:xfrm>
          <a:prstGeom prst="rect">
            <a:avLst/>
          </a:prstGeom>
        </p:spPr>
      </p:pic>
      <p:sp>
        <p:nvSpPr>
          <p:cNvPr id="36" name="모서리가 둥근 직사각형 3">
            <a:extLst>
              <a:ext uri="{FF2B5EF4-FFF2-40B4-BE49-F238E27FC236}">
                <a16:creationId xmlns:a16="http://schemas.microsoft.com/office/drawing/2014/main" id="{AB607615-F545-42E7-9B16-CC0D87885C5E}"/>
              </a:ext>
            </a:extLst>
          </p:cNvPr>
          <p:cNvSpPr/>
          <p:nvPr/>
        </p:nvSpPr>
        <p:spPr>
          <a:xfrm>
            <a:off x="439023" y="4135018"/>
            <a:ext cx="3237987" cy="2700470"/>
          </a:xfrm>
          <a:prstGeom prst="roundRect">
            <a:avLst>
              <a:gd name="adj" fmla="val 2683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>
              <a:spcBef>
                <a:spcPts val="900"/>
              </a:spcBef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기본 가정 조건</a:t>
            </a:r>
            <a:b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은퇴 나이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55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b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은퇴 후 노후필요자금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44.45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억원</a:t>
            </a:r>
            <a:b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900"/>
              </a:spcBef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수익률에 따른 은퇴 가능 나이</a:t>
            </a:r>
            <a:b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- 5% : 76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b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- 10% : 63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b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- 15% : 57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b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- 20% : 53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900"/>
              </a:spcBef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필요노후자금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46.6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억 달성을 위해 연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15%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b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잃지 않는 투자를 해야만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57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 은퇴 가능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900"/>
              </a:spcBef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매년 꾸준한 투자금 마련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절대 잃지 않는 투자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</a:p>
          <a:p>
            <a:pPr>
              <a:spcBef>
                <a:spcPts val="900"/>
              </a:spcBef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전세가 </a:t>
            </a:r>
            <a:r>
              <a:rPr lang="ko-KR" altLang="en-US" sz="1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상승분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재투자는 고려하지 않음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800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865C502F-7A56-4518-BC71-A3AA9D3D702E}"/>
              </a:ext>
            </a:extLst>
          </p:cNvPr>
          <p:cNvSpPr txBox="1">
            <a:spLocks/>
          </p:cNvSpPr>
          <p:nvPr/>
        </p:nvSpPr>
        <p:spPr>
          <a:xfrm>
            <a:off x="42716" y="4"/>
            <a:ext cx="5066911" cy="110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b="1" dirty="0"/>
              <a:t>5</a:t>
            </a:r>
            <a:r>
              <a:rPr lang="en-US" altLang="ko-KR" sz="3600" dirty="0"/>
              <a:t>. </a:t>
            </a:r>
            <a:r>
              <a:rPr lang="ko-KR" altLang="en-US" sz="3600" dirty="0"/>
              <a:t>경제적 자유 구축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BF577C5-832B-4CFC-87AB-78E8255C5DAF}"/>
              </a:ext>
            </a:extLst>
          </p:cNvPr>
          <p:cNvCxnSpPr>
            <a:cxnSpLocks/>
          </p:cNvCxnSpPr>
          <p:nvPr/>
        </p:nvCxnSpPr>
        <p:spPr>
          <a:xfrm>
            <a:off x="368689" y="1107366"/>
            <a:ext cx="86424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5F3280-D39D-4B61-87CA-3EBD82641A38}"/>
              </a:ext>
            </a:extLst>
          </p:cNvPr>
          <p:cNvGrpSpPr/>
          <p:nvPr/>
        </p:nvGrpSpPr>
        <p:grpSpPr>
          <a:xfrm>
            <a:off x="5757391" y="55302"/>
            <a:ext cx="3420298" cy="720407"/>
            <a:chOff x="9368002" y="203200"/>
            <a:chExt cx="3819928" cy="97396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61A8CB9-5623-4F40-8D5C-F60071F22DC4}"/>
                </a:ext>
              </a:extLst>
            </p:cNvPr>
            <p:cNvGrpSpPr/>
            <p:nvPr/>
          </p:nvGrpSpPr>
          <p:grpSpPr>
            <a:xfrm>
              <a:off x="9368003" y="203200"/>
              <a:ext cx="3819927" cy="973967"/>
              <a:chOff x="9652289" y="109008"/>
              <a:chExt cx="4398795" cy="1095759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BFD0F97C-35C6-47A0-A278-8F24E2BDB3C1}"/>
                  </a:ext>
                </a:extLst>
              </p:cNvPr>
              <p:cNvGrpSpPr/>
              <p:nvPr/>
            </p:nvGrpSpPr>
            <p:grpSpPr>
              <a:xfrm>
                <a:off x="9652289" y="109008"/>
                <a:ext cx="1579954" cy="1079009"/>
                <a:chOff x="9935778" y="74133"/>
                <a:chExt cx="1579954" cy="1079009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CA931D81-C931-413B-8407-89C427E99F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35778" y="74133"/>
                  <a:ext cx="537663" cy="537663"/>
                </a:xfrm>
                <a:prstGeom prst="rect">
                  <a:avLst/>
                </a:prstGeom>
              </p:spPr>
            </p:pic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D917F5A2-AFFF-476E-BA1B-4442D170BB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44485" y="614574"/>
                  <a:ext cx="538568" cy="538568"/>
                </a:xfrm>
                <a:prstGeom prst="rect">
                  <a:avLst/>
                </a:prstGeom>
              </p:spPr>
            </p:pic>
            <p:pic>
              <p:nvPicPr>
                <p:cNvPr id="25" name="그림 24">
                  <a:extLst>
                    <a:ext uri="{FF2B5EF4-FFF2-40B4-BE49-F238E27FC236}">
                      <a16:creationId xmlns:a16="http://schemas.microsoft.com/office/drawing/2014/main" id="{6218FFE2-4BB4-4718-B616-A294149225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1991" y="614573"/>
                  <a:ext cx="537140" cy="538569"/>
                </a:xfrm>
                <a:prstGeom prst="rect">
                  <a:avLst/>
                </a:prstGeom>
              </p:spPr>
            </p:pic>
            <p:pic>
              <p:nvPicPr>
                <p:cNvPr id="26" name="그림 25">
                  <a:extLst>
                    <a:ext uri="{FF2B5EF4-FFF2-40B4-BE49-F238E27FC236}">
                      <a16:creationId xmlns:a16="http://schemas.microsoft.com/office/drawing/2014/main" id="{B80A090D-26D5-4715-97AA-CED3093D09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78069" y="614049"/>
                  <a:ext cx="537663" cy="539093"/>
                </a:xfrm>
                <a:prstGeom prst="rect">
                  <a:avLst/>
                </a:prstGeom>
              </p:spPr>
            </p:pic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20E740D-BE35-4463-8F11-308AE72D54D7}"/>
                  </a:ext>
                </a:extLst>
              </p:cNvPr>
              <p:cNvSpPr txBox="1"/>
              <p:nvPr/>
            </p:nvSpPr>
            <p:spPr>
              <a:xfrm>
                <a:off x="10175578" y="215139"/>
                <a:ext cx="2540874" cy="481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급여 축적으로 매수</a:t>
                </a:r>
                <a:endParaRPr lang="ko-KR" altLang="en-US" sz="16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DBE8B24-764F-4778-8978-C15A13D13300}"/>
                  </a:ext>
                </a:extLst>
              </p:cNvPr>
              <p:cNvSpPr txBox="1"/>
              <p:nvPr/>
            </p:nvSpPr>
            <p:spPr>
              <a:xfrm>
                <a:off x="11206093" y="723141"/>
                <a:ext cx="2844991" cy="481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6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전세 상승분으로 매수</a:t>
                </a:r>
                <a:endParaRPr lang="ko-KR" altLang="en-US" sz="1600" dirty="0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FEB27FA-02D5-4586-86C2-3D5907FF4773}"/>
                </a:ext>
              </a:extLst>
            </p:cNvPr>
            <p:cNvSpPr/>
            <p:nvPr/>
          </p:nvSpPr>
          <p:spPr>
            <a:xfrm>
              <a:off x="9368002" y="203200"/>
              <a:ext cx="3710510" cy="943429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ECD09DB-1D8D-4CB5-8D98-762245A8D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965710"/>
              </p:ext>
            </p:extLst>
          </p:nvPr>
        </p:nvGraphicFramePr>
        <p:xfrm>
          <a:off x="371541" y="1150528"/>
          <a:ext cx="8400917" cy="6291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560">
                  <a:extLst>
                    <a:ext uri="{9D8B030D-6E8A-4147-A177-3AD203B41FA5}">
                      <a16:colId xmlns:a16="http://schemas.microsoft.com/office/drawing/2014/main" val="3315817265"/>
                    </a:ext>
                  </a:extLst>
                </a:gridCol>
                <a:gridCol w="46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2060753159"/>
                    </a:ext>
                  </a:extLst>
                </a:gridCol>
                <a:gridCol w="469640">
                  <a:extLst>
                    <a:ext uri="{9D8B030D-6E8A-4147-A177-3AD203B41FA5}">
                      <a16:colId xmlns:a16="http://schemas.microsoft.com/office/drawing/2014/main" val="3464276575"/>
                    </a:ext>
                  </a:extLst>
                </a:gridCol>
                <a:gridCol w="469640">
                  <a:extLst>
                    <a:ext uri="{9D8B030D-6E8A-4147-A177-3AD203B41FA5}">
                      <a16:colId xmlns:a16="http://schemas.microsoft.com/office/drawing/2014/main" val="1588430552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3212310527"/>
                    </a:ext>
                  </a:extLst>
                </a:gridCol>
                <a:gridCol w="469640">
                  <a:extLst>
                    <a:ext uri="{9D8B030D-6E8A-4147-A177-3AD203B41FA5}">
                      <a16:colId xmlns:a16="http://schemas.microsoft.com/office/drawing/2014/main" val="954064399"/>
                    </a:ext>
                  </a:extLst>
                </a:gridCol>
                <a:gridCol w="469640">
                  <a:extLst>
                    <a:ext uri="{9D8B030D-6E8A-4147-A177-3AD203B41FA5}">
                      <a16:colId xmlns:a16="http://schemas.microsoft.com/office/drawing/2014/main" val="3980293481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452603054"/>
                    </a:ext>
                  </a:extLst>
                </a:gridCol>
                <a:gridCol w="469640">
                  <a:extLst>
                    <a:ext uri="{9D8B030D-6E8A-4147-A177-3AD203B41FA5}">
                      <a16:colId xmlns:a16="http://schemas.microsoft.com/office/drawing/2014/main" val="4116577173"/>
                    </a:ext>
                  </a:extLst>
                </a:gridCol>
                <a:gridCol w="469640">
                  <a:extLst>
                    <a:ext uri="{9D8B030D-6E8A-4147-A177-3AD203B41FA5}">
                      <a16:colId xmlns:a16="http://schemas.microsoft.com/office/drawing/2014/main" val="1714449318"/>
                    </a:ext>
                  </a:extLst>
                </a:gridCol>
                <a:gridCol w="469641">
                  <a:extLst>
                    <a:ext uri="{9D8B030D-6E8A-4147-A177-3AD203B41FA5}">
                      <a16:colId xmlns:a16="http://schemas.microsoft.com/office/drawing/2014/main" val="2780129067"/>
                    </a:ext>
                  </a:extLst>
                </a:gridCol>
                <a:gridCol w="469640">
                  <a:extLst>
                    <a:ext uri="{9D8B030D-6E8A-4147-A177-3AD203B41FA5}">
                      <a16:colId xmlns:a16="http://schemas.microsoft.com/office/drawing/2014/main" val="3009795793"/>
                    </a:ext>
                  </a:extLst>
                </a:gridCol>
                <a:gridCol w="1516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연도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나이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시스템 구축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</a:t>
                      </a:r>
                      <a:r>
                        <a:rPr lang="ko-KR" altLang="en-US" sz="12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2024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36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2026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38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2027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39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2028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40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5, 6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2029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41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7, 8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2030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42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9, 10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2031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43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11, 12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13, 14, 15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2033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45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16, 17, 18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2034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46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19, 20, 21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2035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47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22, 23, 24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2033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48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25, 26, 27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2034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49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28, 29, 30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6533351"/>
                  </a:ext>
                </a:extLst>
              </a:tr>
              <a:tr h="1548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2035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50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31, 32, 33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2036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34, 35, 36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82494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2037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52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37, 38, 39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25751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2038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53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40, 41, 42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74677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2039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54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43, 44, 45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35402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2040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55</a:t>
                      </a:r>
                      <a:endParaRPr lang="ko-KR" altLang="en-US" sz="12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46, 47, 48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232574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1228AEE2-5D6B-468E-9911-7A9B8B139D92}"/>
              </a:ext>
            </a:extLst>
          </p:cNvPr>
          <p:cNvGrpSpPr/>
          <p:nvPr/>
        </p:nvGrpSpPr>
        <p:grpSpPr>
          <a:xfrm>
            <a:off x="1675865" y="1450284"/>
            <a:ext cx="5556736" cy="5114424"/>
            <a:chOff x="2446837" y="2288722"/>
            <a:chExt cx="7997584" cy="818739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6733590-3336-4690-A716-562B331C3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446837" y="2288722"/>
              <a:ext cx="537663" cy="537663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00BE5303-9996-40F0-BA15-5AE1F097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47360" y="6204352"/>
              <a:ext cx="537140" cy="538569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6024F97-E0E1-4339-8B92-61B85F106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46837" y="4246990"/>
              <a:ext cx="538568" cy="538568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F32C4BD2-B1DB-4244-8922-CA65B0F14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156115" y="2778289"/>
              <a:ext cx="537663" cy="537663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DFFE03E3-B0B8-48D7-AF29-62A502BFB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65393" y="3267856"/>
              <a:ext cx="537663" cy="53766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D8B97FF-B2DA-4F5F-B54B-E9F1B8670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574671" y="3757423"/>
              <a:ext cx="537663" cy="537663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9BD34D0-A59D-4E84-A6BA-EF1E1A58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105732" y="4246990"/>
              <a:ext cx="537663" cy="537663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4FDB57C-50B7-4F5D-921F-CAFD3E54C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5815011" y="4736557"/>
              <a:ext cx="537663" cy="537663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F97AF178-8055-4925-B4A8-CFBC5DE43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524288" y="5226124"/>
              <a:ext cx="537663" cy="537663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ABF85D8-60EA-467B-8A7D-79D62BBF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110185" y="5715691"/>
              <a:ext cx="537663" cy="537663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9B227129-04E8-423F-AAA4-96362E621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819464" y="6205258"/>
              <a:ext cx="537663" cy="537663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CFD45DA-204A-4AB2-9236-DB31313D0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8528741" y="6694825"/>
              <a:ext cx="537663" cy="53766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DF71FE9-BACC-411D-8773-8CFDC8B48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238021" y="7184392"/>
              <a:ext cx="537663" cy="537663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1F211982-425A-4AE7-A189-10CC1567A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906758" y="7705661"/>
              <a:ext cx="537663" cy="53766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1582AB54-2211-4648-AE76-340BC2A01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56070" y="4736691"/>
              <a:ext cx="538568" cy="538568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AFCDAA4-78AA-4AD7-8CC7-BB2445EC3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468" y="5226391"/>
              <a:ext cx="538568" cy="538567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7ED509AA-0561-41AB-8F76-FA4E41B30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05991" y="5716093"/>
              <a:ext cx="538568" cy="538567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4B7D8BC-DA4E-4656-8FEC-555513E99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0389" y="6221042"/>
              <a:ext cx="538568" cy="538567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08FF9FF-4F60-4553-8652-315F10985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28495" y="6710744"/>
              <a:ext cx="538568" cy="538567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B60EE88-7E18-4501-9F74-6FE40D6A1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4018" y="7215692"/>
              <a:ext cx="538568" cy="538567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1BA3469-4A49-43F1-B307-754C6D742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7290" y="7690145"/>
              <a:ext cx="538568" cy="538567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99AC18C-24C0-445B-87E0-A8611D7B5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2813" y="8179846"/>
              <a:ext cx="538568" cy="538567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692A28DB-FADD-422A-8F22-13764E503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5754" y="8684794"/>
              <a:ext cx="538568" cy="538567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A98D574C-ED24-4986-90C7-2BE3C28BA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92403" y="9204992"/>
              <a:ext cx="538568" cy="538567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09E14643-1BE1-4610-9250-51DEA74D8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5165" y="6695543"/>
              <a:ext cx="537140" cy="538569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73634B6-798F-449F-9BF5-03D8DA1FC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65916" y="7183486"/>
              <a:ext cx="537140" cy="538569"/>
            </a:xfrm>
            <a:prstGeom prst="rect">
              <a:avLst/>
            </a:prstGeom>
          </p:spPr>
        </p:pic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E0DBEFF6-499A-4868-A84E-BDDE68E87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2678" y="7690145"/>
              <a:ext cx="537140" cy="538569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57A47886-5AE9-46E3-A2D7-286F80DA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61103" y="8276647"/>
              <a:ext cx="537140" cy="538569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E77FBFC1-9EEB-4138-B9E8-F05076DEC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28254" y="8717334"/>
              <a:ext cx="537140" cy="538569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88158798-B0FB-4847-B237-84B133DD90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6726" y="9189392"/>
              <a:ext cx="537140" cy="538569"/>
            </a:xfrm>
            <a:prstGeom prst="rect">
              <a:avLst/>
            </a:prstGeom>
          </p:spPr>
        </p:pic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D8E127CC-3308-411B-ADF9-0BD303989C1C}"/>
                </a:ext>
              </a:extLst>
            </p:cNvPr>
            <p:cNvCxnSpPr/>
            <p:nvPr/>
          </p:nvCxnSpPr>
          <p:spPr>
            <a:xfrm>
              <a:off x="2715668" y="2826385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0B7EE21-1982-4857-BE1A-0A720399DCC7}"/>
                </a:ext>
              </a:extLst>
            </p:cNvPr>
            <p:cNvCxnSpPr/>
            <p:nvPr/>
          </p:nvCxnSpPr>
          <p:spPr>
            <a:xfrm>
              <a:off x="3423735" y="3315951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A4C9CE83-38DB-49B5-9D75-D10F5E5EF908}"/>
                </a:ext>
              </a:extLst>
            </p:cNvPr>
            <p:cNvCxnSpPr/>
            <p:nvPr/>
          </p:nvCxnSpPr>
          <p:spPr>
            <a:xfrm>
              <a:off x="4134224" y="3805519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A07B341A-22AC-4FBF-9CF8-324926017980}"/>
                </a:ext>
              </a:extLst>
            </p:cNvPr>
            <p:cNvCxnSpPr/>
            <p:nvPr/>
          </p:nvCxnSpPr>
          <p:spPr>
            <a:xfrm>
              <a:off x="4843502" y="4295085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23E4687B-7057-4847-A002-90E377A8549A}"/>
                </a:ext>
              </a:extLst>
            </p:cNvPr>
            <p:cNvCxnSpPr/>
            <p:nvPr/>
          </p:nvCxnSpPr>
          <p:spPr>
            <a:xfrm>
              <a:off x="5374564" y="4784653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1C1C0F12-1189-47E0-90F1-81F849FA7615}"/>
                </a:ext>
              </a:extLst>
            </p:cNvPr>
            <p:cNvCxnSpPr/>
            <p:nvPr/>
          </p:nvCxnSpPr>
          <p:spPr>
            <a:xfrm>
              <a:off x="6083842" y="5274220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A409509-79A2-4E95-A96E-D9E1AB920D16}"/>
                </a:ext>
              </a:extLst>
            </p:cNvPr>
            <p:cNvCxnSpPr/>
            <p:nvPr/>
          </p:nvCxnSpPr>
          <p:spPr>
            <a:xfrm>
              <a:off x="6793119" y="5762881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4A1B6FCE-B835-46D7-A19F-010CC46C671E}"/>
                </a:ext>
              </a:extLst>
            </p:cNvPr>
            <p:cNvCxnSpPr/>
            <p:nvPr/>
          </p:nvCxnSpPr>
          <p:spPr>
            <a:xfrm>
              <a:off x="7365309" y="6253354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6E3893F-AE18-47AC-A432-37DD4A2CE938}"/>
                </a:ext>
              </a:extLst>
            </p:cNvPr>
            <p:cNvCxnSpPr/>
            <p:nvPr/>
          </p:nvCxnSpPr>
          <p:spPr>
            <a:xfrm>
              <a:off x="8102005" y="6760267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B86A3A27-463D-42E3-B079-4B3004F7A052}"/>
                </a:ext>
              </a:extLst>
            </p:cNvPr>
            <p:cNvCxnSpPr/>
            <p:nvPr/>
          </p:nvCxnSpPr>
          <p:spPr>
            <a:xfrm>
              <a:off x="8811282" y="7233695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99CAF06D-6220-477B-8FB2-0CF34329170A}"/>
                </a:ext>
              </a:extLst>
            </p:cNvPr>
            <p:cNvCxnSpPr/>
            <p:nvPr/>
          </p:nvCxnSpPr>
          <p:spPr>
            <a:xfrm>
              <a:off x="9520561" y="7723579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1B431DD9-253C-4EF5-B03D-E9ACEE7266C6}"/>
                </a:ext>
              </a:extLst>
            </p:cNvPr>
            <p:cNvCxnSpPr/>
            <p:nvPr/>
          </p:nvCxnSpPr>
          <p:spPr>
            <a:xfrm>
              <a:off x="2715668" y="4832292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70C78C1-A784-463E-9263-A37819C6AE1F}"/>
                </a:ext>
              </a:extLst>
            </p:cNvPr>
            <p:cNvCxnSpPr/>
            <p:nvPr/>
          </p:nvCxnSpPr>
          <p:spPr>
            <a:xfrm>
              <a:off x="3423735" y="5321858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B7A5A793-F13F-4E74-B310-48DF16064FC2}"/>
                </a:ext>
              </a:extLst>
            </p:cNvPr>
            <p:cNvCxnSpPr/>
            <p:nvPr/>
          </p:nvCxnSpPr>
          <p:spPr>
            <a:xfrm>
              <a:off x="4134224" y="5811426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8A4A138-EA03-4683-BEAC-B2FDEF36324A}"/>
                </a:ext>
              </a:extLst>
            </p:cNvPr>
            <p:cNvCxnSpPr/>
            <p:nvPr/>
          </p:nvCxnSpPr>
          <p:spPr>
            <a:xfrm>
              <a:off x="4761248" y="6300992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72CD95C-B1A6-458D-B09F-8B079FD4C569}"/>
                </a:ext>
              </a:extLst>
            </p:cNvPr>
            <p:cNvCxnSpPr/>
            <p:nvPr/>
          </p:nvCxnSpPr>
          <p:spPr>
            <a:xfrm>
              <a:off x="5415691" y="6790560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BC3CDFF3-8D27-4E93-98D6-80879D2843F3}"/>
                </a:ext>
              </a:extLst>
            </p:cNvPr>
            <p:cNvCxnSpPr/>
            <p:nvPr/>
          </p:nvCxnSpPr>
          <p:spPr>
            <a:xfrm>
              <a:off x="6087207" y="7264189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FD20AF28-66BD-44B6-B6AC-3B6493DB16EB}"/>
                </a:ext>
              </a:extLst>
            </p:cNvPr>
            <p:cNvCxnSpPr/>
            <p:nvPr/>
          </p:nvCxnSpPr>
          <p:spPr>
            <a:xfrm>
              <a:off x="6792896" y="7784387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9444657A-3FF7-4D43-BF21-D6C2EEEE7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46837" y="8161639"/>
              <a:ext cx="537663" cy="539093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7D239367-E7BA-4C46-AB82-7913CC021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55162" y="8650300"/>
              <a:ext cx="537663" cy="539093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2FE2B53-37BC-4369-ACB5-FBE58F934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4439" y="9141033"/>
              <a:ext cx="537663" cy="539093"/>
            </a:xfrm>
            <a:prstGeom prst="rect">
              <a:avLst/>
            </a:prstGeom>
          </p:spPr>
        </p:pic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9431C925-FEFD-4170-BBFF-91A2C3968B34}"/>
                </a:ext>
              </a:extLst>
            </p:cNvPr>
            <p:cNvCxnSpPr/>
            <p:nvPr/>
          </p:nvCxnSpPr>
          <p:spPr>
            <a:xfrm>
              <a:off x="2715668" y="6740843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478E4185-416D-47EC-AE3C-A90786B5CF32}"/>
                </a:ext>
              </a:extLst>
            </p:cNvPr>
            <p:cNvCxnSpPr/>
            <p:nvPr/>
          </p:nvCxnSpPr>
          <p:spPr>
            <a:xfrm>
              <a:off x="3423735" y="7230409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B7E18243-F6A6-40F1-B9A3-D8D7B8C7D9F6}"/>
                </a:ext>
              </a:extLst>
            </p:cNvPr>
            <p:cNvCxnSpPr/>
            <p:nvPr/>
          </p:nvCxnSpPr>
          <p:spPr>
            <a:xfrm>
              <a:off x="4134224" y="7719977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BFD95532-40BA-4BCD-8F37-26E6073CDB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5589" y="8211164"/>
              <a:ext cx="13710" cy="1468960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1E944D22-A108-4677-A607-0884944B922A}"/>
                </a:ext>
              </a:extLst>
            </p:cNvPr>
            <p:cNvCxnSpPr>
              <a:cxnSpLocks/>
            </p:cNvCxnSpPr>
            <p:nvPr/>
          </p:nvCxnSpPr>
          <p:spPr>
            <a:xfrm>
              <a:off x="7388911" y="8211164"/>
              <a:ext cx="17663" cy="1468960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F0E3A7DC-349B-40AF-AC6D-2863E048DB77}"/>
                </a:ext>
              </a:extLst>
            </p:cNvPr>
            <p:cNvCxnSpPr/>
            <p:nvPr/>
          </p:nvCxnSpPr>
          <p:spPr>
            <a:xfrm>
              <a:off x="8122025" y="8733337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AC3E393-23E5-46F6-BC58-D7B2A562A104}"/>
                </a:ext>
              </a:extLst>
            </p:cNvPr>
            <p:cNvCxnSpPr>
              <a:cxnSpLocks/>
            </p:cNvCxnSpPr>
            <p:nvPr/>
          </p:nvCxnSpPr>
          <p:spPr>
            <a:xfrm>
              <a:off x="8814007" y="9223362"/>
              <a:ext cx="11032" cy="1252757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3C3B2F0-83DD-4CED-9893-5A5F9FDACD35}"/>
                </a:ext>
              </a:extLst>
            </p:cNvPr>
            <p:cNvCxnSpPr>
              <a:cxnSpLocks/>
            </p:cNvCxnSpPr>
            <p:nvPr/>
          </p:nvCxnSpPr>
          <p:spPr>
            <a:xfrm>
              <a:off x="4761248" y="8228713"/>
              <a:ext cx="0" cy="1433862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88C820B1-2707-46A8-AD97-19CB19F493B4}"/>
                </a:ext>
              </a:extLst>
            </p:cNvPr>
            <p:cNvCxnSpPr/>
            <p:nvPr/>
          </p:nvCxnSpPr>
          <p:spPr>
            <a:xfrm>
              <a:off x="5415691" y="8767306"/>
              <a:ext cx="0" cy="1420605"/>
            </a:xfrm>
            <a:prstGeom prst="straightConnector1">
              <a:avLst/>
            </a:prstGeom>
            <a:ln w="38100">
              <a:solidFill>
                <a:srgbClr val="AAC3C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50354F26-F967-4F22-A459-2B13AFEE5FBC}"/>
              </a:ext>
            </a:extLst>
          </p:cNvPr>
          <p:cNvSpPr/>
          <p:nvPr/>
        </p:nvSpPr>
        <p:spPr>
          <a:xfrm>
            <a:off x="3799525" y="1478909"/>
            <a:ext cx="3433076" cy="279941"/>
          </a:xfrm>
          <a:prstGeom prst="roundRect">
            <a:avLst/>
          </a:prstGeom>
          <a:solidFill>
            <a:srgbClr val="4F0799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2040</a:t>
            </a:r>
            <a:r>
              <a:rPr lang="ko-KR" altLang="en-US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(19</a:t>
            </a:r>
            <a:r>
              <a:rPr lang="ko-KR" altLang="en-US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 후</a:t>
            </a:r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48</a:t>
            </a:r>
            <a:r>
              <a:rPr lang="ko-KR" altLang="en-US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 </a:t>
            </a:r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X 1</a:t>
            </a:r>
            <a:r>
              <a:rPr lang="ko-KR" altLang="en-US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억 </a:t>
            </a:r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= 48</a:t>
            </a:r>
            <a:r>
              <a:rPr lang="ko-KR" altLang="en-US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억 달성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8ED81E0-1A7B-4663-A2A3-7FBF9AB87B8F}"/>
              </a:ext>
            </a:extLst>
          </p:cNvPr>
          <p:cNvSpPr txBox="1"/>
          <p:nvPr/>
        </p:nvSpPr>
        <p:spPr>
          <a:xfrm>
            <a:off x="6231062" y="791648"/>
            <a:ext cx="4800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경제적 자유 구축 수단과 방법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F77876DB-3F49-4070-9C1F-323E9C6EE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92" y="6056511"/>
            <a:ext cx="373206" cy="33642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ABBC4886-1F3D-464E-9F31-68C7830CE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988" y="6311774"/>
            <a:ext cx="373206" cy="336428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5A4B0DD2-3A37-4005-9F7E-17773BEC7E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1583" y="6564708"/>
            <a:ext cx="373206" cy="336428"/>
          </a:xfrm>
          <a:prstGeom prst="rect">
            <a:avLst/>
          </a:prstGeom>
        </p:spPr>
      </p:pic>
      <p:pic>
        <p:nvPicPr>
          <p:cNvPr id="99" name="그림 98">
            <a:extLst>
              <a:ext uri="{FF2B5EF4-FFF2-40B4-BE49-F238E27FC236}">
                <a16:creationId xmlns:a16="http://schemas.microsoft.com/office/drawing/2014/main" id="{84A6D078-835E-4506-94B2-21BA9998A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226" y="6865233"/>
            <a:ext cx="373206" cy="336428"/>
          </a:xfrm>
          <a:prstGeom prst="rect">
            <a:avLst/>
          </a:prstGeom>
        </p:spPr>
      </p:pic>
      <p:pic>
        <p:nvPicPr>
          <p:cNvPr id="100" name="그림 99">
            <a:extLst>
              <a:ext uri="{FF2B5EF4-FFF2-40B4-BE49-F238E27FC236}">
                <a16:creationId xmlns:a16="http://schemas.microsoft.com/office/drawing/2014/main" id="{08F64DA6-B625-4844-B646-204B6A790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869" y="7123848"/>
            <a:ext cx="373206" cy="336428"/>
          </a:xfrm>
          <a:prstGeom prst="rect">
            <a:avLst/>
          </a:prstGeom>
        </p:spPr>
      </p:pic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5FF11EC-D940-4364-B645-50F6A2AA5B8F}"/>
              </a:ext>
            </a:extLst>
          </p:cNvPr>
          <p:cNvCxnSpPr>
            <a:cxnSpLocks/>
          </p:cNvCxnSpPr>
          <p:nvPr/>
        </p:nvCxnSpPr>
        <p:spPr>
          <a:xfrm>
            <a:off x="6585952" y="6088122"/>
            <a:ext cx="7665" cy="782560"/>
          </a:xfrm>
          <a:prstGeom prst="straightConnector1">
            <a:avLst/>
          </a:prstGeom>
          <a:ln w="381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170E600-20C5-418A-870F-D2F6B134B104}"/>
              </a:ext>
            </a:extLst>
          </p:cNvPr>
          <p:cNvCxnSpPr>
            <a:cxnSpLocks/>
          </p:cNvCxnSpPr>
          <p:nvPr/>
        </p:nvCxnSpPr>
        <p:spPr>
          <a:xfrm>
            <a:off x="7051509" y="6374415"/>
            <a:ext cx="7665" cy="782560"/>
          </a:xfrm>
          <a:prstGeom prst="straightConnector1">
            <a:avLst/>
          </a:prstGeom>
          <a:ln w="381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그림 102">
            <a:extLst>
              <a:ext uri="{FF2B5EF4-FFF2-40B4-BE49-F238E27FC236}">
                <a16:creationId xmlns:a16="http://schemas.microsoft.com/office/drawing/2014/main" id="{BEA42876-EDCC-4767-98C3-34DFF723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032" y="6056512"/>
            <a:ext cx="374198" cy="336427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6D55748B-9342-4BF2-8D30-678275DAA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078" y="6037660"/>
            <a:ext cx="373569" cy="336755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8BAC8F26-B85E-47AF-A525-A259E5E45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7410" y="6311774"/>
            <a:ext cx="373569" cy="336755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9276669-141F-416D-B5A5-1D50EDDF3C3F}"/>
              </a:ext>
            </a:extLst>
          </p:cNvPr>
          <p:cNvCxnSpPr>
            <a:cxnSpLocks/>
          </p:cNvCxnSpPr>
          <p:nvPr/>
        </p:nvCxnSpPr>
        <p:spPr>
          <a:xfrm>
            <a:off x="4202862" y="5802475"/>
            <a:ext cx="9021" cy="845727"/>
          </a:xfrm>
          <a:prstGeom prst="straightConnector1">
            <a:avLst/>
          </a:prstGeom>
          <a:ln w="381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B0CBD79-D2BD-4135-8628-E9315E01157F}"/>
              </a:ext>
            </a:extLst>
          </p:cNvPr>
          <p:cNvCxnSpPr>
            <a:cxnSpLocks/>
          </p:cNvCxnSpPr>
          <p:nvPr/>
        </p:nvCxnSpPr>
        <p:spPr>
          <a:xfrm>
            <a:off x="4675693" y="6067474"/>
            <a:ext cx="0" cy="833662"/>
          </a:xfrm>
          <a:prstGeom prst="straightConnector1">
            <a:avLst/>
          </a:prstGeom>
          <a:ln w="381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F4A7E36-16ED-4B7B-A143-43F7BAD4ECE2}"/>
              </a:ext>
            </a:extLst>
          </p:cNvPr>
          <p:cNvCxnSpPr>
            <a:cxnSpLocks/>
          </p:cNvCxnSpPr>
          <p:nvPr/>
        </p:nvCxnSpPr>
        <p:spPr>
          <a:xfrm>
            <a:off x="5109627" y="6363454"/>
            <a:ext cx="0" cy="793521"/>
          </a:xfrm>
          <a:prstGeom prst="straightConnector1">
            <a:avLst/>
          </a:prstGeom>
          <a:ln w="381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E5481FD6-73DC-4F77-9E49-6DBF94831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077" y="6600002"/>
            <a:ext cx="373569" cy="336755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A5CA5EDD-61AF-4900-AC95-42CA21B92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908" y="6864906"/>
            <a:ext cx="373569" cy="336755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DD31D8F8-8449-4032-AEF7-FAB7682F9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141" y="7120252"/>
            <a:ext cx="373569" cy="336755"/>
          </a:xfrm>
          <a:prstGeom prst="rect">
            <a:avLst/>
          </a:prstGeom>
        </p:spPr>
      </p:pic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A713BE6-2712-48C4-AAEA-41242B4B55D0}"/>
              </a:ext>
            </a:extLst>
          </p:cNvPr>
          <p:cNvCxnSpPr/>
          <p:nvPr/>
        </p:nvCxnSpPr>
        <p:spPr>
          <a:xfrm>
            <a:off x="1862649" y="5471289"/>
            <a:ext cx="0" cy="887410"/>
          </a:xfrm>
          <a:prstGeom prst="straightConnector1">
            <a:avLst/>
          </a:prstGeom>
          <a:ln w="381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01382A6-1632-4CE7-A0DE-6B4436F1F898}"/>
              </a:ext>
            </a:extLst>
          </p:cNvPr>
          <p:cNvCxnSpPr>
            <a:cxnSpLocks/>
          </p:cNvCxnSpPr>
          <p:nvPr/>
        </p:nvCxnSpPr>
        <p:spPr>
          <a:xfrm>
            <a:off x="2340840" y="5802475"/>
            <a:ext cx="0" cy="845727"/>
          </a:xfrm>
          <a:prstGeom prst="straightConnector1">
            <a:avLst/>
          </a:prstGeom>
          <a:ln w="381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445AA57-5632-4D7F-942A-D47B2251AC3A}"/>
              </a:ext>
            </a:extLst>
          </p:cNvPr>
          <p:cNvCxnSpPr>
            <a:cxnSpLocks/>
          </p:cNvCxnSpPr>
          <p:nvPr/>
        </p:nvCxnSpPr>
        <p:spPr>
          <a:xfrm>
            <a:off x="2848265" y="6088122"/>
            <a:ext cx="0" cy="790526"/>
          </a:xfrm>
          <a:prstGeom prst="straightConnector1">
            <a:avLst/>
          </a:prstGeom>
          <a:ln w="381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그림 114">
            <a:extLst>
              <a:ext uri="{FF2B5EF4-FFF2-40B4-BE49-F238E27FC236}">
                <a16:creationId xmlns:a16="http://schemas.microsoft.com/office/drawing/2014/main" id="{DBE4B524-B5CC-4396-9E2A-F19269087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865" y="6311775"/>
            <a:ext cx="374198" cy="336427"/>
          </a:xfrm>
          <a:prstGeom prst="rect">
            <a:avLst/>
          </a:prstGeom>
        </p:spPr>
      </p:pic>
      <p:pic>
        <p:nvPicPr>
          <p:cNvPr id="116" name="그림 115">
            <a:extLst>
              <a:ext uri="{FF2B5EF4-FFF2-40B4-BE49-F238E27FC236}">
                <a16:creationId xmlns:a16="http://schemas.microsoft.com/office/drawing/2014/main" id="{6DC494D0-1FC9-4B11-846F-8E4D09A91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706" y="6592000"/>
            <a:ext cx="374198" cy="336427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04795638-753C-4FBD-B461-374865200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968" y="6856136"/>
            <a:ext cx="374198" cy="336427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70C5438E-595E-4D9D-B8F9-025F8E8C8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569" y="7145167"/>
            <a:ext cx="374198" cy="336427"/>
          </a:xfrm>
          <a:prstGeom prst="rect">
            <a:avLst/>
          </a:prstGeom>
        </p:spPr>
      </p:pic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9C12F33-EB84-4FB8-9632-65823542B89A}"/>
              </a:ext>
            </a:extLst>
          </p:cNvPr>
          <p:cNvCxnSpPr>
            <a:cxnSpLocks/>
          </p:cNvCxnSpPr>
          <p:nvPr/>
        </p:nvCxnSpPr>
        <p:spPr>
          <a:xfrm>
            <a:off x="3275862" y="6354641"/>
            <a:ext cx="0" cy="790526"/>
          </a:xfrm>
          <a:prstGeom prst="straightConnector1">
            <a:avLst/>
          </a:prstGeom>
          <a:ln w="38100">
            <a:solidFill>
              <a:srgbClr val="AAC3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89DEA1F6-2EC9-4B15-9C76-5CBFAE3C7C4A}"/>
              </a:ext>
            </a:extLst>
          </p:cNvPr>
          <p:cNvSpPr/>
          <p:nvPr/>
        </p:nvSpPr>
        <p:spPr>
          <a:xfrm>
            <a:off x="3816879" y="1817004"/>
            <a:ext cx="3452396" cy="770919"/>
          </a:xfrm>
          <a:prstGeom prst="roundRect">
            <a:avLst/>
          </a:prstGeom>
          <a:solidFill>
            <a:srgbClr val="4F0799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</a:t>
            </a:r>
            <a:r>
              <a:rPr lang="ko-KR" altLang="en-US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년부터 근로소득 현금으로 연 </a:t>
            </a:r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 매수</a:t>
            </a:r>
            <a:endParaRPr lang="en-US" altLang="ko-KR" sz="1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전세 주기 </a:t>
            </a:r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고려</a:t>
            </a:r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전세 상승분으로 </a:t>
            </a:r>
            <a:r>
              <a:rPr lang="en-US" altLang="ko-KR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 매수</a:t>
            </a:r>
          </a:p>
        </p:txBody>
      </p:sp>
    </p:spTree>
    <p:extLst>
      <p:ext uri="{BB962C8B-B14F-4D97-AF65-F5344CB8AC3E}">
        <p14:creationId xmlns:p14="http://schemas.microsoft.com/office/powerpoint/2010/main" val="230733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865C502F-7A56-4518-BC71-A3AA9D3D702E}"/>
              </a:ext>
            </a:extLst>
          </p:cNvPr>
          <p:cNvSpPr txBox="1">
            <a:spLocks/>
          </p:cNvSpPr>
          <p:nvPr/>
        </p:nvSpPr>
        <p:spPr>
          <a:xfrm>
            <a:off x="-15673" y="-3916"/>
            <a:ext cx="4660536" cy="1109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6-1. 5</a:t>
            </a:r>
            <a:r>
              <a:rPr lang="ko-KR" altLang="en-US" sz="3600" dirty="0"/>
              <a:t>개년 계획표</a:t>
            </a:r>
          </a:p>
        </p:txBody>
      </p:sp>
      <p:sp>
        <p:nvSpPr>
          <p:cNvPr id="32" name="텍스트 개체 틀 5">
            <a:extLst>
              <a:ext uri="{FF2B5EF4-FFF2-40B4-BE49-F238E27FC236}">
                <a16:creationId xmlns:a16="http://schemas.microsoft.com/office/drawing/2014/main" id="{8F755B57-CBED-482E-BD37-EAE2B3005992}"/>
              </a:ext>
            </a:extLst>
          </p:cNvPr>
          <p:cNvSpPr txBox="1">
            <a:spLocks/>
          </p:cNvSpPr>
          <p:nvPr/>
        </p:nvSpPr>
        <p:spPr>
          <a:xfrm>
            <a:off x="6880750" y="573244"/>
            <a:ext cx="4214745" cy="623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향후 </a:t>
            </a:r>
            <a:r>
              <a:rPr lang="en-US" altLang="ko-KR" sz="2000" dirty="0"/>
              <a:t>5</a:t>
            </a:r>
            <a:r>
              <a:rPr lang="ko-KR" altLang="en-US" sz="2000" dirty="0"/>
              <a:t>년간 계획 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BF577C5-832B-4CFC-87AB-78E8255C5DAF}"/>
              </a:ext>
            </a:extLst>
          </p:cNvPr>
          <p:cNvCxnSpPr>
            <a:cxnSpLocks/>
          </p:cNvCxnSpPr>
          <p:nvPr/>
        </p:nvCxnSpPr>
        <p:spPr>
          <a:xfrm>
            <a:off x="304800" y="1118595"/>
            <a:ext cx="8547100" cy="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D74A141-A845-4D22-88D8-8D6F9A511479}"/>
              </a:ext>
            </a:extLst>
          </p:cNvPr>
          <p:cNvCxnSpPr>
            <a:cxnSpLocks/>
          </p:cNvCxnSpPr>
          <p:nvPr/>
        </p:nvCxnSpPr>
        <p:spPr>
          <a:xfrm>
            <a:off x="258500" y="4043869"/>
            <a:ext cx="8645343" cy="0"/>
          </a:xfrm>
          <a:prstGeom prst="line">
            <a:avLst/>
          </a:prstGeom>
          <a:ln w="127000">
            <a:solidFill>
              <a:srgbClr val="4F07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2376F83E-AFE5-41CB-95EA-AB23A1B21875}"/>
              </a:ext>
            </a:extLst>
          </p:cNvPr>
          <p:cNvSpPr/>
          <p:nvPr/>
        </p:nvSpPr>
        <p:spPr>
          <a:xfrm>
            <a:off x="227728" y="3546831"/>
            <a:ext cx="1203791" cy="1194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4F0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040048-471B-48BA-955F-6BA9E9B13436}"/>
              </a:ext>
            </a:extLst>
          </p:cNvPr>
          <p:cNvSpPr txBox="1"/>
          <p:nvPr/>
        </p:nvSpPr>
        <p:spPr>
          <a:xfrm>
            <a:off x="-40555" y="4782738"/>
            <a:ext cx="3399666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열반 기초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실전준비반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성실한 팀원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 </a:t>
            </a:r>
            <a:r>
              <a:rPr lang="ko-KR" altLang="en-US" sz="1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종잣돈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모으기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월급 반 이상 모으기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C6124BD-CD87-472D-9061-A689B44ACE6C}"/>
              </a:ext>
            </a:extLst>
          </p:cNvPr>
          <p:cNvSpPr/>
          <p:nvPr/>
        </p:nvSpPr>
        <p:spPr>
          <a:xfrm>
            <a:off x="2128123" y="3546831"/>
            <a:ext cx="1203791" cy="1194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4F0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1C0AFA-1A3D-4ECF-BFFD-54236423930A}"/>
              </a:ext>
            </a:extLst>
          </p:cNvPr>
          <p:cNvSpPr txBox="1"/>
          <p:nvPr/>
        </p:nvSpPr>
        <p:spPr>
          <a:xfrm>
            <a:off x="1938119" y="4798168"/>
            <a:ext cx="3228894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열반 중급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실전반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앞마당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10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 확보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금융 기본이론 마스터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호기 투자하기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호기 투자 후기 쓰기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7F2FE0C2-F3CF-4620-AA58-7D5957801837}"/>
              </a:ext>
            </a:extLst>
          </p:cNvPr>
          <p:cNvSpPr/>
          <p:nvPr/>
        </p:nvSpPr>
        <p:spPr>
          <a:xfrm>
            <a:off x="4042968" y="3546831"/>
            <a:ext cx="1203791" cy="1194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4F0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124B7B-7279-437F-B0EF-AE95E455A10D}"/>
              </a:ext>
            </a:extLst>
          </p:cNvPr>
          <p:cNvSpPr txBox="1"/>
          <p:nvPr/>
        </p:nvSpPr>
        <p:spPr>
          <a:xfrm>
            <a:off x="3698425" y="4798168"/>
            <a:ext cx="2086466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지방 </a:t>
            </a:r>
            <a:r>
              <a:rPr lang="ko-KR" altLang="en-US" sz="1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투자반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월부학교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앞마당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15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 확보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호기 투자하기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호기 투자후기 쓰기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82F1B74-BD14-4015-9D1B-DAE9C5806204}"/>
              </a:ext>
            </a:extLst>
          </p:cNvPr>
          <p:cNvSpPr/>
          <p:nvPr/>
        </p:nvSpPr>
        <p:spPr>
          <a:xfrm>
            <a:off x="5894311" y="3511154"/>
            <a:ext cx="1203791" cy="1194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4F0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2F8ABE-EC8E-4099-AEAA-87B4E0FD2ACB}"/>
              </a:ext>
            </a:extLst>
          </p:cNvPr>
          <p:cNvSpPr txBox="1"/>
          <p:nvPr/>
        </p:nvSpPr>
        <p:spPr>
          <a:xfrm>
            <a:off x="5594525" y="4758836"/>
            <a:ext cx="3102324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앞마당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 확보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지난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돌아보기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└ 마인드셋 점검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호기 투자하기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호기 투자후기 쓰기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A3D76E8-1E9C-4497-A980-019268BCC66D}"/>
              </a:ext>
            </a:extLst>
          </p:cNvPr>
          <p:cNvSpPr/>
          <p:nvPr/>
        </p:nvSpPr>
        <p:spPr>
          <a:xfrm>
            <a:off x="7700052" y="3511154"/>
            <a:ext cx="1203791" cy="119411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4F07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2027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784938-338A-4062-8C7A-21F4FA8B04FF}"/>
              </a:ext>
            </a:extLst>
          </p:cNvPr>
          <p:cNvSpPr txBox="1"/>
          <p:nvPr/>
        </p:nvSpPr>
        <p:spPr>
          <a:xfrm>
            <a:off x="7424793" y="4834327"/>
            <a:ext cx="3179731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앞마당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25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 확보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독서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60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권 달성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호기 투자하기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호기 투자후기 쓰기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3CBE58B-0FEF-4A61-84E2-2C47C5C90DFC}"/>
              </a:ext>
            </a:extLst>
          </p:cNvPr>
          <p:cNvSpPr/>
          <p:nvPr/>
        </p:nvSpPr>
        <p:spPr>
          <a:xfrm>
            <a:off x="631046" y="1343238"/>
            <a:ext cx="3055664" cy="789908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투자 기본 다지기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795B159-428D-42A1-9FC5-DD14007D00E5}"/>
              </a:ext>
            </a:extLst>
          </p:cNvPr>
          <p:cNvSpPr/>
          <p:nvPr/>
        </p:nvSpPr>
        <p:spPr>
          <a:xfrm>
            <a:off x="4870642" y="1347167"/>
            <a:ext cx="3343730" cy="790764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부자 생활 습관 만들기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0B9AA4-A54F-44DD-99EE-704BE2EACB52}"/>
              </a:ext>
            </a:extLst>
          </p:cNvPr>
          <p:cNvSpPr txBox="1"/>
          <p:nvPr/>
        </p:nvSpPr>
        <p:spPr>
          <a:xfrm>
            <a:off x="370050" y="2284785"/>
            <a:ext cx="440332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부동산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/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경제서적 연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12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권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x 5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60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권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앞마당 넓히기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지역조사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임장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 인맥 다지기 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멘토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투자동료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소장님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en-US" altLang="ko-KR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13C53E-3E45-4307-B799-7FEAD4176AF0}"/>
              </a:ext>
            </a:extLst>
          </p:cNvPr>
          <p:cNvSpPr txBox="1"/>
          <p:nvPr/>
        </p:nvSpPr>
        <p:spPr>
          <a:xfrm>
            <a:off x="4773376" y="2252664"/>
            <a:ext cx="4214746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>
              <a:lnSpc>
                <a:spcPct val="150000"/>
              </a:lnSpc>
            </a:pPr>
            <a:r>
              <a:rPr lang="ko-KR" altLang="en-US" sz="1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목실감미모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매일매일 쓰기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6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시에 일어나서 운동하기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85725">
              <a:lnSpc>
                <a:spcPct val="150000"/>
              </a:lnSpc>
            </a:pP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힘들다고 짜증내지 않기</a:t>
            </a:r>
            <a:r>
              <a:rPr lang="en-US" altLang="ko-KR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불안하고 </a:t>
            </a:r>
            <a:r>
              <a:rPr lang="ko-KR" altLang="en-US" sz="120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초조할때마다</a:t>
            </a:r>
            <a:r>
              <a:rPr lang="ko-KR" altLang="en-US" sz="1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얼른 알아차리기</a:t>
            </a:r>
            <a:endParaRPr lang="en-US" altLang="ko-KR" sz="1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254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1">
            <a:extLst>
              <a:ext uri="{FF2B5EF4-FFF2-40B4-BE49-F238E27FC236}">
                <a16:creationId xmlns:a16="http://schemas.microsoft.com/office/drawing/2014/main" id="{865C502F-7A56-4518-BC71-A3AA9D3D702E}"/>
              </a:ext>
            </a:extLst>
          </p:cNvPr>
          <p:cNvSpPr txBox="1">
            <a:spLocks/>
          </p:cNvSpPr>
          <p:nvPr/>
        </p:nvSpPr>
        <p:spPr>
          <a:xfrm>
            <a:off x="0" y="470185"/>
            <a:ext cx="4442443" cy="623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6-2  </a:t>
            </a:r>
            <a:r>
              <a:rPr lang="ko-KR" altLang="en-US" sz="3600" dirty="0"/>
              <a:t>연간 계획표</a:t>
            </a:r>
          </a:p>
        </p:txBody>
      </p:sp>
      <p:sp>
        <p:nvSpPr>
          <p:cNvPr id="32" name="텍스트 개체 틀 5">
            <a:extLst>
              <a:ext uri="{FF2B5EF4-FFF2-40B4-BE49-F238E27FC236}">
                <a16:creationId xmlns:a16="http://schemas.microsoft.com/office/drawing/2014/main" id="{8F755B57-CBED-482E-BD37-EAE2B3005992}"/>
              </a:ext>
            </a:extLst>
          </p:cNvPr>
          <p:cNvSpPr txBox="1">
            <a:spLocks/>
          </p:cNvSpPr>
          <p:nvPr/>
        </p:nvSpPr>
        <p:spPr>
          <a:xfrm>
            <a:off x="6880750" y="573244"/>
            <a:ext cx="4214745" cy="623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2023</a:t>
            </a:r>
            <a:r>
              <a:rPr lang="ko-KR" altLang="en-US" sz="2000" dirty="0"/>
              <a:t>년 월별 계획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BF577C5-832B-4CFC-87AB-78E8255C5DAF}"/>
              </a:ext>
            </a:extLst>
          </p:cNvPr>
          <p:cNvCxnSpPr>
            <a:cxnSpLocks/>
          </p:cNvCxnSpPr>
          <p:nvPr/>
        </p:nvCxnSpPr>
        <p:spPr>
          <a:xfrm>
            <a:off x="304800" y="1118595"/>
            <a:ext cx="8547100" cy="4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5D644E8-01F5-4119-A6B2-1920CB937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85667"/>
              </p:ext>
            </p:extLst>
          </p:nvPr>
        </p:nvGraphicFramePr>
        <p:xfrm>
          <a:off x="687364" y="2228215"/>
          <a:ext cx="8085161" cy="4436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078">
                  <a:extLst>
                    <a:ext uri="{9D8B030D-6E8A-4147-A177-3AD203B41FA5}">
                      <a16:colId xmlns:a16="http://schemas.microsoft.com/office/drawing/2014/main" val="3315817265"/>
                    </a:ext>
                  </a:extLst>
                </a:gridCol>
                <a:gridCol w="3058108">
                  <a:extLst>
                    <a:ext uri="{9D8B030D-6E8A-4147-A177-3AD203B41FA5}">
                      <a16:colId xmlns:a16="http://schemas.microsoft.com/office/drawing/2014/main" val="2060753159"/>
                    </a:ext>
                  </a:extLst>
                </a:gridCol>
                <a:gridCol w="3609975">
                  <a:extLst>
                    <a:ext uri="{9D8B030D-6E8A-4147-A177-3AD203B41FA5}">
                      <a16:colId xmlns:a16="http://schemas.microsoft.com/office/drawing/2014/main" val="3464276575"/>
                    </a:ext>
                  </a:extLst>
                </a:gridCol>
              </a:tblGrid>
              <a:tr h="1388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독서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권 독서 및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금융지식 습득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독서 리뷰 블로그 작성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(1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권 독서 및 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금융지식 습득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Tx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독서 리뷰 블로그 작성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(1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98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경제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열반 기초강의 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포기하지 않고 힘들더라도 끝까지 다하기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월급의 반 이상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(60%)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저축하기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시간금전가계부 생활화하기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실전준비반 강의듣기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월급의 반 이상</a:t>
                      </a:r>
                      <a:r>
                        <a:rPr lang="en-US" altLang="ko-KR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(60%) 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저축하기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시간금전가계부 생활화하기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0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건강</a:t>
                      </a:r>
                      <a:r>
                        <a:rPr lang="en-US" altLang="ko-KR" sz="12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여가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아침마다 회사에서 </a:t>
                      </a:r>
                      <a:r>
                        <a:rPr lang="ko-KR" altLang="en-US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크로스핏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377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주말에 </a:t>
                      </a:r>
                      <a:r>
                        <a:rPr lang="ko-KR" altLang="en-US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와이프랑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산책하기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아침마다 회사에서 </a:t>
                      </a:r>
                      <a:r>
                        <a:rPr lang="ko-KR" altLang="en-US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크로스핏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377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주말에 </a:t>
                      </a:r>
                      <a:r>
                        <a:rPr lang="ko-KR" altLang="en-US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와이프랑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산책하기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2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행동</a:t>
                      </a:r>
                      <a:endParaRPr lang="en-US" altLang="ko-KR" sz="12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2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마인드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잠시 머뭇거리더라도 절대 포기하지 않기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매일 </a:t>
                      </a:r>
                      <a:r>
                        <a:rPr lang="ko-KR" altLang="en-US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목실감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쓰기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내 </a:t>
                      </a:r>
                      <a:r>
                        <a:rPr lang="ko-KR" altLang="en-US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할일에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집중하고 쓸데없는 만남 끊기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잠시 머뭇거리더라도 절대 포기하지 않기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매일 </a:t>
                      </a:r>
                      <a:r>
                        <a:rPr lang="ko-KR" altLang="en-US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목실감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쓰기</a:t>
                      </a:r>
                      <a:endParaRPr lang="en-US" altLang="ko-KR" sz="12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내 </a:t>
                      </a:r>
                      <a:r>
                        <a:rPr lang="ko-KR" altLang="en-US" sz="12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할일에</a:t>
                      </a:r>
                      <a:r>
                        <a:rPr lang="ko-KR" altLang="en-US" sz="12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집중하고 쓸데없는 만남 끊기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10DA8BA-2B65-4504-AA7A-E418D32FF37D}"/>
              </a:ext>
            </a:extLst>
          </p:cNvPr>
          <p:cNvSpPr/>
          <p:nvPr/>
        </p:nvSpPr>
        <p:spPr>
          <a:xfrm>
            <a:off x="2479311" y="1290342"/>
            <a:ext cx="2250633" cy="766554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상반기</a:t>
            </a:r>
            <a:endParaRPr lang="ko-KR" altLang="en-US" dirty="0">
              <a:solidFill>
                <a:srgbClr val="0000C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8746F95-A420-4131-BD20-5FA18E11349C}"/>
              </a:ext>
            </a:extLst>
          </p:cNvPr>
          <p:cNvSpPr/>
          <p:nvPr/>
        </p:nvSpPr>
        <p:spPr>
          <a:xfrm>
            <a:off x="5755433" y="1290342"/>
            <a:ext cx="2250633" cy="766554"/>
          </a:xfrm>
          <a:prstGeom prst="roundRect">
            <a:avLst/>
          </a:prstGeom>
          <a:solidFill>
            <a:srgbClr val="4F0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하반기</a:t>
            </a:r>
            <a:endParaRPr lang="ko-KR" altLang="en-US" dirty="0">
              <a:solidFill>
                <a:srgbClr val="0000CC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500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1851</TotalTime>
  <Words>1099</Words>
  <Application>Microsoft Office PowerPoint</Application>
  <PresentationFormat>화면 슬라이드 쇼(4:3)</PresentationFormat>
  <Paragraphs>287</Paragraphs>
  <Slides>12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Noto Sans CJK KR Black</vt:lpstr>
      <vt:lpstr>나눔스퀘어_ac</vt:lpstr>
      <vt:lpstr>나눔스퀘어_ac Bold</vt:lpstr>
      <vt:lpstr>나눔스퀘어_ac ExtraBold</vt:lpstr>
      <vt:lpstr>맑은 고딕</vt:lpstr>
      <vt:lpstr>Arial</vt:lpstr>
      <vt:lpstr>Calibri</vt:lpstr>
      <vt:lpstr>Calibri Light</vt:lpstr>
      <vt:lpstr>Office 테마</vt:lpstr>
      <vt:lpstr>Microsoft Excel 워크시트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shasha</dc:creator>
  <cp:lastModifiedBy>hoon</cp:lastModifiedBy>
  <cp:revision>35</cp:revision>
  <dcterms:created xsi:type="dcterms:W3CDTF">2022-11-23T07:25:31Z</dcterms:created>
  <dcterms:modified xsi:type="dcterms:W3CDTF">2023-03-06T06:48:45Z</dcterms:modified>
</cp:coreProperties>
</file>