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Poppi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oppins-regular.fntdata"/><Relationship Id="rId21" Type="http://schemas.openxmlformats.org/officeDocument/2006/relationships/font" Target="fonts/Roboto-boldItalic.fntdata"/><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f5c9ff4a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f5c9ff4a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f5c9ff4a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f5c9ff4a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55e90988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55e90988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f5c9ff4a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f5c9ff4a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03b92523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03b92523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f44491e9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f44491e9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f44491e9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f44491e9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f44491e9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f44491e9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55e90988f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55e90988f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f5c9ff4a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f5c9ff4a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f5c9ff4a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f5c9ff4a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SC2001 Project 1(Group 4)</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Group Members: </a:t>
            </a:r>
            <a:endParaRPr b="1"/>
          </a:p>
        </p:txBody>
      </p:sp>
      <p:sp>
        <p:nvSpPr>
          <p:cNvPr id="87" name="Google Shape;87;p13"/>
          <p:cNvSpPr txBox="1"/>
          <p:nvPr/>
        </p:nvSpPr>
        <p:spPr>
          <a:xfrm>
            <a:off x="2525775" y="2715925"/>
            <a:ext cx="4268700" cy="1952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2000">
                <a:solidFill>
                  <a:schemeClr val="lt1"/>
                </a:solidFill>
                <a:latin typeface="Roboto"/>
                <a:ea typeface="Roboto"/>
                <a:cs typeface="Roboto"/>
                <a:sym typeface="Roboto"/>
              </a:rPr>
              <a:t>Sean Tan                   U2240611G</a:t>
            </a:r>
            <a:endParaRPr b="1" sz="2000">
              <a:solidFill>
                <a:schemeClr val="lt1"/>
              </a:solidFill>
              <a:latin typeface="Roboto"/>
              <a:ea typeface="Roboto"/>
              <a:cs typeface="Roboto"/>
              <a:sym typeface="Roboto"/>
            </a:endParaRPr>
          </a:p>
          <a:p>
            <a:pPr indent="0" lvl="0" marL="457200" rtl="0" algn="l">
              <a:spcBef>
                <a:spcPts val="0"/>
              </a:spcBef>
              <a:spcAft>
                <a:spcPts val="0"/>
              </a:spcAft>
              <a:buNone/>
            </a:pPr>
            <a:r>
              <a:rPr b="1" lang="en" sz="2000">
                <a:solidFill>
                  <a:schemeClr val="lt1"/>
                </a:solidFill>
                <a:latin typeface="Roboto"/>
                <a:ea typeface="Roboto"/>
                <a:cs typeface="Roboto"/>
                <a:sym typeface="Roboto"/>
              </a:rPr>
              <a:t>Tan Kai Jie, Daryl    U2210031J</a:t>
            </a:r>
            <a:endParaRPr b="1" sz="2000">
              <a:solidFill>
                <a:schemeClr val="lt1"/>
              </a:solidFill>
              <a:latin typeface="Roboto"/>
              <a:ea typeface="Roboto"/>
              <a:cs typeface="Roboto"/>
              <a:sym typeface="Roboto"/>
            </a:endParaRPr>
          </a:p>
          <a:p>
            <a:pPr indent="0" lvl="0" marL="457200" rtl="0" algn="l">
              <a:spcBef>
                <a:spcPts val="0"/>
              </a:spcBef>
              <a:spcAft>
                <a:spcPts val="0"/>
              </a:spcAft>
              <a:buNone/>
            </a:pPr>
            <a:r>
              <a:rPr b="1" lang="en" sz="2000">
                <a:solidFill>
                  <a:schemeClr val="lt1"/>
                </a:solidFill>
                <a:latin typeface="Roboto"/>
                <a:ea typeface="Roboto"/>
                <a:cs typeface="Roboto"/>
                <a:sym typeface="Roboto"/>
              </a:rPr>
              <a:t>Phua Guan Yuan      U2240642C</a:t>
            </a:r>
            <a:endParaRPr b="1" sz="2000">
              <a:solidFill>
                <a:schemeClr val="lt1"/>
              </a:solidFill>
              <a:latin typeface="Roboto"/>
              <a:ea typeface="Roboto"/>
              <a:cs typeface="Roboto"/>
              <a:sym typeface="Roboto"/>
            </a:endParaRPr>
          </a:p>
        </p:txBody>
      </p:sp>
      <p:sp>
        <p:nvSpPr>
          <p:cNvPr id="88" name="Google Shape;88;p13"/>
          <p:cNvSpPr txBox="1"/>
          <p:nvPr/>
        </p:nvSpPr>
        <p:spPr>
          <a:xfrm>
            <a:off x="973500" y="3826725"/>
            <a:ext cx="6488100" cy="10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900">
                <a:solidFill>
                  <a:schemeClr val="lt1"/>
                </a:solidFill>
                <a:latin typeface="Roboto"/>
                <a:ea typeface="Roboto"/>
                <a:cs typeface="Roboto"/>
                <a:sym typeface="Roboto"/>
              </a:rPr>
              <a:t>Programming language used: Python</a:t>
            </a:r>
            <a:endParaRPr b="1" i="1" sz="29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1777"/>
              <a:t>(Ciii) Using different sizes of input datasets, study how to determine an optimal value of S for the best performance of this hybrid algorithm</a:t>
            </a:r>
            <a:endParaRPr sz="1777"/>
          </a:p>
        </p:txBody>
      </p:sp>
      <p:sp>
        <p:nvSpPr>
          <p:cNvPr id="166" name="Google Shape;166;p22"/>
          <p:cNvSpPr txBox="1"/>
          <p:nvPr>
            <p:ph idx="1" type="body"/>
          </p:nvPr>
        </p:nvSpPr>
        <p:spPr>
          <a:xfrm>
            <a:off x="6103975" y="1240150"/>
            <a:ext cx="2858400" cy="3339000"/>
          </a:xfrm>
          <a:prstGeom prst="rect">
            <a:avLst/>
          </a:prstGeom>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None/>
            </a:pPr>
            <a:r>
              <a:rPr lang="en" sz="1300">
                <a:latin typeface="Poppins"/>
                <a:ea typeface="Poppins"/>
                <a:cs typeface="Poppins"/>
                <a:sym typeface="Poppins"/>
              </a:rPr>
              <a:t>Optimal</a:t>
            </a:r>
            <a:r>
              <a:rPr lang="en" sz="1400">
                <a:latin typeface="Poppins"/>
                <a:ea typeface="Poppins"/>
                <a:cs typeface="Poppins"/>
                <a:sym typeface="Poppins"/>
              </a:rPr>
              <a:t> </a:t>
            </a:r>
            <a:r>
              <a:rPr lang="en" sz="1300">
                <a:latin typeface="Poppins"/>
                <a:ea typeface="Poppins"/>
                <a:cs typeface="Poppins"/>
                <a:sym typeface="Poppins"/>
              </a:rPr>
              <a:t>S Value for : </a:t>
            </a:r>
            <a:endParaRPr sz="1300">
              <a:latin typeface="Poppins"/>
              <a:ea typeface="Poppins"/>
              <a:cs typeface="Poppins"/>
              <a:sym typeface="Poppins"/>
            </a:endParaRPr>
          </a:p>
          <a:p>
            <a:pPr indent="0" lvl="0" marL="0" marR="0" rtl="0" algn="l">
              <a:lnSpc>
                <a:spcPct val="100000"/>
              </a:lnSpc>
              <a:spcBef>
                <a:spcPts val="1200"/>
              </a:spcBef>
              <a:spcAft>
                <a:spcPts val="0"/>
              </a:spcAft>
              <a:buNone/>
            </a:pPr>
            <a:r>
              <a:rPr lang="en" sz="1300">
                <a:latin typeface="Poppins"/>
                <a:ea typeface="Poppins"/>
                <a:cs typeface="Poppins"/>
                <a:sym typeface="Poppins"/>
              </a:rPr>
              <a:t>Dataset size 1000 = 14</a:t>
            </a:r>
            <a:endParaRPr sz="1300">
              <a:latin typeface="Poppins"/>
              <a:ea typeface="Poppins"/>
              <a:cs typeface="Poppins"/>
              <a:sym typeface="Poppins"/>
            </a:endParaRPr>
          </a:p>
          <a:p>
            <a:pPr indent="0" lvl="0" marL="0" marR="0" rtl="0" algn="l">
              <a:lnSpc>
                <a:spcPct val="100000"/>
              </a:lnSpc>
              <a:spcBef>
                <a:spcPts val="1200"/>
              </a:spcBef>
              <a:spcAft>
                <a:spcPts val="0"/>
              </a:spcAft>
              <a:buNone/>
            </a:pPr>
            <a:r>
              <a:rPr lang="en" sz="1300">
                <a:latin typeface="Poppins"/>
                <a:ea typeface="Poppins"/>
                <a:cs typeface="Poppins"/>
                <a:sym typeface="Poppins"/>
              </a:rPr>
              <a:t>Dataset size 417625 = 13</a:t>
            </a:r>
            <a:endParaRPr sz="1300">
              <a:latin typeface="Poppins"/>
              <a:ea typeface="Poppins"/>
              <a:cs typeface="Poppins"/>
              <a:sym typeface="Poppins"/>
            </a:endParaRPr>
          </a:p>
          <a:p>
            <a:pPr indent="0" lvl="0" marL="0" marR="0" rtl="0" algn="l">
              <a:lnSpc>
                <a:spcPct val="100000"/>
              </a:lnSpc>
              <a:spcBef>
                <a:spcPts val="1200"/>
              </a:spcBef>
              <a:spcAft>
                <a:spcPts val="0"/>
              </a:spcAft>
              <a:buNone/>
            </a:pPr>
            <a:r>
              <a:rPr lang="en" sz="1300">
                <a:latin typeface="Poppins"/>
                <a:ea typeface="Poppins"/>
                <a:cs typeface="Poppins"/>
                <a:sym typeface="Poppins"/>
              </a:rPr>
              <a:t>Dataset size 2500750 = 18</a:t>
            </a:r>
            <a:endParaRPr sz="1300">
              <a:latin typeface="Poppins"/>
              <a:ea typeface="Poppins"/>
              <a:cs typeface="Poppins"/>
              <a:sym typeface="Poppins"/>
            </a:endParaRPr>
          </a:p>
          <a:p>
            <a:pPr indent="0" lvl="0" marL="0" marR="0" rtl="0" algn="l">
              <a:lnSpc>
                <a:spcPct val="100000"/>
              </a:lnSpc>
              <a:spcBef>
                <a:spcPts val="1200"/>
              </a:spcBef>
              <a:spcAft>
                <a:spcPts val="0"/>
              </a:spcAft>
              <a:buNone/>
            </a:pPr>
            <a:r>
              <a:rPr lang="en" sz="1300">
                <a:latin typeface="Poppins"/>
                <a:ea typeface="Poppins"/>
                <a:cs typeface="Poppins"/>
                <a:sym typeface="Poppins"/>
              </a:rPr>
              <a:t>Dataset size 10000000 = 18</a:t>
            </a:r>
            <a:endParaRPr sz="1300">
              <a:latin typeface="Poppins"/>
              <a:ea typeface="Poppins"/>
              <a:cs typeface="Poppins"/>
              <a:sym typeface="Poppins"/>
            </a:endParaRPr>
          </a:p>
          <a:p>
            <a:pPr indent="0" lvl="0" marL="0" marR="0" rtl="0" algn="l">
              <a:lnSpc>
                <a:spcPct val="100000"/>
              </a:lnSpc>
              <a:spcBef>
                <a:spcPts val="1200"/>
              </a:spcBef>
              <a:spcAft>
                <a:spcPts val="0"/>
              </a:spcAft>
              <a:buNone/>
            </a:pPr>
            <a:r>
              <a:rPr lang="en" sz="1300">
                <a:latin typeface="Poppins"/>
                <a:ea typeface="Poppins"/>
                <a:cs typeface="Poppins"/>
                <a:sym typeface="Poppins"/>
              </a:rPr>
              <a:t>…</a:t>
            </a:r>
            <a:endParaRPr sz="1300">
              <a:latin typeface="Poppins"/>
              <a:ea typeface="Poppins"/>
              <a:cs typeface="Poppins"/>
              <a:sym typeface="Poppins"/>
            </a:endParaRPr>
          </a:p>
          <a:p>
            <a:pPr indent="0" lvl="0" marL="0" marR="0" rtl="0" algn="l">
              <a:lnSpc>
                <a:spcPct val="100000"/>
              </a:lnSpc>
              <a:spcBef>
                <a:spcPts val="1200"/>
              </a:spcBef>
              <a:spcAft>
                <a:spcPts val="0"/>
              </a:spcAft>
              <a:buNone/>
            </a:pPr>
            <a:r>
              <a:rPr lang="en" sz="1300">
                <a:latin typeface="Poppins"/>
                <a:ea typeface="Poppins"/>
                <a:cs typeface="Poppins"/>
                <a:sym typeface="Poppins"/>
              </a:rPr>
              <a:t>Taking the average optimal S values for 25 datasets,</a:t>
            </a:r>
            <a:endParaRPr sz="1300">
              <a:latin typeface="Poppins"/>
              <a:ea typeface="Poppins"/>
              <a:cs typeface="Poppins"/>
              <a:sym typeface="Poppins"/>
            </a:endParaRPr>
          </a:p>
          <a:p>
            <a:pPr indent="0" lvl="0" marL="0" marR="0" rtl="0" algn="l">
              <a:lnSpc>
                <a:spcPct val="100000"/>
              </a:lnSpc>
              <a:spcBef>
                <a:spcPts val="1200"/>
              </a:spcBef>
              <a:spcAft>
                <a:spcPts val="0"/>
              </a:spcAft>
              <a:buNone/>
            </a:pPr>
            <a:r>
              <a:rPr lang="en" sz="1300">
                <a:latin typeface="Poppins"/>
                <a:ea typeface="Poppins"/>
                <a:cs typeface="Poppins"/>
                <a:sym typeface="Poppins"/>
              </a:rPr>
              <a:t>Optimal S Value is </a:t>
            </a:r>
            <a:r>
              <a:rPr lang="en" sz="1300" u="sng">
                <a:latin typeface="Poppins"/>
                <a:ea typeface="Poppins"/>
                <a:cs typeface="Poppins"/>
                <a:sym typeface="Poppins"/>
              </a:rPr>
              <a:t>16</a:t>
            </a:r>
            <a:r>
              <a:rPr lang="en" sz="1300">
                <a:latin typeface="Poppins"/>
                <a:ea typeface="Poppins"/>
                <a:cs typeface="Poppins"/>
                <a:sym typeface="Poppins"/>
              </a:rPr>
              <a:t>.</a:t>
            </a:r>
            <a:endParaRPr sz="1300">
              <a:latin typeface="Poppins"/>
              <a:ea typeface="Poppins"/>
              <a:cs typeface="Poppins"/>
              <a:sym typeface="Poppins"/>
            </a:endParaRPr>
          </a:p>
          <a:p>
            <a:pPr indent="0" lvl="0" marL="0" marR="0" rtl="0" algn="l">
              <a:lnSpc>
                <a:spcPct val="100000"/>
              </a:lnSpc>
              <a:spcBef>
                <a:spcPts val="1200"/>
              </a:spcBef>
              <a:spcAft>
                <a:spcPts val="0"/>
              </a:spcAft>
              <a:buNone/>
            </a:pPr>
            <a:r>
              <a:t/>
            </a:r>
            <a:endParaRPr sz="1300">
              <a:latin typeface="Poppins"/>
              <a:ea typeface="Poppins"/>
              <a:cs typeface="Poppins"/>
              <a:sym typeface="Poppins"/>
            </a:endParaRPr>
          </a:p>
          <a:p>
            <a:pPr indent="0" lvl="0" marL="0" marR="0" rtl="0" algn="l">
              <a:lnSpc>
                <a:spcPct val="100000"/>
              </a:lnSpc>
              <a:spcBef>
                <a:spcPts val="1200"/>
              </a:spcBef>
              <a:spcAft>
                <a:spcPts val="1200"/>
              </a:spcAft>
              <a:buNone/>
            </a:pPr>
            <a:r>
              <a:t/>
            </a:r>
            <a:endParaRPr sz="1400">
              <a:latin typeface="Poppins"/>
              <a:ea typeface="Poppins"/>
              <a:cs typeface="Poppins"/>
              <a:sym typeface="Poppins"/>
            </a:endParaRPr>
          </a:p>
        </p:txBody>
      </p:sp>
      <p:pic>
        <p:nvPicPr>
          <p:cNvPr id="167" name="Google Shape;167;p22"/>
          <p:cNvPicPr preferRelativeResize="0"/>
          <p:nvPr/>
        </p:nvPicPr>
        <p:blipFill>
          <a:blip r:embed="rId3">
            <a:alphaModFix/>
          </a:blip>
          <a:stretch>
            <a:fillRect/>
          </a:stretch>
        </p:blipFill>
        <p:spPr>
          <a:xfrm>
            <a:off x="3112425" y="2983150"/>
            <a:ext cx="2655300" cy="1596000"/>
          </a:xfrm>
          <a:prstGeom prst="roundRect">
            <a:avLst>
              <a:gd fmla="val 16667" name="adj"/>
            </a:avLst>
          </a:prstGeom>
          <a:noFill/>
          <a:ln cap="flat" cmpd="sng" w="9525">
            <a:solidFill>
              <a:srgbClr val="2B2B2B"/>
            </a:solidFill>
            <a:prstDash val="solid"/>
            <a:round/>
            <a:headEnd len="sm" w="sm" type="none"/>
            <a:tailEnd len="sm" w="sm" type="none"/>
          </a:ln>
        </p:spPr>
      </p:pic>
      <p:pic>
        <p:nvPicPr>
          <p:cNvPr id="168" name="Google Shape;168;p22"/>
          <p:cNvPicPr preferRelativeResize="0"/>
          <p:nvPr/>
        </p:nvPicPr>
        <p:blipFill>
          <a:blip r:embed="rId4">
            <a:alphaModFix/>
          </a:blip>
          <a:stretch>
            <a:fillRect/>
          </a:stretch>
        </p:blipFill>
        <p:spPr>
          <a:xfrm>
            <a:off x="359950" y="2992300"/>
            <a:ext cx="2655300" cy="1577700"/>
          </a:xfrm>
          <a:prstGeom prst="roundRect">
            <a:avLst>
              <a:gd fmla="val 16667" name="adj"/>
            </a:avLst>
          </a:prstGeom>
          <a:noFill/>
          <a:ln cap="flat" cmpd="sng" w="9525">
            <a:solidFill>
              <a:srgbClr val="2B2B2B"/>
            </a:solidFill>
            <a:prstDash val="solid"/>
            <a:round/>
            <a:headEnd len="sm" w="sm" type="none"/>
            <a:tailEnd len="sm" w="sm" type="none"/>
          </a:ln>
        </p:spPr>
      </p:pic>
      <p:pic>
        <p:nvPicPr>
          <p:cNvPr id="169" name="Google Shape;169;p22"/>
          <p:cNvPicPr preferRelativeResize="0"/>
          <p:nvPr/>
        </p:nvPicPr>
        <p:blipFill>
          <a:blip r:embed="rId5">
            <a:alphaModFix/>
          </a:blip>
          <a:stretch>
            <a:fillRect/>
          </a:stretch>
        </p:blipFill>
        <p:spPr>
          <a:xfrm>
            <a:off x="3112425" y="1294950"/>
            <a:ext cx="2655300" cy="1596000"/>
          </a:xfrm>
          <a:prstGeom prst="roundRect">
            <a:avLst>
              <a:gd fmla="val 16667" name="adj"/>
            </a:avLst>
          </a:prstGeom>
          <a:noFill/>
          <a:ln cap="flat" cmpd="sng" w="9525">
            <a:solidFill>
              <a:srgbClr val="2B2B2B"/>
            </a:solidFill>
            <a:prstDash val="solid"/>
            <a:round/>
            <a:headEnd len="sm" w="sm" type="none"/>
            <a:tailEnd len="sm" w="sm" type="none"/>
          </a:ln>
        </p:spPr>
      </p:pic>
      <p:pic>
        <p:nvPicPr>
          <p:cNvPr id="170" name="Google Shape;170;p22"/>
          <p:cNvPicPr preferRelativeResize="0"/>
          <p:nvPr/>
        </p:nvPicPr>
        <p:blipFill>
          <a:blip r:embed="rId6">
            <a:alphaModFix/>
          </a:blip>
          <a:stretch>
            <a:fillRect/>
          </a:stretch>
        </p:blipFill>
        <p:spPr>
          <a:xfrm>
            <a:off x="359950" y="1294949"/>
            <a:ext cx="2655300" cy="1596000"/>
          </a:xfrm>
          <a:prstGeom prst="roundRect">
            <a:avLst>
              <a:gd fmla="val 16667" name="adj"/>
            </a:avLst>
          </a:prstGeom>
          <a:noFill/>
          <a:ln cap="flat" cmpd="sng" w="9525">
            <a:solidFill>
              <a:srgbClr val="2B2B2B"/>
            </a:solidFill>
            <a:prstDash val="solid"/>
            <a:round/>
            <a:headEnd len="sm" w="sm" type="none"/>
            <a:tailEnd len="sm" w="sm" type="none"/>
          </a:ln>
        </p:spPr>
      </p:pic>
      <p:sp>
        <p:nvSpPr>
          <p:cNvPr id="171" name="Google Shape;171;p22"/>
          <p:cNvSpPr/>
          <p:nvPr/>
        </p:nvSpPr>
        <p:spPr>
          <a:xfrm rot="2235358">
            <a:off x="1326481" y="4006902"/>
            <a:ext cx="284946" cy="67441"/>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2" name="Google Shape;172;p22"/>
          <p:cNvSpPr/>
          <p:nvPr/>
        </p:nvSpPr>
        <p:spPr>
          <a:xfrm rot="2234090">
            <a:off x="1131556" y="2119734"/>
            <a:ext cx="273186" cy="67441"/>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3" name="Google Shape;173;p22"/>
          <p:cNvSpPr/>
          <p:nvPr/>
        </p:nvSpPr>
        <p:spPr>
          <a:xfrm rot="2235672">
            <a:off x="3854420" y="2231178"/>
            <a:ext cx="228425" cy="67441"/>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4" name="Google Shape;174;p22"/>
          <p:cNvSpPr/>
          <p:nvPr/>
        </p:nvSpPr>
        <p:spPr>
          <a:xfrm rot="2234875">
            <a:off x="4158394" y="3832660"/>
            <a:ext cx="209165" cy="67441"/>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5" name="Google Shape;175;p22"/>
          <p:cNvSpPr txBox="1"/>
          <p:nvPr/>
        </p:nvSpPr>
        <p:spPr>
          <a:xfrm>
            <a:off x="892400" y="1841550"/>
            <a:ext cx="5049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14</a:t>
            </a:r>
            <a:endParaRPr sz="1200">
              <a:latin typeface="Poppins"/>
              <a:ea typeface="Poppins"/>
              <a:cs typeface="Poppins"/>
              <a:sym typeface="Poppins"/>
            </a:endParaRPr>
          </a:p>
        </p:txBody>
      </p:sp>
      <p:sp>
        <p:nvSpPr>
          <p:cNvPr id="176" name="Google Shape;176;p22"/>
          <p:cNvSpPr txBox="1"/>
          <p:nvPr/>
        </p:nvSpPr>
        <p:spPr>
          <a:xfrm>
            <a:off x="1097850" y="3702875"/>
            <a:ext cx="5049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18</a:t>
            </a:r>
            <a:endParaRPr sz="1200">
              <a:latin typeface="Poppins"/>
              <a:ea typeface="Poppins"/>
              <a:cs typeface="Poppins"/>
              <a:sym typeface="Poppins"/>
            </a:endParaRPr>
          </a:p>
        </p:txBody>
      </p:sp>
      <p:sp>
        <p:nvSpPr>
          <p:cNvPr id="177" name="Google Shape;177;p22"/>
          <p:cNvSpPr txBox="1"/>
          <p:nvPr/>
        </p:nvSpPr>
        <p:spPr>
          <a:xfrm>
            <a:off x="3918625" y="3555650"/>
            <a:ext cx="5049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18</a:t>
            </a:r>
            <a:endParaRPr sz="1200">
              <a:latin typeface="Poppins"/>
              <a:ea typeface="Poppins"/>
              <a:cs typeface="Poppins"/>
              <a:sym typeface="Poppins"/>
            </a:endParaRPr>
          </a:p>
        </p:txBody>
      </p:sp>
      <p:sp>
        <p:nvSpPr>
          <p:cNvPr id="178" name="Google Shape;178;p22"/>
          <p:cNvSpPr txBox="1"/>
          <p:nvPr/>
        </p:nvSpPr>
        <p:spPr>
          <a:xfrm>
            <a:off x="3614225" y="1929450"/>
            <a:ext cx="5049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13</a:t>
            </a:r>
            <a:endParaRPr sz="1200">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1777"/>
              <a:t>(d) Compare with original Mergesort: Implement the original version of Mergesort (as learnt in lecture). Compare its performance against the above hybrid algorithm in terms of the number of key comparisons and CPU times on the dataset with 10 million integers. You can use the optimal value of S obtained in (c) for this task.</a:t>
            </a:r>
            <a:endParaRPr sz="1777"/>
          </a:p>
        </p:txBody>
      </p:sp>
      <p:sp>
        <p:nvSpPr>
          <p:cNvPr id="184" name="Google Shape;184;p23"/>
          <p:cNvSpPr txBox="1"/>
          <p:nvPr/>
        </p:nvSpPr>
        <p:spPr>
          <a:xfrm>
            <a:off x="311700" y="1656050"/>
            <a:ext cx="68241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oppins"/>
                <a:ea typeface="Poppins"/>
                <a:cs typeface="Poppins"/>
                <a:sym typeface="Poppins"/>
              </a:rPr>
              <a:t>From the results, we observe that for the optimal value of S = 16:</a:t>
            </a:r>
            <a:endParaRPr sz="1300">
              <a:latin typeface="Poppins"/>
              <a:ea typeface="Poppins"/>
              <a:cs typeface="Poppins"/>
              <a:sym typeface="Poppins"/>
            </a:endParaRPr>
          </a:p>
          <a:p>
            <a:pPr indent="0" lvl="0" marL="0" rtl="0" algn="l">
              <a:spcBef>
                <a:spcPts val="0"/>
              </a:spcBef>
              <a:spcAft>
                <a:spcPts val="0"/>
              </a:spcAft>
              <a:buNone/>
            </a:pPr>
            <a:r>
              <a:t/>
            </a:r>
            <a:endParaRPr sz="1300">
              <a:latin typeface="Poppins"/>
              <a:ea typeface="Poppins"/>
              <a:cs typeface="Poppins"/>
              <a:sym typeface="Poppins"/>
            </a:endParaRPr>
          </a:p>
          <a:p>
            <a:pPr indent="0" lvl="0" marL="0" rtl="0" algn="l">
              <a:spcBef>
                <a:spcPts val="0"/>
              </a:spcBef>
              <a:spcAft>
                <a:spcPts val="0"/>
              </a:spcAft>
              <a:buNone/>
            </a:pPr>
            <a:r>
              <a:t/>
            </a:r>
            <a:endParaRPr sz="1300">
              <a:latin typeface="Poppins"/>
              <a:ea typeface="Poppins"/>
              <a:cs typeface="Poppins"/>
              <a:sym typeface="Poppins"/>
            </a:endParaRPr>
          </a:p>
          <a:p>
            <a:pPr indent="0" lvl="0" marL="0" rtl="0" algn="l">
              <a:spcBef>
                <a:spcPts val="0"/>
              </a:spcBef>
              <a:spcAft>
                <a:spcPts val="0"/>
              </a:spcAft>
              <a:buNone/>
            </a:pPr>
            <a:r>
              <a:t/>
            </a:r>
            <a:endParaRPr sz="1300">
              <a:latin typeface="Poppins"/>
              <a:ea typeface="Poppins"/>
              <a:cs typeface="Poppins"/>
              <a:sym typeface="Poppins"/>
            </a:endParaRPr>
          </a:p>
          <a:p>
            <a:pPr indent="0" lvl="0" marL="0" rtl="0" algn="l">
              <a:spcBef>
                <a:spcPts val="0"/>
              </a:spcBef>
              <a:spcAft>
                <a:spcPts val="0"/>
              </a:spcAft>
              <a:buNone/>
            </a:pPr>
            <a:r>
              <a:t/>
            </a:r>
            <a:endParaRPr sz="1300">
              <a:latin typeface="Poppins"/>
              <a:ea typeface="Poppins"/>
              <a:cs typeface="Poppins"/>
              <a:sym typeface="Poppins"/>
            </a:endParaRPr>
          </a:p>
          <a:p>
            <a:pPr indent="0" lvl="0" marL="0" rtl="0" algn="l">
              <a:spcBef>
                <a:spcPts val="0"/>
              </a:spcBef>
              <a:spcAft>
                <a:spcPts val="0"/>
              </a:spcAft>
              <a:buNone/>
            </a:pPr>
            <a:r>
              <a:t/>
            </a:r>
            <a:endParaRPr sz="1300">
              <a:latin typeface="Poppins"/>
              <a:ea typeface="Poppins"/>
              <a:cs typeface="Poppins"/>
              <a:sym typeface="Poppins"/>
            </a:endParaRPr>
          </a:p>
          <a:p>
            <a:pPr indent="0" lvl="0" marL="0" rtl="0" algn="l">
              <a:spcBef>
                <a:spcPts val="0"/>
              </a:spcBef>
              <a:spcAft>
                <a:spcPts val="0"/>
              </a:spcAft>
              <a:buNone/>
            </a:pPr>
            <a:r>
              <a:t/>
            </a:r>
            <a:endParaRPr sz="1300">
              <a:latin typeface="Poppins"/>
              <a:ea typeface="Poppins"/>
              <a:cs typeface="Poppins"/>
              <a:sym typeface="Poppins"/>
            </a:endParaRPr>
          </a:p>
          <a:p>
            <a:pPr indent="0" lvl="0" marL="0" rtl="0" algn="l">
              <a:spcBef>
                <a:spcPts val="0"/>
              </a:spcBef>
              <a:spcAft>
                <a:spcPts val="0"/>
              </a:spcAft>
              <a:buNone/>
            </a:pPr>
            <a:r>
              <a:t/>
            </a:r>
            <a:endParaRPr sz="1300">
              <a:latin typeface="Poppins"/>
              <a:ea typeface="Poppins"/>
              <a:cs typeface="Poppins"/>
              <a:sym typeface="Poppins"/>
            </a:endParaRPr>
          </a:p>
        </p:txBody>
      </p:sp>
      <p:sp>
        <p:nvSpPr>
          <p:cNvPr id="185" name="Google Shape;185;p23"/>
          <p:cNvSpPr txBox="1"/>
          <p:nvPr/>
        </p:nvSpPr>
        <p:spPr>
          <a:xfrm>
            <a:off x="3700300" y="2083575"/>
            <a:ext cx="3088200" cy="781800"/>
          </a:xfrm>
          <a:prstGeom prst="rect">
            <a:avLst/>
          </a:prstGeom>
          <a:noFill/>
          <a:ln cap="flat" cmpd="sng" w="9525">
            <a:solidFill>
              <a:srgbClr val="2B2B2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Poppins"/>
                <a:ea typeface="Poppins"/>
                <a:cs typeface="Poppins"/>
                <a:sym typeface="Poppins"/>
              </a:rPr>
              <a:t>MergeSort Perfomance: </a:t>
            </a:r>
            <a:endParaRPr b="1" sz="1300">
              <a:latin typeface="Poppins"/>
              <a:ea typeface="Poppins"/>
              <a:cs typeface="Poppins"/>
              <a:sym typeface="Poppins"/>
            </a:endParaRPr>
          </a:p>
          <a:p>
            <a:pPr indent="0" lvl="0" marL="0" rtl="0" algn="l">
              <a:spcBef>
                <a:spcPts val="0"/>
              </a:spcBef>
              <a:spcAft>
                <a:spcPts val="0"/>
              </a:spcAft>
              <a:buNone/>
            </a:pPr>
            <a:r>
              <a:rPr lang="en" sz="1300">
                <a:latin typeface="Poppins"/>
                <a:ea typeface="Poppins"/>
                <a:cs typeface="Poppins"/>
                <a:sym typeface="Poppins"/>
              </a:rPr>
              <a:t>Key Comparisons = 167730498</a:t>
            </a:r>
            <a:endParaRPr sz="1300">
              <a:latin typeface="Poppins"/>
              <a:ea typeface="Poppins"/>
              <a:cs typeface="Poppins"/>
              <a:sym typeface="Poppins"/>
            </a:endParaRPr>
          </a:p>
          <a:p>
            <a:pPr indent="0" lvl="0" marL="0" rtl="0" algn="l">
              <a:spcBef>
                <a:spcPts val="0"/>
              </a:spcBef>
              <a:spcAft>
                <a:spcPts val="0"/>
              </a:spcAft>
              <a:buNone/>
            </a:pPr>
            <a:r>
              <a:rPr lang="en" sz="1300">
                <a:latin typeface="Poppins"/>
                <a:ea typeface="Poppins"/>
                <a:cs typeface="Poppins"/>
                <a:sym typeface="Poppins"/>
              </a:rPr>
              <a:t>Time taken = 65.36337566375732 s</a:t>
            </a:r>
            <a:endParaRPr>
              <a:latin typeface="Roboto"/>
              <a:ea typeface="Roboto"/>
              <a:cs typeface="Roboto"/>
              <a:sym typeface="Roboto"/>
            </a:endParaRPr>
          </a:p>
        </p:txBody>
      </p:sp>
      <p:sp>
        <p:nvSpPr>
          <p:cNvPr id="186" name="Google Shape;186;p23"/>
          <p:cNvSpPr txBox="1"/>
          <p:nvPr/>
        </p:nvSpPr>
        <p:spPr>
          <a:xfrm>
            <a:off x="390350" y="2083575"/>
            <a:ext cx="3184500" cy="781800"/>
          </a:xfrm>
          <a:prstGeom prst="rect">
            <a:avLst/>
          </a:prstGeom>
          <a:noFill/>
          <a:ln cap="flat" cmpd="sng" w="9525">
            <a:solidFill>
              <a:srgbClr val="2B2B2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Poppins"/>
                <a:ea typeface="Poppins"/>
                <a:cs typeface="Poppins"/>
                <a:sym typeface="Poppins"/>
              </a:rPr>
              <a:t>HybridSort Perfomance:</a:t>
            </a:r>
            <a:endParaRPr b="1" sz="1300">
              <a:latin typeface="Poppins"/>
              <a:ea typeface="Poppins"/>
              <a:cs typeface="Poppins"/>
              <a:sym typeface="Poppins"/>
            </a:endParaRPr>
          </a:p>
          <a:p>
            <a:pPr indent="0" lvl="0" marL="0" rtl="0" algn="l">
              <a:spcBef>
                <a:spcPts val="0"/>
              </a:spcBef>
              <a:spcAft>
                <a:spcPts val="0"/>
              </a:spcAft>
              <a:buNone/>
            </a:pPr>
            <a:r>
              <a:rPr lang="en" sz="1300">
                <a:latin typeface="Poppins"/>
                <a:ea typeface="Poppins"/>
                <a:cs typeface="Poppins"/>
                <a:sym typeface="Poppins"/>
              </a:rPr>
              <a:t>Key Comparisons = 226410794</a:t>
            </a:r>
            <a:endParaRPr sz="1300">
              <a:latin typeface="Poppins"/>
              <a:ea typeface="Poppins"/>
              <a:cs typeface="Poppins"/>
              <a:sym typeface="Poppins"/>
            </a:endParaRPr>
          </a:p>
          <a:p>
            <a:pPr indent="0" lvl="0" marL="0" rtl="0" algn="l">
              <a:spcBef>
                <a:spcPts val="0"/>
              </a:spcBef>
              <a:spcAft>
                <a:spcPts val="0"/>
              </a:spcAft>
              <a:buNone/>
            </a:pPr>
            <a:r>
              <a:rPr lang="en" sz="1300">
                <a:latin typeface="Poppins"/>
                <a:ea typeface="Poppins"/>
                <a:cs typeface="Poppins"/>
                <a:sym typeface="Poppins"/>
              </a:rPr>
              <a:t>Time taken = 58.32036256790161 s</a:t>
            </a:r>
            <a:endParaRPr>
              <a:latin typeface="Roboto"/>
              <a:ea typeface="Roboto"/>
              <a:cs typeface="Roboto"/>
              <a:sym typeface="Roboto"/>
            </a:endParaRPr>
          </a:p>
        </p:txBody>
      </p:sp>
      <p:sp>
        <p:nvSpPr>
          <p:cNvPr id="187" name="Google Shape;187;p23"/>
          <p:cNvSpPr txBox="1"/>
          <p:nvPr/>
        </p:nvSpPr>
        <p:spPr>
          <a:xfrm>
            <a:off x="311700" y="3107350"/>
            <a:ext cx="70296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oppins"/>
                <a:ea typeface="Poppins"/>
                <a:cs typeface="Poppins"/>
                <a:sym typeface="Poppins"/>
              </a:rPr>
              <a:t>We see that HybridSort performs </a:t>
            </a:r>
            <a:r>
              <a:rPr b="1" lang="en" sz="1300" u="sng">
                <a:latin typeface="Poppins"/>
                <a:ea typeface="Poppins"/>
                <a:cs typeface="Poppins"/>
                <a:sym typeface="Poppins"/>
              </a:rPr>
              <a:t>10.8%</a:t>
            </a:r>
            <a:r>
              <a:rPr lang="en" sz="1300">
                <a:latin typeface="Poppins"/>
                <a:ea typeface="Poppins"/>
                <a:cs typeface="Poppins"/>
                <a:sym typeface="Poppins"/>
              </a:rPr>
              <a:t> faster than MergeSort </a:t>
            </a:r>
            <a:r>
              <a:rPr lang="en" sz="1300" u="sng">
                <a:latin typeface="Poppins"/>
                <a:ea typeface="Poppins"/>
                <a:cs typeface="Poppins"/>
                <a:sym typeface="Poppins"/>
              </a:rPr>
              <a:t>in terms of the time taken</a:t>
            </a:r>
            <a:r>
              <a:rPr lang="en" sz="1300">
                <a:latin typeface="Poppins"/>
                <a:ea typeface="Poppins"/>
                <a:cs typeface="Poppins"/>
                <a:sym typeface="Poppins"/>
              </a:rPr>
              <a:t> to sort the array.</a:t>
            </a:r>
            <a:endParaRPr sz="1300">
              <a:latin typeface="Poppins"/>
              <a:ea typeface="Poppins"/>
              <a:cs typeface="Poppins"/>
              <a:sym typeface="Poppins"/>
            </a:endParaRPr>
          </a:p>
          <a:p>
            <a:pPr indent="0" lvl="0" marL="0" rtl="0" algn="l">
              <a:spcBef>
                <a:spcPts val="0"/>
              </a:spcBef>
              <a:spcAft>
                <a:spcPts val="0"/>
              </a:spcAft>
              <a:buNone/>
            </a:pPr>
            <a:r>
              <a:t/>
            </a:r>
            <a:endParaRPr sz="1300">
              <a:latin typeface="Poppins"/>
              <a:ea typeface="Poppins"/>
              <a:cs typeface="Poppins"/>
              <a:sym typeface="Poppins"/>
            </a:endParaRPr>
          </a:p>
          <a:p>
            <a:pPr indent="0" lvl="0" marL="0" rtl="0" algn="l">
              <a:spcBef>
                <a:spcPts val="0"/>
              </a:spcBef>
              <a:spcAft>
                <a:spcPts val="0"/>
              </a:spcAft>
              <a:buNone/>
            </a:pPr>
            <a:r>
              <a:rPr lang="en" sz="1300">
                <a:latin typeface="Poppins"/>
                <a:ea typeface="Poppins"/>
                <a:cs typeface="Poppins"/>
                <a:sym typeface="Poppins"/>
              </a:rPr>
              <a:t>However, HybridSort does </a:t>
            </a:r>
            <a:r>
              <a:rPr b="1" lang="en" sz="1300" u="sng">
                <a:latin typeface="Poppins"/>
                <a:ea typeface="Poppins"/>
                <a:cs typeface="Poppins"/>
                <a:sym typeface="Poppins"/>
              </a:rPr>
              <a:t>34.9%</a:t>
            </a:r>
            <a:r>
              <a:rPr lang="en" sz="1300">
                <a:latin typeface="Poppins"/>
                <a:ea typeface="Poppins"/>
                <a:cs typeface="Poppins"/>
                <a:sym typeface="Poppins"/>
              </a:rPr>
              <a:t> more number of </a:t>
            </a:r>
            <a:r>
              <a:rPr lang="en" sz="1300" u="sng">
                <a:latin typeface="Poppins"/>
                <a:ea typeface="Poppins"/>
                <a:cs typeface="Poppins"/>
                <a:sym typeface="Poppins"/>
              </a:rPr>
              <a:t> key comparisons</a:t>
            </a:r>
            <a:r>
              <a:rPr lang="en" sz="1300">
                <a:latin typeface="Poppins"/>
                <a:ea typeface="Poppins"/>
                <a:cs typeface="Poppins"/>
                <a:sym typeface="Poppins"/>
              </a:rPr>
              <a:t> than mergesort.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10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1000"/>
                                        <p:tgtEl>
                                          <p:spTgt spid="1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Effect filter="fade" transition="in">
                                      <p:cBhvr>
                                        <p:cTn dur="1000"/>
                                        <p:tgtEl>
                                          <p:spTgt spid="18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idx="1" type="body"/>
          </p:nvPr>
        </p:nvSpPr>
        <p:spPr>
          <a:xfrm>
            <a:off x="311700" y="2182350"/>
            <a:ext cx="8520600" cy="5868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3200">
                <a:solidFill>
                  <a:srgbClr val="000000"/>
                </a:solidFill>
                <a:latin typeface="Poppins"/>
                <a:ea typeface="Poppins"/>
                <a:cs typeface="Poppins"/>
                <a:sym typeface="Poppins"/>
              </a:rPr>
              <a:t>THANK YOU</a:t>
            </a:r>
            <a:endParaRPr sz="3200">
              <a:solidFill>
                <a:srgbClr val="000000"/>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525475" y="4037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777"/>
              <a:t>(a) </a:t>
            </a:r>
            <a:r>
              <a:rPr lang="en" sz="1777"/>
              <a:t>Implement the above hybrid algorithm </a:t>
            </a:r>
            <a:endParaRPr/>
          </a:p>
        </p:txBody>
      </p:sp>
      <p:sp>
        <p:nvSpPr>
          <p:cNvPr id="94" name="Google Shape;94;p14"/>
          <p:cNvSpPr txBox="1"/>
          <p:nvPr/>
        </p:nvSpPr>
        <p:spPr>
          <a:xfrm>
            <a:off x="699700" y="1011525"/>
            <a:ext cx="3781200" cy="3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highlight>
                  <a:srgbClr val="FFFFFF"/>
                </a:highlight>
              </a:rPr>
              <a:t>『</a:t>
            </a:r>
            <a:r>
              <a:rPr lang="en">
                <a:latin typeface="Roboto"/>
                <a:ea typeface="Roboto"/>
                <a:cs typeface="Roboto"/>
                <a:sym typeface="Roboto"/>
              </a:rPr>
              <a:t>if the array has reduced to a size less than S, run insertion sort. This is somewhat like the base case of the algorithm.</a:t>
            </a:r>
            <a:r>
              <a:rPr lang="en" sz="1500">
                <a:highlight>
                  <a:srgbClr val="FFFFFF"/>
                </a:highlight>
              </a:rPr>
              <a:t>』</a:t>
            </a:r>
            <a:endParaRPr sz="1500">
              <a:highlight>
                <a:srgbClr val="FFFFFF"/>
              </a:highlight>
            </a:endParaRPr>
          </a:p>
          <a:p>
            <a:pPr indent="0" lvl="0" marL="0" rtl="0" algn="l">
              <a:spcBef>
                <a:spcPts val="0"/>
              </a:spcBef>
              <a:spcAft>
                <a:spcPts val="0"/>
              </a:spcAft>
              <a:buNone/>
            </a:pPr>
            <a:r>
              <a:t/>
            </a:r>
            <a:endParaRPr sz="1500">
              <a:highlight>
                <a:srgbClr val="FFFFFF"/>
              </a:highlight>
            </a:endParaRPr>
          </a:p>
          <a:p>
            <a:pPr indent="0" lvl="0" marL="0" rtl="0" algn="l">
              <a:spcBef>
                <a:spcPts val="0"/>
              </a:spcBef>
              <a:spcAft>
                <a:spcPts val="0"/>
              </a:spcAft>
              <a:buNone/>
            </a:pPr>
            <a:r>
              <a:t/>
            </a:r>
            <a:endParaRPr sz="1500">
              <a:highlight>
                <a:srgbClr val="FFFFFF"/>
              </a:highlight>
            </a:endParaRPr>
          </a:p>
          <a:p>
            <a:pPr indent="0" lvl="0" marL="0" rtl="0" algn="l">
              <a:spcBef>
                <a:spcPts val="0"/>
              </a:spcBef>
              <a:spcAft>
                <a:spcPts val="0"/>
              </a:spcAft>
              <a:buNone/>
            </a:pPr>
            <a:r>
              <a:rPr lang="en" sz="1500">
                <a:highlight>
                  <a:srgbClr val="FFFFFF"/>
                </a:highlight>
              </a:rPr>
              <a:t>『split the array into halves, to proceed to use </a:t>
            </a:r>
            <a:r>
              <a:rPr lang="en" sz="1500">
                <a:highlight>
                  <a:srgbClr val="FFFFFF"/>
                </a:highlight>
              </a:rPr>
              <a:t>merge sort</a:t>
            </a:r>
            <a:r>
              <a:rPr lang="en" sz="1500">
                <a:highlight>
                  <a:srgbClr val="FFFFFF"/>
                </a:highlight>
              </a:rPr>
              <a:t>』</a:t>
            </a:r>
            <a:endParaRPr sz="1500">
              <a:highlight>
                <a:srgbClr val="FFFFFF"/>
              </a:highlight>
            </a:endParaRPr>
          </a:p>
          <a:p>
            <a:pPr indent="0" lvl="0" marL="0" rtl="0" algn="l">
              <a:spcBef>
                <a:spcPts val="0"/>
              </a:spcBef>
              <a:spcAft>
                <a:spcPts val="0"/>
              </a:spcAft>
              <a:buNone/>
            </a:pPr>
            <a:r>
              <a:t/>
            </a:r>
            <a:endParaRPr sz="1500">
              <a:highlight>
                <a:srgbClr val="FFFFFF"/>
              </a:highlight>
            </a:endParaRPr>
          </a:p>
          <a:p>
            <a:pPr indent="0" lvl="0" marL="0" rtl="0" algn="l">
              <a:spcBef>
                <a:spcPts val="0"/>
              </a:spcBef>
              <a:spcAft>
                <a:spcPts val="0"/>
              </a:spcAft>
              <a:buNone/>
            </a:pPr>
            <a:r>
              <a:t/>
            </a:r>
            <a:endParaRPr sz="1500">
              <a:highlight>
                <a:srgbClr val="FFFFFF"/>
              </a:highlight>
            </a:endParaRPr>
          </a:p>
          <a:p>
            <a:pPr indent="0" lvl="0" marL="0" rtl="0" algn="l">
              <a:spcBef>
                <a:spcPts val="0"/>
              </a:spcBef>
              <a:spcAft>
                <a:spcPts val="0"/>
              </a:spcAft>
              <a:buNone/>
            </a:pPr>
            <a:r>
              <a:rPr lang="en" sz="1500">
                <a:highlight>
                  <a:srgbClr val="FFFFFF"/>
                </a:highlight>
              </a:rPr>
              <a:t>『merge function helps to combine data received from insertion sort and merge sort into one array』</a:t>
            </a:r>
            <a:endParaRPr sz="1500">
              <a:highlight>
                <a:srgbClr val="FFFFFF"/>
              </a:highlight>
            </a:endParaRPr>
          </a:p>
        </p:txBody>
      </p:sp>
      <p:pic>
        <p:nvPicPr>
          <p:cNvPr id="95" name="Google Shape;95;p14"/>
          <p:cNvPicPr preferRelativeResize="0"/>
          <p:nvPr/>
        </p:nvPicPr>
        <p:blipFill>
          <a:blip r:embed="rId3">
            <a:alphaModFix/>
          </a:blip>
          <a:stretch>
            <a:fillRect/>
          </a:stretch>
        </p:blipFill>
        <p:spPr>
          <a:xfrm rot="10800000">
            <a:off x="5186450" y="842166"/>
            <a:ext cx="3701725" cy="3459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18825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777">
                <a:latin typeface="Arial"/>
                <a:ea typeface="Arial"/>
                <a:cs typeface="Arial"/>
                <a:sym typeface="Arial"/>
              </a:rPr>
              <a:t>(a) Implement the above hybrid algorithm </a:t>
            </a:r>
            <a:endParaRPr sz="1400">
              <a:latin typeface="Arial"/>
              <a:ea typeface="Arial"/>
              <a:cs typeface="Arial"/>
              <a:sym typeface="Arial"/>
            </a:endParaRPr>
          </a:p>
          <a:p>
            <a:pPr indent="0" lvl="0" marL="0" rtl="0" algn="l">
              <a:spcBef>
                <a:spcPts val="0"/>
              </a:spcBef>
              <a:spcAft>
                <a:spcPts val="0"/>
              </a:spcAft>
              <a:buNone/>
            </a:pPr>
            <a:r>
              <a:t/>
            </a:r>
            <a:endParaRPr/>
          </a:p>
        </p:txBody>
      </p:sp>
      <p:sp>
        <p:nvSpPr>
          <p:cNvPr id="101" name="Google Shape;101;p15"/>
          <p:cNvSpPr txBox="1"/>
          <p:nvPr>
            <p:ph idx="1" type="body"/>
          </p:nvPr>
        </p:nvSpPr>
        <p:spPr>
          <a:xfrm>
            <a:off x="687925" y="806550"/>
            <a:ext cx="2657700" cy="395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50"/>
              <a:t>def merge(left_half, right_half):</a:t>
            </a:r>
            <a:endParaRPr sz="750"/>
          </a:p>
          <a:p>
            <a:pPr indent="0" lvl="0" marL="0" rtl="0" algn="l">
              <a:spcBef>
                <a:spcPts val="1200"/>
              </a:spcBef>
              <a:spcAft>
                <a:spcPts val="0"/>
              </a:spcAft>
              <a:buNone/>
            </a:pPr>
            <a:r>
              <a:rPr lang="en" sz="750"/>
              <a:t>    global comparison_count</a:t>
            </a:r>
            <a:endParaRPr sz="750"/>
          </a:p>
          <a:p>
            <a:pPr indent="0" lvl="0" marL="0" rtl="0" algn="l">
              <a:spcBef>
                <a:spcPts val="1200"/>
              </a:spcBef>
              <a:spcAft>
                <a:spcPts val="0"/>
              </a:spcAft>
              <a:buNone/>
            </a:pPr>
            <a:r>
              <a:rPr lang="en" sz="750"/>
              <a:t>    merged = []</a:t>
            </a:r>
            <a:endParaRPr sz="750"/>
          </a:p>
          <a:p>
            <a:pPr indent="0" lvl="0" marL="0" rtl="0" algn="l">
              <a:spcBef>
                <a:spcPts val="1200"/>
              </a:spcBef>
              <a:spcAft>
                <a:spcPts val="0"/>
              </a:spcAft>
              <a:buNone/>
            </a:pPr>
            <a:r>
              <a:rPr lang="en" sz="750"/>
              <a:t>    i = j = 0</a:t>
            </a:r>
            <a:endParaRPr sz="750"/>
          </a:p>
          <a:p>
            <a:pPr indent="0" lvl="0" marL="0" rtl="0" algn="l">
              <a:spcBef>
                <a:spcPts val="1200"/>
              </a:spcBef>
              <a:spcAft>
                <a:spcPts val="0"/>
              </a:spcAft>
              <a:buNone/>
            </a:pPr>
            <a:r>
              <a:rPr lang="en" sz="750"/>
              <a:t>    while i &lt; len(left_half) and j &lt; len(right_half):</a:t>
            </a:r>
            <a:endParaRPr sz="750"/>
          </a:p>
          <a:p>
            <a:pPr indent="0" lvl="0" marL="0" rtl="0" algn="l">
              <a:spcBef>
                <a:spcPts val="1200"/>
              </a:spcBef>
              <a:spcAft>
                <a:spcPts val="0"/>
              </a:spcAft>
              <a:buNone/>
            </a:pPr>
            <a:r>
              <a:rPr lang="en" sz="750"/>
              <a:t>        comparison_count += 1</a:t>
            </a:r>
            <a:endParaRPr sz="750"/>
          </a:p>
          <a:p>
            <a:pPr indent="0" lvl="0" marL="0" rtl="0" algn="l">
              <a:spcBef>
                <a:spcPts val="1200"/>
              </a:spcBef>
              <a:spcAft>
                <a:spcPts val="0"/>
              </a:spcAft>
              <a:buNone/>
            </a:pPr>
            <a:r>
              <a:rPr lang="en" sz="750"/>
              <a:t>        if left_half[i] &lt; right_half[j]:</a:t>
            </a:r>
            <a:endParaRPr sz="750"/>
          </a:p>
          <a:p>
            <a:pPr indent="0" lvl="0" marL="0" rtl="0" algn="l">
              <a:spcBef>
                <a:spcPts val="1200"/>
              </a:spcBef>
              <a:spcAft>
                <a:spcPts val="0"/>
              </a:spcAft>
              <a:buNone/>
            </a:pPr>
            <a:r>
              <a:rPr lang="en" sz="750"/>
              <a:t>            merged.append(left_half[i])</a:t>
            </a:r>
            <a:endParaRPr sz="750"/>
          </a:p>
          <a:p>
            <a:pPr indent="0" lvl="0" marL="0" rtl="0" algn="l">
              <a:spcBef>
                <a:spcPts val="1200"/>
              </a:spcBef>
              <a:spcAft>
                <a:spcPts val="0"/>
              </a:spcAft>
              <a:buNone/>
            </a:pPr>
            <a:r>
              <a:rPr lang="en" sz="750"/>
              <a:t>            i += 1</a:t>
            </a:r>
            <a:endParaRPr sz="750"/>
          </a:p>
          <a:p>
            <a:pPr indent="0" lvl="0" marL="0" rtl="0" algn="l">
              <a:spcBef>
                <a:spcPts val="1200"/>
              </a:spcBef>
              <a:spcAft>
                <a:spcPts val="0"/>
              </a:spcAft>
              <a:buNone/>
            </a:pPr>
            <a:r>
              <a:rPr lang="en" sz="750"/>
              <a:t>        else:</a:t>
            </a:r>
            <a:endParaRPr sz="750"/>
          </a:p>
          <a:p>
            <a:pPr indent="0" lvl="0" marL="0" rtl="0" algn="l">
              <a:spcBef>
                <a:spcPts val="1200"/>
              </a:spcBef>
              <a:spcAft>
                <a:spcPts val="0"/>
              </a:spcAft>
              <a:buNone/>
            </a:pPr>
            <a:r>
              <a:rPr lang="en" sz="750"/>
              <a:t>            merged.append(right_half[j])</a:t>
            </a:r>
            <a:endParaRPr sz="750"/>
          </a:p>
          <a:p>
            <a:pPr indent="0" lvl="0" marL="0" rtl="0" algn="l">
              <a:spcBef>
                <a:spcPts val="1200"/>
              </a:spcBef>
              <a:spcAft>
                <a:spcPts val="0"/>
              </a:spcAft>
              <a:buNone/>
            </a:pPr>
            <a:r>
              <a:rPr lang="en" sz="750"/>
              <a:t>            j += 1</a:t>
            </a:r>
            <a:endParaRPr sz="750"/>
          </a:p>
          <a:p>
            <a:pPr indent="0" lvl="0" marL="0" rtl="0" algn="l">
              <a:spcBef>
                <a:spcPts val="1200"/>
              </a:spcBef>
              <a:spcAft>
                <a:spcPts val="0"/>
              </a:spcAft>
              <a:buNone/>
            </a:pPr>
            <a:r>
              <a:rPr lang="en" sz="750"/>
              <a:t>    merged.extend(left_half[i:])</a:t>
            </a:r>
            <a:endParaRPr sz="750"/>
          </a:p>
          <a:p>
            <a:pPr indent="0" lvl="0" marL="0" rtl="0" algn="l">
              <a:spcBef>
                <a:spcPts val="1200"/>
              </a:spcBef>
              <a:spcAft>
                <a:spcPts val="0"/>
              </a:spcAft>
              <a:buNone/>
            </a:pPr>
            <a:r>
              <a:rPr lang="en" sz="750"/>
              <a:t>    merged.extend(right_half[j:]</a:t>
            </a:r>
            <a:r>
              <a:rPr lang="en" sz="750"/>
              <a:t>)</a:t>
            </a:r>
            <a:endParaRPr sz="750"/>
          </a:p>
          <a:p>
            <a:pPr indent="0" lvl="0" marL="0" rtl="0" algn="l">
              <a:spcBef>
                <a:spcPts val="1200"/>
              </a:spcBef>
              <a:spcAft>
                <a:spcPts val="1200"/>
              </a:spcAft>
              <a:buNone/>
            </a:pPr>
            <a:r>
              <a:rPr lang="en" sz="750"/>
              <a:t>    </a:t>
            </a:r>
            <a:r>
              <a:rPr lang="en" sz="750"/>
              <a:t>return merged</a:t>
            </a:r>
            <a:endParaRPr sz="750"/>
          </a:p>
        </p:txBody>
      </p:sp>
      <p:sp>
        <p:nvSpPr>
          <p:cNvPr id="102" name="Google Shape;102;p15"/>
          <p:cNvSpPr txBox="1"/>
          <p:nvPr/>
        </p:nvSpPr>
        <p:spPr>
          <a:xfrm>
            <a:off x="3715975" y="1311175"/>
            <a:ext cx="2022600" cy="14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50">
                <a:latin typeface="Roboto"/>
                <a:ea typeface="Roboto"/>
                <a:cs typeface="Roboto"/>
                <a:sym typeface="Roboto"/>
              </a:rPr>
              <a:t>def insertion_sort(array):</a:t>
            </a:r>
            <a:endParaRPr sz="750">
              <a:latin typeface="Roboto"/>
              <a:ea typeface="Roboto"/>
              <a:cs typeface="Roboto"/>
              <a:sym typeface="Roboto"/>
            </a:endParaRPr>
          </a:p>
          <a:p>
            <a:pPr indent="0" lvl="0" marL="0" rtl="0" algn="l">
              <a:spcBef>
                <a:spcPts val="0"/>
              </a:spcBef>
              <a:spcAft>
                <a:spcPts val="0"/>
              </a:spcAft>
              <a:buNone/>
            </a:pPr>
            <a:r>
              <a:rPr lang="en" sz="750">
                <a:latin typeface="Roboto"/>
                <a:ea typeface="Roboto"/>
                <a:cs typeface="Roboto"/>
                <a:sym typeface="Roboto"/>
              </a:rPr>
              <a:t>    global comparison_count</a:t>
            </a:r>
            <a:endParaRPr sz="750">
              <a:latin typeface="Roboto"/>
              <a:ea typeface="Roboto"/>
              <a:cs typeface="Roboto"/>
              <a:sym typeface="Roboto"/>
            </a:endParaRPr>
          </a:p>
          <a:p>
            <a:pPr indent="0" lvl="0" marL="0" rtl="0" algn="l">
              <a:spcBef>
                <a:spcPts val="0"/>
              </a:spcBef>
              <a:spcAft>
                <a:spcPts val="0"/>
              </a:spcAft>
              <a:buNone/>
            </a:pPr>
            <a:r>
              <a:rPr lang="en" sz="750">
                <a:latin typeface="Roboto"/>
                <a:ea typeface="Roboto"/>
                <a:cs typeface="Roboto"/>
                <a:sym typeface="Roboto"/>
              </a:rPr>
              <a:t>    n = len(array)</a:t>
            </a:r>
            <a:endParaRPr sz="750">
              <a:latin typeface="Roboto"/>
              <a:ea typeface="Roboto"/>
              <a:cs typeface="Roboto"/>
              <a:sym typeface="Roboto"/>
            </a:endParaRPr>
          </a:p>
          <a:p>
            <a:pPr indent="0" lvl="0" marL="0" rtl="0" algn="l">
              <a:spcBef>
                <a:spcPts val="0"/>
              </a:spcBef>
              <a:spcAft>
                <a:spcPts val="0"/>
              </a:spcAft>
              <a:buNone/>
            </a:pPr>
            <a:r>
              <a:t/>
            </a:r>
            <a:endParaRPr sz="750">
              <a:latin typeface="Roboto"/>
              <a:ea typeface="Roboto"/>
              <a:cs typeface="Roboto"/>
              <a:sym typeface="Roboto"/>
            </a:endParaRPr>
          </a:p>
          <a:p>
            <a:pPr indent="0" lvl="0" marL="0" rtl="0" algn="l">
              <a:spcBef>
                <a:spcPts val="0"/>
              </a:spcBef>
              <a:spcAft>
                <a:spcPts val="0"/>
              </a:spcAft>
              <a:buNone/>
            </a:pPr>
            <a:r>
              <a:rPr lang="en" sz="750">
                <a:latin typeface="Roboto"/>
                <a:ea typeface="Roboto"/>
                <a:cs typeface="Roboto"/>
                <a:sym typeface="Roboto"/>
              </a:rPr>
              <a:t>    for i in range(1, n):</a:t>
            </a:r>
            <a:endParaRPr sz="750">
              <a:latin typeface="Roboto"/>
              <a:ea typeface="Roboto"/>
              <a:cs typeface="Roboto"/>
              <a:sym typeface="Roboto"/>
            </a:endParaRPr>
          </a:p>
          <a:p>
            <a:pPr indent="0" lvl="0" marL="0" rtl="0" algn="l">
              <a:spcBef>
                <a:spcPts val="0"/>
              </a:spcBef>
              <a:spcAft>
                <a:spcPts val="0"/>
              </a:spcAft>
              <a:buNone/>
            </a:pPr>
            <a:r>
              <a:rPr lang="en" sz="750">
                <a:latin typeface="Roboto"/>
                <a:ea typeface="Roboto"/>
                <a:cs typeface="Roboto"/>
                <a:sym typeface="Roboto"/>
              </a:rPr>
              <a:t>        j = i</a:t>
            </a:r>
            <a:endParaRPr sz="750">
              <a:latin typeface="Roboto"/>
              <a:ea typeface="Roboto"/>
              <a:cs typeface="Roboto"/>
              <a:sym typeface="Roboto"/>
            </a:endParaRPr>
          </a:p>
          <a:p>
            <a:pPr indent="0" lvl="0" marL="0" rtl="0" algn="l">
              <a:spcBef>
                <a:spcPts val="0"/>
              </a:spcBef>
              <a:spcAft>
                <a:spcPts val="0"/>
              </a:spcAft>
              <a:buNone/>
            </a:pPr>
            <a:r>
              <a:rPr lang="en" sz="750">
                <a:latin typeface="Roboto"/>
                <a:ea typeface="Roboto"/>
                <a:cs typeface="Roboto"/>
                <a:sym typeface="Roboto"/>
              </a:rPr>
              <a:t>        while j &gt; 0:</a:t>
            </a:r>
            <a:endParaRPr sz="750">
              <a:latin typeface="Roboto"/>
              <a:ea typeface="Roboto"/>
              <a:cs typeface="Roboto"/>
              <a:sym typeface="Roboto"/>
            </a:endParaRPr>
          </a:p>
          <a:p>
            <a:pPr indent="0" lvl="0" marL="0" rtl="0" algn="l">
              <a:spcBef>
                <a:spcPts val="0"/>
              </a:spcBef>
              <a:spcAft>
                <a:spcPts val="0"/>
              </a:spcAft>
              <a:buNone/>
            </a:pPr>
            <a:r>
              <a:rPr lang="en" sz="750">
                <a:latin typeface="Roboto"/>
                <a:ea typeface="Roboto"/>
                <a:cs typeface="Roboto"/>
                <a:sym typeface="Roboto"/>
              </a:rPr>
              <a:t>            comparison_count += 1</a:t>
            </a:r>
            <a:endParaRPr sz="750">
              <a:latin typeface="Roboto"/>
              <a:ea typeface="Roboto"/>
              <a:cs typeface="Roboto"/>
              <a:sym typeface="Roboto"/>
            </a:endParaRPr>
          </a:p>
          <a:p>
            <a:pPr indent="0" lvl="0" marL="0" rtl="0" algn="l">
              <a:spcBef>
                <a:spcPts val="0"/>
              </a:spcBef>
              <a:spcAft>
                <a:spcPts val="0"/>
              </a:spcAft>
              <a:buNone/>
            </a:pPr>
            <a:r>
              <a:rPr lang="en" sz="750">
                <a:latin typeface="Roboto"/>
                <a:ea typeface="Roboto"/>
                <a:cs typeface="Roboto"/>
                <a:sym typeface="Roboto"/>
              </a:rPr>
              <a:t>            if array[j] &lt; array[j - 1]:</a:t>
            </a:r>
            <a:endParaRPr sz="750">
              <a:latin typeface="Roboto"/>
              <a:ea typeface="Roboto"/>
              <a:cs typeface="Roboto"/>
              <a:sym typeface="Roboto"/>
            </a:endParaRPr>
          </a:p>
          <a:p>
            <a:pPr indent="0" lvl="0" marL="0" rtl="0" algn="l">
              <a:spcBef>
                <a:spcPts val="0"/>
              </a:spcBef>
              <a:spcAft>
                <a:spcPts val="0"/>
              </a:spcAft>
              <a:buNone/>
            </a:pPr>
            <a:r>
              <a:rPr lang="en" sz="750">
                <a:latin typeface="Roboto"/>
                <a:ea typeface="Roboto"/>
                <a:cs typeface="Roboto"/>
                <a:sym typeface="Roboto"/>
              </a:rPr>
              <a:t>                array[j], array[j - 1] = array[j - 1], array[j]</a:t>
            </a:r>
            <a:endParaRPr sz="750">
              <a:latin typeface="Roboto"/>
              <a:ea typeface="Roboto"/>
              <a:cs typeface="Roboto"/>
              <a:sym typeface="Roboto"/>
            </a:endParaRPr>
          </a:p>
          <a:p>
            <a:pPr indent="0" lvl="0" marL="0" rtl="0" algn="l">
              <a:spcBef>
                <a:spcPts val="0"/>
              </a:spcBef>
              <a:spcAft>
                <a:spcPts val="0"/>
              </a:spcAft>
              <a:buNone/>
            </a:pPr>
            <a:r>
              <a:rPr lang="en" sz="750">
                <a:latin typeface="Roboto"/>
                <a:ea typeface="Roboto"/>
                <a:cs typeface="Roboto"/>
                <a:sym typeface="Roboto"/>
              </a:rPr>
              <a:t>            else:</a:t>
            </a:r>
            <a:endParaRPr sz="750">
              <a:latin typeface="Roboto"/>
              <a:ea typeface="Roboto"/>
              <a:cs typeface="Roboto"/>
              <a:sym typeface="Roboto"/>
            </a:endParaRPr>
          </a:p>
          <a:p>
            <a:pPr indent="0" lvl="0" marL="0" rtl="0" algn="l">
              <a:spcBef>
                <a:spcPts val="0"/>
              </a:spcBef>
              <a:spcAft>
                <a:spcPts val="0"/>
              </a:spcAft>
              <a:buNone/>
            </a:pPr>
            <a:r>
              <a:rPr lang="en" sz="750">
                <a:latin typeface="Roboto"/>
                <a:ea typeface="Roboto"/>
                <a:cs typeface="Roboto"/>
                <a:sym typeface="Roboto"/>
              </a:rPr>
              <a:t>                break</a:t>
            </a:r>
            <a:endParaRPr sz="750">
              <a:latin typeface="Roboto"/>
              <a:ea typeface="Roboto"/>
              <a:cs typeface="Roboto"/>
              <a:sym typeface="Roboto"/>
            </a:endParaRPr>
          </a:p>
          <a:p>
            <a:pPr indent="0" lvl="0" marL="0" rtl="0" algn="l">
              <a:spcBef>
                <a:spcPts val="0"/>
              </a:spcBef>
              <a:spcAft>
                <a:spcPts val="0"/>
              </a:spcAft>
              <a:buNone/>
            </a:pPr>
            <a:r>
              <a:rPr lang="en" sz="750">
                <a:latin typeface="Roboto"/>
                <a:ea typeface="Roboto"/>
                <a:cs typeface="Roboto"/>
                <a:sym typeface="Roboto"/>
              </a:rPr>
              <a:t>            j -= 1</a:t>
            </a:r>
            <a:endParaRPr sz="750">
              <a:latin typeface="Roboto"/>
              <a:ea typeface="Roboto"/>
              <a:cs typeface="Roboto"/>
              <a:sym typeface="Roboto"/>
            </a:endParaRPr>
          </a:p>
          <a:p>
            <a:pPr indent="0" lvl="0" marL="0" rtl="0" algn="l">
              <a:spcBef>
                <a:spcPts val="0"/>
              </a:spcBef>
              <a:spcAft>
                <a:spcPts val="0"/>
              </a:spcAft>
              <a:buNone/>
            </a:pPr>
            <a:r>
              <a:t/>
            </a:r>
            <a:endParaRPr sz="750">
              <a:latin typeface="Roboto"/>
              <a:ea typeface="Roboto"/>
              <a:cs typeface="Roboto"/>
              <a:sym typeface="Roboto"/>
            </a:endParaRPr>
          </a:p>
          <a:p>
            <a:pPr indent="0" lvl="0" marL="0" rtl="0" algn="l">
              <a:spcBef>
                <a:spcPts val="0"/>
              </a:spcBef>
              <a:spcAft>
                <a:spcPts val="0"/>
              </a:spcAft>
              <a:buNone/>
            </a:pPr>
            <a:r>
              <a:rPr lang="en" sz="750">
                <a:latin typeface="Roboto"/>
                <a:ea typeface="Roboto"/>
                <a:cs typeface="Roboto"/>
                <a:sym typeface="Roboto"/>
              </a:rPr>
              <a:t>    return array</a:t>
            </a:r>
            <a:endParaRPr sz="750">
              <a:latin typeface="Roboto"/>
              <a:ea typeface="Roboto"/>
              <a:cs typeface="Roboto"/>
              <a:sym typeface="Roboto"/>
            </a:endParaRPr>
          </a:p>
        </p:txBody>
      </p:sp>
      <p:sp>
        <p:nvSpPr>
          <p:cNvPr id="103" name="Google Shape;103;p15"/>
          <p:cNvSpPr txBox="1"/>
          <p:nvPr>
            <p:ph idx="1" type="body"/>
          </p:nvPr>
        </p:nvSpPr>
        <p:spPr>
          <a:xfrm>
            <a:off x="5956150" y="1229850"/>
            <a:ext cx="2939100" cy="17982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605"/>
              <a:buNone/>
            </a:pPr>
            <a:r>
              <a:rPr lang="en" sz="750">
                <a:latin typeface="Poppins"/>
                <a:ea typeface="Poppins"/>
                <a:cs typeface="Poppins"/>
                <a:sym typeface="Poppins"/>
              </a:rPr>
              <a:t>def hybrid_sort(arr, s):</a:t>
            </a:r>
            <a:br>
              <a:rPr lang="en" sz="750">
                <a:latin typeface="Poppins"/>
                <a:ea typeface="Poppins"/>
                <a:cs typeface="Poppins"/>
                <a:sym typeface="Poppins"/>
              </a:rPr>
            </a:br>
            <a:br>
              <a:rPr lang="en" sz="750">
                <a:latin typeface="Poppins"/>
                <a:ea typeface="Poppins"/>
                <a:cs typeface="Poppins"/>
                <a:sym typeface="Poppins"/>
              </a:rPr>
            </a:br>
            <a:r>
              <a:rPr lang="en" sz="750">
                <a:latin typeface="Poppins"/>
                <a:ea typeface="Poppins"/>
                <a:cs typeface="Poppins"/>
                <a:sym typeface="Poppins"/>
              </a:rPr>
              <a:t> 	if len(arr) &lt;= s:</a:t>
            </a:r>
            <a:br>
              <a:rPr lang="en" sz="750">
                <a:latin typeface="Poppins"/>
                <a:ea typeface="Poppins"/>
                <a:cs typeface="Poppins"/>
                <a:sym typeface="Poppins"/>
              </a:rPr>
            </a:br>
            <a:r>
              <a:rPr lang="en" sz="750">
                <a:latin typeface="Poppins"/>
                <a:ea typeface="Poppins"/>
                <a:cs typeface="Poppins"/>
                <a:sym typeface="Poppins"/>
              </a:rPr>
              <a:t>     	return insertion_sort(arr)</a:t>
            </a:r>
            <a:br>
              <a:rPr lang="en" sz="750">
                <a:latin typeface="Poppins"/>
                <a:ea typeface="Poppins"/>
                <a:cs typeface="Poppins"/>
                <a:sym typeface="Poppins"/>
              </a:rPr>
            </a:br>
            <a:br>
              <a:rPr lang="en" sz="750">
                <a:latin typeface="Poppins"/>
                <a:ea typeface="Poppins"/>
                <a:cs typeface="Poppins"/>
                <a:sym typeface="Poppins"/>
              </a:rPr>
            </a:br>
            <a:r>
              <a:rPr lang="en" sz="750">
                <a:latin typeface="Poppins"/>
                <a:ea typeface="Poppins"/>
                <a:cs typeface="Poppins"/>
                <a:sym typeface="Poppins"/>
              </a:rPr>
              <a:t> 	mid = len(arr) // 2</a:t>
            </a:r>
            <a:br>
              <a:rPr lang="en" sz="750">
                <a:latin typeface="Poppins"/>
                <a:ea typeface="Poppins"/>
                <a:cs typeface="Poppins"/>
                <a:sym typeface="Poppins"/>
              </a:rPr>
            </a:br>
            <a:r>
              <a:rPr lang="en" sz="750">
                <a:latin typeface="Poppins"/>
                <a:ea typeface="Poppins"/>
                <a:cs typeface="Poppins"/>
                <a:sym typeface="Poppins"/>
              </a:rPr>
              <a:t> 	left_half = arr[:mid]</a:t>
            </a:r>
            <a:br>
              <a:rPr lang="en" sz="750">
                <a:latin typeface="Poppins"/>
                <a:ea typeface="Poppins"/>
                <a:cs typeface="Poppins"/>
                <a:sym typeface="Poppins"/>
              </a:rPr>
            </a:br>
            <a:r>
              <a:rPr lang="en" sz="750">
                <a:latin typeface="Poppins"/>
                <a:ea typeface="Poppins"/>
                <a:cs typeface="Poppins"/>
                <a:sym typeface="Poppins"/>
              </a:rPr>
              <a:t> 	right_half = arr[mid:]</a:t>
            </a:r>
            <a:br>
              <a:rPr lang="en" sz="750">
                <a:latin typeface="Poppins"/>
                <a:ea typeface="Poppins"/>
                <a:cs typeface="Poppins"/>
                <a:sym typeface="Poppins"/>
              </a:rPr>
            </a:br>
            <a:br>
              <a:rPr lang="en" sz="750">
                <a:latin typeface="Poppins"/>
                <a:ea typeface="Poppins"/>
                <a:cs typeface="Poppins"/>
                <a:sym typeface="Poppins"/>
              </a:rPr>
            </a:br>
            <a:r>
              <a:rPr lang="en" sz="750">
                <a:latin typeface="Poppins"/>
                <a:ea typeface="Poppins"/>
                <a:cs typeface="Poppins"/>
                <a:sym typeface="Poppins"/>
              </a:rPr>
              <a:t> 	left_half = hybrid_sort(left_half, s)</a:t>
            </a:r>
            <a:br>
              <a:rPr lang="en" sz="750">
                <a:latin typeface="Poppins"/>
                <a:ea typeface="Poppins"/>
                <a:cs typeface="Poppins"/>
                <a:sym typeface="Poppins"/>
              </a:rPr>
            </a:br>
            <a:r>
              <a:rPr lang="en" sz="750">
                <a:latin typeface="Poppins"/>
                <a:ea typeface="Poppins"/>
                <a:cs typeface="Poppins"/>
                <a:sym typeface="Poppins"/>
              </a:rPr>
              <a:t> 	right_half = hybrid_sort(right_half, s)</a:t>
            </a:r>
            <a:br>
              <a:rPr lang="en" sz="750">
                <a:latin typeface="Poppins"/>
                <a:ea typeface="Poppins"/>
                <a:cs typeface="Poppins"/>
                <a:sym typeface="Poppins"/>
              </a:rPr>
            </a:br>
            <a:br>
              <a:rPr lang="en" sz="750">
                <a:latin typeface="Poppins"/>
                <a:ea typeface="Poppins"/>
                <a:cs typeface="Poppins"/>
                <a:sym typeface="Poppins"/>
              </a:rPr>
            </a:br>
            <a:r>
              <a:rPr lang="en" sz="750">
                <a:latin typeface="Poppins"/>
                <a:ea typeface="Poppins"/>
                <a:cs typeface="Poppins"/>
                <a:sym typeface="Poppins"/>
              </a:rPr>
              <a:t> 	return merge(left_half, right_half)</a:t>
            </a:r>
            <a:endParaRPr sz="750">
              <a:latin typeface="Poppins"/>
              <a:ea typeface="Poppins"/>
              <a:cs typeface="Poppins"/>
              <a:sym typeface="Poppins"/>
            </a:endParaRPr>
          </a:p>
          <a:p>
            <a:pPr indent="0" lvl="0" marL="0" rtl="0" algn="l">
              <a:lnSpc>
                <a:spcPct val="105000"/>
              </a:lnSpc>
              <a:spcBef>
                <a:spcPts val="1200"/>
              </a:spcBef>
              <a:spcAft>
                <a:spcPts val="0"/>
              </a:spcAft>
              <a:buSzPts val="605"/>
              <a:buNone/>
            </a:pPr>
            <a:r>
              <a:rPr lang="en" sz="750">
                <a:latin typeface="Poppins"/>
                <a:ea typeface="Poppins"/>
                <a:cs typeface="Poppins"/>
                <a:sym typeface="Poppins"/>
              </a:rPr>
              <a:t>	</a:t>
            </a:r>
            <a:endParaRPr sz="750">
              <a:latin typeface="Poppins"/>
              <a:ea typeface="Poppins"/>
              <a:cs typeface="Poppins"/>
              <a:sym typeface="Poppins"/>
            </a:endParaRPr>
          </a:p>
          <a:p>
            <a:pPr indent="0" lvl="0" marL="0" rtl="0" algn="l">
              <a:lnSpc>
                <a:spcPct val="105000"/>
              </a:lnSpc>
              <a:spcBef>
                <a:spcPts val="1200"/>
              </a:spcBef>
              <a:spcAft>
                <a:spcPts val="0"/>
              </a:spcAft>
              <a:buSzPts val="605"/>
              <a:buNone/>
            </a:pPr>
            <a:r>
              <a:t/>
            </a:r>
            <a:endParaRPr sz="750">
              <a:latin typeface="Poppins"/>
              <a:ea typeface="Poppins"/>
              <a:cs typeface="Poppins"/>
              <a:sym typeface="Poppins"/>
            </a:endParaRPr>
          </a:p>
          <a:p>
            <a:pPr indent="0" lvl="0" marL="0" rtl="0" algn="l">
              <a:lnSpc>
                <a:spcPct val="105000"/>
              </a:lnSpc>
              <a:spcBef>
                <a:spcPts val="1200"/>
              </a:spcBef>
              <a:spcAft>
                <a:spcPts val="1200"/>
              </a:spcAft>
              <a:buSzPts val="605"/>
              <a:buNone/>
            </a:pPr>
            <a:r>
              <a:t/>
            </a:r>
            <a:endParaRPr sz="750">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2749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777"/>
              <a:t>(b)</a:t>
            </a:r>
            <a:r>
              <a:rPr lang="en"/>
              <a:t> </a:t>
            </a:r>
            <a:r>
              <a:rPr lang="en" sz="1777"/>
              <a:t>Generate arrays of increasing sizes, in a range from 1,000 to 10 million. For each of the sizes, generate a random dataset of integers in the range of [1, …, x], where x is the largest number you allow for your datasets.</a:t>
            </a:r>
            <a:endParaRPr sz="1777"/>
          </a:p>
        </p:txBody>
      </p:sp>
      <p:sp>
        <p:nvSpPr>
          <p:cNvPr id="109" name="Google Shape;109;p16"/>
          <p:cNvSpPr txBox="1"/>
          <p:nvPr/>
        </p:nvSpPr>
        <p:spPr>
          <a:xfrm>
            <a:off x="71100" y="1366775"/>
            <a:ext cx="4794300" cy="326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latin typeface="Poppins"/>
                <a:ea typeface="Poppins"/>
                <a:cs typeface="Poppins"/>
                <a:sym typeface="Poppins"/>
              </a:rPr>
              <a:t>sizes = np.linspace(1000, 10000000, 25).astype(int)</a:t>
            </a:r>
            <a:endParaRPr sz="1350">
              <a:latin typeface="Poppins"/>
              <a:ea typeface="Poppins"/>
              <a:cs typeface="Poppins"/>
              <a:sym typeface="Poppins"/>
            </a:endParaRPr>
          </a:p>
          <a:p>
            <a:pPr indent="0" lvl="0" marL="0" rtl="0" algn="l">
              <a:lnSpc>
                <a:spcPct val="115000"/>
              </a:lnSpc>
              <a:spcBef>
                <a:spcPts val="0"/>
              </a:spcBef>
              <a:spcAft>
                <a:spcPts val="0"/>
              </a:spcAft>
              <a:buNone/>
            </a:pPr>
            <a:r>
              <a:t/>
            </a:r>
            <a:endParaRPr sz="1350">
              <a:latin typeface="Poppins"/>
              <a:ea typeface="Poppins"/>
              <a:cs typeface="Poppins"/>
              <a:sym typeface="Poppins"/>
            </a:endParaRPr>
          </a:p>
          <a:p>
            <a:pPr indent="0" lvl="0" marL="0" rtl="0" algn="l">
              <a:lnSpc>
                <a:spcPct val="115000"/>
              </a:lnSpc>
              <a:spcBef>
                <a:spcPts val="0"/>
              </a:spcBef>
              <a:spcAft>
                <a:spcPts val="0"/>
              </a:spcAft>
              <a:buNone/>
            </a:pPr>
            <a:r>
              <a:t/>
            </a:r>
            <a:endParaRPr sz="1350">
              <a:latin typeface="Poppins"/>
              <a:ea typeface="Poppins"/>
              <a:cs typeface="Poppins"/>
              <a:sym typeface="Poppins"/>
            </a:endParaRPr>
          </a:p>
          <a:p>
            <a:pPr indent="0" lvl="0" marL="0" rtl="0" algn="l">
              <a:lnSpc>
                <a:spcPct val="115000"/>
              </a:lnSpc>
              <a:spcBef>
                <a:spcPts val="0"/>
              </a:spcBef>
              <a:spcAft>
                <a:spcPts val="0"/>
              </a:spcAft>
              <a:buNone/>
            </a:pPr>
            <a:r>
              <a:rPr lang="en" sz="1350">
                <a:latin typeface="Poppins"/>
                <a:ea typeface="Poppins"/>
                <a:cs typeface="Poppins"/>
                <a:sym typeface="Poppins"/>
              </a:rPr>
              <a:t>x = 10000000                                                     </a:t>
            </a:r>
            <a:endParaRPr sz="1350">
              <a:solidFill>
                <a:srgbClr val="FF0000"/>
              </a:solidFill>
              <a:latin typeface="Poppins"/>
              <a:ea typeface="Poppins"/>
              <a:cs typeface="Poppins"/>
              <a:sym typeface="Poppins"/>
            </a:endParaRPr>
          </a:p>
          <a:p>
            <a:pPr indent="0" lvl="0" marL="0" rtl="0" algn="l">
              <a:lnSpc>
                <a:spcPct val="115000"/>
              </a:lnSpc>
              <a:spcBef>
                <a:spcPts val="0"/>
              </a:spcBef>
              <a:spcAft>
                <a:spcPts val="0"/>
              </a:spcAft>
              <a:buNone/>
            </a:pPr>
            <a:r>
              <a:rPr lang="en" sz="1350">
                <a:latin typeface="Poppins"/>
                <a:ea typeface="Poppins"/>
                <a:cs typeface="Poppins"/>
                <a:sym typeface="Poppins"/>
              </a:rPr>
              <a:t>arrays = {}			</a:t>
            </a:r>
            <a:endParaRPr sz="1350">
              <a:latin typeface="Poppins"/>
              <a:ea typeface="Poppins"/>
              <a:cs typeface="Poppins"/>
              <a:sym typeface="Poppins"/>
            </a:endParaRPr>
          </a:p>
          <a:p>
            <a:pPr indent="0" lvl="0" marL="0" rtl="0" algn="l">
              <a:lnSpc>
                <a:spcPct val="115000"/>
              </a:lnSpc>
              <a:spcBef>
                <a:spcPts val="0"/>
              </a:spcBef>
              <a:spcAft>
                <a:spcPts val="0"/>
              </a:spcAft>
              <a:buNone/>
            </a:pPr>
            <a:r>
              <a:t/>
            </a:r>
            <a:endParaRPr sz="1350">
              <a:latin typeface="Poppins"/>
              <a:ea typeface="Poppins"/>
              <a:cs typeface="Poppins"/>
              <a:sym typeface="Poppins"/>
            </a:endParaRPr>
          </a:p>
          <a:p>
            <a:pPr indent="0" lvl="0" marL="0" rtl="0" algn="l">
              <a:lnSpc>
                <a:spcPct val="115000"/>
              </a:lnSpc>
              <a:spcBef>
                <a:spcPts val="0"/>
              </a:spcBef>
              <a:spcAft>
                <a:spcPts val="0"/>
              </a:spcAft>
              <a:buNone/>
            </a:pPr>
            <a:r>
              <a:rPr lang="en" sz="1350">
                <a:latin typeface="Poppins"/>
                <a:ea typeface="Poppins"/>
                <a:cs typeface="Poppins"/>
                <a:sym typeface="Poppins"/>
              </a:rPr>
              <a:t>for size in sizes:</a:t>
            </a:r>
            <a:endParaRPr sz="1350">
              <a:latin typeface="Poppins"/>
              <a:ea typeface="Poppins"/>
              <a:cs typeface="Poppins"/>
              <a:sym typeface="Poppins"/>
            </a:endParaRPr>
          </a:p>
          <a:p>
            <a:pPr indent="0" lvl="0" marL="0" rtl="0" algn="l">
              <a:lnSpc>
                <a:spcPct val="115000"/>
              </a:lnSpc>
              <a:spcBef>
                <a:spcPts val="0"/>
              </a:spcBef>
              <a:spcAft>
                <a:spcPts val="0"/>
              </a:spcAft>
              <a:buNone/>
            </a:pPr>
            <a:r>
              <a:rPr lang="en" sz="1350">
                <a:latin typeface="Poppins"/>
                <a:ea typeface="Poppins"/>
                <a:cs typeface="Poppins"/>
                <a:sym typeface="Poppins"/>
              </a:rPr>
              <a:t>	random_array = np.random.randint(1,x,int(size))</a:t>
            </a:r>
            <a:endParaRPr sz="1350">
              <a:latin typeface="Poppins"/>
              <a:ea typeface="Poppins"/>
              <a:cs typeface="Poppins"/>
              <a:sym typeface="Poppins"/>
            </a:endParaRPr>
          </a:p>
          <a:p>
            <a:pPr indent="0" lvl="0" marL="0" rtl="0" algn="l">
              <a:lnSpc>
                <a:spcPct val="115000"/>
              </a:lnSpc>
              <a:spcBef>
                <a:spcPts val="0"/>
              </a:spcBef>
              <a:spcAft>
                <a:spcPts val="0"/>
              </a:spcAft>
              <a:buNone/>
            </a:pPr>
            <a:r>
              <a:rPr lang="en" sz="1350">
                <a:latin typeface="Poppins"/>
                <a:ea typeface="Poppins"/>
                <a:cs typeface="Poppins"/>
                <a:sym typeface="Poppins"/>
              </a:rPr>
              <a:t> </a:t>
            </a:r>
            <a:endParaRPr sz="1350">
              <a:latin typeface="Poppins"/>
              <a:ea typeface="Poppins"/>
              <a:cs typeface="Poppins"/>
              <a:sym typeface="Poppins"/>
            </a:endParaRPr>
          </a:p>
          <a:p>
            <a:pPr indent="0" lvl="0" marL="0" rtl="0" algn="l">
              <a:lnSpc>
                <a:spcPct val="115000"/>
              </a:lnSpc>
              <a:spcBef>
                <a:spcPts val="0"/>
              </a:spcBef>
              <a:spcAft>
                <a:spcPts val="0"/>
              </a:spcAft>
              <a:buNone/>
            </a:pPr>
            <a:r>
              <a:rPr lang="en" sz="1350">
                <a:latin typeface="Poppins"/>
                <a:ea typeface="Poppins"/>
                <a:cs typeface="Poppins"/>
                <a:sym typeface="Poppins"/>
              </a:rPr>
              <a:t>	arrays[size] = random_array </a:t>
            </a:r>
            <a:endParaRPr sz="1350">
              <a:latin typeface="Poppins"/>
              <a:ea typeface="Poppins"/>
              <a:cs typeface="Poppins"/>
              <a:sym typeface="Poppins"/>
            </a:endParaRPr>
          </a:p>
          <a:p>
            <a:pPr indent="0" lvl="0" marL="0" rtl="0" algn="l">
              <a:lnSpc>
                <a:spcPct val="115000"/>
              </a:lnSpc>
              <a:spcBef>
                <a:spcPts val="0"/>
              </a:spcBef>
              <a:spcAft>
                <a:spcPts val="0"/>
              </a:spcAft>
              <a:buNone/>
            </a:pPr>
            <a:r>
              <a:t/>
            </a:r>
            <a:endParaRPr sz="1350">
              <a:latin typeface="Poppins"/>
              <a:ea typeface="Poppins"/>
              <a:cs typeface="Poppins"/>
              <a:sym typeface="Poppins"/>
            </a:endParaRPr>
          </a:p>
        </p:txBody>
      </p:sp>
      <p:sp>
        <p:nvSpPr>
          <p:cNvPr id="110" name="Google Shape;110;p16"/>
          <p:cNvSpPr txBox="1"/>
          <p:nvPr/>
        </p:nvSpPr>
        <p:spPr>
          <a:xfrm>
            <a:off x="4773900" y="1269550"/>
            <a:ext cx="44679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highlight>
                  <a:srgbClr val="FFFFFF"/>
                </a:highlight>
              </a:rPr>
              <a:t>『</a:t>
            </a:r>
            <a:r>
              <a:rPr lang="en" sz="1350">
                <a:latin typeface="Poppins"/>
                <a:ea typeface="Poppins"/>
                <a:cs typeface="Poppins"/>
                <a:sym typeface="Poppins"/>
              </a:rPr>
              <a:t>generate 25 datasets where the sizes are equally spaced from 1,000 to 10,000,000</a:t>
            </a:r>
            <a:r>
              <a:rPr lang="en" sz="1500">
                <a:highlight>
                  <a:srgbClr val="FFFFFF"/>
                </a:highlight>
              </a:rPr>
              <a:t>』</a:t>
            </a:r>
            <a:endParaRPr sz="1500">
              <a:highlight>
                <a:srgbClr val="FFFFFF"/>
              </a:highlight>
            </a:endParaRPr>
          </a:p>
          <a:p>
            <a:pPr indent="0" lvl="0" marL="0" rtl="0" algn="l">
              <a:spcBef>
                <a:spcPts val="0"/>
              </a:spcBef>
              <a:spcAft>
                <a:spcPts val="0"/>
              </a:spcAft>
              <a:buNone/>
            </a:pPr>
            <a:r>
              <a:t/>
            </a:r>
            <a:endParaRPr sz="1500">
              <a:highlight>
                <a:srgbClr val="FFFFFF"/>
              </a:highlight>
            </a:endParaRPr>
          </a:p>
          <a:p>
            <a:pPr indent="0" lvl="0" marL="0" rtl="0" algn="l">
              <a:lnSpc>
                <a:spcPct val="115000"/>
              </a:lnSpc>
              <a:spcBef>
                <a:spcPts val="0"/>
              </a:spcBef>
              <a:spcAft>
                <a:spcPts val="0"/>
              </a:spcAft>
              <a:buNone/>
            </a:pPr>
            <a:r>
              <a:rPr lang="en" sz="1500">
                <a:highlight>
                  <a:srgbClr val="FFFFFF"/>
                </a:highlight>
              </a:rPr>
              <a:t>『</a:t>
            </a:r>
            <a:r>
              <a:rPr lang="en" sz="1300">
                <a:solidFill>
                  <a:srgbClr val="FF0000"/>
                </a:solidFill>
                <a:latin typeface="Poppins"/>
                <a:ea typeface="Poppins"/>
                <a:cs typeface="Poppins"/>
                <a:sym typeface="Poppins"/>
              </a:rPr>
              <a:t> </a:t>
            </a:r>
            <a:r>
              <a:rPr lang="en" sz="1300">
                <a:solidFill>
                  <a:srgbClr val="2B2B2B"/>
                </a:solidFill>
                <a:latin typeface="Poppins"/>
                <a:ea typeface="Poppins"/>
                <a:cs typeface="Poppins"/>
                <a:sym typeface="Poppins"/>
              </a:rPr>
              <a:t>maximum data value set for each dataset</a:t>
            </a:r>
            <a:r>
              <a:rPr lang="en" sz="1500">
                <a:highlight>
                  <a:srgbClr val="FFFFFF"/>
                </a:highlight>
              </a:rPr>
              <a:t>』</a:t>
            </a:r>
            <a:endParaRPr sz="1500">
              <a:highlight>
                <a:srgbClr val="FFFFFF"/>
              </a:highlight>
            </a:endParaRPr>
          </a:p>
          <a:p>
            <a:pPr indent="0" lvl="0" marL="0" rtl="0" algn="l">
              <a:lnSpc>
                <a:spcPct val="115000"/>
              </a:lnSpc>
              <a:spcBef>
                <a:spcPts val="0"/>
              </a:spcBef>
              <a:spcAft>
                <a:spcPts val="0"/>
              </a:spcAft>
              <a:buNone/>
            </a:pPr>
            <a:r>
              <a:rPr lang="en" sz="1500">
                <a:highlight>
                  <a:schemeClr val="lt1"/>
                </a:highlight>
              </a:rPr>
              <a:t>『</a:t>
            </a:r>
            <a:r>
              <a:rPr lang="en" sz="1300">
                <a:solidFill>
                  <a:srgbClr val="FF0000"/>
                </a:solidFill>
                <a:latin typeface="Poppins"/>
                <a:ea typeface="Poppins"/>
                <a:cs typeface="Poppins"/>
                <a:sym typeface="Poppins"/>
              </a:rPr>
              <a:t> </a:t>
            </a:r>
            <a:r>
              <a:rPr lang="en" sz="1300">
                <a:solidFill>
                  <a:srgbClr val="2B2B2B"/>
                </a:solidFill>
                <a:latin typeface="Poppins"/>
                <a:ea typeface="Poppins"/>
                <a:cs typeface="Poppins"/>
                <a:sym typeface="Poppins"/>
              </a:rPr>
              <a:t>create a dictionary; key means size, value means dataset</a:t>
            </a:r>
            <a:r>
              <a:rPr lang="en" sz="1500">
                <a:highlight>
                  <a:schemeClr val="lt1"/>
                </a:highlight>
              </a:rPr>
              <a:t>』</a:t>
            </a:r>
            <a:endParaRPr sz="1500">
              <a:highlight>
                <a:srgbClr val="FFFFFF"/>
              </a:highlight>
            </a:endParaRPr>
          </a:p>
          <a:p>
            <a:pPr indent="0" lvl="0" marL="0" rtl="0" algn="l">
              <a:lnSpc>
                <a:spcPct val="115000"/>
              </a:lnSpc>
              <a:spcBef>
                <a:spcPts val="0"/>
              </a:spcBef>
              <a:spcAft>
                <a:spcPts val="0"/>
              </a:spcAft>
              <a:buNone/>
            </a:pPr>
            <a:r>
              <a:t/>
            </a:r>
            <a:endParaRPr sz="1500">
              <a:highlight>
                <a:srgbClr val="FFFFFF"/>
              </a:highlight>
            </a:endParaRPr>
          </a:p>
          <a:p>
            <a:pPr indent="0" lvl="0" marL="0" rtl="0" algn="l">
              <a:lnSpc>
                <a:spcPct val="115000"/>
              </a:lnSpc>
              <a:spcBef>
                <a:spcPts val="0"/>
              </a:spcBef>
              <a:spcAft>
                <a:spcPts val="0"/>
              </a:spcAft>
              <a:buNone/>
            </a:pPr>
            <a:r>
              <a:rPr lang="en" sz="1500">
                <a:highlight>
                  <a:srgbClr val="FFFFFF"/>
                </a:highlight>
              </a:rPr>
              <a:t>『</a:t>
            </a:r>
            <a:r>
              <a:rPr lang="en" sz="1300">
                <a:solidFill>
                  <a:srgbClr val="2B2B2B"/>
                </a:solidFill>
                <a:latin typeface="Poppins"/>
                <a:ea typeface="Poppins"/>
                <a:cs typeface="Poppins"/>
                <a:sym typeface="Poppins"/>
              </a:rPr>
              <a:t>Create a temporary array of random values, ranging from 1 to 10,000,000</a:t>
            </a:r>
            <a:r>
              <a:rPr lang="en" sz="1500">
                <a:highlight>
                  <a:srgbClr val="FFFFFF"/>
                </a:highlight>
              </a:rPr>
              <a:t>』</a:t>
            </a:r>
            <a:endParaRPr sz="1500">
              <a:highlight>
                <a:srgbClr val="FFFFFF"/>
              </a:highlight>
            </a:endParaRPr>
          </a:p>
          <a:p>
            <a:pPr indent="0" lvl="0" marL="0" rtl="0" algn="l">
              <a:lnSpc>
                <a:spcPct val="115000"/>
              </a:lnSpc>
              <a:spcBef>
                <a:spcPts val="0"/>
              </a:spcBef>
              <a:spcAft>
                <a:spcPts val="0"/>
              </a:spcAft>
              <a:buNone/>
            </a:pPr>
            <a:r>
              <a:rPr lang="en" sz="1500">
                <a:highlight>
                  <a:schemeClr val="lt1"/>
                </a:highlight>
              </a:rPr>
              <a:t>『</a:t>
            </a:r>
            <a:r>
              <a:rPr lang="en" sz="1300">
                <a:solidFill>
                  <a:srgbClr val="2B2B2B"/>
                </a:solidFill>
                <a:latin typeface="Poppins"/>
                <a:ea typeface="Poppins"/>
                <a:cs typeface="Poppins"/>
                <a:sym typeface="Poppins"/>
              </a:rPr>
              <a:t>Insert temporary array into dictionary as value</a:t>
            </a:r>
            <a:r>
              <a:rPr lang="en" sz="1500">
                <a:highlight>
                  <a:schemeClr val="lt1"/>
                </a:highlight>
              </a:rPr>
              <a:t>』</a:t>
            </a:r>
            <a:endParaRPr sz="1500">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Theoretical Analysis (Best Case)</a:t>
            </a:r>
            <a:endParaRPr/>
          </a:p>
        </p:txBody>
      </p:sp>
      <p:sp>
        <p:nvSpPr>
          <p:cNvPr id="116" name="Google Shape;116;p17"/>
          <p:cNvSpPr txBox="1"/>
          <p:nvPr>
            <p:ph idx="1" type="body"/>
          </p:nvPr>
        </p:nvSpPr>
        <p:spPr>
          <a:xfrm>
            <a:off x="57225" y="903200"/>
            <a:ext cx="8720700" cy="3535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b="1" i="1"/>
          </a:p>
          <a:p>
            <a:pPr indent="0" lvl="0" marL="0" rtl="0" algn="l">
              <a:spcBef>
                <a:spcPts val="1200"/>
              </a:spcBef>
              <a:spcAft>
                <a:spcPts val="0"/>
              </a:spcAft>
              <a:buNone/>
            </a:pPr>
            <a:r>
              <a:rPr b="1" i="1" lang="en"/>
              <a:t>Number of times algorithm divided till the value of S :</a:t>
            </a:r>
            <a:r>
              <a:rPr lang="en"/>
              <a:t> </a:t>
            </a:r>
            <a:endParaRPr b="1" i="1"/>
          </a:p>
          <a:p>
            <a:pPr indent="0" lvl="0" marL="0" rtl="0" algn="l">
              <a:spcBef>
                <a:spcPts val="1200"/>
              </a:spcBef>
              <a:spcAft>
                <a:spcPts val="0"/>
              </a:spcAft>
              <a:buNone/>
            </a:pPr>
            <a:r>
              <a:rPr b="1" i="1" lang="en"/>
              <a:t>Best case time complexity:</a:t>
            </a:r>
            <a:r>
              <a:rPr lang="en"/>
              <a:t> </a:t>
            </a:r>
            <a:endParaRPr/>
          </a:p>
          <a:p>
            <a:pPr indent="0" lvl="0" marL="0" rtl="0" algn="l">
              <a:spcBef>
                <a:spcPts val="1200"/>
              </a:spcBef>
              <a:spcAft>
                <a:spcPts val="0"/>
              </a:spcAft>
              <a:buNone/>
            </a:pPr>
            <a:r>
              <a:rPr lang="en">
                <a:latin typeface="Comic Sans MS"/>
                <a:ea typeface="Comic Sans MS"/>
                <a:cs typeface="Comic Sans MS"/>
                <a:sym typeface="Comic Sans MS"/>
              </a:rPr>
              <a:t>Insertion sort takes O(s) </a:t>
            </a:r>
            <a:r>
              <a:rPr lang="en">
                <a:latin typeface="Comic Sans MS"/>
                <a:ea typeface="Comic Sans MS"/>
                <a:cs typeface="Comic Sans MS"/>
                <a:sym typeface="Comic Sans MS"/>
              </a:rPr>
              <a:t>time</a:t>
            </a:r>
            <a:r>
              <a:rPr lang="en">
                <a:latin typeface="Comic Sans MS"/>
                <a:ea typeface="Comic Sans MS"/>
                <a:cs typeface="Comic Sans MS"/>
                <a:sym typeface="Comic Sans MS"/>
              </a:rPr>
              <a:t> in this case, as the array to be sorted by insertion sort is already sorted (best case). Hence there are n/s number of times that insertion sort happens. The divide and conquer algorithm takes nlogn time normally. However , it does the algorithm n/s times before switching to insertion sort. Hence the time complexity is nlog(n/s).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7" name="Google Shape;117;p17"/>
          <p:cNvPicPr preferRelativeResize="0"/>
          <p:nvPr/>
        </p:nvPicPr>
        <p:blipFill>
          <a:blip r:embed="rId3">
            <a:alphaModFix/>
          </a:blip>
          <a:stretch>
            <a:fillRect/>
          </a:stretch>
        </p:blipFill>
        <p:spPr>
          <a:xfrm>
            <a:off x="5159025" y="1158200"/>
            <a:ext cx="447675" cy="590550"/>
          </a:xfrm>
          <a:prstGeom prst="rect">
            <a:avLst/>
          </a:prstGeom>
          <a:noFill/>
          <a:ln>
            <a:noFill/>
          </a:ln>
        </p:spPr>
      </p:pic>
      <p:pic>
        <p:nvPicPr>
          <p:cNvPr id="118" name="Google Shape;118;p17"/>
          <p:cNvPicPr preferRelativeResize="0"/>
          <p:nvPr/>
        </p:nvPicPr>
        <p:blipFill>
          <a:blip r:embed="rId4">
            <a:alphaModFix/>
          </a:blip>
          <a:stretch>
            <a:fillRect/>
          </a:stretch>
        </p:blipFill>
        <p:spPr>
          <a:xfrm>
            <a:off x="2705838" y="1748750"/>
            <a:ext cx="2846867" cy="400050"/>
          </a:xfrm>
          <a:prstGeom prst="rect">
            <a:avLst/>
          </a:prstGeom>
          <a:noFill/>
          <a:ln>
            <a:noFill/>
          </a:ln>
        </p:spPr>
      </p:pic>
      <p:sp>
        <p:nvSpPr>
          <p:cNvPr id="119" name="Google Shape;119;p17"/>
          <p:cNvSpPr txBox="1"/>
          <p:nvPr/>
        </p:nvSpPr>
        <p:spPr>
          <a:xfrm>
            <a:off x="7164800" y="258200"/>
            <a:ext cx="1616700" cy="157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Roboto"/>
                <a:ea typeface="Roboto"/>
                <a:cs typeface="Roboto"/>
                <a:sym typeface="Roboto"/>
              </a:rPr>
              <a:t>n = size of original array</a:t>
            </a:r>
            <a:endParaRPr>
              <a:solidFill>
                <a:schemeClr val="dk2"/>
              </a:solidFill>
              <a:latin typeface="Roboto"/>
              <a:ea typeface="Roboto"/>
              <a:cs typeface="Roboto"/>
              <a:sym typeface="Roboto"/>
            </a:endParaRPr>
          </a:p>
          <a:p>
            <a:pPr indent="0" lvl="0" marL="0" rtl="0" algn="l">
              <a:lnSpc>
                <a:spcPct val="115000"/>
              </a:lnSpc>
              <a:spcBef>
                <a:spcPts val="1200"/>
              </a:spcBef>
              <a:spcAft>
                <a:spcPts val="1200"/>
              </a:spcAft>
              <a:buNone/>
            </a:pPr>
            <a:r>
              <a:rPr lang="en">
                <a:solidFill>
                  <a:schemeClr val="dk2"/>
                </a:solidFill>
                <a:latin typeface="Roboto"/>
                <a:ea typeface="Roboto"/>
                <a:cs typeface="Roboto"/>
                <a:sym typeface="Roboto"/>
              </a:rPr>
              <a:t>s = size of sub-array for insertion sort</a:t>
            </a:r>
            <a:endParaRPr sz="1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Theoretical Analysis (Worst Case)</a:t>
            </a:r>
            <a:endParaRPr/>
          </a:p>
        </p:txBody>
      </p:sp>
      <p:sp>
        <p:nvSpPr>
          <p:cNvPr id="125" name="Google Shape;125;p18"/>
          <p:cNvSpPr txBox="1"/>
          <p:nvPr>
            <p:ph idx="1" type="body"/>
          </p:nvPr>
        </p:nvSpPr>
        <p:spPr>
          <a:xfrm>
            <a:off x="387675"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t>Worst case time complexity: </a:t>
            </a:r>
            <a:endParaRPr b="1" i="1"/>
          </a:p>
          <a:p>
            <a:pPr indent="0" lvl="0" marL="0" rtl="0" algn="l">
              <a:spcBef>
                <a:spcPts val="1200"/>
              </a:spcBef>
              <a:spcAft>
                <a:spcPts val="0"/>
              </a:spcAft>
              <a:buNone/>
            </a:pPr>
            <a:r>
              <a:rPr lang="en"/>
              <a:t>Insertion sort takes O(s^2) time in this case, as the array to be sorted by insertion sort is in the worst case. Time complexity for merge sort is not affected by the arrangement of values in the dataset.</a:t>
            </a:r>
            <a:endParaRPr/>
          </a:p>
          <a:p>
            <a:pPr indent="0" lvl="0" marL="0" rtl="0" algn="l">
              <a:spcBef>
                <a:spcPts val="1200"/>
              </a:spcBef>
              <a:spcAft>
                <a:spcPts val="0"/>
              </a:spcAft>
              <a:buNone/>
            </a:pPr>
            <a:r>
              <a:rPr b="1" i="1" lang="en"/>
              <a:t>Average case time complexity:</a:t>
            </a:r>
            <a:endParaRPr b="1" i="1"/>
          </a:p>
          <a:p>
            <a:pPr indent="0" lvl="0" marL="0" rtl="0" algn="l">
              <a:spcBef>
                <a:spcPts val="1200"/>
              </a:spcBef>
              <a:spcAft>
                <a:spcPts val="1200"/>
              </a:spcAft>
              <a:buNone/>
            </a:pPr>
            <a:r>
              <a:rPr lang="en"/>
              <a:t>The average case time complexity is the same as worst case, as for both average time complexities for insertion sort and merge sort, their average case complexity is the same as their respective worst cases. </a:t>
            </a:r>
            <a:endParaRPr/>
          </a:p>
        </p:txBody>
      </p:sp>
      <p:pic>
        <p:nvPicPr>
          <p:cNvPr id="126" name="Google Shape;126;p18"/>
          <p:cNvPicPr preferRelativeResize="0"/>
          <p:nvPr/>
        </p:nvPicPr>
        <p:blipFill>
          <a:blip r:embed="rId3">
            <a:alphaModFix/>
          </a:blip>
          <a:stretch>
            <a:fillRect/>
          </a:stretch>
        </p:blipFill>
        <p:spPr>
          <a:xfrm>
            <a:off x="3397088" y="1295000"/>
            <a:ext cx="3000875" cy="461675"/>
          </a:xfrm>
          <a:prstGeom prst="rect">
            <a:avLst/>
          </a:prstGeom>
          <a:noFill/>
          <a:ln>
            <a:noFill/>
          </a:ln>
        </p:spPr>
      </p:pic>
      <p:sp>
        <p:nvSpPr>
          <p:cNvPr id="127" name="Google Shape;127;p18"/>
          <p:cNvSpPr txBox="1"/>
          <p:nvPr/>
        </p:nvSpPr>
        <p:spPr>
          <a:xfrm>
            <a:off x="7164800" y="258200"/>
            <a:ext cx="1616700" cy="157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Roboto"/>
                <a:ea typeface="Roboto"/>
                <a:cs typeface="Roboto"/>
                <a:sym typeface="Roboto"/>
              </a:rPr>
              <a:t>n = size of original array</a:t>
            </a:r>
            <a:endParaRPr>
              <a:solidFill>
                <a:schemeClr val="dk2"/>
              </a:solidFill>
              <a:latin typeface="Roboto"/>
              <a:ea typeface="Roboto"/>
              <a:cs typeface="Roboto"/>
              <a:sym typeface="Roboto"/>
            </a:endParaRPr>
          </a:p>
          <a:p>
            <a:pPr indent="0" lvl="0" marL="0" rtl="0" algn="l">
              <a:lnSpc>
                <a:spcPct val="115000"/>
              </a:lnSpc>
              <a:spcBef>
                <a:spcPts val="1200"/>
              </a:spcBef>
              <a:spcAft>
                <a:spcPts val="1200"/>
              </a:spcAft>
              <a:buNone/>
            </a:pPr>
            <a:r>
              <a:rPr lang="en">
                <a:solidFill>
                  <a:schemeClr val="dk2"/>
                </a:solidFill>
                <a:latin typeface="Roboto"/>
                <a:ea typeface="Roboto"/>
                <a:cs typeface="Roboto"/>
                <a:sym typeface="Roboto"/>
              </a:rPr>
              <a:t>s = size of sub-array for insertion sort</a:t>
            </a:r>
            <a:endParaRPr sz="1000">
              <a:latin typeface="Roboto"/>
              <a:ea typeface="Roboto"/>
              <a:cs typeface="Roboto"/>
              <a:sym typeface="Roboto"/>
            </a:endParaRPr>
          </a:p>
        </p:txBody>
      </p:sp>
      <p:pic>
        <p:nvPicPr>
          <p:cNvPr id="128" name="Google Shape;128;p18"/>
          <p:cNvPicPr preferRelativeResize="0"/>
          <p:nvPr/>
        </p:nvPicPr>
        <p:blipFill>
          <a:blip r:embed="rId3">
            <a:alphaModFix/>
          </a:blip>
          <a:stretch>
            <a:fillRect/>
          </a:stretch>
        </p:blipFill>
        <p:spPr>
          <a:xfrm>
            <a:off x="3614613" y="2830925"/>
            <a:ext cx="3000875" cy="46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Theoretical Analysis (Overall)</a:t>
            </a:r>
            <a:endParaRPr/>
          </a:p>
        </p:txBody>
      </p:sp>
      <p:sp>
        <p:nvSpPr>
          <p:cNvPr id="134" name="Google Shape;134;p19"/>
          <p:cNvSpPr txBox="1"/>
          <p:nvPr>
            <p:ph idx="1" type="body"/>
          </p:nvPr>
        </p:nvSpPr>
        <p:spPr>
          <a:xfrm>
            <a:off x="311700" y="1229875"/>
            <a:ext cx="8426400" cy="318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we take the value of s to be small,  </a:t>
            </a:r>
            <a:br>
              <a:rPr lang="en"/>
            </a:br>
            <a:br>
              <a:rPr lang="en"/>
            </a:br>
            <a:br>
              <a:rPr lang="en"/>
            </a:br>
            <a:r>
              <a:rPr lang="en"/>
              <a:t>                                                                     </a:t>
            </a:r>
            <a:endParaRPr/>
          </a:p>
        </p:txBody>
      </p:sp>
      <p:pic>
        <p:nvPicPr>
          <p:cNvPr id="135" name="Google Shape;135;p19"/>
          <p:cNvPicPr preferRelativeResize="0"/>
          <p:nvPr/>
        </p:nvPicPr>
        <p:blipFill>
          <a:blip r:embed="rId3">
            <a:alphaModFix/>
          </a:blip>
          <a:stretch>
            <a:fillRect/>
          </a:stretch>
        </p:blipFill>
        <p:spPr>
          <a:xfrm>
            <a:off x="2449453" y="1807178"/>
            <a:ext cx="3279075" cy="965825"/>
          </a:xfrm>
          <a:prstGeom prst="rect">
            <a:avLst/>
          </a:prstGeom>
          <a:noFill/>
          <a:ln>
            <a:noFill/>
          </a:ln>
        </p:spPr>
      </p:pic>
      <p:sp>
        <p:nvSpPr>
          <p:cNvPr id="136" name="Google Shape;136;p19"/>
          <p:cNvSpPr txBox="1"/>
          <p:nvPr/>
        </p:nvSpPr>
        <p:spPr>
          <a:xfrm>
            <a:off x="311700" y="2914050"/>
            <a:ext cx="5892300" cy="167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chemeClr val="dk2"/>
                </a:solidFill>
                <a:latin typeface="Roboto"/>
                <a:ea typeface="Roboto"/>
                <a:cs typeface="Roboto"/>
                <a:sym typeface="Roboto"/>
              </a:rPr>
              <a:t>Hence, </a:t>
            </a:r>
            <a:endParaRPr>
              <a:latin typeface="Roboto"/>
              <a:ea typeface="Roboto"/>
              <a:cs typeface="Roboto"/>
              <a:sym typeface="Roboto"/>
            </a:endParaRPr>
          </a:p>
        </p:txBody>
      </p:sp>
      <p:sp>
        <p:nvSpPr>
          <p:cNvPr id="137" name="Google Shape;137;p19"/>
          <p:cNvSpPr txBox="1"/>
          <p:nvPr/>
        </p:nvSpPr>
        <p:spPr>
          <a:xfrm>
            <a:off x="1216188" y="3695350"/>
            <a:ext cx="5052900" cy="11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i="1" lang="en" sz="1800">
                <a:solidFill>
                  <a:schemeClr val="dk2"/>
                </a:solidFill>
                <a:latin typeface="Roboto"/>
                <a:ea typeface="Roboto"/>
                <a:cs typeface="Roboto"/>
                <a:sym typeface="Roboto"/>
              </a:rPr>
              <a:t>Overall</a:t>
            </a:r>
            <a:r>
              <a:rPr b="1" i="1" lang="en" sz="1800">
                <a:solidFill>
                  <a:schemeClr val="dk2"/>
                </a:solidFill>
                <a:latin typeface="Roboto"/>
                <a:ea typeface="Roboto"/>
                <a:cs typeface="Roboto"/>
                <a:sym typeface="Roboto"/>
              </a:rPr>
              <a:t> time complexity: </a:t>
            </a:r>
            <a:endParaRPr>
              <a:latin typeface="Roboto"/>
              <a:ea typeface="Roboto"/>
              <a:cs typeface="Roboto"/>
              <a:sym typeface="Roboto"/>
            </a:endParaRPr>
          </a:p>
        </p:txBody>
      </p:sp>
      <p:pic>
        <p:nvPicPr>
          <p:cNvPr id="138" name="Google Shape;138;p19"/>
          <p:cNvPicPr preferRelativeResize="0"/>
          <p:nvPr/>
        </p:nvPicPr>
        <p:blipFill>
          <a:blip r:embed="rId4">
            <a:alphaModFix/>
          </a:blip>
          <a:stretch>
            <a:fillRect/>
          </a:stretch>
        </p:blipFill>
        <p:spPr>
          <a:xfrm>
            <a:off x="3916400" y="3760450"/>
            <a:ext cx="1063376" cy="42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311700" y="186450"/>
            <a:ext cx="8520600" cy="6078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1777"/>
              <a:t>(Ci) With the value of S fixed, plot the number of key comparisons over different sizes of the input list n. Compare your empirical results with your theoretical analysis of the time complexity.</a:t>
            </a:r>
            <a:endParaRPr sz="1777"/>
          </a:p>
        </p:txBody>
      </p:sp>
      <p:sp>
        <p:nvSpPr>
          <p:cNvPr id="144" name="Google Shape;144;p20"/>
          <p:cNvSpPr txBox="1"/>
          <p:nvPr>
            <p:ph idx="1" type="body"/>
          </p:nvPr>
        </p:nvSpPr>
        <p:spPr>
          <a:xfrm>
            <a:off x="4008300" y="1082950"/>
            <a:ext cx="4260300" cy="31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Poppins"/>
                <a:ea typeface="Poppins"/>
                <a:cs typeface="Poppins"/>
                <a:sym typeface="Poppins"/>
              </a:rPr>
              <a:t>With the fixed S value = 124,</a:t>
            </a:r>
            <a:endParaRPr sz="1400">
              <a:latin typeface="Poppins"/>
              <a:ea typeface="Poppins"/>
              <a:cs typeface="Poppins"/>
              <a:sym typeface="Poppins"/>
            </a:endParaRPr>
          </a:p>
          <a:p>
            <a:pPr indent="-317500" lvl="0" marL="457200" rtl="0" algn="l">
              <a:spcBef>
                <a:spcPts val="1200"/>
              </a:spcBef>
              <a:spcAft>
                <a:spcPts val="0"/>
              </a:spcAft>
              <a:buSzPts val="1400"/>
              <a:buFont typeface="Poppins"/>
              <a:buChar char="●"/>
            </a:pPr>
            <a:r>
              <a:rPr lang="en" sz="1400">
                <a:latin typeface="Poppins"/>
                <a:ea typeface="Poppins"/>
                <a:cs typeface="Poppins"/>
                <a:sym typeface="Poppins"/>
              </a:rPr>
              <a:t>Number of key comparisons </a:t>
            </a:r>
            <a:r>
              <a:rPr b="1" lang="en" sz="1400">
                <a:latin typeface="Poppins"/>
                <a:ea typeface="Poppins"/>
                <a:cs typeface="Poppins"/>
                <a:sym typeface="Poppins"/>
              </a:rPr>
              <a:t>increases </a:t>
            </a:r>
            <a:r>
              <a:rPr lang="en" sz="1400">
                <a:latin typeface="Poppins"/>
                <a:ea typeface="Poppins"/>
                <a:cs typeface="Poppins"/>
                <a:sym typeface="Poppins"/>
              </a:rPr>
              <a:t>as the size of the input list </a:t>
            </a:r>
            <a:r>
              <a:rPr b="1" lang="en" sz="1400">
                <a:latin typeface="Poppins"/>
                <a:ea typeface="Poppins"/>
                <a:cs typeface="Poppins"/>
                <a:sym typeface="Poppins"/>
              </a:rPr>
              <a:t>increases</a:t>
            </a:r>
            <a:r>
              <a:rPr lang="en" sz="1400">
                <a:latin typeface="Poppins"/>
                <a:ea typeface="Poppins"/>
                <a:cs typeface="Poppins"/>
                <a:sym typeface="Poppins"/>
              </a:rPr>
              <a:t>.</a:t>
            </a:r>
            <a:endParaRPr sz="1400">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sz="1400">
                <a:latin typeface="Poppins"/>
                <a:ea typeface="Poppins"/>
                <a:cs typeface="Poppins"/>
                <a:sym typeface="Poppins"/>
              </a:rPr>
              <a:t>Consistent with our theoretical analysis</a:t>
            </a:r>
            <a:endParaRPr sz="1400">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N</a:t>
            </a:r>
            <a:r>
              <a:rPr lang="en" sz="1400">
                <a:latin typeface="Poppins"/>
                <a:ea typeface="Poppins"/>
                <a:cs typeface="Poppins"/>
                <a:sym typeface="Poppins"/>
              </a:rPr>
              <a:t>umber of key comparisons correspon</a:t>
            </a:r>
            <a:r>
              <a:rPr lang="en" sz="1400">
                <a:latin typeface="Poppins"/>
                <a:ea typeface="Poppins"/>
                <a:cs typeface="Poppins"/>
                <a:sym typeface="Poppins"/>
              </a:rPr>
              <a:t>ds to time taken</a:t>
            </a:r>
            <a:endParaRPr sz="1400">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Increasing number of key comparisons suggest longer time taken</a:t>
            </a:r>
            <a:endParaRPr>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nlog(n) increases as n increases</a:t>
            </a:r>
            <a:endParaRPr>
              <a:latin typeface="Poppins"/>
              <a:ea typeface="Poppins"/>
              <a:cs typeface="Poppins"/>
              <a:sym typeface="Poppins"/>
            </a:endParaRPr>
          </a:p>
        </p:txBody>
      </p:sp>
      <p:pic>
        <p:nvPicPr>
          <p:cNvPr id="145" name="Google Shape;145;p20"/>
          <p:cNvPicPr preferRelativeResize="0"/>
          <p:nvPr/>
        </p:nvPicPr>
        <p:blipFill>
          <a:blip r:embed="rId3">
            <a:alphaModFix/>
          </a:blip>
          <a:stretch>
            <a:fillRect/>
          </a:stretch>
        </p:blipFill>
        <p:spPr>
          <a:xfrm>
            <a:off x="630150" y="1082947"/>
            <a:ext cx="2973600" cy="1787400"/>
          </a:xfrm>
          <a:prstGeom prst="roundRect">
            <a:avLst>
              <a:gd fmla="val 16667" name="adj"/>
            </a:avLst>
          </a:prstGeom>
          <a:noFill/>
          <a:ln cap="flat" cmpd="sng" w="9525">
            <a:solidFill>
              <a:srgbClr val="000000"/>
            </a:solidFill>
            <a:prstDash val="solid"/>
            <a:round/>
            <a:headEnd len="sm" w="sm" type="none"/>
            <a:tailEnd len="sm" w="sm" type="none"/>
          </a:ln>
        </p:spPr>
      </p:pic>
      <p:pic>
        <p:nvPicPr>
          <p:cNvPr id="146" name="Google Shape;146;p20"/>
          <p:cNvPicPr preferRelativeResize="0"/>
          <p:nvPr/>
        </p:nvPicPr>
        <p:blipFill>
          <a:blip r:embed="rId4">
            <a:alphaModFix/>
          </a:blip>
          <a:stretch>
            <a:fillRect/>
          </a:stretch>
        </p:blipFill>
        <p:spPr>
          <a:xfrm>
            <a:off x="630148" y="3021224"/>
            <a:ext cx="1427400" cy="1319100"/>
          </a:xfrm>
          <a:prstGeom prst="roundRect">
            <a:avLst>
              <a:gd fmla="val 16667" name="adj"/>
            </a:avLst>
          </a:prstGeom>
          <a:noFill/>
          <a:ln cap="flat" cmpd="sng" w="9525">
            <a:solidFill>
              <a:srgbClr val="2B2B2B"/>
            </a:solidFill>
            <a:prstDash val="solid"/>
            <a:round/>
            <a:headEnd len="sm" w="sm" type="none"/>
            <a:tailEnd len="sm" w="sm" type="none"/>
          </a:ln>
        </p:spPr>
      </p:pic>
      <p:sp>
        <p:nvSpPr>
          <p:cNvPr id="147" name="Google Shape;147;p20"/>
          <p:cNvSpPr txBox="1"/>
          <p:nvPr/>
        </p:nvSpPr>
        <p:spPr>
          <a:xfrm>
            <a:off x="2121584" y="3521849"/>
            <a:ext cx="1482300" cy="318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200"/>
              </a:spcAft>
              <a:buNone/>
            </a:pPr>
            <a:r>
              <a:rPr lang="en" sz="1200">
                <a:solidFill>
                  <a:schemeClr val="dk2"/>
                </a:solidFill>
                <a:latin typeface="Poppins"/>
                <a:ea typeface="Poppins"/>
                <a:cs typeface="Poppins"/>
                <a:sym typeface="Poppins"/>
              </a:rPr>
              <a:t>n log(n)</a:t>
            </a:r>
            <a:r>
              <a:rPr lang="en" sz="1200">
                <a:latin typeface="Roboto"/>
                <a:ea typeface="Roboto"/>
                <a:cs typeface="Roboto"/>
                <a:sym typeface="Roboto"/>
              </a:rPr>
              <a:t> </a:t>
            </a:r>
            <a:r>
              <a:rPr lang="en" sz="1200">
                <a:solidFill>
                  <a:schemeClr val="dk2"/>
                </a:solidFill>
                <a:latin typeface="Poppins"/>
                <a:ea typeface="Poppins"/>
                <a:cs typeface="Poppins"/>
                <a:sym typeface="Poppins"/>
              </a:rPr>
              <a:t>graph</a:t>
            </a:r>
            <a:endParaRPr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idx="1" type="body"/>
          </p:nvPr>
        </p:nvSpPr>
        <p:spPr>
          <a:xfrm>
            <a:off x="4737275" y="929800"/>
            <a:ext cx="4260300" cy="31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Poppins"/>
                <a:ea typeface="Poppins"/>
                <a:cs typeface="Poppins"/>
                <a:sym typeface="Poppins"/>
              </a:rPr>
              <a:t>With the fixed dataset size = 834 250,</a:t>
            </a:r>
            <a:endParaRPr sz="1400">
              <a:latin typeface="Poppins"/>
              <a:ea typeface="Poppins"/>
              <a:cs typeface="Poppins"/>
              <a:sym typeface="Poppins"/>
            </a:endParaRPr>
          </a:p>
          <a:p>
            <a:pPr indent="-317500" lvl="0" marL="457200" rtl="0" algn="l">
              <a:spcBef>
                <a:spcPts val="1200"/>
              </a:spcBef>
              <a:spcAft>
                <a:spcPts val="0"/>
              </a:spcAft>
              <a:buSzPts val="1400"/>
              <a:buFont typeface="Poppins"/>
              <a:buChar char="●"/>
            </a:pPr>
            <a:r>
              <a:rPr lang="en" sz="1400">
                <a:latin typeface="Poppins"/>
                <a:ea typeface="Poppins"/>
                <a:cs typeface="Poppins"/>
                <a:sym typeface="Poppins"/>
              </a:rPr>
              <a:t>Number of key comparisons </a:t>
            </a:r>
            <a:r>
              <a:rPr b="1" lang="en" sz="1400">
                <a:latin typeface="Poppins"/>
                <a:ea typeface="Poppins"/>
                <a:cs typeface="Poppins"/>
                <a:sym typeface="Poppins"/>
              </a:rPr>
              <a:t>increases </a:t>
            </a:r>
            <a:r>
              <a:rPr lang="en" sz="1400">
                <a:latin typeface="Poppins"/>
                <a:ea typeface="Poppins"/>
                <a:cs typeface="Poppins"/>
                <a:sym typeface="Poppins"/>
              </a:rPr>
              <a:t>as the size of the input list S value </a:t>
            </a:r>
            <a:r>
              <a:rPr b="1" lang="en" sz="1400">
                <a:latin typeface="Poppins"/>
                <a:ea typeface="Poppins"/>
                <a:cs typeface="Poppins"/>
                <a:sym typeface="Poppins"/>
              </a:rPr>
              <a:t>increases</a:t>
            </a:r>
            <a:r>
              <a:rPr lang="en" sz="1400">
                <a:latin typeface="Poppins"/>
                <a:ea typeface="Poppins"/>
                <a:cs typeface="Poppins"/>
                <a:sym typeface="Poppins"/>
              </a:rPr>
              <a:t>.</a:t>
            </a:r>
            <a:endParaRPr sz="1400">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sz="1400">
                <a:latin typeface="Poppins"/>
                <a:ea typeface="Poppins"/>
                <a:cs typeface="Poppins"/>
                <a:sym typeface="Poppins"/>
              </a:rPr>
              <a:t>Consistent with our theoretical analysis for large values of S</a:t>
            </a:r>
            <a:endParaRPr sz="1400">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N</a:t>
            </a:r>
            <a:r>
              <a:rPr lang="en" sz="1400">
                <a:latin typeface="Poppins"/>
                <a:ea typeface="Poppins"/>
                <a:cs typeface="Poppins"/>
                <a:sym typeface="Poppins"/>
              </a:rPr>
              <a:t>umber of key comparisons corresponds to time taken</a:t>
            </a:r>
            <a:endParaRPr sz="1400">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Increasing number of key comparisons suggest longer time taken        </a:t>
            </a:r>
            <a:endParaRPr>
              <a:latin typeface="Poppins"/>
              <a:ea typeface="Poppins"/>
              <a:cs typeface="Poppins"/>
              <a:sym typeface="Poppins"/>
            </a:endParaRPr>
          </a:p>
        </p:txBody>
      </p:sp>
      <p:sp>
        <p:nvSpPr>
          <p:cNvPr id="153" name="Google Shape;153;p21"/>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1777"/>
              <a:t>(Cii) With</a:t>
            </a:r>
            <a:r>
              <a:rPr lang="en"/>
              <a:t> </a:t>
            </a:r>
            <a:r>
              <a:rPr lang="en" sz="1777"/>
              <a:t>the input size n fixed, plot the number of key comparisons over different values of S. Compare your empirical results with your theoretical analysis of the time complexity. </a:t>
            </a:r>
            <a:endParaRPr sz="1777"/>
          </a:p>
          <a:p>
            <a:pPr indent="0" lvl="0" marL="0" rtl="0" algn="l">
              <a:spcBef>
                <a:spcPts val="0"/>
              </a:spcBef>
              <a:spcAft>
                <a:spcPts val="0"/>
              </a:spcAft>
              <a:buNone/>
            </a:pPr>
            <a:r>
              <a:t/>
            </a:r>
            <a:endParaRPr/>
          </a:p>
        </p:txBody>
      </p:sp>
      <p:pic>
        <p:nvPicPr>
          <p:cNvPr id="154" name="Google Shape;154;p21"/>
          <p:cNvPicPr preferRelativeResize="0"/>
          <p:nvPr/>
        </p:nvPicPr>
        <p:blipFill>
          <a:blip r:embed="rId3">
            <a:alphaModFix/>
          </a:blip>
          <a:stretch>
            <a:fillRect/>
          </a:stretch>
        </p:blipFill>
        <p:spPr>
          <a:xfrm>
            <a:off x="393650" y="1040725"/>
            <a:ext cx="4267200" cy="2454600"/>
          </a:xfrm>
          <a:prstGeom prst="roundRect">
            <a:avLst>
              <a:gd fmla="val 16667" name="adj"/>
            </a:avLst>
          </a:prstGeom>
          <a:noFill/>
          <a:ln cap="flat" cmpd="sng" w="9525">
            <a:solidFill>
              <a:srgbClr val="2B2B2B"/>
            </a:solidFill>
            <a:prstDash val="solid"/>
            <a:round/>
            <a:headEnd len="sm" w="sm" type="none"/>
            <a:tailEnd len="sm" w="sm" type="none"/>
          </a:ln>
        </p:spPr>
      </p:pic>
      <p:pic>
        <p:nvPicPr>
          <p:cNvPr id="155" name="Google Shape;155;p21"/>
          <p:cNvPicPr preferRelativeResize="0"/>
          <p:nvPr/>
        </p:nvPicPr>
        <p:blipFill>
          <a:blip r:embed="rId4">
            <a:alphaModFix/>
          </a:blip>
          <a:stretch>
            <a:fillRect/>
          </a:stretch>
        </p:blipFill>
        <p:spPr>
          <a:xfrm>
            <a:off x="1922925" y="3761625"/>
            <a:ext cx="2133600" cy="590550"/>
          </a:xfrm>
          <a:prstGeom prst="rect">
            <a:avLst/>
          </a:prstGeom>
          <a:noFill/>
          <a:ln>
            <a:noFill/>
          </a:ln>
        </p:spPr>
      </p:pic>
      <p:sp>
        <p:nvSpPr>
          <p:cNvPr id="156" name="Google Shape;156;p21"/>
          <p:cNvSpPr txBox="1"/>
          <p:nvPr/>
        </p:nvSpPr>
        <p:spPr>
          <a:xfrm>
            <a:off x="53125" y="3840675"/>
            <a:ext cx="21336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For large values of S </a:t>
            </a:r>
            <a:endParaRPr>
              <a:latin typeface="Poppins"/>
              <a:ea typeface="Poppins"/>
              <a:cs typeface="Poppins"/>
              <a:sym typeface="Poppins"/>
            </a:endParaRPr>
          </a:p>
        </p:txBody>
      </p:sp>
      <p:pic>
        <p:nvPicPr>
          <p:cNvPr id="157" name="Google Shape;157;p21"/>
          <p:cNvPicPr preferRelativeResize="0"/>
          <p:nvPr/>
        </p:nvPicPr>
        <p:blipFill>
          <a:blip r:embed="rId5">
            <a:alphaModFix/>
          </a:blip>
          <a:stretch>
            <a:fillRect/>
          </a:stretch>
        </p:blipFill>
        <p:spPr>
          <a:xfrm>
            <a:off x="1999125" y="4251775"/>
            <a:ext cx="2207300" cy="443300"/>
          </a:xfrm>
          <a:prstGeom prst="rect">
            <a:avLst/>
          </a:prstGeom>
          <a:noFill/>
          <a:ln>
            <a:noFill/>
          </a:ln>
        </p:spPr>
      </p:pic>
      <p:sp>
        <p:nvSpPr>
          <p:cNvPr id="158" name="Google Shape;158;p21"/>
          <p:cNvSpPr txBox="1"/>
          <p:nvPr/>
        </p:nvSpPr>
        <p:spPr>
          <a:xfrm>
            <a:off x="42925" y="4217675"/>
            <a:ext cx="23064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For small values of S: </a:t>
            </a:r>
            <a:endParaRPr>
              <a:latin typeface="Poppins"/>
              <a:ea typeface="Poppins"/>
              <a:cs typeface="Poppins"/>
              <a:sym typeface="Poppins"/>
            </a:endParaRPr>
          </a:p>
        </p:txBody>
      </p:sp>
      <p:sp>
        <p:nvSpPr>
          <p:cNvPr id="159" name="Google Shape;159;p21"/>
          <p:cNvSpPr txBox="1"/>
          <p:nvPr/>
        </p:nvSpPr>
        <p:spPr>
          <a:xfrm>
            <a:off x="4056525" y="3928250"/>
            <a:ext cx="24351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(Worse time complexity)</a:t>
            </a:r>
            <a:endParaRPr>
              <a:latin typeface="Poppins"/>
              <a:ea typeface="Poppins"/>
              <a:cs typeface="Poppins"/>
              <a:sym typeface="Poppins"/>
            </a:endParaRPr>
          </a:p>
        </p:txBody>
      </p:sp>
      <p:sp>
        <p:nvSpPr>
          <p:cNvPr id="160" name="Google Shape;160;p21"/>
          <p:cNvSpPr txBox="1"/>
          <p:nvPr/>
        </p:nvSpPr>
        <p:spPr>
          <a:xfrm>
            <a:off x="4056525" y="4217675"/>
            <a:ext cx="25365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(Better </a:t>
            </a:r>
            <a:r>
              <a:rPr lang="en">
                <a:latin typeface="Poppins"/>
                <a:ea typeface="Poppins"/>
                <a:cs typeface="Poppins"/>
                <a:sym typeface="Poppins"/>
              </a:rPr>
              <a:t>time complexity)</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