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9" r:id="rId3"/>
    <p:sldId id="302" r:id="rId4"/>
    <p:sldId id="299" r:id="rId5"/>
    <p:sldId id="300" r:id="rId6"/>
    <p:sldId id="297" r:id="rId7"/>
    <p:sldId id="298" r:id="rId8"/>
    <p:sldId id="296" r:id="rId9"/>
    <p:sldId id="290" r:id="rId10"/>
    <p:sldId id="295" r:id="rId11"/>
  </p:sldIdLst>
  <p:sldSz cx="9144000" cy="5143500" type="screen16x9"/>
  <p:notesSz cx="6858000" cy="9144000"/>
  <p:embeddedFontLst>
    <p:embeddedFont>
      <p:font typeface="Roboto Condensed" charset="0"/>
      <p:regular r:id="rId13"/>
      <p:bold r:id="rId14"/>
      <p:italic r:id="rId15"/>
      <p:boldItalic r:id="rId16"/>
    </p:embeddedFont>
    <p:embeddedFont>
      <p:font typeface="Roboto Condensed Light" charset="0"/>
      <p:regular r:id="rId17"/>
      <p:bold r:id="rId18"/>
      <p:italic r:id="rId19"/>
      <p:boldItalic r:id="rId20"/>
    </p:embeddedFont>
    <p:embeddedFont>
      <p:font typeface="Arv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98A450"/>
  </p:clrMru>
</p:presentationPr>
</file>

<file path=ppt/tableStyles.xml><?xml version="1.0" encoding="utf-8"?>
<a:tblStyleLst xmlns:a="http://schemas.openxmlformats.org/drawingml/2006/main" def="{EB5840BE-9DA1-4149-984B-71E3F988A9E8}">
  <a:tblStyle styleId="{EB5840BE-9DA1-4149-984B-71E3F988A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500034" y="1857370"/>
            <a:ext cx="5786478" cy="1643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 smtClean="0"/>
              <a:t>Shakti.id :</a:t>
            </a:r>
            <a:br>
              <a:rPr lang="en-US" sz="5400" dirty="0" smtClean="0"/>
            </a:br>
            <a:r>
              <a:rPr lang="en-US" sz="5400" dirty="0" smtClean="0"/>
              <a:t>Banking Business</a:t>
            </a:r>
            <a:endParaRPr sz="5400">
              <a:solidFill>
                <a:srgbClr val="002060"/>
              </a:solidFill>
            </a:endParaRP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21" y="2428874"/>
            <a:ext cx="1481335" cy="1771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857224" y="2214560"/>
            <a:ext cx="7297378" cy="714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FF9800"/>
                </a:solidFill>
              </a:rPr>
              <a:t>PT Mahatma </a:t>
            </a:r>
            <a:r>
              <a:rPr lang="en-US" sz="4000" dirty="0" err="1" smtClean="0">
                <a:solidFill>
                  <a:srgbClr val="FF9800"/>
                </a:solidFill>
              </a:rPr>
              <a:t>Bramara</a:t>
            </a:r>
            <a:r>
              <a:rPr lang="en-US" sz="4000" dirty="0" smtClean="0">
                <a:solidFill>
                  <a:srgbClr val="FF9800"/>
                </a:solidFill>
              </a:rPr>
              <a:t> </a:t>
            </a:r>
            <a:r>
              <a:rPr lang="en-US" sz="4000" dirty="0" err="1" smtClean="0">
                <a:solidFill>
                  <a:srgbClr val="FF9800"/>
                </a:solidFill>
              </a:rPr>
              <a:t>Shakti</a:t>
            </a:r>
            <a:endParaRPr sz="400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85852" y="3158376"/>
            <a:ext cx="6286544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Jl. Raya </a:t>
            </a:r>
            <a:r>
              <a:rPr lang="en-US" sz="1600" dirty="0" err="1" smtClean="0">
                <a:solidFill>
                  <a:srgbClr val="002060"/>
                </a:solidFill>
              </a:rPr>
              <a:t>Serpong</a:t>
            </a:r>
            <a:r>
              <a:rPr lang="en-US" sz="1600" dirty="0" smtClean="0">
                <a:solidFill>
                  <a:srgbClr val="002060"/>
                </a:solidFill>
              </a:rPr>
              <a:t> No. 39 RT/RW 001/03, </a:t>
            </a:r>
            <a:r>
              <a:rPr lang="en-US" sz="1600" dirty="0" err="1" smtClean="0">
                <a:solidFill>
                  <a:srgbClr val="002060"/>
                </a:solidFill>
              </a:rPr>
              <a:t>Kelurahan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Serpong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Kecamatan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Serpong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Kabupaten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Tangerang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br>
              <a:rPr lang="en-US" sz="1600" dirty="0" smtClean="0">
                <a:solidFill>
                  <a:srgbClr val="002060"/>
                </a:solidFill>
              </a:rPr>
            </a:br>
            <a:r>
              <a:rPr lang="en-US" sz="1600" dirty="0" err="1" smtClean="0">
                <a:solidFill>
                  <a:srgbClr val="002060"/>
                </a:solidFill>
              </a:rPr>
              <a:t>Propinsi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Banten</a:t>
            </a:r>
            <a:r>
              <a:rPr lang="en-US" sz="1600" dirty="0" smtClean="0">
                <a:solidFill>
                  <a:srgbClr val="002060"/>
                </a:solidFill>
              </a:rPr>
              <a:t> - Indonesia 15310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 info@shakti.id / www.shakti.id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28" y="857238"/>
            <a:ext cx="5772956" cy="1486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214282" y="658232"/>
            <a:ext cx="2786082" cy="421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 smtClean="0">
                <a:solidFill>
                  <a:srgbClr val="FFC000"/>
                </a:solidFill>
              </a:rPr>
              <a:t>Ahmad </a:t>
            </a:r>
            <a:r>
              <a:rPr lang="en-US" sz="1800" dirty="0" err="1" smtClean="0">
                <a:solidFill>
                  <a:srgbClr val="FFC000"/>
                </a:solidFill>
              </a:rPr>
              <a:t>Syawaludin</a:t>
            </a:r>
            <a:r>
              <a:rPr lang="en-US" sz="1800" dirty="0" smtClean="0">
                <a:solidFill>
                  <a:srgbClr val="FFC000"/>
                </a:solidFill>
              </a:rPr>
              <a:t> - </a:t>
            </a:r>
            <a:r>
              <a:rPr lang="en-US" sz="1800" dirty="0" smtClean="0">
                <a:solidFill>
                  <a:srgbClr val="002060"/>
                </a:solidFill>
              </a:rPr>
              <a:t>CEO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500166" y="1015422"/>
            <a:ext cx="2643206" cy="1056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en-US" sz="1200" dirty="0" err="1" smtClean="0"/>
              <a:t>Pakar</a:t>
            </a:r>
            <a:r>
              <a:rPr lang="en-US" sz="1200" dirty="0" smtClean="0"/>
              <a:t> </a:t>
            </a:r>
            <a:r>
              <a:rPr lang="en-US" sz="1200" dirty="0" err="1" smtClean="0"/>
              <a:t>Dijital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Keuangan</a:t>
            </a:r>
            <a:endParaRPr lang="en-US" sz="1200" dirty="0" smtClean="0"/>
          </a:p>
          <a:p>
            <a:pPr marL="0" indent="0">
              <a:spcBef>
                <a:spcPts val="0"/>
              </a:spcBef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it-IT" sz="1200" dirty="0" smtClean="0"/>
              <a:t>Wakil Ketua Asosiasi Fintech</a:t>
            </a:r>
            <a:br>
              <a:rPr lang="it-IT" sz="1200" dirty="0" smtClean="0"/>
            </a:br>
            <a:r>
              <a:rPr lang="it-IT" sz="1200" dirty="0" smtClean="0"/>
              <a:t>        Indonesia</a:t>
            </a:r>
          </a:p>
          <a:p>
            <a:pPr marL="0" indent="0">
              <a:spcBef>
                <a:spcPts val="0"/>
              </a:spcBef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en-US" sz="1200" dirty="0" err="1" smtClean="0"/>
              <a:t>Asistem</a:t>
            </a:r>
            <a:r>
              <a:rPr lang="en-US" sz="1200" dirty="0" smtClean="0"/>
              <a:t> </a:t>
            </a:r>
            <a:r>
              <a:rPr lang="en-US" sz="1200" dirty="0" err="1" smtClean="0"/>
              <a:t>Dosen</a:t>
            </a:r>
            <a:r>
              <a:rPr lang="en-US" sz="1200" dirty="0" smtClean="0"/>
              <a:t>: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err="1" smtClean="0"/>
              <a:t>Akutansi</a:t>
            </a:r>
            <a:endParaRPr lang="en-US" sz="1200" dirty="0" smtClean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6" name="Shape 213"/>
          <p:cNvSpPr txBox="1">
            <a:spLocks/>
          </p:cNvSpPr>
          <p:nvPr/>
        </p:nvSpPr>
        <p:spPr>
          <a:xfrm>
            <a:off x="5072066" y="649888"/>
            <a:ext cx="3929090" cy="42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 err="1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Yumarsono</a:t>
            </a:r>
            <a:r>
              <a:rPr lang="en-US" sz="1800" b="1" dirty="0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800" b="1" dirty="0" err="1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Muhyi</a:t>
            </a:r>
            <a:r>
              <a:rPr lang="en-US" sz="1800" dirty="0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800" b="1" dirty="0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-</a:t>
            </a:r>
            <a:r>
              <a:rPr lang="en-US" sz="1800" dirty="0" smtClean="0">
                <a:solidFill>
                  <a:srgbClr val="FFC00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CTO</a:t>
            </a:r>
            <a:endParaRPr lang="en-US" sz="1800" dirty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8" name="Shape 214"/>
          <p:cNvSpPr txBox="1">
            <a:spLocks/>
          </p:cNvSpPr>
          <p:nvPr/>
        </p:nvSpPr>
        <p:spPr>
          <a:xfrm>
            <a:off x="6347248" y="1158298"/>
            <a:ext cx="2725346" cy="105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Pakar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IT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Komputer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Anggota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Pengurus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Asosiasi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b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    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Fintech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Indonesia</a:t>
            </a:r>
          </a:p>
          <a:p>
            <a:pPr>
              <a:buClr>
                <a:srgbClr val="002060"/>
              </a:buClr>
              <a:buSzPct val="140000"/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Dosen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: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Komputer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b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    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Manajemen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itchFamily="2" charset="2"/>
              <a:buChar char="ü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" charset="0"/>
              <a:ea typeface="Roboto Condensed" charset="0"/>
              <a:cs typeface="Roboto Condensed Light"/>
              <a:sym typeface="Roboto Condensed Light"/>
            </a:endParaRPr>
          </a:p>
        </p:txBody>
      </p:sp>
      <p:pic>
        <p:nvPicPr>
          <p:cNvPr id="9" name="Picture 8" descr="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83742"/>
            <a:ext cx="1059934" cy="1217564"/>
          </a:xfrm>
          <a:prstGeom prst="rect">
            <a:avLst/>
          </a:prstGeom>
        </p:spPr>
      </p:pic>
      <p:pic>
        <p:nvPicPr>
          <p:cNvPr id="10" name="Picture 9" descr="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1071552"/>
            <a:ext cx="1073363" cy="1357322"/>
          </a:xfrm>
          <a:prstGeom prst="rect">
            <a:avLst/>
          </a:prstGeom>
        </p:spPr>
      </p:pic>
      <p:sp>
        <p:nvSpPr>
          <p:cNvPr id="11" name="Shape 214"/>
          <p:cNvSpPr txBox="1">
            <a:spLocks/>
          </p:cNvSpPr>
          <p:nvPr/>
        </p:nvSpPr>
        <p:spPr>
          <a:xfrm>
            <a:off x="1357290" y="1944116"/>
            <a:ext cx="2928958" cy="155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Roboto Condensed Light"/>
                <a:sym typeface="Roboto Condensed Light"/>
              </a:rPr>
              <a:t>Perusahaan :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Kreasi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Inspirasi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Sahabat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Global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Transaksi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Digital 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Bayt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Air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Lancar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Sasmaya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Buana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Mukti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Sinergi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Anak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Bangsa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fi-FI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Komisaris Utama PT Sinergi Amanah Insani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13" name="Shape 214"/>
          <p:cNvSpPr txBox="1">
            <a:spLocks/>
          </p:cNvSpPr>
          <p:nvPr/>
        </p:nvSpPr>
        <p:spPr>
          <a:xfrm>
            <a:off x="6357950" y="2229868"/>
            <a:ext cx="2571768" cy="155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cs typeface="Roboto Condensed Light"/>
                <a:sym typeface="Roboto Condensed Light"/>
              </a:rPr>
              <a:t>Perusahaan :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nn-NO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Direktur PT Global Transaksi Digital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Cipta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Solusi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Adiperkasa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Sasmaya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Buana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Mukti</a:t>
            </a: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nn-NO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Direktur PT Teknologi Sibernetika</a:t>
            </a:r>
            <a:br>
              <a:rPr lang="nn-NO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</a:br>
            <a:r>
              <a:rPr lang="nn-NO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  Indonesia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Direktur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PT </a:t>
            </a:r>
            <a:r>
              <a:rPr lang="en-US" sz="12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Mercava</a:t>
            </a: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Globe</a:t>
            </a:r>
            <a:b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  Sphere</a:t>
            </a:r>
          </a:p>
          <a:p>
            <a:pPr>
              <a:buClr>
                <a:srgbClr val="002060"/>
              </a:buClr>
              <a:buSzPts val="2400"/>
              <a:buFontTx/>
              <a:buChar char="-"/>
            </a:pPr>
            <a:endParaRPr lang="en-US" sz="12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19" name="Shape 213"/>
          <p:cNvSpPr txBox="1">
            <a:spLocks/>
          </p:cNvSpPr>
          <p:nvPr/>
        </p:nvSpPr>
        <p:spPr>
          <a:xfrm>
            <a:off x="2928926" y="3364516"/>
            <a:ext cx="3000396" cy="42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Bekti Nugroho -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Komisaris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Shape 214"/>
          <p:cNvSpPr txBox="1">
            <a:spLocks/>
          </p:cNvSpPr>
          <p:nvPr/>
        </p:nvSpPr>
        <p:spPr>
          <a:xfrm>
            <a:off x="4286248" y="3801488"/>
            <a:ext cx="2143140" cy="105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40000"/>
              <a:buFont typeface="Wingdings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Wartawan Senior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40000"/>
              <a:buFont typeface="Wingdings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Mantan Komisaris KPI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40000"/>
              <a:buFont typeface="Wingdings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 - Founder A&amp;B Mark Think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40000"/>
              <a:buFont typeface="Wingdings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 – Founder Paseban.Com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1" name="Picture 20" descr="WhatsApp Image 2018-07-11 at 15.02.5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1" y="3809993"/>
            <a:ext cx="1000131" cy="1119211"/>
          </a:xfrm>
          <a:prstGeom prst="rect">
            <a:avLst/>
          </a:prstGeom>
        </p:spPr>
      </p:pic>
      <p:sp>
        <p:nvSpPr>
          <p:cNvPr id="22" name="Title 19"/>
          <p:cNvSpPr txBox="1">
            <a:spLocks/>
          </p:cNvSpPr>
          <p:nvPr/>
        </p:nvSpPr>
        <p:spPr>
          <a:xfrm>
            <a:off x="2214546" y="162476"/>
            <a:ext cx="5258400" cy="40901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PENDIRI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" name="Shape 214"/>
          <p:cNvSpPr txBox="1">
            <a:spLocks/>
          </p:cNvSpPr>
          <p:nvPr/>
        </p:nvSpPr>
        <p:spPr>
          <a:xfrm>
            <a:off x="357158" y="857238"/>
            <a:ext cx="6643734" cy="10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Clr>
                <a:srgbClr val="002060"/>
              </a:buClr>
              <a:buSzPts val="2400"/>
            </a:pP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Shakti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adalah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sebuah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perusahaan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untuk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solusi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dijital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dengan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pengalaman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lebih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dari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10 (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sepuluh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)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tahun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tingkat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enterprise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menengah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besar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.</a:t>
            </a:r>
          </a:p>
        </p:txBody>
      </p:sp>
      <p:sp>
        <p:nvSpPr>
          <p:cNvPr id="4" name="Shape 214"/>
          <p:cNvSpPr txBox="1">
            <a:spLocks/>
          </p:cNvSpPr>
          <p:nvPr/>
        </p:nvSpPr>
        <p:spPr>
          <a:xfrm>
            <a:off x="1285852" y="1857370"/>
            <a:ext cx="7429552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Clr>
                <a:srgbClr val="002060"/>
              </a:buClr>
              <a:buSzPts val="2400"/>
            </a:pP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Lebih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dari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10 (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sepuluh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)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bidang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industri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telah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menjadi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portfolio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utama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Shakti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dunia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ERP (</a:t>
            </a:r>
            <a:r>
              <a:rPr lang="en-US" sz="2000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enterprise resource planning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),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yaitu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: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logistik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properti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manufaktur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fashion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pendidikan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tour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/</a:t>
            </a:r>
            <a:r>
              <a:rPr lang="en-US" sz="2000" b="1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travel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hotel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resto</a:t>
            </a:r>
            <a:r>
              <a:rPr lang="en-US" sz="20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/</a:t>
            </a:r>
            <a:r>
              <a:rPr lang="en-US" sz="2000" b="1" i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café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institusi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finansial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organisasi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internasional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.</a:t>
            </a:r>
          </a:p>
        </p:txBody>
      </p:sp>
      <p:sp>
        <p:nvSpPr>
          <p:cNvPr id="5" name="Shape 214"/>
          <p:cNvSpPr txBox="1">
            <a:spLocks/>
          </p:cNvSpPr>
          <p:nvPr/>
        </p:nvSpPr>
        <p:spPr>
          <a:xfrm>
            <a:off x="357158" y="3286130"/>
            <a:ext cx="7429552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Clr>
                <a:srgbClr val="002060"/>
              </a:buClr>
              <a:buSzPts val="2400"/>
            </a:pPr>
            <a:r>
              <a:rPr lang="de-DE" sz="2000" b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Semboyan kami: Baik, Benar, Bersih, Berfaedah, dan Berkah</a:t>
            </a:r>
          </a:p>
          <a:p>
            <a:pPr algn="just">
              <a:buClr>
                <a:srgbClr val="002060"/>
              </a:buClr>
              <a:buSzPts val="2400"/>
            </a:pPr>
            <a:endParaRPr lang="en-US" sz="2000" b="1" dirty="0" smtClean="0">
              <a:solidFill>
                <a:srgbClr val="00863D"/>
              </a:solidFill>
              <a:latin typeface="Roboto Condensed" charset="0"/>
              <a:ea typeface="Roboto Condensed" charset="0"/>
            </a:endParaRPr>
          </a:p>
          <a:p>
            <a:pPr algn="just">
              <a:buClr>
                <a:srgbClr val="002060"/>
              </a:buClr>
              <a:buSzPts val="2400"/>
            </a:pPr>
            <a:r>
              <a:rPr lang="fi-FI" sz="2000" b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Visi kami: </a:t>
            </a:r>
            <a:r>
              <a:rPr lang="fi-FI" sz="2000" b="1" i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Bismillah</a:t>
            </a:r>
            <a:r>
              <a:rPr lang="fi-FI" sz="2000" b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, </a:t>
            </a:r>
            <a:r>
              <a:rPr lang="fi-FI" sz="2000" b="1" i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Alhamdulillah</a:t>
            </a:r>
            <a:r>
              <a:rPr lang="fi-FI" sz="2000" b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, dan </a:t>
            </a:r>
            <a:r>
              <a:rPr lang="fi-FI" sz="2000" b="1" i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Inna lillah</a:t>
            </a:r>
            <a:r>
              <a:rPr lang="fi-FI" sz="2000" b="1" dirty="0" smtClean="0">
                <a:solidFill>
                  <a:srgbClr val="00863D"/>
                </a:solidFill>
                <a:latin typeface="Roboto Condensed" charset="0"/>
                <a:ea typeface="Roboto Condensed" charset="0"/>
              </a:rPr>
              <a:t>.</a:t>
            </a: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2214546" y="162476"/>
            <a:ext cx="5258400" cy="40901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PERKENALAN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8" name="Title 19"/>
          <p:cNvSpPr txBox="1">
            <a:spLocks/>
          </p:cNvSpPr>
          <p:nvPr/>
        </p:nvSpPr>
        <p:spPr>
          <a:xfrm>
            <a:off x="2214546" y="162476"/>
            <a:ext cx="5258400" cy="766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KLIEN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pic>
        <p:nvPicPr>
          <p:cNvPr id="9" name="Picture 8" descr="Diagram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678643"/>
            <a:ext cx="7643866" cy="382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Title 19"/>
          <p:cNvSpPr txBox="1">
            <a:spLocks/>
          </p:cNvSpPr>
          <p:nvPr/>
        </p:nvSpPr>
        <p:spPr>
          <a:xfrm>
            <a:off x="2214546" y="142858"/>
            <a:ext cx="5258400" cy="2857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KEUNGGULANGAN SHAKTI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sp>
        <p:nvSpPr>
          <p:cNvPr id="6" name="Shape 214"/>
          <p:cNvSpPr txBox="1">
            <a:spLocks/>
          </p:cNvSpPr>
          <p:nvPr/>
        </p:nvSpPr>
        <p:spPr>
          <a:xfrm>
            <a:off x="357158" y="1214428"/>
            <a:ext cx="6643734" cy="10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Clr>
                <a:srgbClr val="002060"/>
              </a:buClr>
              <a:buSzPts val="24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Analisa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pasar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yang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akurat</a:t>
            </a:r>
            <a:endParaRPr lang="en-US" sz="20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 algn="just">
              <a:buClr>
                <a:srgbClr val="002060"/>
              </a:buClr>
              <a:buSzPts val="24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nb-NO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Riset proses bisnis yang dalam dan detil</a:t>
            </a:r>
          </a:p>
          <a:p>
            <a:pPr algn="just">
              <a:buClr>
                <a:srgbClr val="002060"/>
              </a:buClr>
              <a:buSzPts val="24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Berpengalaman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mendalam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dunia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ERP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dijital</a:t>
            </a:r>
            <a:endParaRPr lang="en-US" sz="20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 algn="just">
              <a:buClr>
                <a:srgbClr val="002060"/>
              </a:buClr>
              <a:buSzPts val="2400"/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Keuntungan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bagi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klien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:</a:t>
            </a:r>
          </a:p>
        </p:txBody>
      </p:sp>
      <p:sp>
        <p:nvSpPr>
          <p:cNvPr id="7" name="Shape 214"/>
          <p:cNvSpPr txBox="1">
            <a:spLocks/>
          </p:cNvSpPr>
          <p:nvPr/>
        </p:nvSpPr>
        <p:spPr>
          <a:xfrm>
            <a:off x="1285852" y="2428874"/>
            <a:ext cx="4286280" cy="10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buClr>
                <a:srgbClr val="002060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Biaya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produksi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turun</a:t>
            </a:r>
            <a:endParaRPr lang="en-US" sz="20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 marL="457200" indent="-457200" algn="just">
              <a:buClr>
                <a:srgbClr val="002060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Produksi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meningkat</a:t>
            </a:r>
            <a:endParaRPr lang="en-US" sz="20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  <a:p>
            <a:pPr marL="457200" indent="-457200" algn="just">
              <a:buClr>
                <a:srgbClr val="002060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Keuntungan</a:t>
            </a:r>
            <a:r>
              <a:rPr lang="en-US" sz="2000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berlipat</a:t>
            </a:r>
            <a:endParaRPr lang="en-US" sz="2000" dirty="0" smtClean="0">
              <a:solidFill>
                <a:srgbClr val="002060"/>
              </a:solidFill>
              <a:latin typeface="Roboto Condensed" charset="0"/>
              <a:ea typeface="Roboto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5" name="Shape 189"/>
          <p:cNvSpPr txBox="1">
            <a:spLocks/>
          </p:cNvSpPr>
          <p:nvPr/>
        </p:nvSpPr>
        <p:spPr>
          <a:xfrm>
            <a:off x="2285984" y="142858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 SECURE ONLINE TRANSACTION MEANS:</a:t>
            </a:r>
            <a:br>
              <a:rPr lang="en-US" sz="18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</a:br>
            <a:r>
              <a:rPr lang="en-US" sz="18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REAL TIME + COST REDUCTION + RISK MANAGED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pic>
        <p:nvPicPr>
          <p:cNvPr id="4" name="Picture 3" descr="daigr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815191"/>
            <a:ext cx="5072098" cy="4328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5" name="Picture 4" descr="diagram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46" y="-18"/>
            <a:ext cx="5025036" cy="507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5" name="Shape 189"/>
          <p:cNvSpPr txBox="1">
            <a:spLocks/>
          </p:cNvSpPr>
          <p:nvPr/>
        </p:nvSpPr>
        <p:spPr>
          <a:xfrm>
            <a:off x="2285984" y="142858"/>
            <a:ext cx="5258400" cy="571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 smtClean="0">
                <a:solidFill>
                  <a:srgbClr val="002060"/>
                </a:solidFill>
                <a:latin typeface="Roboto Condensed" charset="0"/>
                <a:ea typeface="Roboto Condensed" charset="0"/>
              </a:rPr>
              <a:t>ADVANTAGES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  <p:pic>
        <p:nvPicPr>
          <p:cNvPr id="17" name="Picture 16" descr="diagram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57172"/>
            <a:ext cx="5929354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 descr="diagram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816710"/>
            <a:ext cx="6306520" cy="426116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3500430" y="2928940"/>
            <a:ext cx="71438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194546" y="2051420"/>
            <a:ext cx="1326412" cy="12858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643174" y="1643056"/>
            <a:ext cx="714379" cy="2143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643175" y="3929072"/>
            <a:ext cx="714380" cy="2857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072066" y="3429006"/>
            <a:ext cx="1785950" cy="4286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Banks &amp; </a:t>
            </a:r>
            <a:r>
              <a:rPr lang="en-US" sz="800" b="1" dirty="0" err="1" smtClean="0"/>
              <a:t>eChannels,Services</a:t>
            </a:r>
            <a:r>
              <a:rPr lang="en-US" sz="800" b="1" dirty="0" smtClean="0"/>
              <a:t>: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•  </a:t>
            </a:r>
            <a:r>
              <a:rPr lang="en-US" sz="800" b="1" dirty="0" smtClean="0"/>
              <a:t>Massive Bill Payment Services</a:t>
            </a:r>
            <a:endParaRPr lang="en-US" sz="8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072066" y="3857634"/>
            <a:ext cx="1785950" cy="928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Shakti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eChannels</a:t>
            </a:r>
            <a:r>
              <a:rPr lang="en-US" sz="800" b="1" dirty="0" smtClean="0"/>
              <a:t> (Web &amp; Branchless), Services:</a:t>
            </a:r>
            <a:r>
              <a:rPr lang="en-US" sz="800" dirty="0" smtClean="0"/>
              <a:t> </a:t>
            </a:r>
          </a:p>
          <a:p>
            <a:r>
              <a:rPr lang="en-US" sz="800" b="1" dirty="0" smtClean="0"/>
              <a:t>1. </a:t>
            </a:r>
            <a:r>
              <a:rPr lang="en-US" sz="800" dirty="0" smtClean="0"/>
              <a:t> </a:t>
            </a:r>
            <a:r>
              <a:rPr lang="en-US" sz="800" b="1" dirty="0" err="1" smtClean="0"/>
              <a:t>eCommerce</a:t>
            </a:r>
            <a:r>
              <a:rPr lang="en-US" sz="800" b="1" dirty="0" smtClean="0"/>
              <a:t> Payment Gateway</a:t>
            </a:r>
            <a:r>
              <a:rPr lang="en-US" sz="800" dirty="0" smtClean="0"/>
              <a:t> </a:t>
            </a:r>
            <a:r>
              <a:rPr lang="en-US" sz="800" b="1" dirty="0" smtClean="0"/>
              <a:t>for Merchants</a:t>
            </a:r>
            <a:r>
              <a:rPr lang="en-US" sz="800" dirty="0" smtClean="0"/>
              <a:t> </a:t>
            </a:r>
          </a:p>
          <a:p>
            <a:r>
              <a:rPr lang="en-US" sz="800" b="1" dirty="0" smtClean="0"/>
              <a:t>2. </a:t>
            </a:r>
            <a:r>
              <a:rPr lang="en-US" sz="800" dirty="0" smtClean="0"/>
              <a:t> </a:t>
            </a:r>
            <a:r>
              <a:rPr lang="en-US" sz="800" b="1" dirty="0" smtClean="0"/>
              <a:t>Hundreds Payment Services for ALL MEMBERS </a:t>
            </a:r>
            <a:endParaRPr lang="en-US" sz="8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714481" y="2357435"/>
            <a:ext cx="1500198" cy="11430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57356" y="2285998"/>
            <a:ext cx="1428760" cy="5715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255027" y="2531270"/>
            <a:ext cx="1204924" cy="114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29124" y="3713170"/>
            <a:ext cx="4286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hape 189"/>
          <p:cNvSpPr txBox="1">
            <a:spLocks/>
          </p:cNvSpPr>
          <p:nvPr/>
        </p:nvSpPr>
        <p:spPr>
          <a:xfrm>
            <a:off x="2285984" y="91038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Accelerated Development: 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</a:b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eChannel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 charset="0"/>
                <a:ea typeface="Roboto Condensed" charset="0"/>
                <a:sym typeface="Arial"/>
              </a:rPr>
              <a:t>, Web &amp; Branchless PGW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Condensed" charset="0"/>
              <a:ea typeface="Roboto Condensed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308</Words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 Condensed</vt:lpstr>
      <vt:lpstr>Roboto Condensed Light</vt:lpstr>
      <vt:lpstr>Wingdings</vt:lpstr>
      <vt:lpstr>Arvo</vt:lpstr>
      <vt:lpstr>Salerio template</vt:lpstr>
      <vt:lpstr>Shakti.id : Banking Business</vt:lpstr>
      <vt:lpstr>Ahmad Syawaludin - CEO</vt:lpstr>
      <vt:lpstr>Slide 3</vt:lpstr>
      <vt:lpstr>Slide 4</vt:lpstr>
      <vt:lpstr>Slide 5</vt:lpstr>
      <vt:lpstr>Slide 6</vt:lpstr>
      <vt:lpstr>Slide 7</vt:lpstr>
      <vt:lpstr>Slide 8</vt:lpstr>
      <vt:lpstr>Slide 9</vt:lpstr>
      <vt:lpstr>PT Mahatma Bramara Shakti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Fauzi Eko Saputro</dc:creator>
  <cp:lastModifiedBy>Fauzi Eko Saputro</cp:lastModifiedBy>
  <cp:revision>82</cp:revision>
  <dcterms:modified xsi:type="dcterms:W3CDTF">2018-07-12T06:09:58Z</dcterms:modified>
</cp:coreProperties>
</file>