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2" r:id="rId3"/>
    <p:sldId id="257" r:id="rId4"/>
    <p:sldId id="258" r:id="rId5"/>
    <p:sldId id="263" r:id="rId6"/>
    <p:sldId id="259" r:id="rId7"/>
    <p:sldId id="264" r:id="rId8"/>
    <p:sldId id="261"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4354A5-7F74-40CA-9E40-B708CBDB3237}" v="17" dt="2023-11-30T00:25:59.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p:scale>
          <a:sx n="100" d="100"/>
          <a:sy n="100" d="100"/>
        </p:scale>
        <p:origin x="644"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C7957D-79D9-4F97-9452-BF9B71A29D32}" type="datetimeFigureOut">
              <a:rPr lang="en-FI" smtClean="0"/>
              <a:t>29/11/2023</a:t>
            </a:fld>
            <a:endParaRPr lang="en-FI"/>
          </a:p>
        </p:txBody>
      </p:sp>
      <p:sp>
        <p:nvSpPr>
          <p:cNvPr id="5" name="Footer Placeholder 4"/>
          <p:cNvSpPr>
            <a:spLocks noGrp="1"/>
          </p:cNvSpPr>
          <p:nvPr>
            <p:ph type="ftr" sz="quarter" idx="11"/>
          </p:nvPr>
        </p:nvSpPr>
        <p:spPr>
          <a:xfrm>
            <a:off x="2416500" y="329307"/>
            <a:ext cx="4973915" cy="309201"/>
          </a:xfrm>
        </p:spPr>
        <p:txBody>
          <a:bodyPr/>
          <a:lstStyle/>
          <a:p>
            <a:endParaRPr lang="en-FI"/>
          </a:p>
        </p:txBody>
      </p:sp>
      <p:sp>
        <p:nvSpPr>
          <p:cNvPr id="6" name="Slide Number Placeholder 5"/>
          <p:cNvSpPr>
            <a:spLocks noGrp="1"/>
          </p:cNvSpPr>
          <p:nvPr>
            <p:ph type="sldNum" sz="quarter" idx="12"/>
          </p:nvPr>
        </p:nvSpPr>
        <p:spPr>
          <a:xfrm>
            <a:off x="1437664" y="798973"/>
            <a:ext cx="811019" cy="503578"/>
          </a:xfrm>
        </p:spPr>
        <p:txBody>
          <a:bodyPr/>
          <a:lstStyle/>
          <a:p>
            <a:fld id="{812B93E7-C0D9-44D1-AEAE-436AF9A78AEA}" type="slidenum">
              <a:rPr lang="en-FI" smtClean="0"/>
              <a:t>‹#›</a:t>
            </a:fld>
            <a:endParaRPr lang="en-FI"/>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556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7957D-79D9-4F97-9452-BF9B71A29D32}" type="datetimeFigureOut">
              <a:rPr lang="en-FI" smtClean="0"/>
              <a:t>29/11/2023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812B93E7-C0D9-44D1-AEAE-436AF9A78AEA}" type="slidenum">
              <a:rPr lang="en-FI" smtClean="0"/>
              <a:t>‹#›</a:t>
            </a:fld>
            <a:endParaRPr lang="en-FI"/>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4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7957D-79D9-4F97-9452-BF9B71A29D32}" type="datetimeFigureOut">
              <a:rPr lang="en-FI" smtClean="0"/>
              <a:t>29/11/2023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812B93E7-C0D9-44D1-AEAE-436AF9A78AEA}" type="slidenum">
              <a:rPr lang="en-FI" smtClean="0"/>
              <a:t>‹#›</a:t>
            </a:fld>
            <a:endParaRPr lang="en-FI"/>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6452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C7957D-79D9-4F97-9452-BF9B71A29D32}" type="datetimeFigureOut">
              <a:rPr lang="en-FI" smtClean="0"/>
              <a:t>29/11/2023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812B93E7-C0D9-44D1-AEAE-436AF9A78AEA}" type="slidenum">
              <a:rPr lang="en-FI" smtClean="0"/>
              <a:t>‹#›</a:t>
            </a:fld>
            <a:endParaRPr lang="en-FI"/>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077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7957D-79D9-4F97-9452-BF9B71A29D32}" type="datetimeFigureOut">
              <a:rPr lang="en-FI" smtClean="0"/>
              <a:t>29/11/2023</a:t>
            </a:fld>
            <a:endParaRPr lang="en-FI"/>
          </a:p>
        </p:txBody>
      </p:sp>
      <p:sp>
        <p:nvSpPr>
          <p:cNvPr id="5" name="Footer Placeholder 4"/>
          <p:cNvSpPr>
            <a:spLocks noGrp="1"/>
          </p:cNvSpPr>
          <p:nvPr>
            <p:ph type="ftr" sz="quarter" idx="11"/>
          </p:nvPr>
        </p:nvSpPr>
        <p:spPr/>
        <p:txBody>
          <a:bodyPr/>
          <a:lstStyle/>
          <a:p>
            <a:endParaRPr lang="en-FI"/>
          </a:p>
        </p:txBody>
      </p:sp>
      <p:sp>
        <p:nvSpPr>
          <p:cNvPr id="6" name="Slide Number Placeholder 5"/>
          <p:cNvSpPr>
            <a:spLocks noGrp="1"/>
          </p:cNvSpPr>
          <p:nvPr>
            <p:ph type="sldNum" sz="quarter" idx="12"/>
          </p:nvPr>
        </p:nvSpPr>
        <p:spPr/>
        <p:txBody>
          <a:bodyPr/>
          <a:lstStyle/>
          <a:p>
            <a:fld id="{812B93E7-C0D9-44D1-AEAE-436AF9A78AEA}" type="slidenum">
              <a:rPr lang="en-FI" smtClean="0"/>
              <a:t>‹#›</a:t>
            </a:fld>
            <a:endParaRPr lang="en-FI"/>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93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C7957D-79D9-4F97-9452-BF9B71A29D32}" type="datetimeFigureOut">
              <a:rPr lang="en-FI" smtClean="0"/>
              <a:t>29/11/2023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812B93E7-C0D9-44D1-AEAE-436AF9A78AEA}" type="slidenum">
              <a:rPr lang="en-FI" smtClean="0"/>
              <a:t>‹#›</a:t>
            </a:fld>
            <a:endParaRPr lang="en-FI"/>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2247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C7957D-79D9-4F97-9452-BF9B71A29D32}" type="datetimeFigureOut">
              <a:rPr lang="en-FI" smtClean="0"/>
              <a:t>29/11/2023</a:t>
            </a:fld>
            <a:endParaRPr lang="en-FI"/>
          </a:p>
        </p:txBody>
      </p:sp>
      <p:sp>
        <p:nvSpPr>
          <p:cNvPr id="8" name="Footer Placeholder 7"/>
          <p:cNvSpPr>
            <a:spLocks noGrp="1"/>
          </p:cNvSpPr>
          <p:nvPr>
            <p:ph type="ftr" sz="quarter" idx="11"/>
          </p:nvPr>
        </p:nvSpPr>
        <p:spPr/>
        <p:txBody>
          <a:bodyPr/>
          <a:lstStyle/>
          <a:p>
            <a:endParaRPr lang="en-FI"/>
          </a:p>
        </p:txBody>
      </p:sp>
      <p:sp>
        <p:nvSpPr>
          <p:cNvPr id="9" name="Slide Number Placeholder 8"/>
          <p:cNvSpPr>
            <a:spLocks noGrp="1"/>
          </p:cNvSpPr>
          <p:nvPr>
            <p:ph type="sldNum" sz="quarter" idx="12"/>
          </p:nvPr>
        </p:nvSpPr>
        <p:spPr/>
        <p:txBody>
          <a:bodyPr/>
          <a:lstStyle/>
          <a:p>
            <a:fld id="{812B93E7-C0D9-44D1-AEAE-436AF9A78AEA}" type="slidenum">
              <a:rPr lang="en-FI" smtClean="0"/>
              <a:t>‹#›</a:t>
            </a:fld>
            <a:endParaRPr lang="en-FI"/>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829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C7957D-79D9-4F97-9452-BF9B71A29D32}" type="datetimeFigureOut">
              <a:rPr lang="en-FI" smtClean="0"/>
              <a:t>29/11/2023</a:t>
            </a:fld>
            <a:endParaRPr lang="en-FI"/>
          </a:p>
        </p:txBody>
      </p:sp>
      <p:sp>
        <p:nvSpPr>
          <p:cNvPr id="4" name="Footer Placeholder 3"/>
          <p:cNvSpPr>
            <a:spLocks noGrp="1"/>
          </p:cNvSpPr>
          <p:nvPr>
            <p:ph type="ftr" sz="quarter" idx="11"/>
          </p:nvPr>
        </p:nvSpPr>
        <p:spPr/>
        <p:txBody>
          <a:bodyPr/>
          <a:lstStyle/>
          <a:p>
            <a:endParaRPr lang="en-FI"/>
          </a:p>
        </p:txBody>
      </p:sp>
      <p:sp>
        <p:nvSpPr>
          <p:cNvPr id="5" name="Slide Number Placeholder 4"/>
          <p:cNvSpPr>
            <a:spLocks noGrp="1"/>
          </p:cNvSpPr>
          <p:nvPr>
            <p:ph type="sldNum" sz="quarter" idx="12"/>
          </p:nvPr>
        </p:nvSpPr>
        <p:spPr/>
        <p:txBody>
          <a:bodyPr/>
          <a:lstStyle/>
          <a:p>
            <a:fld id="{812B93E7-C0D9-44D1-AEAE-436AF9A78AEA}" type="slidenum">
              <a:rPr lang="en-FI" smtClean="0"/>
              <a:t>‹#›</a:t>
            </a:fld>
            <a:endParaRPr lang="en-FI"/>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205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7957D-79D9-4F97-9452-BF9B71A29D32}" type="datetimeFigureOut">
              <a:rPr lang="en-FI" smtClean="0"/>
              <a:t>29/11/2023</a:t>
            </a:fld>
            <a:endParaRPr lang="en-FI"/>
          </a:p>
        </p:txBody>
      </p:sp>
      <p:sp>
        <p:nvSpPr>
          <p:cNvPr id="3" name="Footer Placeholder 2"/>
          <p:cNvSpPr>
            <a:spLocks noGrp="1"/>
          </p:cNvSpPr>
          <p:nvPr>
            <p:ph type="ftr" sz="quarter" idx="11"/>
          </p:nvPr>
        </p:nvSpPr>
        <p:spPr/>
        <p:txBody>
          <a:bodyPr/>
          <a:lstStyle/>
          <a:p>
            <a:endParaRPr lang="en-FI"/>
          </a:p>
        </p:txBody>
      </p:sp>
      <p:sp>
        <p:nvSpPr>
          <p:cNvPr id="4" name="Slide Number Placeholder 3"/>
          <p:cNvSpPr>
            <a:spLocks noGrp="1"/>
          </p:cNvSpPr>
          <p:nvPr>
            <p:ph type="sldNum" sz="quarter" idx="12"/>
          </p:nvPr>
        </p:nvSpPr>
        <p:spPr/>
        <p:txBody>
          <a:bodyPr/>
          <a:lstStyle/>
          <a:p>
            <a:fld id="{812B93E7-C0D9-44D1-AEAE-436AF9A78AEA}" type="slidenum">
              <a:rPr lang="en-FI" smtClean="0"/>
              <a:t>‹#›</a:t>
            </a:fld>
            <a:endParaRPr lang="en-FI"/>
          </a:p>
        </p:txBody>
      </p:sp>
    </p:spTree>
    <p:extLst>
      <p:ext uri="{BB962C8B-B14F-4D97-AF65-F5344CB8AC3E}">
        <p14:creationId xmlns:p14="http://schemas.microsoft.com/office/powerpoint/2010/main" val="726911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C7957D-79D9-4F97-9452-BF9B71A29D32}" type="datetimeFigureOut">
              <a:rPr lang="en-FI" smtClean="0"/>
              <a:t>29/11/2023</a:t>
            </a:fld>
            <a:endParaRPr lang="en-FI"/>
          </a:p>
        </p:txBody>
      </p:sp>
      <p:sp>
        <p:nvSpPr>
          <p:cNvPr id="6" name="Footer Placeholder 5"/>
          <p:cNvSpPr>
            <a:spLocks noGrp="1"/>
          </p:cNvSpPr>
          <p:nvPr>
            <p:ph type="ftr" sz="quarter" idx="11"/>
          </p:nvPr>
        </p:nvSpPr>
        <p:spPr/>
        <p:txBody>
          <a:bodyPr/>
          <a:lstStyle/>
          <a:p>
            <a:endParaRPr lang="en-FI"/>
          </a:p>
        </p:txBody>
      </p:sp>
      <p:sp>
        <p:nvSpPr>
          <p:cNvPr id="7" name="Slide Number Placeholder 6"/>
          <p:cNvSpPr>
            <a:spLocks noGrp="1"/>
          </p:cNvSpPr>
          <p:nvPr>
            <p:ph type="sldNum" sz="quarter" idx="12"/>
          </p:nvPr>
        </p:nvSpPr>
        <p:spPr/>
        <p:txBody>
          <a:bodyPr/>
          <a:lstStyle/>
          <a:p>
            <a:fld id="{812B93E7-C0D9-44D1-AEAE-436AF9A78AEA}" type="slidenum">
              <a:rPr lang="en-FI" smtClean="0"/>
              <a:t>‹#›</a:t>
            </a:fld>
            <a:endParaRPr lang="en-FI"/>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2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AC7957D-79D9-4F97-9452-BF9B71A29D32}" type="datetimeFigureOut">
              <a:rPr lang="en-FI" smtClean="0"/>
              <a:t>29/11/2023</a:t>
            </a:fld>
            <a:endParaRPr lang="en-FI"/>
          </a:p>
        </p:txBody>
      </p:sp>
      <p:sp>
        <p:nvSpPr>
          <p:cNvPr id="6" name="Footer Placeholder 5"/>
          <p:cNvSpPr>
            <a:spLocks noGrp="1"/>
          </p:cNvSpPr>
          <p:nvPr>
            <p:ph type="ftr" sz="quarter" idx="11"/>
          </p:nvPr>
        </p:nvSpPr>
        <p:spPr>
          <a:xfrm>
            <a:off x="1447382" y="318640"/>
            <a:ext cx="5541004" cy="320931"/>
          </a:xfrm>
        </p:spPr>
        <p:txBody>
          <a:bodyPr/>
          <a:lstStyle/>
          <a:p>
            <a:endParaRPr lang="en-FI"/>
          </a:p>
        </p:txBody>
      </p:sp>
      <p:sp>
        <p:nvSpPr>
          <p:cNvPr id="7" name="Slide Number Placeholder 6"/>
          <p:cNvSpPr>
            <a:spLocks noGrp="1"/>
          </p:cNvSpPr>
          <p:nvPr>
            <p:ph type="sldNum" sz="quarter" idx="12"/>
          </p:nvPr>
        </p:nvSpPr>
        <p:spPr/>
        <p:txBody>
          <a:bodyPr/>
          <a:lstStyle/>
          <a:p>
            <a:fld id="{812B93E7-C0D9-44D1-AEAE-436AF9A78AEA}" type="slidenum">
              <a:rPr lang="en-FI" smtClean="0"/>
              <a:t>‹#›</a:t>
            </a:fld>
            <a:endParaRPr lang="en-FI"/>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621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C7957D-79D9-4F97-9452-BF9B71A29D32}" type="datetimeFigureOut">
              <a:rPr lang="en-FI" smtClean="0"/>
              <a:t>29/11/2023</a:t>
            </a:fld>
            <a:endParaRPr lang="en-FI"/>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FI"/>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12B93E7-C0D9-44D1-AEAE-436AF9A78AEA}" type="slidenum">
              <a:rPr lang="en-FI" smtClean="0"/>
              <a:t>‹#›</a:t>
            </a:fld>
            <a:endParaRPr lang="en-FI"/>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56459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495C-4986-06FD-DFDB-9D2EA781887D}"/>
              </a:ext>
            </a:extLst>
          </p:cNvPr>
          <p:cNvSpPr>
            <a:spLocks noGrp="1"/>
          </p:cNvSpPr>
          <p:nvPr>
            <p:ph type="ctrTitle"/>
          </p:nvPr>
        </p:nvSpPr>
        <p:spPr>
          <a:xfrm>
            <a:off x="1524000" y="1570383"/>
            <a:ext cx="9144000" cy="2031656"/>
          </a:xfrm>
        </p:spPr>
        <p:txBody>
          <a:bodyPr>
            <a:normAutofit fontScale="90000"/>
          </a:bodyPr>
          <a:lstStyle/>
          <a:p>
            <a:br>
              <a:rPr lang="en-GB" dirty="0"/>
            </a:br>
            <a:br>
              <a:rPr lang="en-GB" dirty="0"/>
            </a:br>
            <a:br>
              <a:rPr lang="en-GB" dirty="0"/>
            </a:br>
            <a:r>
              <a:rPr lang="en-GB" dirty="0"/>
              <a:t>API Service Development</a:t>
            </a:r>
          </a:p>
        </p:txBody>
      </p:sp>
      <p:sp>
        <p:nvSpPr>
          <p:cNvPr id="3" name="Subtitle 2">
            <a:extLst>
              <a:ext uri="{FF2B5EF4-FFF2-40B4-BE49-F238E27FC236}">
                <a16:creationId xmlns:a16="http://schemas.microsoft.com/office/drawing/2014/main" id="{33E80C06-BE96-20D0-3BD9-966312B471FF}"/>
              </a:ext>
            </a:extLst>
          </p:cNvPr>
          <p:cNvSpPr>
            <a:spLocks noGrp="1"/>
          </p:cNvSpPr>
          <p:nvPr>
            <p:ph type="subTitle" idx="1"/>
          </p:nvPr>
        </p:nvSpPr>
        <p:spPr/>
        <p:txBody>
          <a:bodyPr/>
          <a:lstStyle/>
          <a:p>
            <a:r>
              <a:rPr lang="en-GB" dirty="0"/>
              <a:t>Project : Student Course Management System</a:t>
            </a:r>
            <a:br>
              <a:rPr lang="en-GB" dirty="0"/>
            </a:br>
            <a:r>
              <a:rPr lang="en-GB" dirty="0"/>
              <a:t>O R </a:t>
            </a:r>
            <a:r>
              <a:rPr lang="en-GB" dirty="0" err="1"/>
              <a:t>Imon</a:t>
            </a:r>
            <a:endParaRPr lang="en-GB" dirty="0"/>
          </a:p>
        </p:txBody>
      </p:sp>
    </p:spTree>
    <p:extLst>
      <p:ext uri="{BB962C8B-B14F-4D97-AF65-F5344CB8AC3E}">
        <p14:creationId xmlns:p14="http://schemas.microsoft.com/office/powerpoint/2010/main" val="150577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0852-172D-B0C0-5C44-3ABF6239EF66}"/>
              </a:ext>
            </a:extLst>
          </p:cNvPr>
          <p:cNvSpPr>
            <a:spLocks noGrp="1"/>
          </p:cNvSpPr>
          <p:nvPr>
            <p:ph type="title"/>
          </p:nvPr>
        </p:nvSpPr>
        <p:spPr/>
        <p:txBody>
          <a:bodyPr/>
          <a:lstStyle/>
          <a:p>
            <a:pPr algn="ctr"/>
            <a:r>
              <a:rPr lang="en-US" dirty="0"/>
              <a:t>Conclusion</a:t>
            </a:r>
            <a:endParaRPr lang="en-FI" dirty="0"/>
          </a:p>
        </p:txBody>
      </p:sp>
      <p:sp>
        <p:nvSpPr>
          <p:cNvPr id="3" name="Content Placeholder 2">
            <a:extLst>
              <a:ext uri="{FF2B5EF4-FFF2-40B4-BE49-F238E27FC236}">
                <a16:creationId xmlns:a16="http://schemas.microsoft.com/office/drawing/2014/main" id="{70254AC8-F053-A60A-8CB0-DA970FE0E9CF}"/>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The Student-Course Management System showcases the successful integration of technologies to create an efficient and reliable educational management solution. The project emphasizes the importance of database design, GPA calculations, and effective error handling for a robust system.</a:t>
            </a:r>
            <a:endParaRPr lang="en-FI" dirty="0"/>
          </a:p>
        </p:txBody>
      </p:sp>
    </p:spTree>
    <p:extLst>
      <p:ext uri="{BB962C8B-B14F-4D97-AF65-F5344CB8AC3E}">
        <p14:creationId xmlns:p14="http://schemas.microsoft.com/office/powerpoint/2010/main" val="70199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39BD-ACB3-5310-0C63-0A7AA7793517}"/>
              </a:ext>
            </a:extLst>
          </p:cNvPr>
          <p:cNvSpPr>
            <a:spLocks noGrp="1"/>
          </p:cNvSpPr>
          <p:nvPr>
            <p:ph type="title"/>
          </p:nvPr>
        </p:nvSpPr>
        <p:spPr/>
        <p:txBody>
          <a:bodyPr/>
          <a:lstStyle/>
          <a:p>
            <a:pPr algn="ctr"/>
            <a:r>
              <a:rPr lang="en-GB" dirty="0"/>
              <a:t>Project Overview</a:t>
            </a:r>
            <a:endParaRPr lang="en-FI" dirty="0"/>
          </a:p>
        </p:txBody>
      </p:sp>
      <p:sp>
        <p:nvSpPr>
          <p:cNvPr id="3" name="Content Placeholder 2">
            <a:extLst>
              <a:ext uri="{FF2B5EF4-FFF2-40B4-BE49-F238E27FC236}">
                <a16:creationId xmlns:a16="http://schemas.microsoft.com/office/drawing/2014/main" id="{8D7EF0E1-F5A8-5168-ABA9-F7A6F9CF63B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The goal of the Student-Course Management System is to make managing student data and course enrollment more efficient. It offers a centralized platform that makes it easy to add courses, create students, and effectively manage the academic profiles of students.</a:t>
            </a:r>
            <a:endParaRPr lang="en-FI" dirty="0"/>
          </a:p>
        </p:txBody>
      </p:sp>
    </p:spTree>
    <p:extLst>
      <p:ext uri="{BB962C8B-B14F-4D97-AF65-F5344CB8AC3E}">
        <p14:creationId xmlns:p14="http://schemas.microsoft.com/office/powerpoint/2010/main" val="52672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DA04-F3F5-C4A9-92A6-BE08E322F171}"/>
              </a:ext>
            </a:extLst>
          </p:cNvPr>
          <p:cNvSpPr>
            <a:spLocks noGrp="1"/>
          </p:cNvSpPr>
          <p:nvPr>
            <p:ph type="title"/>
          </p:nvPr>
        </p:nvSpPr>
        <p:spPr/>
        <p:txBody>
          <a:bodyPr/>
          <a:lstStyle/>
          <a:p>
            <a:pPr algn="ctr"/>
            <a:r>
              <a:rPr lang="en-US" dirty="0"/>
              <a:t>Used Technologies &amp; Challenges</a:t>
            </a:r>
            <a:endParaRPr lang="en-FI" dirty="0"/>
          </a:p>
        </p:txBody>
      </p:sp>
      <p:sp>
        <p:nvSpPr>
          <p:cNvPr id="3" name="Content Placeholder 2">
            <a:extLst>
              <a:ext uri="{FF2B5EF4-FFF2-40B4-BE49-F238E27FC236}">
                <a16:creationId xmlns:a16="http://schemas.microsoft.com/office/drawing/2014/main" id="{EFF41DE4-239C-92B5-93B2-D4E426D44D3B}"/>
              </a:ext>
            </a:extLst>
          </p:cNvPr>
          <p:cNvSpPr>
            <a:spLocks noGrp="1"/>
          </p:cNvSpPr>
          <p:nvPr>
            <p:ph idx="1"/>
          </p:nvPr>
        </p:nvSpPr>
        <p:spPr/>
        <p:txBody>
          <a:bodyPr/>
          <a:lstStyle/>
          <a:p>
            <a:r>
              <a:rPr lang="en-US" dirty="0"/>
              <a:t>Express.js: Utilized as the web application framework to handle HTTP requests and responses.</a:t>
            </a:r>
          </a:p>
          <a:p>
            <a:pPr marL="0" indent="0">
              <a:buNone/>
            </a:pPr>
            <a:endParaRPr lang="en-US" dirty="0"/>
          </a:p>
          <a:p>
            <a:r>
              <a:rPr lang="en-US" dirty="0" err="1"/>
              <a:t>Sequelize</a:t>
            </a:r>
            <a:r>
              <a:rPr lang="en-US" dirty="0"/>
              <a:t> (ORM): Integrated to interact with an SQLite database, allowing for the creation and management of students and courses.</a:t>
            </a:r>
          </a:p>
          <a:p>
            <a:pPr marL="0" indent="0">
              <a:buNone/>
            </a:pPr>
            <a:endParaRPr lang="en-US" dirty="0"/>
          </a:p>
          <a:p>
            <a:r>
              <a:rPr lang="en-US" dirty="0"/>
              <a:t>SQLite: Employed as the database system for storing student and course information.</a:t>
            </a:r>
          </a:p>
        </p:txBody>
      </p:sp>
    </p:spTree>
    <p:extLst>
      <p:ext uri="{BB962C8B-B14F-4D97-AF65-F5344CB8AC3E}">
        <p14:creationId xmlns:p14="http://schemas.microsoft.com/office/powerpoint/2010/main" val="6046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D530-C6FA-5D10-117C-1FC2882EEF54}"/>
              </a:ext>
            </a:extLst>
          </p:cNvPr>
          <p:cNvSpPr>
            <a:spLocks noGrp="1"/>
          </p:cNvSpPr>
          <p:nvPr>
            <p:ph type="title"/>
          </p:nvPr>
        </p:nvSpPr>
        <p:spPr/>
        <p:txBody>
          <a:bodyPr/>
          <a:lstStyle/>
          <a:p>
            <a:pPr algn="ctr"/>
            <a:r>
              <a:rPr lang="en-GB" dirty="0"/>
              <a:t>Challenges</a:t>
            </a:r>
            <a:endParaRPr lang="en-FI" dirty="0"/>
          </a:p>
        </p:txBody>
      </p:sp>
      <p:sp>
        <p:nvSpPr>
          <p:cNvPr id="3" name="Content Placeholder 2">
            <a:extLst>
              <a:ext uri="{FF2B5EF4-FFF2-40B4-BE49-F238E27FC236}">
                <a16:creationId xmlns:a16="http://schemas.microsoft.com/office/drawing/2014/main" id="{455916C5-D4DD-13DF-9012-204EF64C5C93}"/>
              </a:ext>
            </a:extLst>
          </p:cNvPr>
          <p:cNvSpPr>
            <a:spLocks noGrp="1"/>
          </p:cNvSpPr>
          <p:nvPr>
            <p:ph idx="1"/>
          </p:nvPr>
        </p:nvSpPr>
        <p:spPr/>
        <p:txBody>
          <a:bodyPr>
            <a:normAutofit lnSpcReduction="10000"/>
          </a:bodyPr>
          <a:lstStyle/>
          <a:p>
            <a:pPr marL="0" indent="0">
              <a:buNone/>
            </a:pPr>
            <a:endParaRPr lang="en-US" dirty="0"/>
          </a:p>
          <a:p>
            <a:r>
              <a:rPr lang="en-US" dirty="0"/>
              <a:t>Database Relationships: Establishing and managing the one-to-many relationship between students and courses.</a:t>
            </a:r>
          </a:p>
          <a:p>
            <a:pPr marL="0" indent="0">
              <a:buNone/>
            </a:pPr>
            <a:endParaRPr lang="en-US" dirty="0"/>
          </a:p>
          <a:p>
            <a:r>
              <a:rPr lang="en-US" dirty="0"/>
              <a:t>GPA Calculation: Developing a reliable GPA calculation mechanism based on the enrolled course grades.</a:t>
            </a:r>
          </a:p>
          <a:p>
            <a:pPr marL="0" indent="0">
              <a:buNone/>
            </a:pPr>
            <a:endParaRPr lang="en-US" dirty="0"/>
          </a:p>
          <a:p>
            <a:r>
              <a:rPr lang="en-US" dirty="0"/>
              <a:t>Error Handling: Implementing robust error handling to ensure smooth user interactions.</a:t>
            </a:r>
            <a:endParaRPr lang="en-FI" dirty="0"/>
          </a:p>
        </p:txBody>
      </p:sp>
    </p:spTree>
    <p:extLst>
      <p:ext uri="{BB962C8B-B14F-4D97-AF65-F5344CB8AC3E}">
        <p14:creationId xmlns:p14="http://schemas.microsoft.com/office/powerpoint/2010/main" val="130254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1BA2-9EB3-F587-7B6F-3BCD0968EBB8}"/>
              </a:ext>
            </a:extLst>
          </p:cNvPr>
          <p:cNvSpPr>
            <a:spLocks noGrp="1"/>
          </p:cNvSpPr>
          <p:nvPr>
            <p:ph type="title"/>
          </p:nvPr>
        </p:nvSpPr>
        <p:spPr/>
        <p:txBody>
          <a:bodyPr/>
          <a:lstStyle/>
          <a:p>
            <a:pPr algn="ctr"/>
            <a:r>
              <a:rPr lang="en-GB" dirty="0"/>
              <a:t>Solutions</a:t>
            </a:r>
            <a:endParaRPr lang="en-FI" dirty="0"/>
          </a:p>
        </p:txBody>
      </p:sp>
      <p:sp>
        <p:nvSpPr>
          <p:cNvPr id="3" name="Content Placeholder 2">
            <a:extLst>
              <a:ext uri="{FF2B5EF4-FFF2-40B4-BE49-F238E27FC236}">
                <a16:creationId xmlns:a16="http://schemas.microsoft.com/office/drawing/2014/main" id="{B30535C7-8525-206B-48EA-ACA377CAA209}"/>
              </a:ext>
            </a:extLst>
          </p:cNvPr>
          <p:cNvSpPr>
            <a:spLocks noGrp="1"/>
          </p:cNvSpPr>
          <p:nvPr>
            <p:ph idx="1"/>
          </p:nvPr>
        </p:nvSpPr>
        <p:spPr/>
        <p:txBody>
          <a:bodyPr/>
          <a:lstStyle/>
          <a:p>
            <a:endParaRPr lang="en-US" dirty="0"/>
          </a:p>
          <a:p>
            <a:endParaRPr lang="en-US" dirty="0"/>
          </a:p>
          <a:p>
            <a:r>
              <a:rPr lang="en-US" dirty="0" err="1"/>
              <a:t>Sequelize</a:t>
            </a:r>
            <a:r>
              <a:rPr lang="en-US" dirty="0"/>
              <a:t> ORM: Leveraged </a:t>
            </a:r>
            <a:r>
              <a:rPr lang="en-US" dirty="0" err="1"/>
              <a:t>Sequelize</a:t>
            </a:r>
            <a:r>
              <a:rPr lang="en-US" dirty="0"/>
              <a:t> for seamless database interactions, simplifying the handling of relationships.</a:t>
            </a:r>
          </a:p>
          <a:p>
            <a:pPr marL="0" indent="0">
              <a:buNone/>
            </a:pPr>
            <a:endParaRPr lang="en-US" dirty="0"/>
          </a:p>
          <a:p>
            <a:r>
              <a:rPr lang="en-US" dirty="0"/>
              <a:t>GPA Calculation Function: Developed a helper function to accurately calculate new GPAs based on enrolled course grades.</a:t>
            </a:r>
            <a:endParaRPr lang="en-FI" dirty="0"/>
          </a:p>
        </p:txBody>
      </p:sp>
    </p:spTree>
    <p:extLst>
      <p:ext uri="{BB962C8B-B14F-4D97-AF65-F5344CB8AC3E}">
        <p14:creationId xmlns:p14="http://schemas.microsoft.com/office/powerpoint/2010/main" val="158126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D843-53D7-53F4-4841-871D90494BEF}"/>
              </a:ext>
            </a:extLst>
          </p:cNvPr>
          <p:cNvSpPr>
            <a:spLocks noGrp="1"/>
          </p:cNvSpPr>
          <p:nvPr>
            <p:ph type="title"/>
          </p:nvPr>
        </p:nvSpPr>
        <p:spPr/>
        <p:txBody>
          <a:bodyPr/>
          <a:lstStyle/>
          <a:p>
            <a:pPr algn="ctr"/>
            <a:r>
              <a:rPr lang="en-GB" dirty="0"/>
              <a:t>Timetable &amp; Summary</a:t>
            </a:r>
            <a:endParaRPr lang="en-FI" dirty="0"/>
          </a:p>
        </p:txBody>
      </p:sp>
      <p:sp>
        <p:nvSpPr>
          <p:cNvPr id="3" name="Content Placeholder 2">
            <a:extLst>
              <a:ext uri="{FF2B5EF4-FFF2-40B4-BE49-F238E27FC236}">
                <a16:creationId xmlns:a16="http://schemas.microsoft.com/office/drawing/2014/main" id="{12835417-D7F2-A5ED-A568-6D6C73F5E9F1}"/>
              </a:ext>
            </a:extLst>
          </p:cNvPr>
          <p:cNvSpPr>
            <a:spLocks noGrp="1"/>
          </p:cNvSpPr>
          <p:nvPr>
            <p:ph idx="1"/>
          </p:nvPr>
        </p:nvSpPr>
        <p:spPr/>
        <p:txBody>
          <a:bodyPr>
            <a:normAutofit lnSpcReduction="10000"/>
          </a:bodyPr>
          <a:lstStyle/>
          <a:p>
            <a:r>
              <a:rPr lang="en-US" dirty="0"/>
              <a:t>Planning and Design: Hours 3-5</a:t>
            </a:r>
          </a:p>
          <a:p>
            <a:r>
              <a:rPr lang="en-US" dirty="0"/>
              <a:t>Backend Development: Hours 8-12</a:t>
            </a:r>
          </a:p>
          <a:p>
            <a:r>
              <a:rPr lang="en-US" dirty="0"/>
              <a:t>Testing and Debugging: Hours 5-7</a:t>
            </a:r>
          </a:p>
          <a:p>
            <a:r>
              <a:rPr lang="en-US" dirty="0"/>
              <a:t>Documentation and Finalization: Hours 5-6</a:t>
            </a:r>
          </a:p>
          <a:p>
            <a:r>
              <a:rPr lang="en-US" dirty="0"/>
              <a:t>The Student-Course Management System aims to enhance educational administration by providing a user-friendly platform for managing student information and course enrollments. The project focuses on efficiency, reliability, and scalability to adapt to future educational requirements.</a:t>
            </a:r>
          </a:p>
        </p:txBody>
      </p:sp>
    </p:spTree>
    <p:extLst>
      <p:ext uri="{BB962C8B-B14F-4D97-AF65-F5344CB8AC3E}">
        <p14:creationId xmlns:p14="http://schemas.microsoft.com/office/powerpoint/2010/main" val="389766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B5082-FF90-0A17-BD5C-6A3FA1958F0F}"/>
              </a:ext>
            </a:extLst>
          </p:cNvPr>
          <p:cNvSpPr>
            <a:spLocks noGrp="1"/>
          </p:cNvSpPr>
          <p:nvPr>
            <p:ph type="title"/>
          </p:nvPr>
        </p:nvSpPr>
        <p:spPr>
          <a:xfrm>
            <a:off x="838200" y="365125"/>
            <a:ext cx="10515600" cy="1041999"/>
          </a:xfrm>
        </p:spPr>
        <p:txBody>
          <a:bodyPr/>
          <a:lstStyle/>
          <a:p>
            <a:pPr algn="ctr"/>
            <a:r>
              <a:rPr lang="en-GB" sz="4400" dirty="0"/>
              <a:t>Demo</a:t>
            </a:r>
            <a:endParaRPr lang="en-FI" dirty="0"/>
          </a:p>
        </p:txBody>
      </p:sp>
      <p:sp>
        <p:nvSpPr>
          <p:cNvPr id="12" name="Content Placeholder 11">
            <a:extLst>
              <a:ext uri="{FF2B5EF4-FFF2-40B4-BE49-F238E27FC236}">
                <a16:creationId xmlns:a16="http://schemas.microsoft.com/office/drawing/2014/main" id="{FCE890DD-A2CF-EC33-BC07-65B279E4B1A2}"/>
              </a:ext>
            </a:extLst>
          </p:cNvPr>
          <p:cNvSpPr>
            <a:spLocks noGrp="1"/>
          </p:cNvSpPr>
          <p:nvPr>
            <p:ph idx="1"/>
          </p:nvPr>
        </p:nvSpPr>
        <p:spPr>
          <a:xfrm>
            <a:off x="520700" y="1270000"/>
            <a:ext cx="10909300" cy="5121225"/>
          </a:xfrm>
        </p:spPr>
        <p:txBody>
          <a:bodyPr/>
          <a:lstStyle/>
          <a:p>
            <a:pPr marL="0" indent="0">
              <a:buNone/>
            </a:pPr>
            <a:r>
              <a:rPr lang="en-GB" dirty="0"/>
              <a:t>Create a new Student data</a:t>
            </a:r>
          </a:p>
        </p:txBody>
      </p:sp>
      <p:sp>
        <p:nvSpPr>
          <p:cNvPr id="7" name="TextBox 6">
            <a:extLst>
              <a:ext uri="{FF2B5EF4-FFF2-40B4-BE49-F238E27FC236}">
                <a16:creationId xmlns:a16="http://schemas.microsoft.com/office/drawing/2014/main" id="{F3DCD63D-287A-4EC0-6C27-6AB1F9A5F6C5}"/>
              </a:ext>
            </a:extLst>
          </p:cNvPr>
          <p:cNvSpPr txBox="1"/>
          <p:nvPr/>
        </p:nvSpPr>
        <p:spPr>
          <a:xfrm>
            <a:off x="762000" y="2002790"/>
            <a:ext cx="468376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POST endpoint to create a new student</a:t>
            </a:r>
          </a:p>
          <a:p>
            <a:r>
              <a:rPr lang="en-US" dirty="0"/>
              <a:t>curl -X POST -H "Content-Type: application/</a:t>
            </a:r>
            <a:r>
              <a:rPr lang="en-US" dirty="0" err="1"/>
              <a:t>json</a:t>
            </a:r>
            <a:r>
              <a:rPr lang="en-US" dirty="0"/>
              <a:t>" -d '{"</a:t>
            </a:r>
            <a:r>
              <a:rPr lang="en-US" dirty="0" err="1"/>
              <a:t>firstName</a:t>
            </a:r>
            <a:r>
              <a:rPr lang="en-US" dirty="0"/>
              <a:t>": “ST", "</a:t>
            </a:r>
            <a:r>
              <a:rPr lang="en-US" dirty="0" err="1"/>
              <a:t>lastName</a:t>
            </a:r>
            <a:r>
              <a:rPr lang="en-US" dirty="0"/>
              <a:t>": “Jack"}' http://localhost:3000/students</a:t>
            </a:r>
          </a:p>
        </p:txBody>
      </p:sp>
      <p:sp>
        <p:nvSpPr>
          <p:cNvPr id="8" name="TextBox 7">
            <a:extLst>
              <a:ext uri="{FF2B5EF4-FFF2-40B4-BE49-F238E27FC236}">
                <a16:creationId xmlns:a16="http://schemas.microsoft.com/office/drawing/2014/main" id="{577263CD-B0A6-43B4-21D6-A055483032F8}"/>
              </a:ext>
            </a:extLst>
          </p:cNvPr>
          <p:cNvSpPr txBox="1"/>
          <p:nvPr/>
        </p:nvSpPr>
        <p:spPr>
          <a:xfrm>
            <a:off x="984250" y="4107994"/>
            <a:ext cx="455803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GET endpoint to retrieve a student with all courses</a:t>
            </a:r>
          </a:p>
          <a:p>
            <a:r>
              <a:rPr lang="en-US" dirty="0"/>
              <a:t>http://localhost:3000/students/1</a:t>
            </a:r>
          </a:p>
          <a:p>
            <a:r>
              <a:rPr lang="en-US" dirty="0"/>
              <a:t>curl http://localhost:3000/students/&lt;studentId</a:t>
            </a:r>
            <a:endParaRPr lang="en-FI" dirty="0"/>
          </a:p>
        </p:txBody>
      </p:sp>
      <p:pic>
        <p:nvPicPr>
          <p:cNvPr id="9" name="Content Placeholder 4">
            <a:extLst>
              <a:ext uri="{FF2B5EF4-FFF2-40B4-BE49-F238E27FC236}">
                <a16:creationId xmlns:a16="http://schemas.microsoft.com/office/drawing/2014/main" id="{9809EC5C-A9B7-0831-698F-53165020A3A9}"/>
              </a:ext>
            </a:extLst>
          </p:cNvPr>
          <p:cNvPicPr>
            <a:picLocks noChangeAspect="1"/>
          </p:cNvPicPr>
          <p:nvPr/>
        </p:nvPicPr>
        <p:blipFill>
          <a:blip r:embed="rId2"/>
          <a:stretch>
            <a:fillRect/>
          </a:stretch>
        </p:blipFill>
        <p:spPr>
          <a:xfrm>
            <a:off x="5786120" y="1959556"/>
            <a:ext cx="4925911" cy="704886"/>
          </a:xfrm>
          <a:prstGeom prst="rect">
            <a:avLst/>
          </a:prstGeom>
        </p:spPr>
      </p:pic>
      <p:pic>
        <p:nvPicPr>
          <p:cNvPr id="10" name="Picture 9">
            <a:extLst>
              <a:ext uri="{FF2B5EF4-FFF2-40B4-BE49-F238E27FC236}">
                <a16:creationId xmlns:a16="http://schemas.microsoft.com/office/drawing/2014/main" id="{E97B7B0A-D63C-34E7-FCCA-61D80C3B0DB6}"/>
              </a:ext>
            </a:extLst>
          </p:cNvPr>
          <p:cNvPicPr>
            <a:picLocks noChangeAspect="1"/>
          </p:cNvPicPr>
          <p:nvPr/>
        </p:nvPicPr>
        <p:blipFill>
          <a:blip r:embed="rId3"/>
          <a:stretch>
            <a:fillRect/>
          </a:stretch>
        </p:blipFill>
        <p:spPr>
          <a:xfrm>
            <a:off x="5786120" y="2811697"/>
            <a:ext cx="4925911" cy="3225966"/>
          </a:xfrm>
          <a:prstGeom prst="rect">
            <a:avLst/>
          </a:prstGeom>
        </p:spPr>
      </p:pic>
    </p:spTree>
    <p:extLst>
      <p:ext uri="{BB962C8B-B14F-4D97-AF65-F5344CB8AC3E}">
        <p14:creationId xmlns:p14="http://schemas.microsoft.com/office/powerpoint/2010/main" val="413116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C80B-4B55-71BA-C012-DCC182286274}"/>
              </a:ext>
            </a:extLst>
          </p:cNvPr>
          <p:cNvSpPr>
            <a:spLocks noGrp="1"/>
          </p:cNvSpPr>
          <p:nvPr>
            <p:ph type="title"/>
          </p:nvPr>
        </p:nvSpPr>
        <p:spPr>
          <a:xfrm>
            <a:off x="838200" y="365125"/>
            <a:ext cx="10515600" cy="1108075"/>
          </a:xfrm>
        </p:spPr>
        <p:txBody>
          <a:bodyPr/>
          <a:lstStyle/>
          <a:p>
            <a:pPr algn="ctr"/>
            <a:r>
              <a:rPr lang="en-GB" sz="4400" dirty="0"/>
              <a:t>Demo</a:t>
            </a:r>
            <a:endParaRPr lang="en-FI" dirty="0"/>
          </a:p>
        </p:txBody>
      </p:sp>
      <p:sp>
        <p:nvSpPr>
          <p:cNvPr id="13" name="Content Placeholder 12">
            <a:extLst>
              <a:ext uri="{FF2B5EF4-FFF2-40B4-BE49-F238E27FC236}">
                <a16:creationId xmlns:a16="http://schemas.microsoft.com/office/drawing/2014/main" id="{F34A2389-A3DA-7187-3D15-5C07CAF7D95C}"/>
              </a:ext>
            </a:extLst>
          </p:cNvPr>
          <p:cNvSpPr>
            <a:spLocks noGrp="1"/>
          </p:cNvSpPr>
          <p:nvPr>
            <p:ph idx="1"/>
          </p:nvPr>
        </p:nvSpPr>
        <p:spPr>
          <a:xfrm>
            <a:off x="732155" y="1844675"/>
            <a:ext cx="10727689" cy="4454525"/>
          </a:xfrm>
        </p:spPr>
        <p:txBody>
          <a:bodyPr/>
          <a:lstStyle/>
          <a:p>
            <a:pPr marL="0" indent="0">
              <a:buNone/>
            </a:pPr>
            <a:r>
              <a:rPr lang="en-US" dirty="0"/>
              <a:t>create a new course for a student</a:t>
            </a:r>
            <a:endParaRPr lang="en-GB" dirty="0"/>
          </a:p>
          <a:p>
            <a:pPr marL="0" indent="0">
              <a:buNone/>
            </a:pPr>
            <a:endParaRPr lang="en-GB" dirty="0"/>
          </a:p>
        </p:txBody>
      </p:sp>
      <p:pic>
        <p:nvPicPr>
          <p:cNvPr id="9" name="Picture 8">
            <a:extLst>
              <a:ext uri="{FF2B5EF4-FFF2-40B4-BE49-F238E27FC236}">
                <a16:creationId xmlns:a16="http://schemas.microsoft.com/office/drawing/2014/main" id="{615D2B1D-A0FC-D5DD-28AE-D239174AB6E3}"/>
              </a:ext>
            </a:extLst>
          </p:cNvPr>
          <p:cNvPicPr>
            <a:picLocks noChangeAspect="1"/>
          </p:cNvPicPr>
          <p:nvPr/>
        </p:nvPicPr>
        <p:blipFill>
          <a:blip r:embed="rId2"/>
          <a:stretch>
            <a:fillRect/>
          </a:stretch>
        </p:blipFill>
        <p:spPr>
          <a:xfrm>
            <a:off x="6258560" y="1974850"/>
            <a:ext cx="4856480" cy="679639"/>
          </a:xfrm>
          <a:prstGeom prst="rect">
            <a:avLst/>
          </a:prstGeom>
        </p:spPr>
      </p:pic>
      <p:pic>
        <p:nvPicPr>
          <p:cNvPr id="11" name="Picture 10">
            <a:extLst>
              <a:ext uri="{FF2B5EF4-FFF2-40B4-BE49-F238E27FC236}">
                <a16:creationId xmlns:a16="http://schemas.microsoft.com/office/drawing/2014/main" id="{70D89FBF-AB4B-86C6-7241-D20FEEBCC8B9}"/>
              </a:ext>
            </a:extLst>
          </p:cNvPr>
          <p:cNvPicPr>
            <a:picLocks noChangeAspect="1"/>
          </p:cNvPicPr>
          <p:nvPr/>
        </p:nvPicPr>
        <p:blipFill>
          <a:blip r:embed="rId3"/>
          <a:stretch>
            <a:fillRect/>
          </a:stretch>
        </p:blipFill>
        <p:spPr>
          <a:xfrm>
            <a:off x="6258560" y="2791167"/>
            <a:ext cx="4856480" cy="3249638"/>
          </a:xfrm>
          <a:prstGeom prst="rect">
            <a:avLst/>
          </a:prstGeom>
        </p:spPr>
      </p:pic>
      <p:sp>
        <p:nvSpPr>
          <p:cNvPr id="18" name="TextBox 17">
            <a:extLst>
              <a:ext uri="{FF2B5EF4-FFF2-40B4-BE49-F238E27FC236}">
                <a16:creationId xmlns:a16="http://schemas.microsoft.com/office/drawing/2014/main" id="{090839B1-396A-2F6F-456A-4871C911F7C5}"/>
              </a:ext>
            </a:extLst>
          </p:cNvPr>
          <p:cNvSpPr txBox="1"/>
          <p:nvPr/>
        </p:nvSpPr>
        <p:spPr>
          <a:xfrm>
            <a:off x="1428750" y="3059668"/>
            <a:ext cx="4711700" cy="1477328"/>
          </a:xfrm>
          <a:prstGeom prst="rect">
            <a:avLst/>
          </a:prstGeom>
          <a:noFill/>
        </p:spPr>
        <p:txBody>
          <a:bodyPr wrap="square" rtlCol="0">
            <a:spAutoFit/>
          </a:bodyPr>
          <a:lstStyle/>
          <a:p>
            <a:r>
              <a:rPr lang="en-US" dirty="0"/>
              <a:t>// POST endpoint to create a new course for a student</a:t>
            </a:r>
          </a:p>
          <a:p>
            <a:r>
              <a:rPr lang="en-US" dirty="0"/>
              <a:t>curl -X POST -H "Content-Type: application/</a:t>
            </a:r>
            <a:r>
              <a:rPr lang="en-US" dirty="0" err="1"/>
              <a:t>json</a:t>
            </a:r>
            <a:r>
              <a:rPr lang="en-US" dirty="0"/>
              <a:t>" -d '{"</a:t>
            </a:r>
            <a:r>
              <a:rPr lang="en-US" dirty="0" err="1"/>
              <a:t>courseName</a:t>
            </a:r>
            <a:r>
              <a:rPr lang="en-US" dirty="0"/>
              <a:t>": "CSE", "grade": 90}' http://localhost:3000/students/3/courses</a:t>
            </a:r>
            <a:endParaRPr lang="en-FI" dirty="0"/>
          </a:p>
        </p:txBody>
      </p:sp>
    </p:spTree>
    <p:extLst>
      <p:ext uri="{BB962C8B-B14F-4D97-AF65-F5344CB8AC3E}">
        <p14:creationId xmlns:p14="http://schemas.microsoft.com/office/powerpoint/2010/main" val="196391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05F8-A242-652D-D5D6-69147F21C18A}"/>
              </a:ext>
            </a:extLst>
          </p:cNvPr>
          <p:cNvSpPr>
            <a:spLocks noGrp="1"/>
          </p:cNvSpPr>
          <p:nvPr>
            <p:ph type="title"/>
          </p:nvPr>
        </p:nvSpPr>
        <p:spPr/>
        <p:txBody>
          <a:bodyPr/>
          <a:lstStyle/>
          <a:p>
            <a:pPr algn="ctr"/>
            <a:r>
              <a:rPr lang="en-GB" sz="4400" dirty="0"/>
              <a:t>Demo</a:t>
            </a:r>
            <a:endParaRPr lang="en-FI" dirty="0"/>
          </a:p>
        </p:txBody>
      </p:sp>
      <p:sp>
        <p:nvSpPr>
          <p:cNvPr id="3" name="Content Placeholder 2">
            <a:extLst>
              <a:ext uri="{FF2B5EF4-FFF2-40B4-BE49-F238E27FC236}">
                <a16:creationId xmlns:a16="http://schemas.microsoft.com/office/drawing/2014/main" id="{D31AF492-63A9-D1A8-7D37-02ED67734C29}"/>
              </a:ext>
            </a:extLst>
          </p:cNvPr>
          <p:cNvSpPr>
            <a:spLocks noGrp="1"/>
          </p:cNvSpPr>
          <p:nvPr>
            <p:ph idx="1"/>
          </p:nvPr>
        </p:nvSpPr>
        <p:spPr>
          <a:xfrm>
            <a:off x="1451579" y="1853754"/>
            <a:ext cx="9603275" cy="4248596"/>
          </a:xfrm>
        </p:spPr>
        <p:txBody>
          <a:bodyPr/>
          <a:lstStyle/>
          <a:p>
            <a:pPr marL="0" indent="0" algn="ctr">
              <a:buNone/>
            </a:pPr>
            <a:r>
              <a:rPr lang="en-GB" dirty="0"/>
              <a:t>Update student &amp; course data</a:t>
            </a:r>
          </a:p>
          <a:p>
            <a:pPr marL="0" indent="0">
              <a:buNone/>
            </a:pPr>
            <a:endParaRPr lang="en-FI" dirty="0"/>
          </a:p>
        </p:txBody>
      </p:sp>
      <p:pic>
        <p:nvPicPr>
          <p:cNvPr id="5" name="Picture 4">
            <a:extLst>
              <a:ext uri="{FF2B5EF4-FFF2-40B4-BE49-F238E27FC236}">
                <a16:creationId xmlns:a16="http://schemas.microsoft.com/office/drawing/2014/main" id="{7B750DC1-B5F5-89A1-47CB-BB0718456AC8}"/>
              </a:ext>
            </a:extLst>
          </p:cNvPr>
          <p:cNvPicPr>
            <a:picLocks noChangeAspect="1"/>
          </p:cNvPicPr>
          <p:nvPr/>
        </p:nvPicPr>
        <p:blipFill>
          <a:blip r:embed="rId2"/>
          <a:stretch>
            <a:fillRect/>
          </a:stretch>
        </p:blipFill>
        <p:spPr>
          <a:xfrm>
            <a:off x="2940051" y="2336183"/>
            <a:ext cx="6153150" cy="3690110"/>
          </a:xfrm>
          <a:prstGeom prst="rect">
            <a:avLst/>
          </a:prstGeom>
        </p:spPr>
      </p:pic>
    </p:spTree>
    <p:extLst>
      <p:ext uri="{BB962C8B-B14F-4D97-AF65-F5344CB8AC3E}">
        <p14:creationId xmlns:p14="http://schemas.microsoft.com/office/powerpoint/2010/main" val="6362518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330</TotalTime>
  <Words>444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   API Service Development</vt:lpstr>
      <vt:lpstr>Project Overview</vt:lpstr>
      <vt:lpstr>Used Technologies &amp; Challenges</vt:lpstr>
      <vt:lpstr>Challenges</vt:lpstr>
      <vt:lpstr>Solutions</vt:lpstr>
      <vt:lpstr>Timetable &amp; Summary</vt:lpstr>
      <vt:lpstr>Demo</vt:lpstr>
      <vt:lpstr>Demo</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overveiew</dc:title>
  <dc:creator>O R IMON</dc:creator>
  <cp:lastModifiedBy>O R IMON</cp:lastModifiedBy>
  <cp:revision>2</cp:revision>
  <dcterms:created xsi:type="dcterms:W3CDTF">2023-11-29T18:56:54Z</dcterms:created>
  <dcterms:modified xsi:type="dcterms:W3CDTF">2023-11-30T00:27:24Z</dcterms:modified>
</cp:coreProperties>
</file>