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3" r:id="rId4"/>
    <p:sldId id="257" r:id="rId5"/>
    <p:sldId id="264" r:id="rId6"/>
    <p:sldId id="265" r:id="rId7"/>
    <p:sldId id="266" r:id="rId8"/>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66" y="1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10/31/2014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10/31/2014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10/31/2014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Human Rights</a:t>
            </a:r>
            <a:endParaRPr lang="en-AU" dirty="0"/>
          </a:p>
        </p:txBody>
      </p:sp>
      <p:sp>
        <p:nvSpPr>
          <p:cNvPr id="3" name="Subtitle 2"/>
          <p:cNvSpPr>
            <a:spLocks noGrp="1"/>
          </p:cNvSpPr>
          <p:nvPr>
            <p:ph type="subTitle" idx="1"/>
          </p:nvPr>
        </p:nvSpPr>
        <p:spPr/>
        <p:txBody>
          <a:bodyPr/>
          <a:lstStyle/>
          <a:p>
            <a:r>
              <a:rPr lang="en-AU" dirty="0" smtClean="0"/>
              <a:t>Jack Gifford</a:t>
            </a:r>
            <a:endParaRPr lang="en-AU" dirty="0"/>
          </a:p>
        </p:txBody>
      </p:sp>
    </p:spTree>
    <p:extLst>
      <p:ext uri="{BB962C8B-B14F-4D97-AF65-F5344CB8AC3E}">
        <p14:creationId xmlns:p14="http://schemas.microsoft.com/office/powerpoint/2010/main" val="428130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Human rights are rights inherent to all human beings, whatever our nationality, place of residence, sex, national or ethnic origin, </a:t>
            </a:r>
            <a:r>
              <a:rPr lang="en-AU" sz="2000" dirty="0" smtClean="0"/>
              <a:t>colour</a:t>
            </a:r>
            <a:r>
              <a:rPr lang="en-US" sz="2000" dirty="0" smtClean="0"/>
              <a:t>, </a:t>
            </a:r>
            <a:r>
              <a:rPr lang="en-US" sz="2000" dirty="0"/>
              <a:t>religion, language, or any other status. We are all equally entitled to our human rights without discrimination. These rights are all interrelated, interdependent and indivisible. </a:t>
            </a:r>
            <a:endParaRPr lang="en-AU" sz="2000" dirty="0"/>
          </a:p>
        </p:txBody>
      </p:sp>
      <p:sp>
        <p:nvSpPr>
          <p:cNvPr id="3" name="Text Placeholder 2"/>
          <p:cNvSpPr>
            <a:spLocks noGrp="1"/>
          </p:cNvSpPr>
          <p:nvPr>
            <p:ph type="body" sz="half" idx="13"/>
          </p:nvPr>
        </p:nvSpPr>
        <p:spPr/>
        <p:txBody>
          <a:bodyPr/>
          <a:lstStyle/>
          <a:p>
            <a:r>
              <a:rPr lang="en-AU" dirty="0" smtClean="0"/>
              <a:t>Office of the High Commissioner for Human Rights</a:t>
            </a:r>
            <a:endParaRPr lang="en-AU" dirty="0"/>
          </a:p>
        </p:txBody>
      </p:sp>
      <p:sp>
        <p:nvSpPr>
          <p:cNvPr id="4" name="Text Placeholder 3"/>
          <p:cNvSpPr>
            <a:spLocks noGrp="1"/>
          </p:cNvSpPr>
          <p:nvPr>
            <p:ph type="body" sz="half" idx="2"/>
          </p:nvPr>
        </p:nvSpPr>
        <p:spPr/>
        <p:txBody>
          <a:bodyPr/>
          <a:lstStyle/>
          <a:p>
            <a:r>
              <a:rPr lang="en-AU" dirty="0"/>
              <a:t>The UN declares all humans are born free and equal in dignity and rights, this is a fact that is still not completely realised in Australia as prejudice still occurs.</a:t>
            </a:r>
          </a:p>
          <a:p>
            <a:endParaRPr lang="en-AU" dirty="0"/>
          </a:p>
        </p:txBody>
      </p:sp>
    </p:spTree>
    <p:extLst>
      <p:ext uri="{BB962C8B-B14F-4D97-AF65-F5344CB8AC3E}">
        <p14:creationId xmlns:p14="http://schemas.microsoft.com/office/powerpoint/2010/main" val="536362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of Human Rights</a:t>
            </a:r>
            <a:endParaRPr lang="en-AU" dirty="0"/>
          </a:p>
        </p:txBody>
      </p:sp>
      <p:sp>
        <p:nvSpPr>
          <p:cNvPr id="3" name="Text Placeholder 2"/>
          <p:cNvSpPr>
            <a:spLocks noGrp="1"/>
          </p:cNvSpPr>
          <p:nvPr>
            <p:ph type="body" idx="1"/>
          </p:nvPr>
        </p:nvSpPr>
        <p:spPr/>
        <p:txBody>
          <a:bodyPr/>
          <a:lstStyle/>
          <a:p>
            <a:r>
              <a:rPr lang="en-AU" dirty="0" smtClean="0"/>
              <a:t>Civil and Political</a:t>
            </a:r>
            <a:endParaRPr lang="en-AU" dirty="0"/>
          </a:p>
        </p:txBody>
      </p:sp>
      <p:sp>
        <p:nvSpPr>
          <p:cNvPr id="4" name="Content Placeholder 3"/>
          <p:cNvSpPr>
            <a:spLocks noGrp="1"/>
          </p:cNvSpPr>
          <p:nvPr>
            <p:ph sz="half" idx="2"/>
          </p:nvPr>
        </p:nvSpPr>
        <p:spPr/>
        <p:txBody>
          <a:bodyPr/>
          <a:lstStyle/>
          <a:p>
            <a:r>
              <a:rPr lang="en-AU" dirty="0" smtClean="0"/>
              <a:t>The right to life</a:t>
            </a:r>
          </a:p>
          <a:p>
            <a:r>
              <a:rPr lang="en-AU" dirty="0" smtClean="0"/>
              <a:t>The right to equality before the law</a:t>
            </a:r>
          </a:p>
          <a:p>
            <a:r>
              <a:rPr lang="en-AU" dirty="0" smtClean="0"/>
              <a:t>The right to freedom of expression</a:t>
            </a:r>
            <a:endParaRPr lang="en-AU" dirty="0"/>
          </a:p>
        </p:txBody>
      </p:sp>
      <p:sp>
        <p:nvSpPr>
          <p:cNvPr id="5" name="Text Placeholder 4"/>
          <p:cNvSpPr>
            <a:spLocks noGrp="1"/>
          </p:cNvSpPr>
          <p:nvPr>
            <p:ph type="body" sz="quarter" idx="3"/>
          </p:nvPr>
        </p:nvSpPr>
        <p:spPr/>
        <p:txBody>
          <a:bodyPr/>
          <a:lstStyle/>
          <a:p>
            <a:r>
              <a:rPr lang="en-AU" dirty="0" smtClean="0"/>
              <a:t>Economic, Social and Cultural </a:t>
            </a:r>
            <a:endParaRPr lang="en-AU" dirty="0"/>
          </a:p>
        </p:txBody>
      </p:sp>
      <p:sp>
        <p:nvSpPr>
          <p:cNvPr id="6" name="Content Placeholder 5"/>
          <p:cNvSpPr>
            <a:spLocks noGrp="1"/>
          </p:cNvSpPr>
          <p:nvPr>
            <p:ph sz="quarter" idx="4"/>
          </p:nvPr>
        </p:nvSpPr>
        <p:spPr/>
        <p:txBody>
          <a:bodyPr/>
          <a:lstStyle/>
          <a:p>
            <a:r>
              <a:rPr lang="en-AU" dirty="0" smtClean="0"/>
              <a:t>The right to work</a:t>
            </a:r>
          </a:p>
          <a:p>
            <a:r>
              <a:rPr lang="en-AU" dirty="0" smtClean="0"/>
              <a:t>The right to social security</a:t>
            </a:r>
          </a:p>
          <a:p>
            <a:r>
              <a:rPr lang="en-AU" dirty="0" smtClean="0"/>
              <a:t>The right to education</a:t>
            </a:r>
          </a:p>
        </p:txBody>
      </p:sp>
    </p:spTree>
    <p:extLst>
      <p:ext uri="{BB962C8B-B14F-4D97-AF65-F5344CB8AC3E}">
        <p14:creationId xmlns:p14="http://schemas.microsoft.com/office/powerpoint/2010/main" val="125511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Overview</a:t>
            </a:r>
            <a:br>
              <a:rPr lang="en-AU" dirty="0" smtClean="0"/>
            </a:br>
            <a:r>
              <a:rPr lang="en-AU" dirty="0"/>
              <a:t>	</a:t>
            </a:r>
            <a:r>
              <a:rPr lang="en-AU" dirty="0" smtClean="0"/>
              <a:t>	</a:t>
            </a:r>
            <a:endParaRPr lang="en-AU" dirty="0"/>
          </a:p>
        </p:txBody>
      </p:sp>
      <p:sp>
        <p:nvSpPr>
          <p:cNvPr id="3" name="Content Placeholder 2"/>
          <p:cNvSpPr>
            <a:spLocks noGrp="1"/>
          </p:cNvSpPr>
          <p:nvPr>
            <p:ph idx="1"/>
          </p:nvPr>
        </p:nvSpPr>
        <p:spPr/>
        <p:txBody>
          <a:bodyPr>
            <a:normAutofit/>
          </a:bodyPr>
          <a:lstStyle/>
          <a:p>
            <a:r>
              <a:rPr lang="en-AU" dirty="0" smtClean="0"/>
              <a:t>At the forefront of human rights:</a:t>
            </a:r>
          </a:p>
          <a:p>
            <a:pPr lvl="1"/>
            <a:r>
              <a:rPr lang="en-AU" dirty="0" smtClean="0"/>
              <a:t>Universal Health Care</a:t>
            </a:r>
          </a:p>
          <a:p>
            <a:pPr lvl="1"/>
            <a:r>
              <a:rPr lang="en-AU" dirty="0" smtClean="0"/>
              <a:t>Respectful of all religions</a:t>
            </a:r>
          </a:p>
          <a:p>
            <a:r>
              <a:rPr lang="en-AU" dirty="0" smtClean="0"/>
              <a:t>Overall Australia is respectful of basic human rights, still more work to be done for Refugees, Aboriginals and homeless citizens. </a:t>
            </a:r>
          </a:p>
          <a:p>
            <a:r>
              <a:rPr lang="en-AU" dirty="0" smtClean="0"/>
              <a:t>People are prejudiced based on gender, weight, ethnicity, sexual orientation and disability. </a:t>
            </a:r>
          </a:p>
          <a:p>
            <a:pPr lvl="1"/>
            <a:r>
              <a:rPr lang="en-AU" dirty="0" smtClean="0"/>
              <a:t>Unacceptable for a developed country</a:t>
            </a:r>
          </a:p>
          <a:p>
            <a:pPr lvl="1"/>
            <a:endParaRPr lang="en-AU" dirty="0"/>
          </a:p>
          <a:p>
            <a:pPr marL="457200" lvl="1" indent="0">
              <a:buNone/>
            </a:pPr>
            <a:endParaRPr lang="en-AU" dirty="0" smtClean="0"/>
          </a:p>
        </p:txBody>
      </p:sp>
    </p:spTree>
    <p:extLst>
      <p:ext uri="{BB962C8B-B14F-4D97-AF65-F5344CB8AC3E}">
        <p14:creationId xmlns:p14="http://schemas.microsoft.com/office/powerpoint/2010/main" val="3207979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Actions at a Federal Level</a:t>
            </a:r>
            <a:endParaRPr lang="en-AU" dirty="0"/>
          </a:p>
        </p:txBody>
      </p:sp>
      <p:sp>
        <p:nvSpPr>
          <p:cNvPr id="3" name="Content Placeholder 2"/>
          <p:cNvSpPr>
            <a:spLocks noGrp="1"/>
          </p:cNvSpPr>
          <p:nvPr>
            <p:ph idx="1"/>
          </p:nvPr>
        </p:nvSpPr>
        <p:spPr/>
        <p:txBody>
          <a:bodyPr/>
          <a:lstStyle/>
          <a:p>
            <a:r>
              <a:rPr lang="en-AU" dirty="0" smtClean="0"/>
              <a:t>Important legislation, the Racial Discrimination Act of 1975.</a:t>
            </a:r>
          </a:p>
          <a:p>
            <a:r>
              <a:rPr lang="en-AU" dirty="0" smtClean="0"/>
              <a:t> </a:t>
            </a:r>
          </a:p>
          <a:p>
            <a:endParaRPr lang="en-AU" dirty="0" smtClean="0"/>
          </a:p>
          <a:p>
            <a:endParaRPr lang="en-AU" dirty="0"/>
          </a:p>
        </p:txBody>
      </p:sp>
    </p:spTree>
    <p:extLst>
      <p:ext uri="{BB962C8B-B14F-4D97-AF65-F5344CB8AC3E}">
        <p14:creationId xmlns:p14="http://schemas.microsoft.com/office/powerpoint/2010/main" val="183715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Actions at State Level</a:t>
            </a:r>
            <a:endParaRPr lang="en-AU" dirty="0"/>
          </a:p>
        </p:txBody>
      </p:sp>
      <p:sp>
        <p:nvSpPr>
          <p:cNvPr id="3" name="Content Placeholder 2"/>
          <p:cNvSpPr>
            <a:spLocks noGrp="1"/>
          </p:cNvSpPr>
          <p:nvPr>
            <p:ph idx="1"/>
          </p:nvPr>
        </p:nvSpPr>
        <p:spPr/>
        <p:txBody>
          <a:bodyPr/>
          <a:lstStyle/>
          <a:p>
            <a:r>
              <a:rPr lang="en-AU" dirty="0" smtClean="0"/>
              <a:t>Don’t Dis My Ability campaign</a:t>
            </a:r>
          </a:p>
          <a:p>
            <a:r>
              <a:rPr lang="en-AU" dirty="0" smtClean="0"/>
              <a:t>New legislation for disabled people: The Disability Inclusion Act of 2014</a:t>
            </a:r>
            <a:endParaRPr lang="en-AU" dirty="0"/>
          </a:p>
        </p:txBody>
      </p:sp>
    </p:spTree>
    <p:extLst>
      <p:ext uri="{BB962C8B-B14F-4D97-AF65-F5344CB8AC3E}">
        <p14:creationId xmlns:p14="http://schemas.microsoft.com/office/powerpoint/2010/main" val="92418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Treaties &amp; Agreements</a:t>
            </a:r>
            <a:endParaRPr lang="en-AU" dirty="0"/>
          </a:p>
        </p:txBody>
      </p:sp>
      <p:sp>
        <p:nvSpPr>
          <p:cNvPr id="3" name="Content Placeholder 2"/>
          <p:cNvSpPr>
            <a:spLocks noGrp="1"/>
          </p:cNvSpPr>
          <p:nvPr>
            <p:ph idx="1"/>
          </p:nvPr>
        </p:nvSpPr>
        <p:spPr/>
        <p:txBody>
          <a:bodyPr>
            <a:normAutofit lnSpcReduction="10000"/>
          </a:bodyPr>
          <a:lstStyle/>
          <a:p>
            <a:r>
              <a:rPr lang="en-AU" dirty="0" smtClean="0"/>
              <a:t>Under international law Australia is required to fulfil human rights</a:t>
            </a:r>
          </a:p>
          <a:p>
            <a:r>
              <a:rPr lang="en-AU" dirty="0" smtClean="0"/>
              <a:t>Australia partakes in 7 major treaties:</a:t>
            </a:r>
          </a:p>
          <a:p>
            <a:pPr lvl="1"/>
            <a:r>
              <a:rPr lang="en-US" dirty="0"/>
              <a:t>The International Covenant on Civil and Political Rights</a:t>
            </a:r>
          </a:p>
          <a:p>
            <a:pPr lvl="1"/>
            <a:r>
              <a:rPr lang="en-US" dirty="0"/>
              <a:t>The International Covenant on Economic, Social and Cultural Rights</a:t>
            </a:r>
          </a:p>
          <a:p>
            <a:pPr lvl="1"/>
            <a:r>
              <a:rPr lang="en-US" dirty="0"/>
              <a:t>Convention Against Torture and other Cruel, Inhuman or Degrading Treatment or Punishment </a:t>
            </a:r>
          </a:p>
          <a:p>
            <a:pPr lvl="1"/>
            <a:r>
              <a:rPr lang="en-US" dirty="0"/>
              <a:t>Convention on the Rights of the Child </a:t>
            </a:r>
          </a:p>
          <a:p>
            <a:pPr lvl="1"/>
            <a:r>
              <a:rPr lang="en-US" dirty="0"/>
              <a:t>The International Convention on the Elimination of All Forms of Racial Discrimination </a:t>
            </a:r>
          </a:p>
          <a:p>
            <a:pPr lvl="1"/>
            <a:r>
              <a:rPr lang="en-US" dirty="0"/>
              <a:t>Convention on the Elimination of All Forms of Discrimination against Women </a:t>
            </a:r>
          </a:p>
          <a:p>
            <a:pPr lvl="1"/>
            <a:r>
              <a:rPr lang="en-US" dirty="0"/>
              <a:t>Convention on the Rights of Persons with Disabilities </a:t>
            </a:r>
          </a:p>
          <a:p>
            <a:pPr lvl="1"/>
            <a:endParaRPr lang="en-AU" dirty="0" smtClean="0"/>
          </a:p>
          <a:p>
            <a:endParaRPr lang="en-AU" dirty="0"/>
          </a:p>
        </p:txBody>
      </p:sp>
    </p:spTree>
    <p:extLst>
      <p:ext uri="{BB962C8B-B14F-4D97-AF65-F5344CB8AC3E}">
        <p14:creationId xmlns:p14="http://schemas.microsoft.com/office/powerpoint/2010/main" val="36597076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Human Rights&amp;quot;&quot;/&gt;&lt;property id=&quot;20307&quot; value=&quot;256&quot;/&gt;&lt;/object&gt;&lt;object type=&quot;3&quot; unique_id=&quot;10005&quot;&gt;&lt;property id=&quot;20148&quot; value=&quot;5&quot;/&gt;&lt;property id=&quot;20300&quot; value=&quot;Slide 2 - &amp;quot;Human rights are rights inherent to all human beings, whatever our nationality, place of residence, sex, national o&quot;/&gt;&lt;property id=&quot;20307&quot; value=&quot;259&quot;/&gt;&lt;/object&gt;&lt;object type=&quot;3&quot; unique_id=&quot;10006&quot;&gt;&lt;property id=&quot;20148&quot; value=&quot;5&quot;/&gt;&lt;property id=&quot;20300&quot; value=&quot;Slide 3 - &amp;quot;Examples of Human Rights&amp;quot;&quot;/&gt;&lt;property id=&quot;20307&quot; value=&quot;263&quot;/&gt;&lt;/object&gt;&lt;object type=&quot;3&quot; unique_id=&quot;10007&quot;&gt;&lt;property id=&quot;20148&quot; value=&quot;5&quot;/&gt;&lt;property id=&quot;20300&quot; value=&quot;Slide 4 - &amp;quot;Overview&amp;#x0D;&amp;#x0A;&amp;amp;#x09;&amp;amp;#x09;&amp;quot;&quot;/&gt;&lt;property id=&quot;20307&quot; value=&quot;257&quot;/&gt;&lt;/object&gt;&lt;object type=&quot;3&quot; unique_id=&quot;10008&quot;&gt;&lt;property id=&quot;20148&quot; value=&quot;5&quot;/&gt;&lt;property id=&quot;20300&quot; value=&quot;Slide 5 - &amp;quot;Actions at a Federal Level&amp;quot;&quot;/&gt;&lt;property id=&quot;20307&quot; value=&quot;264&quot;/&gt;&lt;/object&gt;&lt;object type=&quot;3&quot; unique_id=&quot;10009&quot;&gt;&lt;property id=&quot;20148&quot; value=&quot;5&quot;/&gt;&lt;property id=&quot;20300&quot; value=&quot;Slide 6 - &amp;quot; Actions at State Level&amp;quot;&quot;/&gt;&lt;property id=&quot;20307&quot; value=&quot;265&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516</TotalTime>
  <Words>330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Human Rights</vt:lpstr>
      <vt:lpstr>Human rights are rights inherent to all human beings, whatever our nationality, place of residence, sex, national or ethnic origin, colour, religion, language, or any other status. We are all equally entitled to our human rights without discrimination. These rights are all interrelated, interdependent and indivisible. </vt:lpstr>
      <vt:lpstr>Examples of Human Rights</vt:lpstr>
      <vt:lpstr>Overview   </vt:lpstr>
      <vt:lpstr>Actions at a Federal Level</vt:lpstr>
      <vt:lpstr> Actions at State Level</vt:lpstr>
      <vt:lpstr>Treaties &amp; Agreements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Rights</dc:title>
  <dc:creator>Jack Gifford</dc:creator>
  <cp:lastModifiedBy>Jack Gifford</cp:lastModifiedBy>
  <cp:revision>12</cp:revision>
  <dcterms:created xsi:type="dcterms:W3CDTF">2014-10-27T05:12:48Z</dcterms:created>
  <dcterms:modified xsi:type="dcterms:W3CDTF">2014-10-31T08:13:01Z</dcterms:modified>
</cp:coreProperties>
</file>