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handoutMasterIdLst>
    <p:handoutMasterId r:id="rId3"/>
  </p:handoutMasterIdLst>
  <p:sldIdLst>
    <p:sldId id="256" r:id="rId2"/>
  </p:sldIdLst>
  <p:sldSz cx="43891200" cy="32918400"/>
  <p:notesSz cx="7010400" cy="9271000"/>
  <p:embeddedFontLst>
    <p:embeddedFont>
      <p:font typeface="Libre Baskerville" panose="02000000000000000000" pitchFamily="2" charset="0"/>
      <p:regular r:id="rId4"/>
      <p:bold r:id="rId5"/>
      <p:italic r:id="rId6"/>
    </p:embeddedFont>
    <p:embeddedFont>
      <p:font typeface="Montserrat" panose="00000500000000000000" pitchFamily="2" charset="0"/>
      <p:regular r:id="rId7"/>
      <p:bold r:id="rId8"/>
      <p:italic r:id="rId9"/>
      <p:boldItalic r:id="rId10"/>
    </p:embeddedFont>
    <p:embeddedFont>
      <p:font typeface="Montserrat Light" panose="00000400000000000000" pitchFamily="2" charset="0"/>
      <p:regular r:id="rId11"/>
      <p:italic r:id="rId12"/>
    </p:embeddedFont>
    <p:embeddedFont>
      <p:font typeface="Montserrat SemiBold" panose="00000700000000000000" pitchFamily="2" charset="0"/>
      <p:bold r:id="rId13"/>
      <p:boldItalic r:id="rId14"/>
    </p:embeddedFont>
  </p:embeddedFontLst>
  <p:custDataLst>
    <p:tags r:id="rId15"/>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92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49" autoAdjust="0"/>
    <p:restoredTop sz="94710" autoAdjust="0"/>
  </p:normalViewPr>
  <p:slideViewPr>
    <p:cSldViewPr snapToGrid="0">
      <p:cViewPr>
        <p:scale>
          <a:sx n="26" d="100"/>
          <a:sy n="26" d="100"/>
        </p:scale>
        <p:origin x="283" y="-1344"/>
      </p:cViewPr>
      <p:guideLst>
        <p:guide orient="horz"/>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gs" Target="tags/tag1.xml"/><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a:defPPr>
            <a:lvl1pPr algn="r">
              <a:defRPr sz="1200"/>
            </a:lvl1pPr>
          </a:lstStyle>
          <a:p>
            <a:fld id="{302F586B-0015-43FB-918D-31E1A09780E3}" type="datetimeFigureOut">
              <a:rPr lang="en-US" smtClean="0"/>
              <a:t>3/14/2025</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4"/>
            <a:ext cx="9875520" cy="28087321"/>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560" y="1318264"/>
            <a:ext cx="28895039" cy="28087321"/>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1" cy="6537960"/>
          </a:xfrm>
        </p:spPr>
        <p:txBody>
          <a:bodyPr anchor="t"/>
          <a:lstStyle>
            <a:defPPr>
              <a:defRPr kern="1200"/>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a:defPPr>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5"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defPPr>
              <a:defRPr kern="1200"/>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a:defPPr>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5"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3/14/2025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6108" tIns="188056" rIns="376108" bIns="188056"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6108" tIns="188056" rIns="376108" bIns="188056"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a:defPPr>
            <a:lvl1pPr algn="l">
              <a:defRPr sz="4900">
                <a:solidFill>
                  <a:schemeClr val="tx1">
                    <a:tint val="75000"/>
                  </a:schemeClr>
                </a:solidFill>
              </a:defRPr>
            </a:lvl1pPr>
          </a:lstStyle>
          <a:p>
            <a:fld id="{1D3EE5B7-680E-44FF-962F-3113FAB5030E}" type="datetimeFigureOut">
              <a:rPr lang="en-US" smtClean="0"/>
              <a:t>3/14/2025</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074400" y="16459200"/>
            <a:ext cx="14274800" cy="3937000"/>
          </a:xfrm>
          <a:prstGeom prst="rect">
            <a:avLst/>
          </a:prstGeom>
        </p:spPr>
      </p:pic>
      <p:pic>
        <p:nvPicPr>
          <p:cNvPr id="8" name="New picture"/>
          <p:cNvPicPr/>
          <p:nvPr/>
        </p:nvPicPr>
        <p:blipFill>
          <a:blip r:embed="rId13"/>
          <a:stretch>
            <a:fillRect/>
          </a:stretch>
        </p:blipFill>
        <p:spPr>
          <a:xfrm rot="5400000">
            <a:off x="40690800" y="16459200"/>
            <a:ext cx="14274800" cy="3937000"/>
          </a:xfrm>
          <a:prstGeom prst="rect">
            <a:avLst/>
          </a:prstGeom>
        </p:spPr>
      </p:pic>
      <p:pic>
        <p:nvPicPr>
          <p:cNvPr id="9" name="New picture"/>
          <p:cNvPicPr/>
          <p:nvPr/>
        </p:nvPicPr>
        <p:blipFill>
          <a:blip r:embed="rId14"/>
          <a:stretch>
            <a:fillRect/>
          </a:stretch>
        </p:blipFill>
        <p:spPr>
          <a:xfrm>
            <a:off x="6946900" y="33426400"/>
            <a:ext cx="29997400" cy="1447800"/>
          </a:xfrm>
          <a:prstGeom prst="rect">
            <a:avLst/>
          </a:prstGeom>
        </p:spPr>
      </p:pic>
      <p:sp>
        <p:nvSpPr>
          <p:cNvPr id="10"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hypotheticalocean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a:defPPr>
      <a:lvl1pPr algn="ctr" defTabSz="3761086" rtl="0" eaLnBrk="1" latinLnBrk="0" hangingPunct="1">
        <a:spcBef>
          <a:spcPct val="0"/>
        </a:spcBef>
        <a:buNone/>
        <a:defRPr sz="18100" kern="1200">
          <a:solidFill>
            <a:schemeClr val="tx1"/>
          </a:solidFill>
          <a:latin typeface="+mj-lt"/>
          <a:ea typeface="+mj-ea"/>
          <a:cs typeface="+mj-cs"/>
        </a:defRPr>
      </a:lvl1pPr>
    </p:titleStyle>
    <p:bodyStyle>
      <a:defPPr>
        <a:defRPr kern="1200"/>
      </a:defPPr>
      <a:lvl1pPr marL="1410405" indent="-1410405" algn="l" defTabSz="376108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884" indent="-1175341" algn="l" defTabSz="3761086"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1358" indent="-940272" algn="l" defTabSz="376108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90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244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5" algn="l" defTabSz="376108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07/978-1-4614-6849-3" TargetMode="Externa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hyperlink" Target="https://doi.org/10.1023/A:1010933404324" TargetMode="External"/><Relationship Id="rId7" Type="http://schemas.openxmlformats.org/officeDocument/2006/relationships/hyperlink" Target="https://doi.org/10.1007/b98835" TargetMode="External"/><Relationship Id="rId12" Type="http://schemas.openxmlformats.org/officeDocument/2006/relationships/hyperlink" Target="https://doi.org/10.1002/9783527628766" TargetMode="External"/><Relationship Id="rId17" Type="http://schemas.openxmlformats.org/officeDocument/2006/relationships/image" Target="../media/image7.png"/><Relationship Id="rId2" Type="http://schemas.openxmlformats.org/officeDocument/2006/relationships/hyperlink" Target="https://doi.org/10.1186/s13059-021-02324-2" TargetMode="Externa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doi.org/10.1016/j.patrec.2009.09.011" TargetMode="External"/><Relationship Id="rId11" Type="http://schemas.openxmlformats.org/officeDocument/2006/relationships/hyperlink" Target="https://doi.org/10.1002/jcc.21256" TargetMode="External"/><Relationship Id="rId5" Type="http://schemas.openxmlformats.org/officeDocument/2006/relationships/hyperlink" Target="https://doi.org/10.2307/2346830" TargetMode="External"/><Relationship Id="rId15" Type="http://schemas.openxmlformats.org/officeDocument/2006/relationships/image" Target="../media/image5.png"/><Relationship Id="rId10" Type="http://schemas.openxmlformats.org/officeDocument/2006/relationships/hyperlink" Target="https://doi.org/10.1016/j.ddtec.2004.11.007" TargetMode="External"/><Relationship Id="rId19" Type="http://schemas.openxmlformats.org/officeDocument/2006/relationships/hyperlink" Target="https://raw.githubusercontent.com/HackBio-Internship/2025_project_collection/refs/heads/main/Python/Dataset/drug_class_struct.txt" TargetMode="External"/><Relationship Id="rId4" Type="http://schemas.openxmlformats.org/officeDocument/2006/relationships/hyperlink" Target="https://doi.org/10.1038/s41573-020-0073-z" TargetMode="External"/><Relationship Id="rId9" Type="http://schemas.openxmlformats.org/officeDocument/2006/relationships/hyperlink" Target="https://doi.org/10.1038/nmeth.4346" TargetMode="Externa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21F6296-A549-4F83-B5B3-AC0848E6BAEF}"/>
              </a:ext>
            </a:extLst>
          </p:cNvPr>
          <p:cNvGrpSpPr/>
          <p:nvPr/>
        </p:nvGrpSpPr>
        <p:grpSpPr>
          <a:xfrm>
            <a:off x="-655320" y="6325473"/>
            <a:ext cx="43891200" cy="26890132"/>
            <a:chOff x="0" y="6028267"/>
            <a:chExt cx="43891200" cy="26890132"/>
          </a:xfrm>
        </p:grpSpPr>
        <p:grpSp>
          <p:nvGrpSpPr>
            <p:cNvPr id="2" name="Group 1">
              <a:extLst>
                <a:ext uri="{FF2B5EF4-FFF2-40B4-BE49-F238E27FC236}">
                  <a16:creationId xmlns:a16="http://schemas.microsoft.com/office/drawing/2014/main" id="{54EF5A1D-A47F-4CE3-BE70-8A161F635104}"/>
                </a:ext>
              </a:extLst>
            </p:cNvPr>
            <p:cNvGrpSpPr/>
            <p:nvPr/>
          </p:nvGrpSpPr>
          <p:grpSpPr>
            <a:xfrm>
              <a:off x="0" y="6028267"/>
              <a:ext cx="43891200" cy="26128135"/>
              <a:chOff x="0" y="5073453"/>
              <a:chExt cx="43891200" cy="27082948"/>
            </a:xfrm>
          </p:grpSpPr>
          <p:sp>
            <p:nvSpPr>
              <p:cNvPr id="35" name="Flowchart: Document 34"/>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38" name="Flowchart: Document 37"/>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39" name="Flowchart: Document 70"/>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sp>
            <p:nvSpPr>
              <p:cNvPr id="40" name="Flowchart: Document 70"/>
              <p:cNvSpPr/>
              <p:nvPr/>
            </p:nvSpPr>
            <p:spPr>
              <a:xfrm rot="10800000" flipH="1">
                <a:off x="1" y="5399821"/>
                <a:ext cx="43891200" cy="267565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dirty="0"/>
                  <a:t> </a:t>
                </a:r>
              </a:p>
            </p:txBody>
          </p:sp>
        </p:gr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57" name="Straight Connector 56"/>
            <p:cNvCxnSpPr/>
            <p:nvPr/>
          </p:nvCxnSpPr>
          <p:spPr>
            <a:xfrm>
              <a:off x="0" y="32079943"/>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45" name="Rectangle 10"/>
          <p:cNvSpPr>
            <a:spLocks noChangeArrowheads="1"/>
          </p:cNvSpPr>
          <p:nvPr/>
        </p:nvSpPr>
        <p:spPr bwMode="auto">
          <a:xfrm>
            <a:off x="771386" y="10196687"/>
            <a:ext cx="9601200" cy="87330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3600" b="1">
                <a:solidFill>
                  <a:schemeClr val="bg1"/>
                </a:solidFill>
                <a:latin typeface="Libre Baskerville" panose="02000000000000000000" pitchFamily="2" charset="0"/>
              </a:rPr>
              <a:t>Introduction</a:t>
            </a:r>
          </a:p>
        </p:txBody>
      </p:sp>
      <p:sp>
        <p:nvSpPr>
          <p:cNvPr id="25" name="Text Placeholder 5">
            <a:extLst>
              <a:ext uri="{FF2B5EF4-FFF2-40B4-BE49-F238E27FC236}">
                <a16:creationId xmlns:a16="http://schemas.microsoft.com/office/drawing/2014/main" id="{B2C25681-95AF-45D0-852E-DC3E00E2FDFE}"/>
              </a:ext>
            </a:extLst>
          </p:cNvPr>
          <p:cNvSpPr txBox="1"/>
          <p:nvPr/>
        </p:nvSpPr>
        <p:spPr>
          <a:xfrm>
            <a:off x="3657600" y="838457"/>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rgbClr val="235078"/>
                </a:solidFill>
                <a:latin typeface="Libre Baskerville" panose="02000000000000000000" pitchFamily="2" charset="0"/>
              </a:rPr>
              <a:t>Computational Analysis of Chemical Space </a:t>
            </a:r>
          </a:p>
          <a:p>
            <a:pPr algn="ctr" defTabSz="3761086">
              <a:spcBef>
                <a:spcPct val="20000"/>
              </a:spcBef>
              <a:defRPr/>
            </a:pPr>
            <a:r>
              <a:rPr lang="en-US" sz="7200" i="1" dirty="0">
                <a:solidFill>
                  <a:srgbClr val="235078"/>
                </a:solidFill>
                <a:latin typeface="Libre Baskerville" panose="02000000000000000000" pitchFamily="2" charset="0"/>
              </a:rPr>
              <a:t>A PCA, Clustering, &amp; Docking Score Prediction Approach</a:t>
            </a:r>
          </a:p>
        </p:txBody>
      </p:sp>
      <p:sp>
        <p:nvSpPr>
          <p:cNvPr id="26" name="Text Placeholder 5">
            <a:extLst>
              <a:ext uri="{FF2B5EF4-FFF2-40B4-BE49-F238E27FC236}">
                <a16:creationId xmlns:a16="http://schemas.microsoft.com/office/drawing/2014/main" id="{EF872E11-D0DF-4446-BE76-A398B88E9B44}"/>
              </a:ext>
            </a:extLst>
          </p:cNvPr>
          <p:cNvSpPr txBox="1"/>
          <p:nvPr/>
        </p:nvSpPr>
        <p:spPr>
          <a:xfrm>
            <a:off x="3657600" y="3921087"/>
            <a:ext cx="36576000" cy="738664"/>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800" dirty="0">
                <a:solidFill>
                  <a:srgbClr val="235078"/>
                </a:solidFill>
                <a:latin typeface="Montserrat" panose="00000500000000000000" pitchFamily="50" charset="0"/>
                <a:cs typeface="Arial" pitchFamily="34" charset="0"/>
              </a:rPr>
              <a:t>Tyler Maire, </a:t>
            </a:r>
            <a:r>
              <a:rPr lang="en-US" sz="4800" dirty="0" err="1">
                <a:solidFill>
                  <a:srgbClr val="235078"/>
                </a:solidFill>
                <a:latin typeface="Montserrat" panose="00000500000000000000" pitchFamily="50" charset="0"/>
                <a:cs typeface="Arial" pitchFamily="34" charset="0"/>
              </a:rPr>
              <a:t>Mahpara</a:t>
            </a:r>
            <a:r>
              <a:rPr lang="en-US" sz="4800" dirty="0">
                <a:solidFill>
                  <a:srgbClr val="235078"/>
                </a:solidFill>
                <a:latin typeface="Montserrat" panose="00000500000000000000" pitchFamily="50" charset="0"/>
                <a:cs typeface="Arial" pitchFamily="34" charset="0"/>
              </a:rPr>
              <a:t> Abid, Peter </a:t>
            </a:r>
            <a:r>
              <a:rPr lang="en-US" sz="4800" dirty="0" err="1">
                <a:solidFill>
                  <a:srgbClr val="235078"/>
                </a:solidFill>
                <a:latin typeface="Montserrat" panose="00000500000000000000" pitchFamily="50" charset="0"/>
                <a:cs typeface="Arial" pitchFamily="34" charset="0"/>
              </a:rPr>
              <a:t>Imonte</a:t>
            </a:r>
            <a:r>
              <a:rPr lang="en-US" sz="4800" dirty="0">
                <a:solidFill>
                  <a:srgbClr val="235078"/>
                </a:solidFill>
                <a:latin typeface="Montserrat" panose="00000500000000000000" pitchFamily="50" charset="0"/>
                <a:cs typeface="Arial" pitchFamily="34" charset="0"/>
              </a:rPr>
              <a:t>, Gracious </a:t>
            </a:r>
            <a:r>
              <a:rPr lang="en-US" sz="4800" dirty="0" err="1">
                <a:solidFill>
                  <a:srgbClr val="235078"/>
                </a:solidFill>
                <a:latin typeface="Montserrat" panose="00000500000000000000" pitchFamily="50" charset="0"/>
                <a:cs typeface="Arial" pitchFamily="34" charset="0"/>
              </a:rPr>
              <a:t>Isoah</a:t>
            </a:r>
            <a:r>
              <a:rPr lang="en-US" sz="4800" dirty="0">
                <a:solidFill>
                  <a:srgbClr val="235078"/>
                </a:solidFill>
                <a:latin typeface="Montserrat" panose="00000500000000000000" pitchFamily="50" charset="0"/>
                <a:cs typeface="Arial" pitchFamily="34" charset="0"/>
              </a:rPr>
              <a:t>, Terry Ngala, &amp; Mikayla Sheild</a:t>
            </a:r>
          </a:p>
        </p:txBody>
      </p:sp>
      <p:sp>
        <p:nvSpPr>
          <p:cNvPr id="30" name="Rectangle 10">
            <a:extLst>
              <a:ext uri="{FF2B5EF4-FFF2-40B4-BE49-F238E27FC236}">
                <a16:creationId xmlns:a16="http://schemas.microsoft.com/office/drawing/2014/main" id="{10661D15-FEEC-48A3-BE53-98D164F2C69C}"/>
              </a:ext>
            </a:extLst>
          </p:cNvPr>
          <p:cNvSpPr>
            <a:spLocks noChangeArrowheads="1"/>
          </p:cNvSpPr>
          <p:nvPr/>
        </p:nvSpPr>
        <p:spPr bwMode="auto">
          <a:xfrm>
            <a:off x="11143969" y="10196687"/>
            <a:ext cx="21603256" cy="87330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3600" b="1" dirty="0">
                <a:solidFill>
                  <a:schemeClr val="bg1"/>
                </a:solidFill>
                <a:latin typeface="Libre Baskerville" panose="02000000000000000000" pitchFamily="2" charset="0"/>
              </a:rPr>
              <a:t>Methodology</a:t>
            </a:r>
          </a:p>
        </p:txBody>
      </p:sp>
      <p:sp>
        <p:nvSpPr>
          <p:cNvPr id="34" name="Rectangle 10">
            <a:extLst>
              <a:ext uri="{FF2B5EF4-FFF2-40B4-BE49-F238E27FC236}">
                <a16:creationId xmlns:a16="http://schemas.microsoft.com/office/drawing/2014/main" id="{0BB0DEBB-643A-495C-9A00-84ACC65F1FD7}"/>
              </a:ext>
            </a:extLst>
          </p:cNvPr>
          <p:cNvSpPr>
            <a:spLocks noChangeArrowheads="1"/>
          </p:cNvSpPr>
          <p:nvPr/>
        </p:nvSpPr>
        <p:spPr bwMode="auto">
          <a:xfrm>
            <a:off x="33307911" y="10196687"/>
            <a:ext cx="9811900" cy="87330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3600" b="1" dirty="0">
                <a:solidFill>
                  <a:schemeClr val="bg1"/>
                </a:solidFill>
                <a:latin typeface="Libre Baskerville" panose="02000000000000000000" pitchFamily="2" charset="0"/>
              </a:rPr>
              <a:t>Discussion &amp; Results</a:t>
            </a:r>
          </a:p>
        </p:txBody>
      </p:sp>
      <p:sp>
        <p:nvSpPr>
          <p:cNvPr id="36" name="TextBox 19">
            <a:extLst>
              <a:ext uri="{FF2B5EF4-FFF2-40B4-BE49-F238E27FC236}">
                <a16:creationId xmlns:a16="http://schemas.microsoft.com/office/drawing/2014/main" id="{FD3D0ACE-DC7E-450B-BD49-B7A44641E37F}"/>
              </a:ext>
            </a:extLst>
          </p:cNvPr>
          <p:cNvSpPr txBox="1">
            <a:spLocks noChangeArrowheads="1"/>
          </p:cNvSpPr>
          <p:nvPr/>
        </p:nvSpPr>
        <p:spPr bwMode="auto">
          <a:xfrm>
            <a:off x="771385" y="8175477"/>
            <a:ext cx="27319834" cy="1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dirty="0">
                <a:latin typeface="Montserrat Light" panose="00000400000000000000" pitchFamily="50" charset="0"/>
                <a:ea typeface="Open Sans" panose="020B0606030504020204" pitchFamily="34" charset="0"/>
                <a:cs typeface="Open Sans" panose="020B0606030504020204" pitchFamily="34" charset="0"/>
              </a:rPr>
              <a:t>Understanding the chemical properties that influence molecular binding to protein targets is crucial for drug discovery. This study explores a dataset of over 10,000 compounds docked against adenosine deaminase (ADA), an enzyme linked to multiple diseases. We employ Principal Component Analysis (PCA) and K-means clustering to map the chemical space of these compounds and identify clusters with strong binding affinities. Additionally, we use machine learning regression</a:t>
            </a:r>
          </a:p>
          <a:p>
            <a:r>
              <a:rPr lang="en-US" sz="2400" dirty="0">
                <a:latin typeface="Montserrat Light" panose="00000400000000000000" pitchFamily="50" charset="0"/>
                <a:ea typeface="Open Sans" panose="020B0606030504020204" pitchFamily="34" charset="0"/>
                <a:cs typeface="Open Sans" panose="020B0606030504020204" pitchFamily="34" charset="0"/>
              </a:rPr>
              <a:t>models to predict docking scores, highlighting key molecular descriptors that influence binding. Our findings reveal distinct chemical clusters and the molecular properties that contribute to strong ADA binding, paving the way for more efficient drug screening strategies.</a:t>
            </a:r>
          </a:p>
        </p:txBody>
      </p:sp>
      <p:sp>
        <p:nvSpPr>
          <p:cNvPr id="37" name="Rectangle 10">
            <a:extLst>
              <a:ext uri="{FF2B5EF4-FFF2-40B4-BE49-F238E27FC236}">
                <a16:creationId xmlns:a16="http://schemas.microsoft.com/office/drawing/2014/main" id="{E62CA47B-6D2F-458C-98CC-19C397FB88BA}"/>
              </a:ext>
            </a:extLst>
          </p:cNvPr>
          <p:cNvSpPr>
            <a:spLocks noChangeArrowheads="1"/>
          </p:cNvSpPr>
          <p:nvPr/>
        </p:nvSpPr>
        <p:spPr bwMode="auto">
          <a:xfrm>
            <a:off x="771386" y="7421747"/>
            <a:ext cx="9601200" cy="873301"/>
          </a:xfrm>
          <a:prstGeom prst="rect">
            <a:avLst/>
          </a:prstGeom>
          <a:noFill/>
          <a:ln w="12700">
            <a:noFill/>
            <a:miter lim="800000"/>
          </a:ln>
        </p:spPr>
        <p:txBody>
          <a:bodyPr wrap="none" lIns="137126" tIns="73152" rIns="137126" bIns="68563" anchor="ctr" anchorCtr="0"/>
          <a:lstStyle>
            <a:defPPr>
              <a:defRPr kern="1200"/>
            </a:defPPr>
          </a:lstStyle>
          <a:p>
            <a:pPr defTabSz="4702588">
              <a:defRPr/>
            </a:pPr>
            <a:r>
              <a:rPr lang="en-US" sz="3600" b="1">
                <a:solidFill>
                  <a:srgbClr val="1482A5"/>
                </a:solidFill>
                <a:latin typeface="Libre Baskerville" panose="02000000000000000000" pitchFamily="2" charset="0"/>
              </a:rPr>
              <a:t>Abstract</a:t>
            </a:r>
          </a:p>
        </p:txBody>
      </p:sp>
      <p:sp>
        <p:nvSpPr>
          <p:cNvPr id="50" name="Rectangle 10">
            <a:extLst>
              <a:ext uri="{FF2B5EF4-FFF2-40B4-BE49-F238E27FC236}">
                <a16:creationId xmlns:a16="http://schemas.microsoft.com/office/drawing/2014/main" id="{1BD94FDB-190B-4638-89EC-A656D127038B}"/>
              </a:ext>
            </a:extLst>
          </p:cNvPr>
          <p:cNvSpPr>
            <a:spLocks noChangeArrowheads="1"/>
          </p:cNvSpPr>
          <p:nvPr/>
        </p:nvSpPr>
        <p:spPr bwMode="auto">
          <a:xfrm>
            <a:off x="771383" y="24077420"/>
            <a:ext cx="9601200" cy="87330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3600" b="1" dirty="0">
                <a:solidFill>
                  <a:schemeClr val="bg1"/>
                </a:solidFill>
                <a:latin typeface="Libre Baskerville" panose="02000000000000000000" pitchFamily="2" charset="0"/>
              </a:rPr>
              <a:t>Objectives</a:t>
            </a:r>
          </a:p>
        </p:txBody>
      </p:sp>
      <p:sp>
        <p:nvSpPr>
          <p:cNvPr id="54" name="Rectangle 10">
            <a:extLst>
              <a:ext uri="{FF2B5EF4-FFF2-40B4-BE49-F238E27FC236}">
                <a16:creationId xmlns:a16="http://schemas.microsoft.com/office/drawing/2014/main" id="{C5373E80-5BA7-4273-832B-6C4F5740A8C5}"/>
              </a:ext>
            </a:extLst>
          </p:cNvPr>
          <p:cNvSpPr>
            <a:spLocks noChangeArrowheads="1"/>
          </p:cNvSpPr>
          <p:nvPr/>
        </p:nvSpPr>
        <p:spPr bwMode="auto">
          <a:xfrm>
            <a:off x="33307911" y="22332339"/>
            <a:ext cx="9780721" cy="87330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3600" b="1" dirty="0">
                <a:solidFill>
                  <a:schemeClr val="bg1"/>
                </a:solidFill>
                <a:latin typeface="Libre Baskerville" panose="02000000000000000000" pitchFamily="2" charset="0"/>
              </a:rPr>
              <a:t>Conclusion</a:t>
            </a:r>
          </a:p>
        </p:txBody>
      </p:sp>
      <p:sp>
        <p:nvSpPr>
          <p:cNvPr id="27" name="TextBox 26">
            <a:extLst>
              <a:ext uri="{FF2B5EF4-FFF2-40B4-BE49-F238E27FC236}">
                <a16:creationId xmlns:a16="http://schemas.microsoft.com/office/drawing/2014/main" id="{6D27E454-6E74-438E-B6CD-F623F47990B5}"/>
              </a:ext>
            </a:extLst>
          </p:cNvPr>
          <p:cNvSpPr txBox="1"/>
          <p:nvPr/>
        </p:nvSpPr>
        <p:spPr>
          <a:xfrm>
            <a:off x="742340" y="11146444"/>
            <a:ext cx="9857035" cy="19266813"/>
          </a:xfrm>
          <a:prstGeom prst="rect">
            <a:avLst/>
          </a:prstGeom>
          <a:noFill/>
        </p:spPr>
        <p:txBody>
          <a:bodyPr wrap="square" rtlCol="0">
            <a:spAutoFit/>
          </a:bodyPr>
          <a:lstStyle>
            <a:defPPr>
              <a:defRPr kern="1200"/>
            </a:defPPr>
          </a:lstStyle>
          <a:p>
            <a:r>
              <a:rPr lang="en-US" sz="2200" dirty="0">
                <a:latin typeface="Montserrat Light" panose="00000400000000000000" pitchFamily="50" charset="0"/>
                <a:ea typeface="Open Sans" panose="020B0606030504020204" pitchFamily="34" charset="0"/>
                <a:cs typeface="Open Sans" panose="020B0606030504020204" pitchFamily="34" charset="0"/>
              </a:rPr>
              <a:t>	Drug discovery is a complex and resource-intensive process that involves identifying and optimizing potential therapeutic compounds. Computational approaches, particularly molecular docking and machine learning have emerged as powerful tools for accelerating drug discovery by predicting the binding affinity of small molecules to target proteins. Molecular docking predicts how a ligand interacts with a biological target, providing insights into binding affinity, molecular interactions, and pharmacokinetic properties (Shoichet, 2004). However, the effectiveness of docking studies relies heavily on the molecular descriptors used to represent chemical compounds (Lipinski et al., 2001).</a:t>
            </a:r>
          </a:p>
          <a:p>
            <a:endParaRPr lang="en-US" sz="2200" dirty="0">
              <a:latin typeface="Montserrat Light" panose="00000400000000000000" pitchFamily="50" charset="0"/>
              <a:ea typeface="Open Sans" panose="020B0606030504020204" pitchFamily="34" charset="0"/>
              <a:cs typeface="Open Sans" panose="020B0606030504020204" pitchFamily="34" charset="0"/>
            </a:endParaRPr>
          </a:p>
          <a:p>
            <a:r>
              <a:rPr lang="en-US" sz="2200" dirty="0">
                <a:latin typeface="Montserrat Light" panose="00000400000000000000" pitchFamily="50" charset="0"/>
                <a:ea typeface="Open Sans" panose="020B0606030504020204" pitchFamily="34" charset="0"/>
                <a:cs typeface="Open Sans" panose="020B0606030504020204" pitchFamily="34" charset="0"/>
              </a:rPr>
              <a:t>	In recent years, dimensionality reduction techniques such as Principal Component Analysis (PCA) have been employed to analyze high-dimensional chemical descriptor data, facilitating the identification of key molecular properties that influence docking scores (Jolliffe &amp; Cadima, 2016). PCA enables the visualization of chemical space, where compounds with similar properties cluster together, aiding in the classification and prioritization of potential drug candidates (Todeschini &amp; Consonni, 2009). Furthermore, unsupervised clustering techniques like K-means clustering allow for the segmentation of compounds into groups based on their physicochemical properties. By clustering compounds into distinct chemical spaces, we can identify trends in molecular behavior and determine which structural features correlate with strong binding affinities (Jain &amp; Nicholls, 2008).</a:t>
            </a:r>
          </a:p>
          <a:p>
            <a:endParaRPr lang="en-US" sz="2200" dirty="0">
              <a:latin typeface="Montserrat Light" panose="00000400000000000000" pitchFamily="50" charset="0"/>
              <a:ea typeface="Open Sans" panose="020B0606030504020204" pitchFamily="34" charset="0"/>
              <a:cs typeface="Open Sans" panose="020B0606030504020204" pitchFamily="34" charset="0"/>
            </a:endParaRPr>
          </a:p>
          <a:p>
            <a:r>
              <a:rPr lang="en-US" sz="2200" dirty="0">
                <a:latin typeface="Montserrat Light" panose="00000400000000000000" pitchFamily="50" charset="0"/>
                <a:ea typeface="Open Sans" panose="020B0606030504020204" pitchFamily="34" charset="0"/>
                <a:cs typeface="Open Sans" panose="020B0606030504020204" pitchFamily="34" charset="0"/>
              </a:rPr>
              <a:t>	Another crucial aspect of computational drug discovery is machine learning-based prediction models. In this study, we employ a Random Forest regression model to predict docking scores using molecular descriptors. Random Forest is a widely used ensemble learning method known for its robustness against overfitting and its ability to handle high-dimensional data (</a:t>
            </a:r>
            <a:r>
              <a:rPr lang="en-US" sz="2200" dirty="0" err="1">
                <a:latin typeface="Montserrat Light" panose="00000400000000000000" pitchFamily="50" charset="0"/>
                <a:ea typeface="Open Sans" panose="020B0606030504020204" pitchFamily="34" charset="0"/>
                <a:cs typeface="Open Sans" panose="020B0606030504020204" pitchFamily="34" charset="0"/>
              </a:rPr>
              <a:t>Breiman</a:t>
            </a:r>
            <a:r>
              <a:rPr lang="en-US" sz="2200" dirty="0">
                <a:latin typeface="Montserrat Light" panose="00000400000000000000" pitchFamily="50" charset="0"/>
                <a:ea typeface="Open Sans" panose="020B0606030504020204" pitchFamily="34" charset="0"/>
                <a:cs typeface="Open Sans" panose="020B0606030504020204" pitchFamily="34" charset="0"/>
              </a:rPr>
              <a:t>, 2001). By evaluating feature importance, we can determine which molecular properties have the greatest impact on docking outcomes, guiding the selection and optimization of promising compounds (Mitchell, 2014).</a:t>
            </a: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endParaRPr lang="en-US" sz="24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2BBD7720-E258-450C-97C8-212EC4244F55}"/>
              </a:ext>
            </a:extLst>
          </p:cNvPr>
          <p:cNvSpPr txBox="1"/>
          <p:nvPr/>
        </p:nvSpPr>
        <p:spPr>
          <a:xfrm>
            <a:off x="771386" y="25108152"/>
            <a:ext cx="9857035" cy="4770537"/>
          </a:xfrm>
          <a:prstGeom prst="rect">
            <a:avLst/>
          </a:prstGeom>
          <a:noFill/>
        </p:spPr>
        <p:txBody>
          <a:bodyPr wrap="square" rtlCol="0">
            <a:spAutoFit/>
          </a:bodyPr>
          <a:lstStyle>
            <a:defPPr>
              <a:defRPr kern="1200"/>
            </a:defPPr>
          </a:lstStyle>
          <a:p>
            <a:pPr>
              <a:spcBef>
                <a:spcPts val="600"/>
              </a:spcBef>
              <a:spcAft>
                <a:spcPts val="600"/>
              </a:spcAft>
            </a:pPr>
            <a:r>
              <a:rPr lang="en-US" sz="2400" dirty="0">
                <a:latin typeface="Montserrat SemiBold" panose="020F0502020204030204" pitchFamily="2" charset="0"/>
                <a:ea typeface="Open Sans" panose="020B0606030504020204" pitchFamily="34" charset="0"/>
                <a:cs typeface="Open Sans" panose="020B0606030504020204" pitchFamily="34" charset="0"/>
              </a:rPr>
              <a:t>1. Analyze the correlation between chemical descriptors and docking scores using a feature correlation heatmap.</a:t>
            </a:r>
          </a:p>
          <a:p>
            <a:pPr>
              <a:spcBef>
                <a:spcPts val="600"/>
              </a:spcBef>
              <a:spcAft>
                <a:spcPts val="600"/>
              </a:spcAft>
            </a:pPr>
            <a:r>
              <a:rPr lang="en-US" sz="2400" dirty="0">
                <a:latin typeface="Montserrat SemiBold" panose="020F0502020204030204" pitchFamily="2" charset="0"/>
                <a:ea typeface="Open Sans" panose="020B0606030504020204" pitchFamily="34" charset="0"/>
                <a:cs typeface="Open Sans" panose="020B0606030504020204" pitchFamily="34" charset="0"/>
              </a:rPr>
              <a:t>2.Apply PCA to visualize the distribution of compounds in chemical space and identify major variance-contributing features.</a:t>
            </a:r>
          </a:p>
          <a:p>
            <a:pPr>
              <a:spcBef>
                <a:spcPts val="600"/>
              </a:spcBef>
              <a:spcAft>
                <a:spcPts val="600"/>
              </a:spcAft>
            </a:pPr>
            <a:r>
              <a:rPr lang="en-US" sz="2400" dirty="0">
                <a:latin typeface="Montserrat SemiBold" panose="020F0502020204030204" pitchFamily="2" charset="0"/>
                <a:ea typeface="Open Sans" panose="020B0606030504020204" pitchFamily="34" charset="0"/>
                <a:cs typeface="Open Sans" panose="020B0606030504020204" pitchFamily="34" charset="0"/>
              </a:rPr>
              <a:t>3. Perform K-means clustering to classify compounds based on their physicochemical properties.</a:t>
            </a:r>
          </a:p>
          <a:p>
            <a:pPr>
              <a:spcBef>
                <a:spcPts val="600"/>
              </a:spcBef>
              <a:spcAft>
                <a:spcPts val="600"/>
              </a:spcAft>
            </a:pPr>
            <a:r>
              <a:rPr lang="en-US" sz="2400" dirty="0">
                <a:latin typeface="Montserrat SemiBold" panose="020F0502020204030204" pitchFamily="2" charset="0"/>
                <a:ea typeface="Open Sans" panose="020B0606030504020204" pitchFamily="34" charset="0"/>
                <a:cs typeface="Open Sans" panose="020B0606030504020204" pitchFamily="34" charset="0"/>
              </a:rPr>
              <a:t>4. Train a Random Forest model to predict docking scores and identify the most significant molecular descriptors.</a:t>
            </a:r>
          </a:p>
          <a:p>
            <a:pPr>
              <a:spcBef>
                <a:spcPts val="600"/>
              </a:spcBef>
              <a:spcAft>
                <a:spcPts val="600"/>
              </a:spcAft>
            </a:pPr>
            <a:r>
              <a:rPr lang="en-US" sz="2400" dirty="0">
                <a:latin typeface="Montserrat SemiBold" panose="020F0502020204030204" pitchFamily="2" charset="0"/>
                <a:ea typeface="Open Sans" panose="020B0606030504020204" pitchFamily="34" charset="0"/>
                <a:cs typeface="Open Sans" panose="020B0606030504020204" pitchFamily="34" charset="0"/>
              </a:rPr>
              <a:t>5. Evaluate model performance through actual vs predicted docking score analysis.</a:t>
            </a:r>
          </a:p>
        </p:txBody>
      </p:sp>
      <p:sp>
        <p:nvSpPr>
          <p:cNvPr id="247" name="TextBox 246">
            <a:extLst>
              <a:ext uri="{FF2B5EF4-FFF2-40B4-BE49-F238E27FC236}">
                <a16:creationId xmlns:a16="http://schemas.microsoft.com/office/drawing/2014/main" id="{998FE72F-E77A-4480-B8D1-D34F20784276}"/>
              </a:ext>
            </a:extLst>
          </p:cNvPr>
          <p:cNvSpPr txBox="1"/>
          <p:nvPr/>
        </p:nvSpPr>
        <p:spPr>
          <a:xfrm>
            <a:off x="33307911" y="11254649"/>
            <a:ext cx="9780721" cy="10433625"/>
          </a:xfrm>
          <a:prstGeom prst="rect">
            <a:avLst/>
          </a:prstGeom>
          <a:noFill/>
        </p:spPr>
        <p:txBody>
          <a:bodyPr wrap="square" rtlCol="0">
            <a:spAutoFit/>
          </a:bodyPr>
          <a:lstStyle>
            <a:defPPr>
              <a:defRPr kern="1200"/>
            </a:defPPr>
          </a:lstStyle>
          <a:p>
            <a:r>
              <a:rPr lang="en-US" sz="2000" u="sng" dirty="0">
                <a:latin typeface="Montserrat Light" panose="00000400000000000000" pitchFamily="50" charset="0"/>
                <a:ea typeface="Open Sans" panose="020B0606030504020204" pitchFamily="34" charset="0"/>
                <a:cs typeface="Open Sans" panose="020B0606030504020204" pitchFamily="34" charset="0"/>
              </a:rPr>
              <a:t>Feature Correlation Analysis</a:t>
            </a:r>
            <a:r>
              <a:rPr lang="en-US" sz="2000" dirty="0">
                <a:latin typeface="Montserrat Light" panose="00000400000000000000" pitchFamily="50" charset="0"/>
                <a:ea typeface="Open Sans" panose="020B0606030504020204" pitchFamily="34" charset="0"/>
                <a:cs typeface="Open Sans" panose="020B0606030504020204" pitchFamily="34" charset="0"/>
              </a:rPr>
              <a:t>: found near perfect correlation (r~ 1.) between Mole. Weight (MW) &amp; Exact Mole. Weight (MW_EXACT); strong intercorrelation between Topological polar surface area (TPSA_NO) &amp; TPSA_NOPS; moderate correlation between rotatable bond count (</a:t>
            </a:r>
            <a:r>
              <a:rPr lang="en-US" sz="2000" dirty="0" err="1">
                <a:latin typeface="Montserrat Light" panose="00000400000000000000" pitchFamily="50" charset="0"/>
                <a:ea typeface="Open Sans" panose="020B0606030504020204" pitchFamily="34" charset="0"/>
                <a:cs typeface="Open Sans" panose="020B0606030504020204" pitchFamily="34" charset="0"/>
              </a:rPr>
              <a:t>RotBondCount</a:t>
            </a:r>
            <a:r>
              <a:rPr lang="en-US" sz="2000" dirty="0">
                <a:latin typeface="Montserrat Light" panose="00000400000000000000" pitchFamily="50" charset="0"/>
                <a:ea typeface="Open Sans" panose="020B0606030504020204" pitchFamily="34" charset="0"/>
                <a:cs typeface="Open Sans" panose="020B0606030504020204" pitchFamily="34" charset="0"/>
              </a:rPr>
              <a:t>) and docking score.</a:t>
            </a:r>
          </a:p>
          <a:p>
            <a:pPr marL="285750" indent="-28575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To reduce redundancy, only MW_EXACT can be considered.</a:t>
            </a:r>
          </a:p>
          <a:p>
            <a:pPr marL="285750" indent="-28575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TPSA_NO &amp; TPSA_NOPS likely capture overlapping molecular properties; considering just TPSA_NO will cover the most information</a:t>
            </a:r>
          </a:p>
          <a:p>
            <a:pPr marL="285750" indent="-28575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The moderate correlation between </a:t>
            </a:r>
            <a:r>
              <a:rPr lang="en-US" sz="1800" dirty="0" err="1">
                <a:latin typeface="Montserrat Light" panose="00000400000000000000" pitchFamily="50" charset="0"/>
                <a:ea typeface="Open Sans" panose="020B0606030504020204" pitchFamily="34" charset="0"/>
                <a:cs typeface="Open Sans" panose="020B0606030504020204" pitchFamily="34" charset="0"/>
              </a:rPr>
              <a:t>RotBondCount</a:t>
            </a:r>
            <a:r>
              <a:rPr lang="en-US" sz="1800" dirty="0">
                <a:latin typeface="Montserrat Light" panose="00000400000000000000" pitchFamily="50" charset="0"/>
                <a:ea typeface="Open Sans" panose="020B0606030504020204" pitchFamily="34" charset="0"/>
                <a:cs typeface="Open Sans" panose="020B0606030504020204" pitchFamily="34" charset="0"/>
              </a:rPr>
              <a:t> &amp; dock score suggests molecular flexibility possibly impacts ligand binding efficiency.</a:t>
            </a:r>
          </a:p>
          <a:p>
            <a:r>
              <a:rPr lang="en-US" sz="2000" u="sng" dirty="0">
                <a:latin typeface="Montserrat Light" panose="00000400000000000000" pitchFamily="50" charset="0"/>
                <a:ea typeface="Open Sans" panose="020B0606030504020204" pitchFamily="34" charset="0"/>
                <a:cs typeface="Open Sans" panose="020B0606030504020204" pitchFamily="34" charset="0"/>
              </a:rPr>
              <a:t>PCA &amp; Chemical Space Exploration:</a:t>
            </a:r>
            <a:r>
              <a:rPr lang="en-US" sz="2000" dirty="0">
                <a:latin typeface="Montserrat Light" panose="00000400000000000000" pitchFamily="50" charset="0"/>
                <a:ea typeface="Open Sans" panose="020B0606030504020204" pitchFamily="34" charset="0"/>
                <a:cs typeface="Open Sans" panose="020B0606030504020204" pitchFamily="34" charset="0"/>
              </a:rPr>
              <a:t> optimally identified components to be retained with reduce complexity while capturing a majority of variance at 57.9%(</a:t>
            </a:r>
            <a:r>
              <a:rPr kumimoji="0" lang="en-US" sz="2000" b="0" i="0" u="none" strike="noStrike" kern="1200" cap="none" spc="0" normalizeH="0" baseline="0" noProof="0" dirty="0">
                <a:ln>
                  <a:noFill/>
                </a:ln>
                <a:solidFill>
                  <a:prstClr val="black"/>
                </a:solidFill>
                <a:effectLst/>
                <a:uLnTx/>
                <a:uFillTx/>
                <a:latin typeface="Montserrat Light" panose="00000400000000000000" pitchFamily="50" charset="0"/>
                <a:ea typeface="Open Sans" panose="020B0606030504020204" pitchFamily="34" charset="0"/>
                <a:cs typeface="Open Sans" panose="020B0606030504020204" pitchFamily="34" charset="0"/>
              </a:rPr>
              <a:t>PC1 = 40.94% &amp; PC2 = 17.02%) and visualizing docking score in Figure 3</a:t>
            </a:r>
          </a:p>
          <a:p>
            <a:pPr marL="342900" indent="-34290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Montserrat Light" panose="00000400000000000000" pitchFamily="50" charset="0"/>
                <a:ea typeface="Open Sans" panose="020B0606030504020204" pitchFamily="34" charset="0"/>
                <a:cs typeface="Open Sans" panose="020B0606030504020204" pitchFamily="34" charset="0"/>
              </a:rPr>
              <a:t>Red = low dock score &amp; high affinity, Blue = high dock score &amp; low affinity</a:t>
            </a:r>
          </a:p>
          <a:p>
            <a:r>
              <a:rPr kumimoji="0" lang="en-US" sz="2000" b="0" i="0" u="none" strike="noStrike" kern="1200" cap="none" spc="0" normalizeH="0" baseline="0" noProof="0" dirty="0">
                <a:ln>
                  <a:noFill/>
                </a:ln>
                <a:solidFill>
                  <a:prstClr val="black"/>
                </a:solidFill>
                <a:effectLst/>
                <a:uLnTx/>
                <a:uFillTx/>
                <a:latin typeface="Montserrat Light" panose="00000400000000000000" pitchFamily="50" charset="0"/>
                <a:ea typeface="Open Sans" panose="020B0606030504020204" pitchFamily="34" charset="0"/>
                <a:cs typeface="Open Sans" panose="020B0606030504020204" pitchFamily="34" charset="0"/>
              </a:rPr>
              <a:t> </a:t>
            </a:r>
            <a:r>
              <a:rPr kumimoji="0" lang="en-US" sz="2000" b="0" i="0" u="sng" strike="noStrike" kern="1200" cap="none" spc="0" normalizeH="0" baseline="0" noProof="0" dirty="0">
                <a:ln>
                  <a:noFill/>
                </a:ln>
                <a:solidFill>
                  <a:prstClr val="black"/>
                </a:solidFill>
                <a:effectLst/>
                <a:uLnTx/>
                <a:uFillTx/>
                <a:latin typeface="Montserrat Light" panose="00000400000000000000" pitchFamily="50" charset="0"/>
                <a:ea typeface="Open Sans" panose="020B0606030504020204" pitchFamily="34" charset="0"/>
                <a:cs typeface="Open Sans" panose="020B0606030504020204" pitchFamily="34" charset="0"/>
              </a:rPr>
              <a:t>Clustering Analysis of Chemical Space:</a:t>
            </a:r>
            <a:r>
              <a:rPr kumimoji="0" lang="en-US" sz="2000" b="0" i="0" strike="noStrike" kern="1200" cap="none" spc="0" normalizeH="0" baseline="0" noProof="0" dirty="0">
                <a:ln>
                  <a:noFill/>
                </a:ln>
                <a:solidFill>
                  <a:prstClr val="black"/>
                </a:solidFill>
                <a:effectLst/>
                <a:uLnTx/>
                <a:uFillTx/>
                <a:latin typeface="Montserrat Light" panose="00000400000000000000" pitchFamily="50" charset="0"/>
                <a:ea typeface="Open Sans" panose="020B0606030504020204" pitchFamily="34" charset="0"/>
                <a:cs typeface="Open Sans" panose="020B0606030504020204" pitchFamily="34" charset="0"/>
              </a:rPr>
              <a:t> suggests that a clustering into groups (as show in Fig 3-Right) is based on similar structure; this approach prioritized chemical scaffolds that demonstrate strong protein-ligand interactions that help in the drug discovery process</a:t>
            </a:r>
            <a:endParaRPr kumimoji="0" lang="en-US" sz="2000" b="0" i="0" u="sng" strike="noStrike" kern="1200" cap="none" spc="0" normalizeH="0" baseline="0" noProof="0" dirty="0">
              <a:ln>
                <a:noFill/>
              </a:ln>
              <a:solidFill>
                <a:prstClr val="black"/>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a:p>
            <a:r>
              <a:rPr lang="en-US" sz="2000" u="sng" dirty="0">
                <a:latin typeface="Montserrat Light" panose="00000400000000000000" pitchFamily="50" charset="0"/>
                <a:ea typeface="Open Sans" panose="020B0606030504020204" pitchFamily="34" charset="0"/>
                <a:cs typeface="Open Sans" panose="020B0606030504020204" pitchFamily="34" charset="0"/>
              </a:rPr>
              <a:t>Docking Score Distribution Analysis:</a:t>
            </a:r>
            <a:r>
              <a:rPr lang="en-US" sz="2000" dirty="0">
                <a:latin typeface="Montserrat Light" panose="00000400000000000000" pitchFamily="50" charset="0"/>
                <a:ea typeface="Open Sans" panose="020B0606030504020204" pitchFamily="34" charset="0"/>
                <a:cs typeface="Open Sans" panose="020B0606030504020204" pitchFamily="34" charset="0"/>
              </a:rPr>
              <a:t> allowed for normalization of data, improving visualization and limiting impact of outliers. Key insights include:</a:t>
            </a:r>
          </a:p>
          <a:p>
            <a:pPr marL="342900" indent="-34290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Majority of candidates have moderate-to-strong binding affinities</a:t>
            </a:r>
          </a:p>
          <a:p>
            <a:pPr marL="342900" indent="-34290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High-scoring (low affinity) outliers suggest potential steric clashes, electrostatic interactions, or poor ligand complementarity in simulations</a:t>
            </a:r>
          </a:p>
          <a:p>
            <a:r>
              <a:rPr lang="en-US" sz="2000" u="sng" dirty="0">
                <a:latin typeface="Montserrat Light" panose="00000400000000000000" pitchFamily="50" charset="0"/>
                <a:ea typeface="Open Sans" panose="020B0606030504020204" pitchFamily="34" charset="0"/>
                <a:cs typeface="Open Sans" panose="020B0606030504020204" pitchFamily="34" charset="0"/>
              </a:rPr>
              <a:t>Feature Importance Random Forest Model:</a:t>
            </a:r>
            <a:r>
              <a:rPr lang="en-US" sz="2000" dirty="0">
                <a:latin typeface="Montserrat Light" panose="00000400000000000000" pitchFamily="50" charset="0"/>
                <a:ea typeface="Open Sans" panose="020B0606030504020204" pitchFamily="34" charset="0"/>
                <a:cs typeface="Open Sans" panose="020B0606030504020204" pitchFamily="34" charset="0"/>
              </a:rPr>
              <a:t> Trained on docking scores to identify most important molecular descriptors that influence the scores and identified TPSA_NO, FSP3, &amp; MW_EXACT as the most important features</a:t>
            </a:r>
          </a:p>
          <a:p>
            <a:pPr marL="342900" indent="-34290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TPSA_NO: measures H-bonding capacity; indicates role of polar interactions </a:t>
            </a:r>
          </a:p>
          <a:p>
            <a:pPr marL="342900" indent="-34290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FSP3: represents the fraction of sp3-hybridized carbons; links molecular flexibility in enhancing binding</a:t>
            </a:r>
          </a:p>
          <a:p>
            <a:pPr marL="342900" indent="-34290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MW_EXACT: highlights the influences of steric effects and molecular stability</a:t>
            </a:r>
          </a:p>
          <a:p>
            <a:r>
              <a:rPr lang="en-US" sz="2000" u="sng" dirty="0">
                <a:latin typeface="Montserrat Light" panose="00000400000000000000" pitchFamily="50" charset="0"/>
                <a:ea typeface="Open Sans" panose="020B0606030504020204" pitchFamily="34" charset="0"/>
                <a:cs typeface="Open Sans" panose="020B0606030504020204" pitchFamily="34" charset="0"/>
              </a:rPr>
              <a:t>Model Performance Evaluation:</a:t>
            </a:r>
            <a:r>
              <a:rPr lang="en-US" sz="2000" dirty="0">
                <a:latin typeface="Montserrat Light" panose="00000400000000000000" pitchFamily="50" charset="0"/>
                <a:ea typeface="Open Sans" panose="020B0606030504020204" pitchFamily="34" charset="0"/>
                <a:cs typeface="Open Sans" panose="020B0606030504020204" pitchFamily="34" charset="0"/>
              </a:rPr>
              <a:t> Found the Random Forest model accurately predicts low-to-moderate docking scores yet underestimates high docking scores. Overall agreement between predicted and actual scores supports the use of machine learning</a:t>
            </a:r>
          </a:p>
          <a:p>
            <a:pPr marL="342900" indent="-34290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Future improvements could utilize more complex machine learning techniques</a:t>
            </a:r>
          </a:p>
        </p:txBody>
      </p:sp>
      <p:sp>
        <p:nvSpPr>
          <p:cNvPr id="303" name="TextBox 302">
            <a:extLst>
              <a:ext uri="{FF2B5EF4-FFF2-40B4-BE49-F238E27FC236}">
                <a16:creationId xmlns:a16="http://schemas.microsoft.com/office/drawing/2014/main" id="{995B8920-2EE7-4FFC-B20D-4A97E28B3E9A}"/>
              </a:ext>
            </a:extLst>
          </p:cNvPr>
          <p:cNvSpPr txBox="1"/>
          <p:nvPr/>
        </p:nvSpPr>
        <p:spPr>
          <a:xfrm>
            <a:off x="33269752" y="23430423"/>
            <a:ext cx="9857035" cy="8463855"/>
          </a:xfrm>
          <a:prstGeom prst="rect">
            <a:avLst/>
          </a:prstGeom>
          <a:noFill/>
        </p:spPr>
        <p:txBody>
          <a:bodyPr wrap="square" rtlCol="0">
            <a:spAutoFit/>
          </a:bodyPr>
          <a:lstStyle>
            <a:defPPr>
              <a:defRPr kern="1200"/>
            </a:defPPr>
          </a:lstStyle>
          <a:p>
            <a:pPr marL="342900" indent="-342900">
              <a:buFont typeface="Arial" panose="020B0604020202020204" pitchFamily="34" charset="0"/>
              <a:buChar char="•"/>
            </a:pPr>
            <a:r>
              <a:rPr lang="en-US" sz="2400" dirty="0">
                <a:latin typeface="Montserrat Light" panose="00000400000000000000" pitchFamily="50" charset="0"/>
                <a:ea typeface="Open Sans" panose="020B0606030504020204" pitchFamily="34" charset="0"/>
                <a:cs typeface="Open Sans" panose="020B0606030504020204" pitchFamily="34" charset="0"/>
              </a:rPr>
              <a:t>This study demonstrated how dimensionality reduction, clustering, and machine learning techniques can be used to analyze chemical space and predict docking scores. We were able to identify key molecular descriptors that influence docking affinity through the combination of Principal Component Analysis, K-means clustering, feature correlation analysis, and Random Forest regression.</a:t>
            </a:r>
          </a:p>
          <a:p>
            <a:pPr marL="342900" indent="-342900">
              <a:buFont typeface="Arial" panose="020B0604020202020204" pitchFamily="34" charset="0"/>
              <a:buChar char="•"/>
            </a:pPr>
            <a:r>
              <a:rPr lang="en-US" sz="2400" dirty="0">
                <a:latin typeface="Montserrat Light" panose="00000400000000000000" pitchFamily="50" charset="0"/>
                <a:ea typeface="Open Sans" panose="020B0606030504020204" pitchFamily="34" charset="0"/>
                <a:cs typeface="Open Sans" panose="020B0606030504020204" pitchFamily="34" charset="0"/>
              </a:rPr>
              <a:t>Potential implications drawn from this study include:</a:t>
            </a:r>
          </a:p>
          <a:p>
            <a:pPr marL="457200" indent="-457200">
              <a:buFont typeface="+mj-lt"/>
              <a:buAutoNum type="arabicPeriod"/>
            </a:pPr>
            <a:r>
              <a:rPr lang="en-US" sz="2000" dirty="0">
                <a:latin typeface="Montserrat Light" panose="00000400000000000000" pitchFamily="50" charset="0"/>
                <a:ea typeface="Open Sans" panose="020B0606030504020204" pitchFamily="34" charset="0"/>
                <a:cs typeface="Open Sans" panose="020B0606030504020204" pitchFamily="34" charset="0"/>
              </a:rPr>
              <a:t>Computational identification of molecular descriptors &amp; filtering of drug candidates can allow for virtual screening optimization, reducing the number of false positives. </a:t>
            </a:r>
          </a:p>
          <a:p>
            <a:pPr marL="457200" indent="-457200">
              <a:buFont typeface="+mj-lt"/>
              <a:buAutoNum type="arabicPeriod"/>
            </a:pPr>
            <a:r>
              <a:rPr lang="en-US" sz="2000" dirty="0">
                <a:latin typeface="Montserrat Light" panose="00000400000000000000" pitchFamily="50" charset="0"/>
                <a:ea typeface="Open Sans" panose="020B0606030504020204" pitchFamily="34" charset="0"/>
                <a:cs typeface="Open Sans" panose="020B0606030504020204" pitchFamily="34" charset="0"/>
              </a:rPr>
              <a:t>Molecular scaffolding impacts how strong protein-ligand interactions can be, as alluded to by the clustering analysis.</a:t>
            </a:r>
          </a:p>
          <a:p>
            <a:pPr marL="457200" indent="-457200">
              <a:buFont typeface="+mj-lt"/>
              <a:buAutoNum type="arabicPeriod"/>
            </a:pPr>
            <a:r>
              <a:rPr lang="en-US" sz="2000" dirty="0">
                <a:latin typeface="Montserrat Light" panose="00000400000000000000" pitchFamily="50" charset="0"/>
                <a:ea typeface="Open Sans" panose="020B0606030504020204" pitchFamily="34" charset="0"/>
                <a:cs typeface="Open Sans" panose="020B0606030504020204" pitchFamily="34" charset="0"/>
              </a:rPr>
              <a:t>Machine-learning can aid in careful feature selection in drug discovery, whose results can aid in developing improved descriptors that capture more complex interaction patterns.</a:t>
            </a:r>
          </a:p>
          <a:p>
            <a:pPr marL="342900" indent="-342900">
              <a:buFont typeface="Arial" panose="020B0604020202020204" pitchFamily="34" charset="0"/>
              <a:buChar char="•"/>
            </a:pPr>
            <a:r>
              <a:rPr lang="en-US" sz="2400" dirty="0">
                <a:latin typeface="Montserrat Light" panose="00000400000000000000" pitchFamily="50" charset="0"/>
                <a:ea typeface="Open Sans" panose="020B0606030504020204" pitchFamily="34" charset="0"/>
                <a:cs typeface="Open Sans" panose="020B0606030504020204" pitchFamily="34" charset="0"/>
              </a:rPr>
              <a:t>Limitations in this study exist in the relatively simple machine learning technique used and analyses completed based on one aspect of drug discovery (that being docking score). Further improvements on this study could include:</a:t>
            </a:r>
          </a:p>
          <a:p>
            <a:pPr marL="457200" indent="-457200">
              <a:buFont typeface="+mj-lt"/>
              <a:buAutoNum type="arabicPeriod"/>
            </a:pPr>
            <a:r>
              <a:rPr lang="en-US" sz="2000" dirty="0">
                <a:latin typeface="Montserrat Light" panose="00000400000000000000" pitchFamily="50" charset="0"/>
                <a:ea typeface="Open Sans" panose="020B0606030504020204" pitchFamily="34" charset="0"/>
                <a:cs typeface="Open Sans" panose="020B0606030504020204" pitchFamily="34" charset="0"/>
              </a:rPr>
              <a:t>Incorporating additional molecular features </a:t>
            </a:r>
          </a:p>
          <a:p>
            <a:pPr marL="457200" indent="-457200">
              <a:buFont typeface="+mj-lt"/>
              <a:buAutoNum type="arabicPeriod"/>
            </a:pPr>
            <a:r>
              <a:rPr lang="en-US" sz="2000" dirty="0">
                <a:latin typeface="Montserrat Light" panose="00000400000000000000" pitchFamily="50" charset="0"/>
                <a:ea typeface="Open Sans" panose="020B0606030504020204" pitchFamily="34" charset="0"/>
                <a:cs typeface="Open Sans" panose="020B0606030504020204" pitchFamily="34" charset="0"/>
              </a:rPr>
              <a:t>Implementing Deep Learning Approaches (such as Graph Neural Networks (GNNs)) </a:t>
            </a:r>
          </a:p>
          <a:p>
            <a:pPr marL="457200" indent="-457200">
              <a:buFont typeface="+mj-lt"/>
              <a:buAutoNum type="arabicPeriod"/>
            </a:pPr>
            <a:r>
              <a:rPr lang="en-US" sz="2000" dirty="0">
                <a:latin typeface="Montserrat Light" panose="00000400000000000000" pitchFamily="50" charset="0"/>
                <a:ea typeface="Open Sans" panose="020B0606030504020204" pitchFamily="34" charset="0"/>
                <a:cs typeface="Open Sans" panose="020B0606030504020204" pitchFamily="34" charset="0"/>
              </a:rPr>
              <a:t>Supporting predicted scores with experimental validation</a:t>
            </a:r>
          </a:p>
        </p:txBody>
      </p:sp>
      <p:sp>
        <p:nvSpPr>
          <p:cNvPr id="4" name="Text Placeholder 5">
            <a:extLst>
              <a:ext uri="{FF2B5EF4-FFF2-40B4-BE49-F238E27FC236}">
                <a16:creationId xmlns:a16="http://schemas.microsoft.com/office/drawing/2014/main" id="{3E5550BC-0760-434B-C23D-B47C36A85778}"/>
              </a:ext>
            </a:extLst>
          </p:cNvPr>
          <p:cNvSpPr txBox="1"/>
          <p:nvPr/>
        </p:nvSpPr>
        <p:spPr>
          <a:xfrm>
            <a:off x="3657600" y="4754611"/>
            <a:ext cx="36576000" cy="677108"/>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400" i="1" dirty="0" err="1">
                <a:solidFill>
                  <a:srgbClr val="235078"/>
                </a:solidFill>
                <a:latin typeface="Montserrat" panose="00000500000000000000" pitchFamily="50" charset="0"/>
                <a:cs typeface="Arial" pitchFamily="34" charset="0"/>
              </a:rPr>
              <a:t>HackBio</a:t>
            </a:r>
            <a:r>
              <a:rPr lang="en-US" sz="4400" i="1" dirty="0">
                <a:solidFill>
                  <a:srgbClr val="235078"/>
                </a:solidFill>
                <a:latin typeface="Montserrat" panose="00000500000000000000" pitchFamily="50" charset="0"/>
                <a:cs typeface="Arial" pitchFamily="34" charset="0"/>
              </a:rPr>
              <a:t> Bioinformatics Internship – Stage 3 Project – March 2025</a:t>
            </a:r>
          </a:p>
        </p:txBody>
      </p:sp>
      <p:sp>
        <p:nvSpPr>
          <p:cNvPr id="6" name="Rectangle 10">
            <a:extLst>
              <a:ext uri="{FF2B5EF4-FFF2-40B4-BE49-F238E27FC236}">
                <a16:creationId xmlns:a16="http://schemas.microsoft.com/office/drawing/2014/main" id="{E13DDC87-8A9A-5F05-09DA-F2BE317900D4}"/>
              </a:ext>
            </a:extLst>
          </p:cNvPr>
          <p:cNvSpPr>
            <a:spLocks noChangeArrowheads="1"/>
          </p:cNvSpPr>
          <p:nvPr/>
        </p:nvSpPr>
        <p:spPr bwMode="auto">
          <a:xfrm>
            <a:off x="11143969" y="27569053"/>
            <a:ext cx="21603255" cy="694970"/>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3600" b="1" i="1" dirty="0">
                <a:solidFill>
                  <a:schemeClr val="bg1"/>
                </a:solidFill>
                <a:latin typeface="Libre Baskerville" panose="02000000000000000000" pitchFamily="2" charset="0"/>
              </a:rPr>
              <a:t>References</a:t>
            </a:r>
          </a:p>
        </p:txBody>
      </p:sp>
      <p:sp>
        <p:nvSpPr>
          <p:cNvPr id="7" name="Text Box 6">
            <a:extLst>
              <a:ext uri="{FF2B5EF4-FFF2-40B4-BE49-F238E27FC236}">
                <a16:creationId xmlns:a16="http://schemas.microsoft.com/office/drawing/2014/main" id="{B8AFAD16-E54F-3F32-70DD-B4969A948542}"/>
              </a:ext>
            </a:extLst>
          </p:cNvPr>
          <p:cNvSpPr txBox="1">
            <a:spLocks noChangeArrowheads="1"/>
          </p:cNvSpPr>
          <p:nvPr/>
        </p:nvSpPr>
        <p:spPr bwMode="auto">
          <a:xfrm>
            <a:off x="11143969" y="28372014"/>
            <a:ext cx="10058400" cy="3600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Bender, A. &amp; Cortes-Ciriano, I. (2021). Artificial Intelligence in drug discovery: What is real and what is hype? </a:t>
            </a:r>
            <a:r>
              <a:rPr lang="en-US" sz="1500" i="1" dirty="0">
                <a:latin typeface="Montserrat Light" panose="00000400000000000000" pitchFamily="50" charset="0"/>
                <a:ea typeface="Open Sans" panose="020B0606030504020204" pitchFamily="34" charset="0"/>
                <a:cs typeface="Open Sans" panose="020B0606030504020204" pitchFamily="34" charset="0"/>
              </a:rPr>
              <a:t>Genome Biology, 22(1</a:t>
            </a:r>
            <a:r>
              <a:rPr lang="en-US" sz="1500" dirty="0">
                <a:latin typeface="Montserrat Light" panose="00000400000000000000" pitchFamily="50" charset="0"/>
                <a:ea typeface="Open Sans" panose="020B0606030504020204" pitchFamily="34" charset="0"/>
                <a:cs typeface="Open Sans" panose="020B0606030504020204" pitchFamily="34" charset="0"/>
              </a:rPr>
              <a:t>), 1-14.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2"/>
              </a:rPr>
              <a:t>https://doi.org/10.1186/s13059-021-02324-2</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err="1">
                <a:latin typeface="Montserrat Light" panose="00000400000000000000" pitchFamily="50" charset="0"/>
                <a:ea typeface="Open Sans" panose="020B0606030504020204" pitchFamily="34" charset="0"/>
                <a:cs typeface="Open Sans" panose="020B0606030504020204" pitchFamily="34" charset="0"/>
              </a:rPr>
              <a:t>Breiman</a:t>
            </a:r>
            <a:r>
              <a:rPr lang="en-US" sz="1500" dirty="0">
                <a:latin typeface="Montserrat Light" panose="00000400000000000000" pitchFamily="50" charset="0"/>
                <a:ea typeface="Open Sans" panose="020B0606030504020204" pitchFamily="34" charset="0"/>
                <a:cs typeface="Open Sans" panose="020B0606030504020204" pitchFamily="34" charset="0"/>
              </a:rPr>
              <a:t>, L. (2001). Random forests. </a:t>
            </a:r>
            <a:r>
              <a:rPr lang="en-US" sz="1500" i="1" dirty="0">
                <a:latin typeface="Montserrat Light" panose="00000400000000000000" pitchFamily="50" charset="0"/>
                <a:ea typeface="Open Sans" panose="020B0606030504020204" pitchFamily="34" charset="0"/>
                <a:cs typeface="Open Sans" panose="020B0606030504020204" pitchFamily="34" charset="0"/>
              </a:rPr>
              <a:t>Machine Learning, 45(1)</a:t>
            </a:r>
            <a:r>
              <a:rPr lang="en-US" sz="1500" dirty="0">
                <a:latin typeface="Montserrat Light" panose="00000400000000000000" pitchFamily="50" charset="0"/>
                <a:ea typeface="Open Sans" panose="020B0606030504020204" pitchFamily="34" charset="0"/>
                <a:cs typeface="Open Sans" panose="020B0606030504020204" pitchFamily="34" charset="0"/>
              </a:rPr>
              <a:t>, 5-32.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3"/>
              </a:rPr>
              <a:t>https://doi.org/10.1023/A:1010933404324</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err="1">
                <a:latin typeface="Montserrat Light" panose="00000400000000000000" pitchFamily="50" charset="0"/>
                <a:ea typeface="Open Sans" panose="020B0606030504020204" pitchFamily="34" charset="0"/>
                <a:cs typeface="Open Sans" panose="020B0606030504020204" pitchFamily="34" charset="0"/>
              </a:rPr>
              <a:t>Gaudelet</a:t>
            </a:r>
            <a:r>
              <a:rPr lang="en-US" sz="1500" dirty="0">
                <a:latin typeface="Montserrat Light" panose="00000400000000000000" pitchFamily="50" charset="0"/>
                <a:ea typeface="Open Sans" panose="020B0606030504020204" pitchFamily="34" charset="0"/>
                <a:cs typeface="Open Sans" panose="020B0606030504020204" pitchFamily="34" charset="0"/>
              </a:rPr>
              <a:t>, T., Day, B., Jansen, J., Liu, G., &amp; Zang, X. (2020). Utilizing deep learning and generative models for drug design. </a:t>
            </a:r>
            <a:r>
              <a:rPr lang="en-US" sz="1500" i="1" dirty="0">
                <a:latin typeface="Montserrat Light" panose="00000400000000000000" pitchFamily="50" charset="0"/>
                <a:ea typeface="Open Sans" panose="020B0606030504020204" pitchFamily="34" charset="0"/>
                <a:cs typeface="Open Sans" panose="020B0606030504020204" pitchFamily="34" charset="0"/>
              </a:rPr>
              <a:t>Nature Reviews Drug Discovery, 19</a:t>
            </a:r>
            <a:r>
              <a:rPr lang="en-US" sz="1500" dirty="0">
                <a:latin typeface="Montserrat Light" panose="00000400000000000000" pitchFamily="50" charset="0"/>
                <a:ea typeface="Open Sans" panose="020B0606030504020204" pitchFamily="34" charset="0"/>
                <a:cs typeface="Open Sans" panose="020B0606030504020204" pitchFamily="34" charset="0"/>
              </a:rPr>
              <a:t>(8), 527-542.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4"/>
              </a:rPr>
              <a:t>https://doi.org/10.1038/s41573-020-0073-z</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Hartigan, J.A. &amp; Wong, M.A. (1979). Algorithm AS 136: A K-means clustering algorithm. </a:t>
            </a:r>
            <a:r>
              <a:rPr lang="en-US" sz="1500" i="1" dirty="0">
                <a:latin typeface="Montserrat Light" panose="00000400000000000000" pitchFamily="50" charset="0"/>
                <a:ea typeface="Open Sans" panose="020B0606030504020204" pitchFamily="34" charset="0"/>
                <a:cs typeface="Open Sans" panose="020B0606030504020204" pitchFamily="34" charset="0"/>
              </a:rPr>
              <a:t>Journal of the Royal Statistical Society: Series C (Applied Statistics), 28</a:t>
            </a:r>
            <a:r>
              <a:rPr lang="en-US" sz="1500" dirty="0">
                <a:latin typeface="Montserrat Light" panose="00000400000000000000" pitchFamily="50" charset="0"/>
                <a:ea typeface="Open Sans" panose="020B0606030504020204" pitchFamily="34" charset="0"/>
                <a:cs typeface="Open Sans" panose="020B0606030504020204" pitchFamily="34" charset="0"/>
              </a:rPr>
              <a:t>(1), 100-108.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5"/>
              </a:rPr>
              <a:t>https://doi.org/10.2307/2346830</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Jain, A.K. (2010). Data clustering: 50 years beyond K-means. </a:t>
            </a:r>
            <a:r>
              <a:rPr lang="en-US" sz="1500" i="1" dirty="0">
                <a:latin typeface="Montserrat Light" panose="00000400000000000000" pitchFamily="50" charset="0"/>
                <a:ea typeface="Open Sans" panose="020B0606030504020204" pitchFamily="34" charset="0"/>
                <a:cs typeface="Open Sans" panose="020B0606030504020204" pitchFamily="34" charset="0"/>
              </a:rPr>
              <a:t>Pattern Recognition Letters, 31</a:t>
            </a:r>
            <a:r>
              <a:rPr lang="en-US" sz="1500" dirty="0">
                <a:latin typeface="Montserrat Light" panose="00000400000000000000" pitchFamily="50" charset="0"/>
                <a:ea typeface="Open Sans" panose="020B0606030504020204" pitchFamily="34" charset="0"/>
                <a:cs typeface="Open Sans" panose="020B0606030504020204" pitchFamily="34" charset="0"/>
              </a:rPr>
              <a:t>(8), 651-666.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6"/>
              </a:rPr>
              <a:t>https://doi.org/10.1016/j.patrec.2009.09.011</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Jolliffe, I.T. (2002). Principal component analysis (2</a:t>
            </a:r>
            <a:r>
              <a:rPr lang="en-US" sz="1500" baseline="30000" dirty="0">
                <a:latin typeface="Montserrat Light" panose="00000400000000000000" pitchFamily="50" charset="0"/>
                <a:ea typeface="Open Sans" panose="020B0606030504020204" pitchFamily="34" charset="0"/>
                <a:cs typeface="Open Sans" panose="020B0606030504020204" pitchFamily="34" charset="0"/>
              </a:rPr>
              <a:t>nd</a:t>
            </a:r>
            <a:r>
              <a:rPr lang="en-US" sz="1500" dirty="0">
                <a:latin typeface="Montserrat Light" panose="00000400000000000000" pitchFamily="50" charset="0"/>
                <a:ea typeface="Open Sans" panose="020B0606030504020204" pitchFamily="34" charset="0"/>
                <a:cs typeface="Open Sans" panose="020B0606030504020204" pitchFamily="34" charset="0"/>
              </a:rPr>
              <a:t> ed.). Springer.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7"/>
              </a:rPr>
              <a:t>https://doi.org/10.1007/b98835</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Jumper, J., Evans, R., Pritzel, A., Green, T., </a:t>
            </a:r>
            <a:r>
              <a:rPr lang="en-US" sz="1500" dirty="0" err="1">
                <a:latin typeface="Montserrat Light" panose="00000400000000000000" pitchFamily="50" charset="0"/>
                <a:ea typeface="Open Sans" panose="020B0606030504020204" pitchFamily="34" charset="0"/>
                <a:cs typeface="Open Sans" panose="020B0606030504020204" pitchFamily="34" charset="0"/>
              </a:rPr>
              <a:t>Figurnov</a:t>
            </a:r>
            <a:r>
              <a:rPr lang="en-US" sz="1500" dirty="0">
                <a:latin typeface="Montserrat Light" panose="00000400000000000000" pitchFamily="50" charset="0"/>
                <a:ea typeface="Open Sans" panose="020B0606030504020204" pitchFamily="34" charset="0"/>
                <a:cs typeface="Open Sans" panose="020B0606030504020204" pitchFamily="34" charset="0"/>
              </a:rPr>
              <a:t>, M., </a:t>
            </a:r>
            <a:r>
              <a:rPr lang="en-US" sz="1500" dirty="0" err="1">
                <a:latin typeface="Montserrat Light" panose="00000400000000000000" pitchFamily="50" charset="0"/>
                <a:ea typeface="Open Sans" panose="020B0606030504020204" pitchFamily="34" charset="0"/>
                <a:cs typeface="Open Sans" panose="020B0606030504020204" pitchFamily="34" charset="0"/>
              </a:rPr>
              <a:t>Ronneberger</a:t>
            </a:r>
            <a:r>
              <a:rPr lang="en-US" sz="1500" dirty="0">
                <a:latin typeface="Montserrat Light" panose="00000400000000000000" pitchFamily="50" charset="0"/>
                <a:ea typeface="Open Sans" panose="020B0606030504020204" pitchFamily="34" charset="0"/>
                <a:cs typeface="Open Sans" panose="020B0606030504020204" pitchFamily="34" charset="0"/>
              </a:rPr>
              <a:t>, O., … &amp; Hassabis, D. (2021). Highly accurate prediction with AlphaFold. </a:t>
            </a:r>
            <a:r>
              <a:rPr lang="en-US" sz="1500" i="1" dirty="0">
                <a:latin typeface="Montserrat Light" panose="00000400000000000000" pitchFamily="50" charset="0"/>
                <a:ea typeface="Open Sans" panose="020B0606030504020204" pitchFamily="34" charset="0"/>
                <a:cs typeface="Open Sans" panose="020B0606030504020204" pitchFamily="34" charset="0"/>
              </a:rPr>
              <a:t>Nature, 596</a:t>
            </a:r>
            <a:r>
              <a:rPr lang="en-US" sz="1500" dirty="0">
                <a:latin typeface="Montserrat Light" panose="00000400000000000000" pitchFamily="50" charset="0"/>
                <a:ea typeface="Open Sans" panose="020B0606030504020204" pitchFamily="34" charset="0"/>
                <a:cs typeface="Open Sans" panose="020B0606030504020204" pitchFamily="34" charset="0"/>
              </a:rPr>
              <a:t>(7873), 583-589. https://doi.org/10.1038/s41586-021-03819-2</a:t>
            </a:r>
          </a:p>
        </p:txBody>
      </p:sp>
      <p:sp>
        <p:nvSpPr>
          <p:cNvPr id="9" name="Text Box 6">
            <a:extLst>
              <a:ext uri="{FF2B5EF4-FFF2-40B4-BE49-F238E27FC236}">
                <a16:creationId xmlns:a16="http://schemas.microsoft.com/office/drawing/2014/main" id="{7AA0A953-2FDB-AEE2-1B3E-4C09361277DB}"/>
              </a:ext>
            </a:extLst>
          </p:cNvPr>
          <p:cNvSpPr txBox="1">
            <a:spLocks noChangeArrowheads="1"/>
          </p:cNvSpPr>
          <p:nvPr/>
        </p:nvSpPr>
        <p:spPr bwMode="auto">
          <a:xfrm>
            <a:off x="22353515" y="28372014"/>
            <a:ext cx="10058400" cy="2677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Kuhn, M. &amp; Johnson, K. (2013). Applied predictive modeling. Springer.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8"/>
              </a:rPr>
              <a:t>https://doi.org/10.1007/978-1-4614-6849-3</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 Lever, J., </a:t>
            </a:r>
            <a:r>
              <a:rPr lang="en-US" sz="1500" dirty="0" err="1">
                <a:latin typeface="Montserrat Light" panose="00000400000000000000" pitchFamily="50" charset="0"/>
                <a:ea typeface="Open Sans" panose="020B0606030504020204" pitchFamily="34" charset="0"/>
                <a:cs typeface="Open Sans" panose="020B0606030504020204" pitchFamily="34" charset="0"/>
              </a:rPr>
              <a:t>Krzywinski</a:t>
            </a:r>
            <a:r>
              <a:rPr lang="en-US" sz="1500" dirty="0">
                <a:latin typeface="Montserrat Light" panose="00000400000000000000" pitchFamily="50" charset="0"/>
                <a:ea typeface="Open Sans" panose="020B0606030504020204" pitchFamily="34" charset="0"/>
                <a:cs typeface="Open Sans" panose="020B0606030504020204" pitchFamily="34" charset="0"/>
              </a:rPr>
              <a:t>, M., &amp; Altman, N. (2017). Principal component analysis. </a:t>
            </a:r>
            <a:r>
              <a:rPr lang="en-US" sz="1500" i="1" dirty="0">
                <a:latin typeface="Montserrat Light" panose="00000400000000000000" pitchFamily="50" charset="0"/>
                <a:ea typeface="Open Sans" panose="020B0606030504020204" pitchFamily="34" charset="0"/>
                <a:cs typeface="Open Sans" panose="020B0606030504020204" pitchFamily="34" charset="0"/>
              </a:rPr>
              <a:t>Nature Methods, 14</a:t>
            </a:r>
            <a:r>
              <a:rPr lang="en-US" sz="1500" dirty="0">
                <a:latin typeface="Montserrat Light" panose="00000400000000000000" pitchFamily="50" charset="0"/>
                <a:ea typeface="Open Sans" panose="020B0606030504020204" pitchFamily="34" charset="0"/>
                <a:cs typeface="Open Sans" panose="020B0606030504020204" pitchFamily="34" charset="0"/>
              </a:rPr>
              <a:t>(7), 642-642.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9"/>
              </a:rPr>
              <a:t>https://doi.org/10.1038/nmeth.4346</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Lipinski, C.A. (2004). Lead- and drug-like compounds: The rule-of-five revolution.</a:t>
            </a:r>
            <a:r>
              <a:rPr lang="en-US" sz="1500" i="1" dirty="0">
                <a:latin typeface="Montserrat Light" panose="00000400000000000000" pitchFamily="50" charset="0"/>
                <a:ea typeface="Open Sans" panose="020B0606030504020204" pitchFamily="34" charset="0"/>
                <a:cs typeface="Open Sans" panose="020B0606030504020204" pitchFamily="34" charset="0"/>
              </a:rPr>
              <a:t> Drug Discovery Today: Technologies, 1</a:t>
            </a:r>
            <a:r>
              <a:rPr lang="en-US" sz="1500" dirty="0">
                <a:latin typeface="Montserrat Light" panose="00000400000000000000" pitchFamily="50" charset="0"/>
                <a:ea typeface="Open Sans" panose="020B0606030504020204" pitchFamily="34" charset="0"/>
                <a:cs typeface="Open Sans" panose="020B0606030504020204" pitchFamily="34" charset="0"/>
              </a:rPr>
              <a:t>(4), 337-341.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10"/>
              </a:rPr>
              <a:t>https://doi.org/10.1016/j.ddtec.2004.11.007</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Morris, G.M., Huey, R., Lindstrom, W., Sanner, M.F., Belew, R.K., Goodsell, D.S., &amp; Olson, A.G. (2009). AutoDock4 and AutoDockTools4: Automated docking with selective receptor flexibility. Journal of Computation Chemistry, 30(16), 2785-2791.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11"/>
              </a:rPr>
              <a:t>https://doi.org/10.1002/jcc.21256</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
            </a:pPr>
            <a:r>
              <a:rPr lang="en-US" sz="1500" dirty="0">
                <a:latin typeface="Montserrat Light" panose="00000400000000000000" pitchFamily="50" charset="0"/>
                <a:ea typeface="Open Sans" panose="020B0606030504020204" pitchFamily="34" charset="0"/>
                <a:cs typeface="Open Sans" panose="020B0606030504020204" pitchFamily="34" charset="0"/>
              </a:rPr>
              <a:t>Todeschini, R. &amp; Consonni, V. (2009). Molecular descriptors for </a:t>
            </a:r>
            <a:r>
              <a:rPr lang="en-US" sz="1500" dirty="0" err="1">
                <a:latin typeface="Montserrat Light" panose="00000400000000000000" pitchFamily="50" charset="0"/>
                <a:ea typeface="Open Sans" panose="020B0606030504020204" pitchFamily="34" charset="0"/>
                <a:cs typeface="Open Sans" panose="020B0606030504020204" pitchFamily="34" charset="0"/>
              </a:rPr>
              <a:t>chemoinformatics</a:t>
            </a:r>
            <a:r>
              <a:rPr lang="en-US" sz="1500" dirty="0">
                <a:latin typeface="Montserrat Light" panose="00000400000000000000" pitchFamily="50" charset="0"/>
                <a:ea typeface="Open Sans" panose="020B0606030504020204" pitchFamily="34" charset="0"/>
                <a:cs typeface="Open Sans" panose="020B0606030504020204" pitchFamily="34" charset="0"/>
              </a:rPr>
              <a:t>. Wiley-VCH. </a:t>
            </a:r>
            <a:r>
              <a:rPr lang="en-US" sz="1500" dirty="0">
                <a:latin typeface="Montserrat Light" panose="00000400000000000000" pitchFamily="50" charset="0"/>
                <a:ea typeface="Open Sans" panose="020B0606030504020204" pitchFamily="34" charset="0"/>
                <a:cs typeface="Open Sans" panose="020B0606030504020204" pitchFamily="34" charset="0"/>
                <a:hlinkClick r:id="rId12"/>
              </a:rPr>
              <a:t>https://doi.org/10.1002/9783527628766</a:t>
            </a:r>
            <a:endParaRPr lang="en-US" sz="150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13" name="Picture 12">
            <a:extLst>
              <a:ext uri="{FF2B5EF4-FFF2-40B4-BE49-F238E27FC236}">
                <a16:creationId xmlns:a16="http://schemas.microsoft.com/office/drawing/2014/main" id="{F724A591-628C-2CE0-74D7-BD2EE91DD0D4}"/>
              </a:ext>
            </a:extLst>
          </p:cNvPr>
          <p:cNvPicPr>
            <a:picLocks noChangeAspect="1"/>
          </p:cNvPicPr>
          <p:nvPr/>
        </p:nvPicPr>
        <p:blipFill>
          <a:blip r:embed="rId13"/>
          <a:stretch>
            <a:fillRect/>
          </a:stretch>
        </p:blipFill>
        <p:spPr>
          <a:xfrm>
            <a:off x="12083716" y="22061732"/>
            <a:ext cx="5461351" cy="4387938"/>
          </a:xfrm>
          <a:prstGeom prst="rect">
            <a:avLst/>
          </a:prstGeom>
          <a:ln w="19050">
            <a:solidFill>
              <a:schemeClr val="accent1">
                <a:lumMod val="50000"/>
              </a:schemeClr>
            </a:solidFill>
          </a:ln>
        </p:spPr>
      </p:pic>
      <p:pic>
        <p:nvPicPr>
          <p:cNvPr id="14" name="Picture 13">
            <a:extLst>
              <a:ext uri="{FF2B5EF4-FFF2-40B4-BE49-F238E27FC236}">
                <a16:creationId xmlns:a16="http://schemas.microsoft.com/office/drawing/2014/main" id="{163D6E79-513D-C4E0-E548-4729996505B7}"/>
              </a:ext>
            </a:extLst>
          </p:cNvPr>
          <p:cNvPicPr>
            <a:picLocks noChangeAspect="1"/>
          </p:cNvPicPr>
          <p:nvPr/>
        </p:nvPicPr>
        <p:blipFill>
          <a:blip r:embed="rId14"/>
          <a:stretch>
            <a:fillRect/>
          </a:stretch>
        </p:blipFill>
        <p:spPr>
          <a:xfrm>
            <a:off x="26377444" y="21568806"/>
            <a:ext cx="5787664" cy="4650115"/>
          </a:xfrm>
          <a:prstGeom prst="rect">
            <a:avLst/>
          </a:prstGeom>
          <a:ln w="19050">
            <a:solidFill>
              <a:schemeClr val="accent1">
                <a:lumMod val="50000"/>
              </a:schemeClr>
            </a:solidFill>
          </a:ln>
        </p:spPr>
      </p:pic>
      <p:pic>
        <p:nvPicPr>
          <p:cNvPr id="15" name="Picture 14">
            <a:extLst>
              <a:ext uri="{FF2B5EF4-FFF2-40B4-BE49-F238E27FC236}">
                <a16:creationId xmlns:a16="http://schemas.microsoft.com/office/drawing/2014/main" id="{343E2DDD-6C9C-FE79-A456-C3EC91FD0E36}"/>
              </a:ext>
            </a:extLst>
          </p:cNvPr>
          <p:cNvPicPr>
            <a:picLocks noChangeAspect="1"/>
          </p:cNvPicPr>
          <p:nvPr/>
        </p:nvPicPr>
        <p:blipFill>
          <a:blip r:embed="rId15"/>
          <a:stretch>
            <a:fillRect/>
          </a:stretch>
        </p:blipFill>
        <p:spPr>
          <a:xfrm>
            <a:off x="26377444" y="15558005"/>
            <a:ext cx="5787664" cy="4650115"/>
          </a:xfrm>
          <a:prstGeom prst="rect">
            <a:avLst/>
          </a:prstGeom>
          <a:ln w="19050">
            <a:solidFill>
              <a:schemeClr val="accent1">
                <a:lumMod val="50000"/>
              </a:schemeClr>
            </a:solidFill>
          </a:ln>
        </p:spPr>
      </p:pic>
      <p:pic>
        <p:nvPicPr>
          <p:cNvPr id="16" name="Picture 15">
            <a:extLst>
              <a:ext uri="{FF2B5EF4-FFF2-40B4-BE49-F238E27FC236}">
                <a16:creationId xmlns:a16="http://schemas.microsoft.com/office/drawing/2014/main" id="{5A02106E-05DC-A6F5-355B-AE7F6B113898}"/>
              </a:ext>
            </a:extLst>
          </p:cNvPr>
          <p:cNvPicPr>
            <a:picLocks noChangeAspect="1"/>
          </p:cNvPicPr>
          <p:nvPr/>
        </p:nvPicPr>
        <p:blipFill>
          <a:blip r:embed="rId16"/>
          <a:stretch>
            <a:fillRect/>
          </a:stretch>
        </p:blipFill>
        <p:spPr>
          <a:xfrm>
            <a:off x="18929750" y="20993084"/>
            <a:ext cx="5787664" cy="4650115"/>
          </a:xfrm>
          <a:prstGeom prst="rect">
            <a:avLst/>
          </a:prstGeom>
          <a:ln w="19050">
            <a:solidFill>
              <a:schemeClr val="accent1">
                <a:lumMod val="50000"/>
              </a:schemeClr>
            </a:solidFill>
          </a:ln>
        </p:spPr>
      </p:pic>
      <p:pic>
        <p:nvPicPr>
          <p:cNvPr id="17" name="Picture 16">
            <a:extLst>
              <a:ext uri="{FF2B5EF4-FFF2-40B4-BE49-F238E27FC236}">
                <a16:creationId xmlns:a16="http://schemas.microsoft.com/office/drawing/2014/main" id="{313DE1F4-6E34-749F-B533-9A3C33A0221E}"/>
              </a:ext>
            </a:extLst>
          </p:cNvPr>
          <p:cNvPicPr>
            <a:picLocks noChangeAspect="1"/>
          </p:cNvPicPr>
          <p:nvPr/>
        </p:nvPicPr>
        <p:blipFill>
          <a:blip r:embed="rId17"/>
          <a:stretch>
            <a:fillRect/>
          </a:stretch>
        </p:blipFill>
        <p:spPr>
          <a:xfrm>
            <a:off x="11438631" y="16198483"/>
            <a:ext cx="6362590" cy="5112041"/>
          </a:xfrm>
          <a:prstGeom prst="rect">
            <a:avLst/>
          </a:prstGeom>
          <a:ln w="19050">
            <a:solidFill>
              <a:schemeClr val="accent1">
                <a:lumMod val="50000"/>
              </a:schemeClr>
            </a:solidFill>
          </a:ln>
        </p:spPr>
      </p:pic>
      <p:pic>
        <p:nvPicPr>
          <p:cNvPr id="18" name="Picture 17">
            <a:extLst>
              <a:ext uri="{FF2B5EF4-FFF2-40B4-BE49-F238E27FC236}">
                <a16:creationId xmlns:a16="http://schemas.microsoft.com/office/drawing/2014/main" id="{7C604AE3-F0DA-D6C3-7768-D0491DBA5600}"/>
              </a:ext>
            </a:extLst>
          </p:cNvPr>
          <p:cNvPicPr>
            <a:picLocks noChangeAspect="1"/>
          </p:cNvPicPr>
          <p:nvPr/>
        </p:nvPicPr>
        <p:blipFill>
          <a:blip r:embed="rId18"/>
          <a:stretch>
            <a:fillRect/>
          </a:stretch>
        </p:blipFill>
        <p:spPr>
          <a:xfrm>
            <a:off x="19094429" y="14717140"/>
            <a:ext cx="5787665" cy="4650115"/>
          </a:xfrm>
          <a:prstGeom prst="rect">
            <a:avLst/>
          </a:prstGeom>
          <a:ln w="19050">
            <a:solidFill>
              <a:schemeClr val="accent1">
                <a:lumMod val="50000"/>
              </a:schemeClr>
            </a:solidFill>
          </a:ln>
        </p:spPr>
      </p:pic>
      <p:sp>
        <p:nvSpPr>
          <p:cNvPr id="19" name="Text Box 6">
            <a:extLst>
              <a:ext uri="{FF2B5EF4-FFF2-40B4-BE49-F238E27FC236}">
                <a16:creationId xmlns:a16="http://schemas.microsoft.com/office/drawing/2014/main" id="{3825506C-A878-265C-EB48-FA498317694F}"/>
              </a:ext>
            </a:extLst>
          </p:cNvPr>
          <p:cNvSpPr txBox="1">
            <a:spLocks noChangeArrowheads="1"/>
          </p:cNvSpPr>
          <p:nvPr/>
        </p:nvSpPr>
        <p:spPr bwMode="auto">
          <a:xfrm>
            <a:off x="25871682" y="11497266"/>
            <a:ext cx="6875542" cy="367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indent="-342900">
              <a:buFont typeface="Arial" panose="020B0604020202020204" pitchFamily="34" charset="0"/>
              <a:buChar char="•"/>
            </a:pPr>
            <a:r>
              <a:rPr lang="en-US" sz="2000" dirty="0">
                <a:latin typeface="Montserrat Light" panose="00000400000000000000" pitchFamily="50" charset="0"/>
                <a:ea typeface="Open Sans" panose="020B0606030504020204" pitchFamily="34" charset="0"/>
                <a:cs typeface="Open Sans" panose="020B0606030504020204" pitchFamily="34" charset="0"/>
              </a:rPr>
              <a:t>Random Forest Regression for Docking Score Prediction: done using 100 decision trees on preprocessed data to identify level of feature importance (</a:t>
            </a:r>
            <a:r>
              <a:rPr lang="en-US" sz="2000" i="1" dirty="0">
                <a:latin typeface="Montserrat Light" panose="00000400000000000000" pitchFamily="50" charset="0"/>
                <a:ea typeface="Open Sans" panose="020B0606030504020204" pitchFamily="34" charset="0"/>
                <a:cs typeface="Open Sans" panose="020B0606030504020204" pitchFamily="34" charset="0"/>
              </a:rPr>
              <a:t>Figure 5</a:t>
            </a:r>
            <a:r>
              <a:rPr lang="en-US" sz="2000" dirty="0">
                <a:latin typeface="Montserrat Light" panose="00000400000000000000" pitchFamily="50" charset="0"/>
                <a:ea typeface="Open Sans" panose="020B0606030504020204" pitchFamily="34" charset="0"/>
                <a:cs typeface="Open Sans" panose="020B0606030504020204" pitchFamily="34" charset="0"/>
              </a:rPr>
              <a:t>)</a:t>
            </a:r>
          </a:p>
          <a:p>
            <a:pPr marL="1085850" lvl="1" indent="-34290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The number of decision trees used is to enhance stability and minimize variance</a:t>
            </a:r>
          </a:p>
          <a:p>
            <a:pPr marL="342900" indent="-342900">
              <a:buFont typeface="Arial" panose="020B0604020202020204" pitchFamily="34" charset="0"/>
              <a:buChar char="•"/>
            </a:pPr>
            <a:r>
              <a:rPr lang="en-US" sz="2000" dirty="0">
                <a:latin typeface="Montserrat Light" panose="00000400000000000000" pitchFamily="50" charset="0"/>
                <a:ea typeface="Open Sans" panose="020B0606030504020204" pitchFamily="34" charset="0"/>
                <a:cs typeface="Open Sans" panose="020B0606030504020204" pitchFamily="34" charset="0"/>
              </a:rPr>
              <a:t>Model performance evaluation: compares the accuracy of docking scores predicted by Random Forest model against actual values (</a:t>
            </a:r>
            <a:r>
              <a:rPr lang="en-US" sz="2000" i="1" dirty="0">
                <a:latin typeface="Montserrat Light" panose="00000400000000000000" pitchFamily="50" charset="0"/>
                <a:ea typeface="Open Sans" panose="020B0606030504020204" pitchFamily="34" charset="0"/>
                <a:cs typeface="Open Sans" panose="020B0606030504020204" pitchFamily="34" charset="0"/>
              </a:rPr>
              <a:t>Figure 6</a:t>
            </a:r>
            <a:r>
              <a:rPr lang="en-US" sz="2000" dirty="0">
                <a:latin typeface="Montserrat Light" panose="00000400000000000000" pitchFamily="50" charset="0"/>
                <a:ea typeface="Open Sans" panose="020B0606030504020204" pitchFamily="34" charset="0"/>
                <a:cs typeface="Open Sans" panose="020B0606030504020204" pitchFamily="34" charset="0"/>
              </a:rPr>
              <a:t>)</a:t>
            </a:r>
          </a:p>
          <a:p>
            <a:pPr marL="1085850" lvl="1" indent="-342900">
              <a:buFont typeface="Arial" panose="020B0604020202020204" pitchFamily="34" charset="0"/>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Shows high performance for low-to-moderate docking scores and underestimates high-scoring outliers</a:t>
            </a:r>
          </a:p>
        </p:txBody>
      </p:sp>
      <p:sp>
        <p:nvSpPr>
          <p:cNvPr id="20" name="Text Box 6">
            <a:extLst>
              <a:ext uri="{FF2B5EF4-FFF2-40B4-BE49-F238E27FC236}">
                <a16:creationId xmlns:a16="http://schemas.microsoft.com/office/drawing/2014/main" id="{8361C040-C11D-6C34-1953-95852E934836}"/>
              </a:ext>
            </a:extLst>
          </p:cNvPr>
          <p:cNvSpPr txBox="1">
            <a:spLocks noChangeArrowheads="1"/>
          </p:cNvSpPr>
          <p:nvPr/>
        </p:nvSpPr>
        <p:spPr bwMode="auto">
          <a:xfrm>
            <a:off x="18735633" y="11069988"/>
            <a:ext cx="6938825" cy="364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indent="-342900">
              <a:buFont typeface="Arial" panose="020B0604020202020204" pitchFamily="34" charset="0"/>
              <a:buChar char="•"/>
            </a:pPr>
            <a:r>
              <a:rPr lang="en-US" sz="1900" dirty="0">
                <a:latin typeface="Montserrat Light" panose="00000400000000000000" pitchFamily="50" charset="0"/>
                <a:ea typeface="Open Sans" panose="020B0606030504020204" pitchFamily="34" charset="0"/>
                <a:cs typeface="Open Sans" panose="020B0606030504020204" pitchFamily="34" charset="0"/>
              </a:rPr>
              <a:t>Principal Component Analysis (PCA): explored the underlying structure of data &amp; reduced complex dimensionality. Scree plot used to identify optimal principal components to retain. (</a:t>
            </a:r>
            <a:r>
              <a:rPr lang="en-US" sz="1900" i="1" dirty="0">
                <a:latin typeface="Montserrat Light" panose="00000400000000000000" pitchFamily="50" charset="0"/>
                <a:ea typeface="Open Sans" panose="020B0606030504020204" pitchFamily="34" charset="0"/>
                <a:cs typeface="Open Sans" panose="020B0606030504020204" pitchFamily="34" charset="0"/>
              </a:rPr>
              <a:t>Figure 2</a:t>
            </a:r>
            <a:r>
              <a:rPr lang="en-US" sz="1900" dirty="0">
                <a:latin typeface="Montserrat Light" panose="00000400000000000000" pitchFamily="50" charset="0"/>
                <a:ea typeface="Open Sans" panose="020B0606030504020204" pitchFamily="34" charset="0"/>
                <a:cs typeface="Open Sans" panose="020B0606030504020204" pitchFamily="34" charset="0"/>
              </a:rPr>
              <a:t>) </a:t>
            </a:r>
          </a:p>
          <a:p>
            <a:pPr marL="342900" indent="-342900">
              <a:buFont typeface="Arial" panose="020B0604020202020204" pitchFamily="34" charset="0"/>
              <a:buChar char="•"/>
            </a:pPr>
            <a:r>
              <a:rPr lang="en-US" sz="1900" dirty="0">
                <a:latin typeface="Montserrat Light" panose="00000400000000000000" pitchFamily="50" charset="0"/>
                <a:ea typeface="Open Sans" panose="020B0606030504020204" pitchFamily="34" charset="0"/>
                <a:cs typeface="Open Sans" panose="020B0606030504020204" pitchFamily="34" charset="0"/>
              </a:rPr>
              <a:t>Clustering Analysis with K-means: explores how clustering of retained 2 PCs identified in PCA  when K = 4  (</a:t>
            </a:r>
            <a:r>
              <a:rPr lang="en-US" sz="1900" i="1" dirty="0">
                <a:latin typeface="Montserrat Light" panose="00000400000000000000" pitchFamily="50" charset="0"/>
                <a:ea typeface="Open Sans" panose="020B0606030504020204" pitchFamily="34" charset="0"/>
                <a:cs typeface="Open Sans" panose="020B0606030504020204" pitchFamily="34" charset="0"/>
              </a:rPr>
              <a:t>Fig 3 – left</a:t>
            </a:r>
            <a:r>
              <a:rPr lang="en-US" sz="1900" dirty="0">
                <a:latin typeface="Montserrat Light" panose="00000400000000000000" pitchFamily="50" charset="0"/>
                <a:ea typeface="Open Sans" panose="020B0606030504020204" pitchFamily="34" charset="0"/>
                <a:cs typeface="Open Sans" panose="020B0606030504020204" pitchFamily="34" charset="0"/>
              </a:rPr>
              <a:t>) and colored by dock scores (</a:t>
            </a:r>
            <a:r>
              <a:rPr lang="en-US" sz="1900" i="1" dirty="0">
                <a:latin typeface="Montserrat Light" panose="00000400000000000000" pitchFamily="50" charset="0"/>
                <a:ea typeface="Open Sans" panose="020B0606030504020204" pitchFamily="34" charset="0"/>
                <a:cs typeface="Open Sans" panose="020B0606030504020204" pitchFamily="34" charset="0"/>
              </a:rPr>
              <a:t>Fig 3 – right</a:t>
            </a:r>
            <a:r>
              <a:rPr lang="en-US" sz="1900" dirty="0">
                <a:latin typeface="Montserrat Light" panose="00000400000000000000" pitchFamily="50"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1900" dirty="0">
                <a:latin typeface="Montserrat Light" panose="00000400000000000000" pitchFamily="50" charset="0"/>
                <a:ea typeface="Open Sans" panose="020B0606030504020204" pitchFamily="34" charset="0"/>
                <a:cs typeface="Open Sans" panose="020B0606030504020204" pitchFamily="34" charset="0"/>
              </a:rPr>
              <a:t>Distribution Analysis of Docking Score: scores were log transformed using log(Docking Score +1) to normalize data &amp; address initial right-skewness (</a:t>
            </a:r>
            <a:r>
              <a:rPr lang="en-US" sz="1800" i="1" dirty="0">
                <a:latin typeface="Montserrat Light" panose="00000400000000000000" pitchFamily="50" charset="0"/>
                <a:ea typeface="Open Sans" panose="020B0606030504020204" pitchFamily="34" charset="0"/>
                <a:cs typeface="Open Sans" panose="020B0606030504020204" pitchFamily="34" charset="0"/>
              </a:rPr>
              <a:t>Figure 4</a:t>
            </a:r>
            <a:r>
              <a:rPr lang="en-US" sz="1900" dirty="0">
                <a:latin typeface="Montserrat Light" panose="00000400000000000000" pitchFamily="50" charset="0"/>
                <a:ea typeface="Open Sans" panose="020B0606030504020204" pitchFamily="34" charset="0"/>
                <a:cs typeface="Open Sans" panose="020B0606030504020204" pitchFamily="34" charset="0"/>
              </a:rPr>
              <a:t>)</a:t>
            </a:r>
          </a:p>
        </p:txBody>
      </p:sp>
      <p:sp>
        <p:nvSpPr>
          <p:cNvPr id="22" name="TextBox 21">
            <a:extLst>
              <a:ext uri="{FF2B5EF4-FFF2-40B4-BE49-F238E27FC236}">
                <a16:creationId xmlns:a16="http://schemas.microsoft.com/office/drawing/2014/main" id="{B8BC4408-1819-F46F-1AD6-EA57D6E894A0}"/>
              </a:ext>
            </a:extLst>
          </p:cNvPr>
          <p:cNvSpPr txBox="1"/>
          <p:nvPr/>
        </p:nvSpPr>
        <p:spPr>
          <a:xfrm>
            <a:off x="11696809" y="21384140"/>
            <a:ext cx="6240671" cy="369332"/>
          </a:xfrm>
          <a:prstGeom prst="rect">
            <a:avLst/>
          </a:prstGeom>
          <a:noFill/>
        </p:spPr>
        <p:txBody>
          <a:bodyPr wrap="square" rtlCol="0">
            <a:spAutoFit/>
          </a:bodyPr>
          <a:lstStyle/>
          <a:p>
            <a:r>
              <a:rPr lang="en-US" sz="1800" b="1" dirty="0"/>
              <a:t>Figure 1</a:t>
            </a:r>
            <a:r>
              <a:rPr lang="en-US" sz="1800" dirty="0"/>
              <a:t>: </a:t>
            </a:r>
            <a:r>
              <a:rPr lang="en-US" sz="1800" i="1" dirty="0"/>
              <a:t>Heat map showing correlation between features</a:t>
            </a:r>
            <a:r>
              <a:rPr lang="en-US" sz="1800" dirty="0"/>
              <a:t>. </a:t>
            </a:r>
          </a:p>
        </p:txBody>
      </p:sp>
      <p:sp>
        <p:nvSpPr>
          <p:cNvPr id="23" name="TextBox 22">
            <a:extLst>
              <a:ext uri="{FF2B5EF4-FFF2-40B4-BE49-F238E27FC236}">
                <a16:creationId xmlns:a16="http://schemas.microsoft.com/office/drawing/2014/main" id="{9EFA5825-493D-646B-B3AF-EC24F97AC115}"/>
              </a:ext>
            </a:extLst>
          </p:cNvPr>
          <p:cNvSpPr txBox="1"/>
          <p:nvPr/>
        </p:nvSpPr>
        <p:spPr>
          <a:xfrm>
            <a:off x="11588095" y="26498794"/>
            <a:ext cx="6240671" cy="923330"/>
          </a:xfrm>
          <a:prstGeom prst="rect">
            <a:avLst/>
          </a:prstGeom>
          <a:noFill/>
        </p:spPr>
        <p:txBody>
          <a:bodyPr wrap="square" rtlCol="0">
            <a:spAutoFit/>
          </a:bodyPr>
          <a:lstStyle/>
          <a:p>
            <a:r>
              <a:rPr lang="en-US" sz="1800" b="1" dirty="0"/>
              <a:t>Figure 2</a:t>
            </a:r>
            <a:r>
              <a:rPr lang="en-US" sz="1800" dirty="0"/>
              <a:t>: </a:t>
            </a:r>
            <a:r>
              <a:rPr lang="en-US" sz="1800" i="1" dirty="0"/>
              <a:t>Scree plot measuring % variance between dimensions. Majority of variance occurs in dimensions 1 &amp; 2 (cumulative 57.9%).</a:t>
            </a:r>
          </a:p>
        </p:txBody>
      </p:sp>
      <p:sp>
        <p:nvSpPr>
          <p:cNvPr id="24" name="TextBox 23">
            <a:extLst>
              <a:ext uri="{FF2B5EF4-FFF2-40B4-BE49-F238E27FC236}">
                <a16:creationId xmlns:a16="http://schemas.microsoft.com/office/drawing/2014/main" id="{742757E7-642D-8A3B-568E-F28A818884D8}"/>
              </a:ext>
            </a:extLst>
          </p:cNvPr>
          <p:cNvSpPr txBox="1"/>
          <p:nvPr/>
        </p:nvSpPr>
        <p:spPr>
          <a:xfrm>
            <a:off x="26060151" y="20365551"/>
            <a:ext cx="6362590" cy="923330"/>
          </a:xfrm>
          <a:prstGeom prst="rect">
            <a:avLst/>
          </a:prstGeom>
          <a:noFill/>
        </p:spPr>
        <p:txBody>
          <a:bodyPr wrap="square" rtlCol="0">
            <a:spAutoFit/>
          </a:bodyPr>
          <a:lstStyle/>
          <a:p>
            <a:r>
              <a:rPr lang="en-US" sz="1800" b="1" dirty="0"/>
              <a:t>Figure 5</a:t>
            </a:r>
            <a:r>
              <a:rPr lang="en-US" sz="1800" dirty="0"/>
              <a:t>: </a:t>
            </a:r>
            <a:r>
              <a:rPr lang="en-US" sz="1800" i="1" dirty="0"/>
              <a:t>Feature importance ranking derived from Random Forest model. TPSA_NO, FSP3, and MW_EXACT identified as the most influential descriptors in docking score prediction.</a:t>
            </a:r>
          </a:p>
        </p:txBody>
      </p:sp>
      <p:sp>
        <p:nvSpPr>
          <p:cNvPr id="28" name="TextBox 27">
            <a:extLst>
              <a:ext uri="{FF2B5EF4-FFF2-40B4-BE49-F238E27FC236}">
                <a16:creationId xmlns:a16="http://schemas.microsoft.com/office/drawing/2014/main" id="{363BDCEF-5D00-D7EF-080D-D5B793B57343}"/>
              </a:ext>
            </a:extLst>
          </p:cNvPr>
          <p:cNvSpPr txBox="1"/>
          <p:nvPr/>
        </p:nvSpPr>
        <p:spPr>
          <a:xfrm>
            <a:off x="19064517" y="19380064"/>
            <a:ext cx="5847487" cy="1477328"/>
          </a:xfrm>
          <a:prstGeom prst="rect">
            <a:avLst/>
          </a:prstGeom>
          <a:noFill/>
        </p:spPr>
        <p:txBody>
          <a:bodyPr wrap="square" rtlCol="0">
            <a:spAutoFit/>
          </a:bodyPr>
          <a:lstStyle/>
          <a:p>
            <a:r>
              <a:rPr lang="en-US" sz="1800" b="1" dirty="0"/>
              <a:t>Figure 3</a:t>
            </a:r>
            <a:r>
              <a:rPr lang="en-US" sz="1800" dirty="0"/>
              <a:t>: </a:t>
            </a:r>
            <a:r>
              <a:rPr lang="en-US" sz="1800" i="1" dirty="0"/>
              <a:t>Left shows PCA visualization, displaying the K-means clustering of chemical space (K=4). Right shows docking score where red represents low docking score (high affinity) and blue represents high docking score (low affinity).</a:t>
            </a:r>
          </a:p>
        </p:txBody>
      </p:sp>
      <p:sp>
        <p:nvSpPr>
          <p:cNvPr id="29" name="TextBox 28">
            <a:extLst>
              <a:ext uri="{FF2B5EF4-FFF2-40B4-BE49-F238E27FC236}">
                <a16:creationId xmlns:a16="http://schemas.microsoft.com/office/drawing/2014/main" id="{8AF4ACE3-603A-EFAF-993E-47B451A7E29B}"/>
              </a:ext>
            </a:extLst>
          </p:cNvPr>
          <p:cNvSpPr txBox="1"/>
          <p:nvPr/>
        </p:nvSpPr>
        <p:spPr>
          <a:xfrm>
            <a:off x="19021852" y="25669597"/>
            <a:ext cx="5847487" cy="923330"/>
          </a:xfrm>
          <a:prstGeom prst="rect">
            <a:avLst/>
          </a:prstGeom>
          <a:noFill/>
        </p:spPr>
        <p:txBody>
          <a:bodyPr wrap="square" rtlCol="0">
            <a:spAutoFit/>
          </a:bodyPr>
          <a:lstStyle/>
          <a:p>
            <a:r>
              <a:rPr lang="en-US" sz="1800" b="1" dirty="0"/>
              <a:t>Figure 4</a:t>
            </a:r>
            <a:r>
              <a:rPr lang="en-US" sz="1800" dirty="0"/>
              <a:t>: </a:t>
            </a:r>
            <a:r>
              <a:rPr lang="en-US" sz="1800" i="1" dirty="0"/>
              <a:t>Log-transformed distribution of docking-scores. Transformed data allows normalization and reduces influence of extreme values.</a:t>
            </a:r>
          </a:p>
        </p:txBody>
      </p:sp>
      <p:sp>
        <p:nvSpPr>
          <p:cNvPr id="31" name="TextBox 30">
            <a:extLst>
              <a:ext uri="{FF2B5EF4-FFF2-40B4-BE49-F238E27FC236}">
                <a16:creationId xmlns:a16="http://schemas.microsoft.com/office/drawing/2014/main" id="{CFDF0E87-B5DB-1FB0-F10C-776A58BA7E51}"/>
              </a:ext>
            </a:extLst>
          </p:cNvPr>
          <p:cNvSpPr txBox="1"/>
          <p:nvPr/>
        </p:nvSpPr>
        <p:spPr>
          <a:xfrm>
            <a:off x="26062426" y="26282396"/>
            <a:ext cx="6362590" cy="923330"/>
          </a:xfrm>
          <a:prstGeom prst="rect">
            <a:avLst/>
          </a:prstGeom>
          <a:noFill/>
        </p:spPr>
        <p:txBody>
          <a:bodyPr wrap="square" rtlCol="0">
            <a:spAutoFit/>
          </a:bodyPr>
          <a:lstStyle/>
          <a:p>
            <a:r>
              <a:rPr lang="en-US" sz="1800" b="1" dirty="0"/>
              <a:t>Figure 6</a:t>
            </a:r>
            <a:r>
              <a:rPr lang="en-US" sz="1800" dirty="0"/>
              <a:t>: </a:t>
            </a:r>
            <a:r>
              <a:rPr lang="en-US" sz="1800" i="1" dirty="0"/>
              <a:t>Scatter plot of actual vs. predicted docking scores. The model shows strong performance for lower docking scores but struggles with high-scoring outliers.</a:t>
            </a:r>
          </a:p>
        </p:txBody>
      </p:sp>
      <p:sp>
        <p:nvSpPr>
          <p:cNvPr id="47" name="Text Box 6">
            <a:extLst>
              <a:ext uri="{FF2B5EF4-FFF2-40B4-BE49-F238E27FC236}">
                <a16:creationId xmlns:a16="http://schemas.microsoft.com/office/drawing/2014/main" id="{786A1CE5-26F5-4365-A6A8-5A9298D43567}"/>
              </a:ext>
            </a:extLst>
          </p:cNvPr>
          <p:cNvSpPr txBox="1">
            <a:spLocks noChangeArrowheads="1"/>
          </p:cNvSpPr>
          <p:nvPr/>
        </p:nvSpPr>
        <p:spPr bwMode="auto">
          <a:xfrm>
            <a:off x="11143969" y="11143604"/>
            <a:ext cx="6979842" cy="5093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000" b="1" dirty="0">
                <a:latin typeface="Montserrat Light" panose="00000400000000000000" pitchFamily="50" charset="0"/>
                <a:ea typeface="Open Sans" panose="020B0606030504020204" pitchFamily="34" charset="0"/>
                <a:cs typeface="Open Sans" panose="020B0606030504020204" pitchFamily="34" charset="0"/>
              </a:rPr>
              <a:t>All analyses were performed in R using RStudio 2024.12.1+563 "</a:t>
            </a:r>
            <a:r>
              <a:rPr lang="en-US" sz="2000" b="1" dirty="0" err="1">
                <a:latin typeface="Montserrat Light" panose="00000400000000000000" pitchFamily="50" charset="0"/>
                <a:ea typeface="Open Sans" panose="020B0606030504020204" pitchFamily="34" charset="0"/>
                <a:cs typeface="Open Sans" panose="020B0606030504020204" pitchFamily="34" charset="0"/>
              </a:rPr>
              <a:t>Kousa</a:t>
            </a:r>
            <a:r>
              <a:rPr lang="en-US" sz="2000" b="1" dirty="0">
                <a:latin typeface="Montserrat Light" panose="00000400000000000000" pitchFamily="50" charset="0"/>
                <a:ea typeface="Open Sans" panose="020B0606030504020204" pitchFamily="34" charset="0"/>
                <a:cs typeface="Open Sans" panose="020B0606030504020204" pitchFamily="34" charset="0"/>
              </a:rPr>
              <a:t> Dogwood" Release on Windows 10 (64-bit).  </a:t>
            </a:r>
            <a:r>
              <a:rPr lang="en-US" sz="2000" dirty="0">
                <a:latin typeface="Montserrat Light" panose="00000400000000000000" pitchFamily="50" charset="0"/>
                <a:ea typeface="Open Sans" panose="020B0606030504020204" pitchFamily="34" charset="0"/>
                <a:cs typeface="Open Sans" panose="020B0606030504020204" pitchFamily="34" charset="0"/>
              </a:rPr>
              <a:t>Libraries used included: </a:t>
            </a:r>
            <a:r>
              <a:rPr lang="en-US" sz="2000" dirty="0" err="1">
                <a:latin typeface="Montserrat Light" panose="00000400000000000000" pitchFamily="50" charset="0"/>
                <a:ea typeface="Open Sans" panose="020B0606030504020204" pitchFamily="34" charset="0"/>
                <a:cs typeface="Open Sans" panose="020B0606030504020204" pitchFamily="34" charset="0"/>
              </a:rPr>
              <a:t>dplyr</a:t>
            </a:r>
            <a:r>
              <a:rPr lang="en-US" sz="2000" dirty="0">
                <a:latin typeface="Montserrat Light" panose="00000400000000000000" pitchFamily="50" charset="0"/>
                <a:ea typeface="Open Sans" panose="020B0606030504020204" pitchFamily="34" charset="0"/>
                <a:cs typeface="Open Sans" panose="020B0606030504020204" pitchFamily="34" charset="0"/>
              </a:rPr>
              <a:t> &amp; </a:t>
            </a:r>
            <a:r>
              <a:rPr lang="en-US" sz="2000" dirty="0" err="1">
                <a:latin typeface="Montserrat Light" panose="00000400000000000000" pitchFamily="50" charset="0"/>
                <a:ea typeface="Open Sans" panose="020B0606030504020204" pitchFamily="34" charset="0"/>
                <a:cs typeface="Open Sans" panose="020B0606030504020204" pitchFamily="34" charset="0"/>
              </a:rPr>
              <a:t>tidyr</a:t>
            </a:r>
            <a:r>
              <a:rPr lang="en-US" sz="2000" dirty="0">
                <a:latin typeface="Montserrat Light" panose="00000400000000000000" pitchFamily="50" charset="0"/>
                <a:ea typeface="Open Sans" panose="020B0606030504020204" pitchFamily="34" charset="0"/>
                <a:cs typeface="Open Sans" panose="020B0606030504020204" pitchFamily="34" charset="0"/>
              </a:rPr>
              <a:t> (data cleaning &amp; manipulation); caret &amp; </a:t>
            </a:r>
            <a:r>
              <a:rPr lang="en-US" sz="2000" dirty="0" err="1">
                <a:latin typeface="Montserrat Light" panose="00000400000000000000" pitchFamily="50" charset="0"/>
                <a:ea typeface="Open Sans" panose="020B0606030504020204" pitchFamily="34" charset="0"/>
                <a:cs typeface="Open Sans" panose="020B0606030504020204" pitchFamily="34" charset="0"/>
              </a:rPr>
              <a:t>randomForest</a:t>
            </a:r>
            <a:r>
              <a:rPr lang="en-US" sz="2000" dirty="0">
                <a:latin typeface="Montserrat Light" panose="00000400000000000000" pitchFamily="50" charset="0"/>
                <a:ea typeface="Open Sans" panose="020B0606030504020204" pitchFamily="34" charset="0"/>
                <a:cs typeface="Open Sans" panose="020B0606030504020204" pitchFamily="34" charset="0"/>
              </a:rPr>
              <a:t> (machine learning); </a:t>
            </a:r>
            <a:r>
              <a:rPr lang="en-US" sz="2000" dirty="0" err="1">
                <a:latin typeface="Montserrat Light" panose="00000400000000000000" pitchFamily="50" charset="0"/>
                <a:ea typeface="Open Sans" panose="020B0606030504020204" pitchFamily="34" charset="0"/>
                <a:cs typeface="Open Sans" panose="020B0606030504020204" pitchFamily="34" charset="0"/>
              </a:rPr>
              <a:t>factoextra</a:t>
            </a:r>
            <a:r>
              <a:rPr lang="en-US" sz="2000" dirty="0">
                <a:latin typeface="Montserrat Light" panose="00000400000000000000" pitchFamily="50" charset="0"/>
                <a:ea typeface="Open Sans" panose="020B0606030504020204" pitchFamily="34" charset="0"/>
                <a:cs typeface="Open Sans" panose="020B0606030504020204" pitchFamily="34" charset="0"/>
              </a:rPr>
              <a:t> &amp; clustering (PCA &amp; clustering); ggplot2, </a:t>
            </a:r>
            <a:r>
              <a:rPr lang="en-US" sz="2000" dirty="0" err="1">
                <a:latin typeface="Montserrat Light" panose="00000400000000000000" pitchFamily="50" charset="0"/>
                <a:ea typeface="Open Sans" panose="020B0606030504020204" pitchFamily="34" charset="0"/>
                <a:cs typeface="Open Sans" panose="020B0606030504020204" pitchFamily="34" charset="0"/>
              </a:rPr>
              <a:t>ggpubr</a:t>
            </a:r>
            <a:r>
              <a:rPr lang="en-US" sz="2000" dirty="0">
                <a:latin typeface="Montserrat Light" panose="00000400000000000000" pitchFamily="50" charset="0"/>
                <a:ea typeface="Open Sans" panose="020B0606030504020204" pitchFamily="34" charset="0"/>
                <a:cs typeface="Open Sans" panose="020B0606030504020204" pitchFamily="34" charset="0"/>
              </a:rPr>
              <a:t>, </a:t>
            </a:r>
            <a:r>
              <a:rPr lang="en-US" sz="2000" dirty="0" err="1">
                <a:latin typeface="Montserrat Light" panose="00000400000000000000" pitchFamily="50" charset="0"/>
                <a:ea typeface="Open Sans" panose="020B0606030504020204" pitchFamily="34" charset="0"/>
                <a:cs typeface="Open Sans" panose="020B0606030504020204" pitchFamily="34" charset="0"/>
              </a:rPr>
              <a:t>gridExtra</a:t>
            </a:r>
            <a:r>
              <a:rPr lang="en-US" sz="2000" dirty="0">
                <a:latin typeface="Montserrat Light" panose="00000400000000000000" pitchFamily="50" charset="0"/>
                <a:ea typeface="Open Sans" panose="020B0606030504020204" pitchFamily="34" charset="0"/>
                <a:cs typeface="Open Sans" panose="020B0606030504020204" pitchFamily="34" charset="0"/>
              </a:rPr>
              <a:t>, and </a:t>
            </a:r>
            <a:r>
              <a:rPr lang="en-US" sz="2000" dirty="0" err="1">
                <a:latin typeface="Montserrat Light" panose="00000400000000000000" pitchFamily="50" charset="0"/>
                <a:ea typeface="Open Sans" panose="020B0606030504020204" pitchFamily="34" charset="0"/>
                <a:cs typeface="Open Sans" panose="020B0606030504020204" pitchFamily="34" charset="0"/>
              </a:rPr>
              <a:t>corrplot</a:t>
            </a:r>
            <a:r>
              <a:rPr lang="en-US" sz="2000" dirty="0">
                <a:latin typeface="Montserrat Light" panose="00000400000000000000" pitchFamily="50" charset="0"/>
                <a:ea typeface="Open Sans" panose="020B0606030504020204" pitchFamily="34" charset="0"/>
                <a:cs typeface="Open Sans" panose="020B0606030504020204" pitchFamily="34" charset="0"/>
              </a:rPr>
              <a:t> (visualizations).</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latin typeface="Montserrat Light" panose="00000400000000000000" pitchFamily="50" charset="0"/>
                <a:ea typeface="Open Sans" panose="020B0606030504020204" pitchFamily="34" charset="0"/>
                <a:cs typeface="Open Sans" panose="020B0606030504020204" pitchFamily="34" charset="0"/>
              </a:rPr>
              <a:t>Preprocessing &amp; Data Collection: </a:t>
            </a:r>
            <a:r>
              <a:rPr lang="en-US" sz="2000" dirty="0">
                <a:latin typeface="Montserrat Light" panose="00000400000000000000" pitchFamily="50" charset="0"/>
                <a:ea typeface="Open Sans" panose="020B0606030504020204" pitchFamily="34" charset="0"/>
                <a:cs typeface="Open Sans" panose="020B0606030504020204" pitchFamily="34" charset="0"/>
                <a:hlinkClick r:id="rId19"/>
              </a:rPr>
              <a:t>data sourced from public Git Repository.</a:t>
            </a:r>
            <a:endParaRPr lang="en-US" sz="2000" dirty="0">
              <a:latin typeface="Montserrat Light" panose="00000400000000000000" pitchFamily="50" charset="0"/>
              <a:ea typeface="Open Sans" panose="020B0606030504020204" pitchFamily="34" charset="0"/>
              <a:cs typeface="Open Sans" panose="020B0606030504020204" pitchFamily="34" charset="0"/>
            </a:endParaRPr>
          </a:p>
          <a:p>
            <a:pPr marL="1085850" lvl="1" indent="-342900">
              <a:buFont typeface="Arial" panose="020B0604020202020204" pitchFamily="34" charset="0"/>
              <a:buChar char="•"/>
            </a:pPr>
            <a:r>
              <a:rPr lang="en-US" sz="1700" dirty="0">
                <a:latin typeface="Montserrat Light" panose="00000400000000000000" pitchFamily="50" charset="0"/>
                <a:ea typeface="Open Sans" panose="020B0606030504020204" pitchFamily="34" charset="0"/>
                <a:cs typeface="Open Sans" panose="020B0606030504020204" pitchFamily="34" charset="0"/>
              </a:rPr>
              <a:t>Variable names standardized using </a:t>
            </a:r>
            <a:r>
              <a:rPr lang="en-US" sz="1700" dirty="0" err="1">
                <a:latin typeface="Montserrat Light" panose="00000400000000000000" pitchFamily="50" charset="0"/>
                <a:ea typeface="Open Sans" panose="020B0606030504020204" pitchFamily="34" charset="0"/>
                <a:cs typeface="Open Sans" panose="020B0606030504020204" pitchFamily="34" charset="0"/>
              </a:rPr>
              <a:t>make.names</a:t>
            </a:r>
            <a:r>
              <a:rPr lang="en-US" sz="1700" dirty="0">
                <a:latin typeface="Montserrat Light" panose="00000400000000000000" pitchFamily="50" charset="0"/>
                <a:ea typeface="Open Sans" panose="020B0606030504020204" pitchFamily="34" charset="0"/>
                <a:cs typeface="Open Sans" panose="020B0606030504020204" pitchFamily="34" charset="0"/>
              </a:rPr>
              <a:t>()</a:t>
            </a:r>
          </a:p>
          <a:p>
            <a:pPr marL="1085850" lvl="1" indent="-342900">
              <a:buFont typeface="Arial" panose="020B0604020202020204" pitchFamily="34" charset="0"/>
              <a:buChar char="•"/>
            </a:pPr>
            <a:r>
              <a:rPr lang="en-US" sz="1700" dirty="0">
                <a:latin typeface="Montserrat Light" panose="00000400000000000000" pitchFamily="50" charset="0"/>
                <a:ea typeface="Open Sans" panose="020B0606030504020204" pitchFamily="34" charset="0"/>
                <a:cs typeface="Open Sans" panose="020B0606030504020204" pitchFamily="34" charset="0"/>
              </a:rPr>
              <a:t>Missing values, non-numeric values, &amp; features with zero variance were excluded</a:t>
            </a:r>
          </a:p>
          <a:p>
            <a:pPr marL="1085850" lvl="1" indent="-342900">
              <a:buFont typeface="Arial" panose="020B0604020202020204" pitchFamily="34" charset="0"/>
              <a:buChar char="•"/>
            </a:pPr>
            <a:r>
              <a:rPr lang="en-US" sz="1700" dirty="0">
                <a:latin typeface="Montserrat Light" panose="00000400000000000000" pitchFamily="50" charset="0"/>
                <a:ea typeface="Open Sans" panose="020B0606030504020204" pitchFamily="34" charset="0"/>
                <a:cs typeface="Open Sans" panose="020B0606030504020204" pitchFamily="34" charset="0"/>
              </a:rPr>
              <a:t>Chemical descriptors  converted to numeric values</a:t>
            </a:r>
          </a:p>
          <a:p>
            <a:pPr marL="1085850" lvl="1" indent="-342900">
              <a:buFont typeface="Arial" panose="020B0604020202020204" pitchFamily="34" charset="0"/>
              <a:buChar char="•"/>
            </a:pPr>
            <a:r>
              <a:rPr lang="en-US" sz="1700" dirty="0">
                <a:latin typeface="Montserrat Light" panose="00000400000000000000" pitchFamily="50" charset="0"/>
                <a:ea typeface="Open Sans" panose="020B0606030504020204" pitchFamily="34" charset="0"/>
                <a:cs typeface="Open Sans" panose="020B0606030504020204" pitchFamily="34" charset="0"/>
              </a:rPr>
              <a:t>Numerical descriptors scaled to zero mean and unit variance (ensures comparability)</a:t>
            </a:r>
          </a:p>
          <a:p>
            <a:pPr marL="342900" indent="-342900">
              <a:buFont typeface="Arial" panose="020B0604020202020204" pitchFamily="34" charset="0"/>
              <a:buChar char="•"/>
            </a:pPr>
            <a:r>
              <a:rPr lang="en-US" sz="2000" dirty="0">
                <a:latin typeface="Montserrat Light" panose="00000400000000000000" pitchFamily="50" charset="0"/>
                <a:ea typeface="Open Sans" panose="020B0606030504020204" pitchFamily="34" charset="0"/>
                <a:cs typeface="Open Sans" panose="020B0606030504020204" pitchFamily="34" charset="0"/>
              </a:rPr>
              <a:t>Correlation Analysis: done to examine relationships between features (</a:t>
            </a:r>
            <a:r>
              <a:rPr lang="en-US" sz="2000" i="1" dirty="0">
                <a:latin typeface="Montserrat Light" panose="00000400000000000000" pitchFamily="50" charset="0"/>
                <a:ea typeface="Open Sans" panose="020B0606030504020204" pitchFamily="34" charset="0"/>
                <a:cs typeface="Open Sans" panose="020B0606030504020204" pitchFamily="34" charset="0"/>
              </a:rPr>
              <a:t>Figure 1</a:t>
            </a:r>
            <a:r>
              <a:rPr lang="en-US" sz="2000" dirty="0">
                <a:latin typeface="Montserrat Light" panose="00000400000000000000" pitchFamily="50"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hypotheticalocean|08-2022"/>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4977</TotalTime>
  <Words>2096</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Montserrat Light</vt:lpstr>
      <vt:lpstr>Wingdings</vt:lpstr>
      <vt:lpstr>Montserrat</vt:lpstr>
      <vt:lpstr>Libre Baskerville</vt:lpstr>
      <vt:lpstr>Arial</vt:lpstr>
      <vt:lpstr>Montserrat SemiBold</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Mikayla Sheild</cp:lastModifiedBy>
  <cp:revision>27</cp:revision>
  <cp:lastPrinted>2011-01-21T18:13:44Z</cp:lastPrinted>
  <dcterms:modified xsi:type="dcterms:W3CDTF">2025-03-14T19:58:48Z</dcterms:modified>
  <cp:category>scientific poster powerpoint</cp:category>
</cp:coreProperties>
</file>