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 id="2147483695" r:id="rId2"/>
    <p:sldMasterId id="2147483696" r:id="rId3"/>
    <p:sldMasterId id="2147483697"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p:cViewPr varScale="1">
        <p:scale>
          <a:sx n="120" d="100"/>
          <a:sy n="120" d="100"/>
        </p:scale>
        <p:origin x="200"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0c5215967_2_54: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000"/>
              <a:buNone/>
            </a:pPr>
            <a:endParaRPr sz="1200"/>
          </a:p>
        </p:txBody>
      </p:sp>
      <p:sp>
        <p:nvSpPr>
          <p:cNvPr id="232" name="Google Shape;232;gd0c5215967_2_54:notes"/>
          <p:cNvSpPr>
            <a:spLocks noGrp="1" noRot="1" noChangeAspect="1"/>
          </p:cNvSpPr>
          <p:nvPr>
            <p:ph type="sldImg" idx="2"/>
          </p:nvPr>
        </p:nvSpPr>
        <p:spPr>
          <a:xfrm>
            <a:off x="470647" y="685512"/>
            <a:ext cx="591670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0c5215967_2_113: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000"/>
              <a:buNone/>
            </a:pPr>
            <a:endParaRPr sz="1200"/>
          </a:p>
        </p:txBody>
      </p:sp>
      <p:sp>
        <p:nvSpPr>
          <p:cNvPr id="240" name="Google Shape;240;gd0c5215967_2_113:notes"/>
          <p:cNvSpPr>
            <a:spLocks noGrp="1" noRot="1" noChangeAspect="1"/>
          </p:cNvSpPr>
          <p:nvPr>
            <p:ph type="sldImg" idx="2"/>
          </p:nvPr>
        </p:nvSpPr>
        <p:spPr>
          <a:xfrm>
            <a:off x="470647" y="685512"/>
            <a:ext cx="591670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0c5215967_2_134: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000"/>
              <a:buNone/>
            </a:pPr>
            <a:endParaRPr sz="1200"/>
          </a:p>
        </p:txBody>
      </p:sp>
      <p:sp>
        <p:nvSpPr>
          <p:cNvPr id="262" name="Google Shape;262;gd0c5215967_2_134:notes"/>
          <p:cNvSpPr>
            <a:spLocks noGrp="1" noRot="1" noChangeAspect="1"/>
          </p:cNvSpPr>
          <p:nvPr>
            <p:ph type="sldImg" idx="2"/>
          </p:nvPr>
        </p:nvSpPr>
        <p:spPr>
          <a:xfrm>
            <a:off x="470647" y="685512"/>
            <a:ext cx="591670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0c5215967_2_176:notes"/>
          <p:cNvSpPr txBox="1">
            <a:spLocks noGrp="1"/>
          </p:cNvSpPr>
          <p:nvPr>
            <p:ph type="body" idx="1"/>
          </p:nvPr>
        </p:nvSpPr>
        <p:spPr>
          <a:xfrm>
            <a:off x="685787" y="4343386"/>
            <a:ext cx="5486294" cy="4114909"/>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000"/>
              <a:buNone/>
            </a:pPr>
            <a:endParaRPr sz="1200"/>
          </a:p>
        </p:txBody>
      </p:sp>
      <p:sp>
        <p:nvSpPr>
          <p:cNvPr id="305" name="Google Shape;305;gd0c5215967_2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0c5215967_2_214: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344" name="Google Shape;344;gd0c5215967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0c521596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0c521596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0c521596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0c521596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0c5215967_2_222: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000"/>
              <a:buNone/>
            </a:pPr>
            <a:endParaRPr sz="1200"/>
          </a:p>
        </p:txBody>
      </p:sp>
      <p:sp>
        <p:nvSpPr>
          <p:cNvPr id="378" name="Google Shape;378;gd0c5215967_2_222:notes"/>
          <p:cNvSpPr>
            <a:spLocks noGrp="1" noRot="1" noChangeAspect="1"/>
          </p:cNvSpPr>
          <p:nvPr>
            <p:ph type="sldImg" idx="2"/>
          </p:nvPr>
        </p:nvSpPr>
        <p:spPr>
          <a:xfrm>
            <a:off x="470647" y="685512"/>
            <a:ext cx="591670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0c5215967_2_337:notes"/>
          <p:cNvSpPr txBox="1">
            <a:spLocks noGrp="1"/>
          </p:cNvSpPr>
          <p:nvPr>
            <p:ph type="body" idx="1"/>
          </p:nvPr>
        </p:nvSpPr>
        <p:spPr>
          <a:xfrm>
            <a:off x="685800" y="4343400"/>
            <a:ext cx="5486294" cy="4114909"/>
          </a:xfrm>
          <a:prstGeom prst="rect">
            <a:avLst/>
          </a:prstGeom>
          <a:noFill/>
          <a:ln>
            <a:noFill/>
          </a:ln>
        </p:spPr>
        <p:txBody>
          <a:bodyPr spcFirstLastPara="1" wrap="square" lIns="91450" tIns="91450" rIns="91450" bIns="91450" anchor="t" anchorCtr="0">
            <a:noAutofit/>
          </a:bodyPr>
          <a:lstStyle/>
          <a:p>
            <a:pPr marL="0" lvl="0" indent="0" algn="l" rtl="0">
              <a:lnSpc>
                <a:spcPct val="100000"/>
              </a:lnSpc>
              <a:spcBef>
                <a:spcPts val="0"/>
              </a:spcBef>
              <a:spcAft>
                <a:spcPts val="0"/>
              </a:spcAft>
              <a:buSzPts val="1100"/>
              <a:buNone/>
            </a:pPr>
            <a:endParaRPr sz="1200"/>
          </a:p>
        </p:txBody>
      </p:sp>
      <p:sp>
        <p:nvSpPr>
          <p:cNvPr id="394" name="Google Shape;394;gd0c5215967_2_337:notes"/>
          <p:cNvSpPr>
            <a:spLocks noGrp="1" noRot="1" noChangeAspect="1"/>
          </p:cNvSpPr>
          <p:nvPr>
            <p:ph type="sldImg" idx="2"/>
          </p:nvPr>
        </p:nvSpPr>
        <p:spPr>
          <a:xfrm>
            <a:off x="470647" y="685512"/>
            <a:ext cx="591670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7"/>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66" name="Google Shape;66;p17"/>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9"/>
        <p:cNvGrpSpPr/>
        <p:nvPr/>
      </p:nvGrpSpPr>
      <p:grpSpPr>
        <a:xfrm>
          <a:off x="0" y="0"/>
          <a:ext cx="0" cy="0"/>
          <a:chOff x="0" y="0"/>
          <a:chExt cx="0" cy="0"/>
        </a:xfrm>
      </p:grpSpPr>
      <p:sp>
        <p:nvSpPr>
          <p:cNvPr id="70" name="Google Shape;70;p19"/>
          <p:cNvSpPr txBox="1">
            <a:spLocks noGrp="1"/>
          </p:cNvSpPr>
          <p:nvPr>
            <p:ph type="subTitle" idx="1"/>
          </p:nvPr>
        </p:nvSpPr>
        <p:spPr>
          <a:xfrm>
            <a:off x="1142910" y="841860"/>
            <a:ext cx="6857730" cy="83000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0"/>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74" name="Google Shape;74;p2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75" name="Google Shape;75;p20"/>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21"/>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79" name="Google Shape;79;p21"/>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0" name="Google Shape;80;p21"/>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2"/>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4" name="Google Shape;84;p22"/>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5" name="Google Shape;85;p22"/>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23"/>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9" name="Google Shape;89;p23"/>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24"/>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93" name="Google Shape;93;p2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94" name="Google Shape;94;p24"/>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95" name="Google Shape;95;p24"/>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25"/>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99" name="Google Shape;99;p25"/>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00" name="Google Shape;100;p25"/>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01" name="Google Shape;101;p25"/>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02" name="Google Shape;102;p25"/>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03" name="Google Shape;103;p25"/>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8"/>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1"/>
        <p:cNvGrpSpPr/>
        <p:nvPr/>
      </p:nvGrpSpPr>
      <p:grpSpPr>
        <a:xfrm>
          <a:off x="0" y="0"/>
          <a:ext cx="0" cy="0"/>
          <a:chOff x="0" y="0"/>
          <a:chExt cx="0" cy="0"/>
        </a:xfrm>
      </p:grpSpPr>
      <p:sp>
        <p:nvSpPr>
          <p:cNvPr id="112" name="Google Shape;112;p29"/>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29"/>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30"/>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6" name="Google Shape;116;p30"/>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17" name="Google Shape;117;p3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32"/>
          <p:cNvSpPr txBox="1">
            <a:spLocks noGrp="1"/>
          </p:cNvSpPr>
          <p:nvPr>
            <p:ph type="subTitle" idx="1"/>
          </p:nvPr>
        </p:nvSpPr>
        <p:spPr>
          <a:xfrm>
            <a:off x="1142910" y="841860"/>
            <a:ext cx="6857730" cy="83000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3"/>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25" name="Google Shape;125;p33"/>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26" name="Google Shape;126;p33"/>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34"/>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30" name="Google Shape;130;p3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31" name="Google Shape;131;p34"/>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35"/>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35"/>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35" name="Google Shape;135;p35"/>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36" name="Google Shape;136;p35"/>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36"/>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36"/>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40" name="Google Shape;140;p36"/>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37"/>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37"/>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44" name="Google Shape;144;p37"/>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45" name="Google Shape;145;p37"/>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46" name="Google Shape;146;p37"/>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38"/>
          <p:cNvSpPr txBox="1">
            <a:spLocks noGrp="1"/>
          </p:cNvSpPr>
          <p:nvPr>
            <p:ph type="title"/>
          </p:nvPr>
        </p:nvSpPr>
        <p:spPr>
          <a:xfrm>
            <a:off x="1142910" y="841860"/>
            <a:ext cx="6857730" cy="179037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38"/>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0" name="Google Shape;150;p38"/>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1" name="Google Shape;151;p38"/>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2" name="Google Shape;152;p38"/>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3" name="Google Shape;153;p38"/>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4" name="Google Shape;154;p38"/>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61"/>
        <p:cNvGrpSpPr/>
        <p:nvPr/>
      </p:nvGrpSpPr>
      <p:grpSpPr>
        <a:xfrm>
          <a:off x="0" y="0"/>
          <a:ext cx="0" cy="0"/>
          <a:chOff x="0" y="0"/>
          <a:chExt cx="0" cy="0"/>
        </a:xfrm>
      </p:grpSpPr>
      <p:sp>
        <p:nvSpPr>
          <p:cNvPr id="162" name="Google Shape;162;p40"/>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3" name="Google Shape;163;p4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4" name="Google Shape;164;p40"/>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40"/>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40"/>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7"/>
        <p:cNvGrpSpPr/>
        <p:nvPr/>
      </p:nvGrpSpPr>
      <p:grpSpPr>
        <a:xfrm>
          <a:off x="0" y="0"/>
          <a:ext cx="0" cy="0"/>
          <a:chOff x="0" y="0"/>
          <a:chExt cx="0" cy="0"/>
        </a:xfrm>
      </p:grpSpPr>
      <p:sp>
        <p:nvSpPr>
          <p:cNvPr id="168" name="Google Shape;168;p41"/>
          <p:cNvSpPr txBox="1">
            <a:spLocks noGrp="1"/>
          </p:cNvSpPr>
          <p:nvPr>
            <p:ph type="ctrTitle"/>
          </p:nvPr>
        </p:nvSpPr>
        <p:spPr>
          <a:xfrm>
            <a:off x="1143000" y="841772"/>
            <a:ext cx="6858000" cy="1790775"/>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9" name="Google Shape;169;p41"/>
          <p:cNvSpPr txBox="1">
            <a:spLocks noGrp="1"/>
          </p:cNvSpPr>
          <p:nvPr>
            <p:ph type="subTitle" idx="1"/>
          </p:nvPr>
        </p:nvSpPr>
        <p:spPr>
          <a:xfrm>
            <a:off x="1143000" y="2701528"/>
            <a:ext cx="6858000" cy="1241775"/>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70" name="Google Shape;170;p41"/>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41"/>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2" name="Google Shape;172;p41"/>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3"/>
        <p:cNvGrpSpPr/>
        <p:nvPr/>
      </p:nvGrpSpPr>
      <p:grpSpPr>
        <a:xfrm>
          <a:off x="0" y="0"/>
          <a:ext cx="0" cy="0"/>
          <a:chOff x="0" y="0"/>
          <a:chExt cx="0" cy="0"/>
        </a:xfrm>
      </p:grpSpPr>
      <p:sp>
        <p:nvSpPr>
          <p:cNvPr id="174" name="Google Shape;174;p42"/>
          <p:cNvSpPr txBox="1">
            <a:spLocks noGrp="1"/>
          </p:cNvSpPr>
          <p:nvPr>
            <p:ph type="title"/>
          </p:nvPr>
        </p:nvSpPr>
        <p:spPr>
          <a:xfrm>
            <a:off x="623888" y="1282304"/>
            <a:ext cx="7886700" cy="2139525"/>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5" name="Google Shape;175;p42"/>
          <p:cNvSpPr txBox="1">
            <a:spLocks noGrp="1"/>
          </p:cNvSpPr>
          <p:nvPr>
            <p:ph type="body" idx="1"/>
          </p:nvPr>
        </p:nvSpPr>
        <p:spPr>
          <a:xfrm>
            <a:off x="623888" y="3442097"/>
            <a:ext cx="7886700" cy="112522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76" name="Google Shape;176;p42"/>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7" name="Google Shape;177;p42"/>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8" name="Google Shape;178;p42"/>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9"/>
        <p:cNvGrpSpPr/>
        <p:nvPr/>
      </p:nvGrpSpPr>
      <p:grpSpPr>
        <a:xfrm>
          <a:off x="0" y="0"/>
          <a:ext cx="0" cy="0"/>
          <a:chOff x="0" y="0"/>
          <a:chExt cx="0" cy="0"/>
        </a:xfrm>
      </p:grpSpPr>
      <p:sp>
        <p:nvSpPr>
          <p:cNvPr id="180" name="Google Shape;180;p43"/>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1" name="Google Shape;181;p4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4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43"/>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4" name="Google Shape;184;p43"/>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5" name="Google Shape;185;p43"/>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86"/>
        <p:cNvGrpSpPr/>
        <p:nvPr/>
      </p:nvGrpSpPr>
      <p:grpSpPr>
        <a:xfrm>
          <a:off x="0" y="0"/>
          <a:ext cx="0" cy="0"/>
          <a:chOff x="0" y="0"/>
          <a:chExt cx="0" cy="0"/>
        </a:xfrm>
      </p:grpSpPr>
      <p:sp>
        <p:nvSpPr>
          <p:cNvPr id="187" name="Google Shape;187;p44"/>
          <p:cNvSpPr txBox="1">
            <a:spLocks noGrp="1"/>
          </p:cNvSpPr>
          <p:nvPr>
            <p:ph type="title"/>
          </p:nvPr>
        </p:nvSpPr>
        <p:spPr>
          <a:xfrm>
            <a:off x="629841"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8" name="Google Shape;188;p44"/>
          <p:cNvSpPr txBox="1">
            <a:spLocks noGrp="1"/>
          </p:cNvSpPr>
          <p:nvPr>
            <p:ph type="body" idx="1"/>
          </p:nvPr>
        </p:nvSpPr>
        <p:spPr>
          <a:xfrm>
            <a:off x="629841" y="1260872"/>
            <a:ext cx="3868425" cy="61785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89" name="Google Shape;189;p44"/>
          <p:cNvSpPr txBox="1">
            <a:spLocks noGrp="1"/>
          </p:cNvSpPr>
          <p:nvPr>
            <p:ph type="body" idx="2"/>
          </p:nvPr>
        </p:nvSpPr>
        <p:spPr>
          <a:xfrm>
            <a:off x="629841" y="1878806"/>
            <a:ext cx="3868425" cy="276345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44"/>
          <p:cNvSpPr txBox="1">
            <a:spLocks noGrp="1"/>
          </p:cNvSpPr>
          <p:nvPr>
            <p:ph type="body" idx="3"/>
          </p:nvPr>
        </p:nvSpPr>
        <p:spPr>
          <a:xfrm>
            <a:off x="4629150" y="1260872"/>
            <a:ext cx="3887325" cy="61785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91" name="Google Shape;191;p44"/>
          <p:cNvSpPr txBox="1">
            <a:spLocks noGrp="1"/>
          </p:cNvSpPr>
          <p:nvPr>
            <p:ph type="body" idx="4"/>
          </p:nvPr>
        </p:nvSpPr>
        <p:spPr>
          <a:xfrm>
            <a:off x="4629150" y="1878806"/>
            <a:ext cx="3887325" cy="276345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44"/>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3" name="Google Shape;193;p44"/>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4" name="Google Shape;194;p44"/>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95"/>
        <p:cNvGrpSpPr/>
        <p:nvPr/>
      </p:nvGrpSpPr>
      <p:grpSpPr>
        <a:xfrm>
          <a:off x="0" y="0"/>
          <a:ext cx="0" cy="0"/>
          <a:chOff x="0" y="0"/>
          <a:chExt cx="0" cy="0"/>
        </a:xfrm>
      </p:grpSpPr>
      <p:sp>
        <p:nvSpPr>
          <p:cNvPr id="196" name="Google Shape;196;p45"/>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7" name="Google Shape;197;p45"/>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8" name="Google Shape;198;p45"/>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9" name="Google Shape;199;p45"/>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00"/>
        <p:cNvGrpSpPr/>
        <p:nvPr/>
      </p:nvGrpSpPr>
      <p:grpSpPr>
        <a:xfrm>
          <a:off x="0" y="0"/>
          <a:ext cx="0" cy="0"/>
          <a:chOff x="0" y="0"/>
          <a:chExt cx="0" cy="0"/>
        </a:xfrm>
      </p:grpSpPr>
      <p:sp>
        <p:nvSpPr>
          <p:cNvPr id="201" name="Google Shape;201;p46"/>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2" name="Google Shape;202;p46"/>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3" name="Google Shape;203;p46"/>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04"/>
        <p:cNvGrpSpPr/>
        <p:nvPr/>
      </p:nvGrpSpPr>
      <p:grpSpPr>
        <a:xfrm>
          <a:off x="0" y="0"/>
          <a:ext cx="0" cy="0"/>
          <a:chOff x="0" y="0"/>
          <a:chExt cx="0" cy="0"/>
        </a:xfrm>
      </p:grpSpPr>
      <p:sp>
        <p:nvSpPr>
          <p:cNvPr id="205" name="Google Shape;205;p47"/>
          <p:cNvSpPr txBox="1">
            <a:spLocks noGrp="1"/>
          </p:cNvSpPr>
          <p:nvPr>
            <p:ph type="title"/>
          </p:nvPr>
        </p:nvSpPr>
        <p:spPr>
          <a:xfrm>
            <a:off x="629841" y="342900"/>
            <a:ext cx="2949075"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6" name="Google Shape;206;p47"/>
          <p:cNvSpPr txBox="1">
            <a:spLocks noGrp="1"/>
          </p:cNvSpPr>
          <p:nvPr>
            <p:ph type="body" idx="1"/>
          </p:nvPr>
        </p:nvSpPr>
        <p:spPr>
          <a:xfrm>
            <a:off x="3887391" y="740569"/>
            <a:ext cx="4629150" cy="3655125"/>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07" name="Google Shape;207;p47"/>
          <p:cNvSpPr txBox="1">
            <a:spLocks noGrp="1"/>
          </p:cNvSpPr>
          <p:nvPr>
            <p:ph type="body" idx="2"/>
          </p:nvPr>
        </p:nvSpPr>
        <p:spPr>
          <a:xfrm>
            <a:off x="629841" y="1543050"/>
            <a:ext cx="2949075" cy="285862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08" name="Google Shape;208;p47"/>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9" name="Google Shape;209;p47"/>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0" name="Google Shape;210;p47"/>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11"/>
        <p:cNvGrpSpPr/>
        <p:nvPr/>
      </p:nvGrpSpPr>
      <p:grpSpPr>
        <a:xfrm>
          <a:off x="0" y="0"/>
          <a:ext cx="0" cy="0"/>
          <a:chOff x="0" y="0"/>
          <a:chExt cx="0" cy="0"/>
        </a:xfrm>
      </p:grpSpPr>
      <p:sp>
        <p:nvSpPr>
          <p:cNvPr id="212" name="Google Shape;212;p48"/>
          <p:cNvSpPr txBox="1">
            <a:spLocks noGrp="1"/>
          </p:cNvSpPr>
          <p:nvPr>
            <p:ph type="title"/>
          </p:nvPr>
        </p:nvSpPr>
        <p:spPr>
          <a:xfrm>
            <a:off x="629841" y="342900"/>
            <a:ext cx="2949075"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3" name="Google Shape;213;p48"/>
          <p:cNvSpPr>
            <a:spLocks noGrp="1"/>
          </p:cNvSpPr>
          <p:nvPr>
            <p:ph type="pic" idx="2"/>
          </p:nvPr>
        </p:nvSpPr>
        <p:spPr>
          <a:xfrm>
            <a:off x="3887391" y="740569"/>
            <a:ext cx="4629150" cy="36551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214" name="Google Shape;214;p48"/>
          <p:cNvSpPr txBox="1">
            <a:spLocks noGrp="1"/>
          </p:cNvSpPr>
          <p:nvPr>
            <p:ph type="body" idx="1"/>
          </p:nvPr>
        </p:nvSpPr>
        <p:spPr>
          <a:xfrm>
            <a:off x="629841" y="1543050"/>
            <a:ext cx="2949075" cy="285862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5" name="Google Shape;215;p48"/>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6" name="Google Shape;216;p48"/>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7" name="Google Shape;217;p48"/>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0" name="Google Shape;220;p49"/>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49"/>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2" name="Google Shape;222;p49"/>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3" name="Google Shape;223;p49"/>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24"/>
        <p:cNvGrpSpPr/>
        <p:nvPr/>
      </p:nvGrpSpPr>
      <p:grpSpPr>
        <a:xfrm>
          <a:off x="0" y="0"/>
          <a:ext cx="0" cy="0"/>
          <a:chOff x="0" y="0"/>
          <a:chExt cx="0" cy="0"/>
        </a:xfrm>
      </p:grpSpPr>
      <p:sp>
        <p:nvSpPr>
          <p:cNvPr id="225" name="Google Shape;225;p50"/>
          <p:cNvSpPr txBox="1">
            <a:spLocks noGrp="1"/>
          </p:cNvSpPr>
          <p:nvPr>
            <p:ph type="title"/>
          </p:nvPr>
        </p:nvSpPr>
        <p:spPr>
          <a:xfrm rot="5400000">
            <a:off x="5350050" y="1467469"/>
            <a:ext cx="4358925"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6" name="Google Shape;226;p50"/>
          <p:cNvSpPr txBox="1">
            <a:spLocks noGrp="1"/>
          </p:cNvSpPr>
          <p:nvPr>
            <p:ph type="body" idx="1"/>
          </p:nvPr>
        </p:nvSpPr>
        <p:spPr>
          <a:xfrm rot="5400000">
            <a:off x="1349550" y="-447056"/>
            <a:ext cx="4358925"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7" name="Google Shape;227;p50"/>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8" name="Google Shape;228;p50"/>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9" name="Google Shape;229;p50"/>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42910" y="841860"/>
            <a:ext cx="6857730" cy="179037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dt" idx="10"/>
          </p:nvPr>
        </p:nvSpPr>
        <p:spPr>
          <a:xfrm>
            <a:off x="628560" y="4767390"/>
            <a:ext cx="2057130" cy="27351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860" y="4767390"/>
            <a:ext cx="3085830" cy="27351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6457860" y="4767390"/>
            <a:ext cx="205713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solidFill>
                <a:srgbClr val="000000"/>
              </a:solidFill>
              <a:latin typeface="Times New Roman"/>
              <a:ea typeface="Times New Roman"/>
              <a:cs typeface="Times New Roman"/>
              <a:sym typeface="Times New Roman"/>
            </a:endParaRPr>
          </a:p>
        </p:txBody>
      </p:sp>
      <p:sp>
        <p:nvSpPr>
          <p:cNvPr id="55" name="Google Shape;55;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39"/>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7" name="Google Shape;157;p3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8" name="Google Shape;158;p39"/>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59" name="Google Shape;159;p39"/>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0" name="Google Shape;160;p39"/>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3.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51" descr="Cómo sería un mundo sin ganadería industrial? | Igualdad Animal México"/>
          <p:cNvPicPr preferRelativeResize="0"/>
          <p:nvPr/>
        </p:nvPicPr>
        <p:blipFill rotWithShape="1">
          <a:blip r:embed="rId3">
            <a:alphaModFix/>
          </a:blip>
          <a:srcRect l="39100" r="1572"/>
          <a:stretch/>
        </p:blipFill>
        <p:spPr>
          <a:xfrm>
            <a:off x="-38340" y="-6480"/>
            <a:ext cx="9190530" cy="5161050"/>
          </a:xfrm>
          <a:prstGeom prst="rect">
            <a:avLst/>
          </a:prstGeom>
          <a:noFill/>
          <a:ln>
            <a:noFill/>
          </a:ln>
        </p:spPr>
      </p:pic>
      <p:sp>
        <p:nvSpPr>
          <p:cNvPr id="235" name="Google Shape;235;p51"/>
          <p:cNvSpPr/>
          <p:nvPr/>
        </p:nvSpPr>
        <p:spPr>
          <a:xfrm>
            <a:off x="1208250" y="-17820"/>
            <a:ext cx="7935300" cy="516105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236" name="Google Shape;236;p51"/>
          <p:cNvPicPr preferRelativeResize="0"/>
          <p:nvPr/>
        </p:nvPicPr>
        <p:blipFill rotWithShape="1">
          <a:blip r:embed="rId4">
            <a:alphaModFix/>
          </a:blip>
          <a:srcRect t="78334"/>
          <a:stretch/>
        </p:blipFill>
        <p:spPr>
          <a:xfrm>
            <a:off x="11070" y="4042710"/>
            <a:ext cx="9144630" cy="1112400"/>
          </a:xfrm>
          <a:prstGeom prst="rect">
            <a:avLst/>
          </a:prstGeom>
          <a:noFill/>
          <a:ln>
            <a:noFill/>
          </a:ln>
        </p:spPr>
      </p:pic>
      <p:sp>
        <p:nvSpPr>
          <p:cNvPr id="237" name="Google Shape;237;p51"/>
          <p:cNvSpPr txBox="1"/>
          <p:nvPr/>
        </p:nvSpPr>
        <p:spPr>
          <a:xfrm>
            <a:off x="4253275" y="1677925"/>
            <a:ext cx="5052600" cy="12924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000000"/>
              </a:buClr>
              <a:buSzPts val="3000"/>
              <a:buFont typeface="Arial"/>
              <a:buNone/>
            </a:pPr>
            <a:r>
              <a:rPr lang="es" sz="2800" b="1" i="0" u="none" strike="noStrike" cap="none">
                <a:solidFill>
                  <a:srgbClr val="000000"/>
                </a:solidFill>
                <a:latin typeface="Arial"/>
                <a:ea typeface="Arial"/>
                <a:cs typeface="Arial"/>
                <a:sym typeface="Arial"/>
              </a:rPr>
              <a:t>Compression algorithms to optimize battery </a:t>
            </a:r>
            <a:endParaRPr sz="2800"/>
          </a:p>
          <a:p>
            <a:pPr marL="0" marR="0" lvl="0" indent="0" algn="ctr" rtl="0">
              <a:lnSpc>
                <a:spcPct val="90000"/>
              </a:lnSpc>
              <a:spcBef>
                <a:spcPts val="0"/>
              </a:spcBef>
              <a:spcAft>
                <a:spcPts val="0"/>
              </a:spcAft>
              <a:buClr>
                <a:srgbClr val="000000"/>
              </a:buClr>
              <a:buSzPts val="3000"/>
              <a:buFont typeface="Arial"/>
              <a:buNone/>
            </a:pPr>
            <a:r>
              <a:rPr lang="es" sz="2800" b="1" i="0" u="none" strike="noStrike" cap="none">
                <a:solidFill>
                  <a:srgbClr val="000000"/>
                </a:solidFill>
                <a:latin typeface="Arial"/>
                <a:ea typeface="Arial"/>
                <a:cs typeface="Arial"/>
                <a:sym typeface="Arial"/>
              </a:rPr>
              <a:t>consumption in precision livestock farming.</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52"/>
          <p:cNvPicPr preferRelativeResize="0"/>
          <p:nvPr/>
        </p:nvPicPr>
        <p:blipFill rotWithShape="1">
          <a:blip r:embed="rId3">
            <a:alphaModFix/>
          </a:blip>
          <a:srcRect/>
          <a:stretch/>
        </p:blipFill>
        <p:spPr>
          <a:xfrm>
            <a:off x="39259" y="-15955"/>
            <a:ext cx="9147060" cy="5141880"/>
          </a:xfrm>
          <a:prstGeom prst="rect">
            <a:avLst/>
          </a:prstGeom>
          <a:noFill/>
          <a:ln>
            <a:noFill/>
          </a:ln>
        </p:spPr>
      </p:pic>
      <p:sp>
        <p:nvSpPr>
          <p:cNvPr id="243" name="Google Shape;243;p52"/>
          <p:cNvSpPr/>
          <p:nvPr/>
        </p:nvSpPr>
        <p:spPr>
          <a:xfrm>
            <a:off x="198990" y="282690"/>
            <a:ext cx="2010420" cy="3186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FFFFFF"/>
                </a:solidFill>
                <a:latin typeface="Arial"/>
                <a:ea typeface="Arial"/>
                <a:cs typeface="Arial"/>
                <a:sym typeface="Arial"/>
              </a:rPr>
              <a:t>Team Presentation</a:t>
            </a:r>
            <a:endParaRPr sz="1700" b="0" i="0" u="none" strike="noStrike" cap="none">
              <a:solidFill>
                <a:srgbClr val="000000"/>
              </a:solidFill>
              <a:latin typeface="Arial"/>
              <a:ea typeface="Arial"/>
              <a:cs typeface="Arial"/>
              <a:sym typeface="Arial"/>
            </a:endParaRPr>
          </a:p>
        </p:txBody>
      </p:sp>
      <p:sp>
        <p:nvSpPr>
          <p:cNvPr id="244" name="Google Shape;244;p52"/>
          <p:cNvSpPr/>
          <p:nvPr/>
        </p:nvSpPr>
        <p:spPr>
          <a:xfrm>
            <a:off x="7460171" y="3195580"/>
            <a:ext cx="1644570" cy="575990"/>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latin typeface="Arial"/>
                <a:ea typeface="Arial"/>
                <a:cs typeface="Arial"/>
                <a:sym typeface="Arial"/>
              </a:rPr>
              <a:t>Mauricio</a:t>
            </a:r>
            <a:endParaRPr sz="17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latin typeface="Arial"/>
                <a:ea typeface="Arial"/>
                <a:cs typeface="Arial"/>
                <a:sym typeface="Arial"/>
              </a:rPr>
              <a:t>Toro</a:t>
            </a:r>
            <a:endParaRPr sz="1700" b="0" i="0" u="none" strike="noStrike" cap="none">
              <a:solidFill>
                <a:schemeClr val="dk1"/>
              </a:solidFill>
              <a:latin typeface="Arial"/>
              <a:ea typeface="Arial"/>
              <a:cs typeface="Arial"/>
              <a:sym typeface="Arial"/>
            </a:endParaRPr>
          </a:p>
        </p:txBody>
      </p:sp>
      <p:sp>
        <p:nvSpPr>
          <p:cNvPr id="245" name="Google Shape;245;p52"/>
          <p:cNvSpPr/>
          <p:nvPr/>
        </p:nvSpPr>
        <p:spPr>
          <a:xfrm>
            <a:off x="2033950" y="3191406"/>
            <a:ext cx="1644570" cy="575990"/>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rgbClr val="000000"/>
                </a:solidFill>
                <a:latin typeface="Arial"/>
                <a:ea typeface="Arial"/>
                <a:cs typeface="Arial"/>
                <a:sym typeface="Arial"/>
              </a:rPr>
              <a:t>Isabella Montoya</a:t>
            </a:r>
            <a:endParaRPr sz="1700" b="0" i="0" u="none" strike="noStrike" cap="none">
              <a:solidFill>
                <a:srgbClr val="000000"/>
              </a:solidFill>
              <a:latin typeface="Arial"/>
              <a:ea typeface="Arial"/>
              <a:cs typeface="Arial"/>
              <a:sym typeface="Arial"/>
            </a:endParaRPr>
          </a:p>
        </p:txBody>
      </p:sp>
      <p:grpSp>
        <p:nvGrpSpPr>
          <p:cNvPr id="246" name="Google Shape;246;p52"/>
          <p:cNvGrpSpPr/>
          <p:nvPr/>
        </p:nvGrpSpPr>
        <p:grpSpPr>
          <a:xfrm>
            <a:off x="7431029" y="1486765"/>
            <a:ext cx="1707944" cy="1632543"/>
            <a:chOff x="9052560" y="1645920"/>
            <a:chExt cx="2833920" cy="2742480"/>
          </a:xfrm>
        </p:grpSpPr>
        <p:pic>
          <p:nvPicPr>
            <p:cNvPr id="247" name="Google Shape;247;p52"/>
            <p:cNvPicPr preferRelativeResize="0"/>
            <p:nvPr/>
          </p:nvPicPr>
          <p:blipFill rotWithShape="1">
            <a:blip r:embed="rId4">
              <a:alphaModFix/>
            </a:blip>
            <a:srcRect/>
            <a:stretch/>
          </p:blipFill>
          <p:spPr>
            <a:xfrm>
              <a:off x="9327049" y="1819555"/>
              <a:ext cx="2430051" cy="2374944"/>
            </a:xfrm>
            <a:prstGeom prst="rect">
              <a:avLst/>
            </a:prstGeom>
            <a:noFill/>
            <a:ln>
              <a:noFill/>
            </a:ln>
          </p:spPr>
        </p:pic>
        <p:sp>
          <p:nvSpPr>
            <p:cNvPr id="248" name="Google Shape;248;p5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249" name="Google Shape;249;p52"/>
          <p:cNvSpPr/>
          <p:nvPr/>
        </p:nvSpPr>
        <p:spPr>
          <a:xfrm>
            <a:off x="289852" y="3191406"/>
            <a:ext cx="1644570" cy="575990"/>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latin typeface="Arial"/>
                <a:ea typeface="Arial"/>
                <a:cs typeface="Arial"/>
                <a:sym typeface="Arial"/>
              </a:rPr>
              <a:t>Maria Isabel Arango</a:t>
            </a:r>
            <a:endParaRPr sz="1700" b="0" i="0" u="none" strike="noStrike" cap="none">
              <a:solidFill>
                <a:schemeClr val="dk1"/>
              </a:solidFill>
              <a:latin typeface="Arial"/>
              <a:ea typeface="Arial"/>
              <a:cs typeface="Arial"/>
              <a:sym typeface="Arial"/>
            </a:endParaRPr>
          </a:p>
        </p:txBody>
      </p:sp>
      <p:pic>
        <p:nvPicPr>
          <p:cNvPr id="250" name="Google Shape;250;p52"/>
          <p:cNvPicPr preferRelativeResize="0"/>
          <p:nvPr/>
        </p:nvPicPr>
        <p:blipFill rotWithShape="1">
          <a:blip r:embed="rId5">
            <a:alphaModFix/>
          </a:blip>
          <a:srcRect/>
          <a:stretch/>
        </p:blipFill>
        <p:spPr>
          <a:xfrm>
            <a:off x="137160" y="4567320"/>
            <a:ext cx="465750" cy="465750"/>
          </a:xfrm>
          <a:prstGeom prst="rect">
            <a:avLst/>
          </a:prstGeom>
          <a:noFill/>
          <a:ln>
            <a:noFill/>
          </a:ln>
        </p:spPr>
      </p:pic>
      <p:sp>
        <p:nvSpPr>
          <p:cNvPr id="251" name="Google Shape;251;p52"/>
          <p:cNvSpPr/>
          <p:nvPr/>
        </p:nvSpPr>
        <p:spPr>
          <a:xfrm>
            <a:off x="611275" y="4620500"/>
            <a:ext cx="6819900" cy="3222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https://github.com/imontoyah/ST0245-002/tree/master/proyecto</a:t>
            </a:r>
            <a:endParaRPr sz="1700" b="1" i="0" u="none" strike="noStrike" cap="none">
              <a:solidFill>
                <a:srgbClr val="001E33"/>
              </a:solidFill>
              <a:latin typeface="Arial"/>
              <a:ea typeface="Arial"/>
              <a:cs typeface="Arial"/>
              <a:sym typeface="Arial"/>
            </a:endParaRPr>
          </a:p>
        </p:txBody>
      </p:sp>
      <p:grpSp>
        <p:nvGrpSpPr>
          <p:cNvPr id="252" name="Google Shape;252;p52"/>
          <p:cNvGrpSpPr/>
          <p:nvPr/>
        </p:nvGrpSpPr>
        <p:grpSpPr>
          <a:xfrm>
            <a:off x="5434843" y="1498554"/>
            <a:ext cx="2214865" cy="1671077"/>
            <a:chOff x="1028310" y="1074420"/>
            <a:chExt cx="3383640" cy="2652120"/>
          </a:xfrm>
        </p:grpSpPr>
        <p:pic>
          <p:nvPicPr>
            <p:cNvPr id="253" name="Google Shape;253;p52"/>
            <p:cNvPicPr preferRelativeResize="0"/>
            <p:nvPr/>
          </p:nvPicPr>
          <p:blipFill rotWithShape="1">
            <a:blip r:embed="rId6">
              <a:alphaModFix/>
            </a:blip>
            <a:srcRect l="2186" t="17695" r="15575" b="26359"/>
            <a:stretch/>
          </p:blipFill>
          <p:spPr>
            <a:xfrm>
              <a:off x="1294925" y="1200950"/>
              <a:ext cx="2686053" cy="2436497"/>
            </a:xfrm>
            <a:prstGeom prst="rect">
              <a:avLst/>
            </a:prstGeom>
            <a:noFill/>
            <a:ln>
              <a:noFill/>
            </a:ln>
          </p:spPr>
        </p:pic>
        <p:sp>
          <p:nvSpPr>
            <p:cNvPr id="254" name="Google Shape;254;p5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55" name="Google Shape;255;p52"/>
          <p:cNvSpPr/>
          <p:nvPr/>
        </p:nvSpPr>
        <p:spPr>
          <a:xfrm>
            <a:off x="5716073" y="3205588"/>
            <a:ext cx="180832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latin typeface="Arial"/>
                <a:ea typeface="Arial"/>
                <a:cs typeface="Arial"/>
                <a:sym typeface="Arial"/>
              </a:rPr>
              <a:t>Simón</a:t>
            </a:r>
            <a:br>
              <a:rPr lang="es" sz="1700" b="0" i="0" u="none" strike="noStrike" cap="none">
                <a:solidFill>
                  <a:schemeClr val="dk1"/>
                </a:solidFill>
                <a:latin typeface="Arial"/>
                <a:ea typeface="Arial"/>
                <a:cs typeface="Arial"/>
                <a:sym typeface="Arial"/>
              </a:rPr>
            </a:br>
            <a:r>
              <a:rPr lang="es" sz="1700" b="0" i="0" u="none" strike="noStrike" cap="none">
                <a:solidFill>
                  <a:schemeClr val="dk1"/>
                </a:solidFill>
                <a:latin typeface="Arial"/>
                <a:ea typeface="Arial"/>
                <a:cs typeface="Arial"/>
                <a:sym typeface="Arial"/>
              </a:rPr>
              <a:t>Marín</a:t>
            </a:r>
            <a:endParaRPr sz="17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pic>
        <p:nvPicPr>
          <p:cNvPr id="256" name="Google Shape;256;p52" descr="Un joven sonriendo con un sombrero&#10;&#10;Descripción generada automáticamente con confianza media"/>
          <p:cNvPicPr preferRelativeResize="0"/>
          <p:nvPr/>
        </p:nvPicPr>
        <p:blipFill rotWithShape="1">
          <a:blip r:embed="rId7">
            <a:alphaModFix/>
          </a:blip>
          <a:srcRect/>
          <a:stretch/>
        </p:blipFill>
        <p:spPr>
          <a:xfrm>
            <a:off x="370277" y="1561962"/>
            <a:ext cx="1483721" cy="1486694"/>
          </a:xfrm>
          <a:prstGeom prst="rect">
            <a:avLst/>
          </a:prstGeom>
          <a:noFill/>
          <a:ln>
            <a:noFill/>
          </a:ln>
        </p:spPr>
      </p:pic>
      <p:pic>
        <p:nvPicPr>
          <p:cNvPr id="257" name="Google Shape;257;p52" descr="Cara de una persona&#10;&#10;Descripción generada automáticamente"/>
          <p:cNvPicPr preferRelativeResize="0"/>
          <p:nvPr/>
        </p:nvPicPr>
        <p:blipFill rotWithShape="1">
          <a:blip r:embed="rId8">
            <a:alphaModFix/>
          </a:blip>
          <a:srcRect/>
          <a:stretch/>
        </p:blipFill>
        <p:spPr>
          <a:xfrm>
            <a:off x="2225438" y="1546489"/>
            <a:ext cx="1459058" cy="1457393"/>
          </a:xfrm>
          <a:prstGeom prst="rect">
            <a:avLst/>
          </a:prstGeom>
          <a:noFill/>
          <a:ln>
            <a:noFill/>
          </a:ln>
        </p:spPr>
      </p:pic>
      <p:pic>
        <p:nvPicPr>
          <p:cNvPr id="258" name="Google Shape;258;p52" descr="Un dibujo de un hombre&#10;&#10;Descripción generada automáticamente con confianza media"/>
          <p:cNvPicPr preferRelativeResize="0"/>
          <p:nvPr/>
        </p:nvPicPr>
        <p:blipFill rotWithShape="1">
          <a:blip r:embed="rId9">
            <a:alphaModFix/>
          </a:blip>
          <a:srcRect/>
          <a:stretch/>
        </p:blipFill>
        <p:spPr>
          <a:xfrm>
            <a:off x="4023553" y="1590126"/>
            <a:ext cx="1522174" cy="1431605"/>
          </a:xfrm>
          <a:prstGeom prst="rect">
            <a:avLst/>
          </a:prstGeom>
          <a:noFill/>
          <a:ln>
            <a:noFill/>
          </a:ln>
        </p:spPr>
      </p:pic>
      <p:sp>
        <p:nvSpPr>
          <p:cNvPr id="259" name="Google Shape;259;p52"/>
          <p:cNvSpPr/>
          <p:nvPr/>
        </p:nvSpPr>
        <p:spPr>
          <a:xfrm>
            <a:off x="3992755" y="3191406"/>
            <a:ext cx="1644570" cy="575990"/>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rgbClr val="000000"/>
                </a:solidFill>
                <a:latin typeface="Arial"/>
                <a:ea typeface="Arial"/>
                <a:cs typeface="Arial"/>
                <a:sym typeface="Arial"/>
              </a:rPr>
              <a:t>Andrés </a:t>
            </a:r>
            <a:endParaRPr sz="1100"/>
          </a:p>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rgbClr val="000000"/>
                </a:solidFill>
                <a:latin typeface="Arial"/>
                <a:ea typeface="Arial"/>
                <a:cs typeface="Arial"/>
                <a:sym typeface="Arial"/>
              </a:rPr>
              <a:t>Agudelo</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53"/>
          <p:cNvPicPr preferRelativeResize="0"/>
          <p:nvPr/>
        </p:nvPicPr>
        <p:blipFill rotWithShape="1">
          <a:blip r:embed="rId3">
            <a:alphaModFix/>
          </a:blip>
          <a:srcRect/>
          <a:stretch/>
        </p:blipFill>
        <p:spPr>
          <a:xfrm>
            <a:off x="-2160" y="0"/>
            <a:ext cx="9147060" cy="5141880"/>
          </a:xfrm>
          <a:prstGeom prst="rect">
            <a:avLst/>
          </a:prstGeom>
          <a:noFill/>
          <a:ln>
            <a:noFill/>
          </a:ln>
        </p:spPr>
      </p:pic>
      <p:sp>
        <p:nvSpPr>
          <p:cNvPr id="265" name="Google Shape;265;p53"/>
          <p:cNvSpPr/>
          <p:nvPr/>
        </p:nvSpPr>
        <p:spPr>
          <a:xfrm>
            <a:off x="198990" y="282690"/>
            <a:ext cx="2474280" cy="3186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FFFFFF"/>
                </a:solidFill>
                <a:latin typeface="Arial"/>
                <a:ea typeface="Arial"/>
                <a:cs typeface="Arial"/>
                <a:sym typeface="Arial"/>
              </a:rPr>
              <a:t>Training Process</a:t>
            </a:r>
            <a:endParaRPr sz="1700" b="0" i="0" u="none" strike="noStrike" cap="none">
              <a:solidFill>
                <a:srgbClr val="000000"/>
              </a:solidFill>
              <a:latin typeface="Arial"/>
              <a:ea typeface="Arial"/>
              <a:cs typeface="Arial"/>
              <a:sym typeface="Arial"/>
            </a:endParaRPr>
          </a:p>
        </p:txBody>
      </p:sp>
      <p:grpSp>
        <p:nvGrpSpPr>
          <p:cNvPr id="266" name="Google Shape;266;p53"/>
          <p:cNvGrpSpPr/>
          <p:nvPr/>
        </p:nvGrpSpPr>
        <p:grpSpPr>
          <a:xfrm>
            <a:off x="556556" y="828937"/>
            <a:ext cx="1548844" cy="1031759"/>
            <a:chOff x="589675" y="1105249"/>
            <a:chExt cx="2065125" cy="1375679"/>
          </a:xfrm>
        </p:grpSpPr>
        <p:pic>
          <p:nvPicPr>
            <p:cNvPr id="267" name="Google Shape;267;p53"/>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68" name="Google Shape;268;p53"/>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69" name="Google Shape;269;p53"/>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70" name="Google Shape;270;p53"/>
          <p:cNvGrpSpPr/>
          <p:nvPr/>
        </p:nvGrpSpPr>
        <p:grpSpPr>
          <a:xfrm>
            <a:off x="592069" y="2706113"/>
            <a:ext cx="1570482" cy="1200150"/>
            <a:chOff x="484625" y="3608150"/>
            <a:chExt cx="2093976" cy="1600200"/>
          </a:xfrm>
        </p:grpSpPr>
        <p:pic>
          <p:nvPicPr>
            <p:cNvPr id="271" name="Google Shape;271;p53"/>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72" name="Google Shape;272;p53"/>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73" name="Google Shape;273;p53"/>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74" name="Google Shape;274;p53"/>
          <p:cNvSpPr/>
          <p:nvPr/>
        </p:nvSpPr>
        <p:spPr>
          <a:xfrm>
            <a:off x="-7360" y="192440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Sick-Cattle Images</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sp>
        <p:nvSpPr>
          <p:cNvPr id="275" name="Google Shape;275;p53"/>
          <p:cNvSpPr/>
          <p:nvPr/>
        </p:nvSpPr>
        <p:spPr>
          <a:xfrm>
            <a:off x="106940" y="398180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563C1"/>
                </a:solidFill>
                <a:latin typeface="Arial"/>
                <a:ea typeface="Arial"/>
                <a:cs typeface="Arial"/>
                <a:sym typeface="Arial"/>
              </a:rPr>
              <a:t>Healthy-Cattle Images</a:t>
            </a:r>
            <a:endParaRPr sz="17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sp>
        <p:nvSpPr>
          <p:cNvPr id="276" name="Google Shape;276;p53"/>
          <p:cNvSpPr/>
          <p:nvPr/>
        </p:nvSpPr>
        <p:spPr>
          <a:xfrm>
            <a:off x="5310638" y="1593506"/>
            <a:ext cx="1665900" cy="1325475"/>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s" sz="1300" b="1" i="0" u="none" strike="noStrike" cap="none">
                <a:solidFill>
                  <a:schemeClr val="accent4"/>
                </a:solidFill>
                <a:latin typeface="Arial"/>
                <a:ea typeface="Arial"/>
                <a:cs typeface="Arial"/>
                <a:sym typeface="Arial"/>
              </a:rPr>
              <a:t>Convolutional</a:t>
            </a:r>
            <a:br>
              <a:rPr lang="es" sz="1300" b="1" i="0" u="none" strike="noStrike" cap="none">
                <a:solidFill>
                  <a:schemeClr val="accent4"/>
                </a:solidFill>
                <a:latin typeface="Arial"/>
                <a:ea typeface="Arial"/>
                <a:cs typeface="Arial"/>
                <a:sym typeface="Arial"/>
              </a:rPr>
            </a:br>
            <a:r>
              <a:rPr lang="es" sz="1300" b="1" i="0" u="none" strike="noStrike" cap="none">
                <a:solidFill>
                  <a:schemeClr val="accent4"/>
                </a:solidFill>
                <a:latin typeface="Arial"/>
                <a:ea typeface="Arial"/>
                <a:cs typeface="Arial"/>
                <a:sym typeface="Arial"/>
              </a:rPr>
              <a:t>Neural Network</a:t>
            </a:r>
            <a:endParaRPr sz="1300" b="1" i="0" u="none" strike="noStrike" cap="none">
              <a:solidFill>
                <a:schemeClr val="accent4"/>
              </a:solidFill>
              <a:latin typeface="Arial"/>
              <a:ea typeface="Arial"/>
              <a:cs typeface="Arial"/>
              <a:sym typeface="Arial"/>
            </a:endParaRPr>
          </a:p>
        </p:txBody>
      </p:sp>
      <p:grpSp>
        <p:nvGrpSpPr>
          <p:cNvPr id="277" name="Google Shape;277;p53"/>
          <p:cNvGrpSpPr/>
          <p:nvPr/>
        </p:nvGrpSpPr>
        <p:grpSpPr>
          <a:xfrm>
            <a:off x="7596638" y="1514081"/>
            <a:ext cx="1003219" cy="1598625"/>
            <a:chOff x="10299150" y="1494000"/>
            <a:chExt cx="1337625" cy="2131500"/>
          </a:xfrm>
        </p:grpSpPr>
        <p:sp>
          <p:nvSpPr>
            <p:cNvPr id="278" name="Google Shape;278;p53"/>
            <p:cNvSpPr/>
            <p:nvPr/>
          </p:nvSpPr>
          <p:spPr>
            <a:xfrm>
              <a:off x="10299150" y="14940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9" name="Google Shape;279;p53"/>
            <p:cNvSpPr/>
            <p:nvPr/>
          </p:nvSpPr>
          <p:spPr>
            <a:xfrm>
              <a:off x="10299150" y="21036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0" name="Google Shape;280;p53"/>
            <p:cNvSpPr/>
            <p:nvPr/>
          </p:nvSpPr>
          <p:spPr>
            <a:xfrm>
              <a:off x="10299150" y="27132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1" name="Google Shape;281;p53"/>
            <p:cNvSpPr/>
            <p:nvPr/>
          </p:nvSpPr>
          <p:spPr>
            <a:xfrm>
              <a:off x="10832550" y="24084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2" name="Google Shape;282;p53"/>
            <p:cNvSpPr/>
            <p:nvPr/>
          </p:nvSpPr>
          <p:spPr>
            <a:xfrm>
              <a:off x="10832550" y="2941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3" name="Google Shape;283;p53"/>
            <p:cNvSpPr/>
            <p:nvPr/>
          </p:nvSpPr>
          <p:spPr>
            <a:xfrm>
              <a:off x="10832550" y="1798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4" name="Google Shape;284;p53"/>
            <p:cNvSpPr/>
            <p:nvPr/>
          </p:nvSpPr>
          <p:spPr>
            <a:xfrm>
              <a:off x="11361075" y="2718275"/>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5" name="Google Shape;285;p53"/>
            <p:cNvSpPr/>
            <p:nvPr/>
          </p:nvSpPr>
          <p:spPr>
            <a:xfrm>
              <a:off x="11361075" y="20253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6" name="Google Shape;286;p53"/>
            <p:cNvSpPr/>
            <p:nvPr/>
          </p:nvSpPr>
          <p:spPr>
            <a:xfrm>
              <a:off x="10299150" y="3322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cxnSp>
          <p:nvCxnSpPr>
            <p:cNvPr id="287" name="Google Shape;287;p53"/>
            <p:cNvCxnSpPr>
              <a:stCxn id="278" idx="5"/>
              <a:endCxn id="283"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8" name="Google Shape;288;p53"/>
            <p:cNvCxnSpPr>
              <a:stCxn id="279" idx="6"/>
              <a:endCxn id="281"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9" name="Google Shape;289;p53"/>
            <p:cNvCxnSpPr>
              <a:stCxn id="280" idx="6"/>
              <a:endCxn id="282"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0" name="Google Shape;290;p53"/>
            <p:cNvCxnSpPr>
              <a:stCxn id="286" idx="7"/>
              <a:endCxn id="282"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1" name="Google Shape;291;p53"/>
            <p:cNvCxnSpPr>
              <a:stCxn id="280" idx="7"/>
              <a:endCxn id="281"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2" name="Google Shape;292;p53"/>
            <p:cNvCxnSpPr>
              <a:stCxn id="279" idx="7"/>
              <a:endCxn id="283"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93" name="Google Shape;293;p53"/>
            <p:cNvCxnSpPr>
              <a:stCxn id="281" idx="7"/>
              <a:endCxn id="285"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94" name="Google Shape;294;p53"/>
            <p:cNvCxnSpPr>
              <a:stCxn id="283" idx="5"/>
              <a:endCxn id="284"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95" name="Google Shape;295;p53"/>
            <p:cNvCxnSpPr>
              <a:stCxn id="282" idx="6"/>
              <a:endCxn id="284"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p53"/>
            <p:cNvCxnSpPr>
              <a:stCxn id="281" idx="6"/>
              <a:endCxn id="284"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p53"/>
            <p:cNvCxnSpPr>
              <a:stCxn id="282" idx="7"/>
              <a:endCxn id="285"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98" name="Google Shape;298;p53"/>
          <p:cNvSpPr/>
          <p:nvPr/>
        </p:nvSpPr>
        <p:spPr>
          <a:xfrm>
            <a:off x="4651265" y="313685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Classification</a:t>
            </a:r>
            <a:br>
              <a:rPr lang="es" sz="1700" b="1" i="0" u="none" strike="noStrike" cap="none">
                <a:solidFill>
                  <a:srgbClr val="001E33"/>
                </a:solidFill>
                <a:latin typeface="Arial"/>
                <a:ea typeface="Arial"/>
                <a:cs typeface="Arial"/>
                <a:sym typeface="Arial"/>
              </a:rPr>
            </a:br>
            <a:r>
              <a:rPr lang="es" sz="1700" b="1" i="0" u="none" strike="noStrike" cap="none">
                <a:solidFill>
                  <a:srgbClr val="001E33"/>
                </a:solidFill>
                <a:latin typeface="Arial"/>
                <a:ea typeface="Arial"/>
                <a:cs typeface="Arial"/>
                <a:sym typeface="Arial"/>
              </a:rPr>
              <a:t>Algorithm </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sp>
        <p:nvSpPr>
          <p:cNvPr id="299" name="Google Shape;299;p53"/>
          <p:cNvSpPr/>
          <p:nvPr/>
        </p:nvSpPr>
        <p:spPr>
          <a:xfrm>
            <a:off x="6708665" y="313685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Classification</a:t>
            </a:r>
            <a:br>
              <a:rPr lang="es" sz="1700" b="1" i="0" u="none" strike="noStrike" cap="none">
                <a:solidFill>
                  <a:srgbClr val="001E33"/>
                </a:solidFill>
                <a:latin typeface="Arial"/>
                <a:ea typeface="Arial"/>
                <a:cs typeface="Arial"/>
                <a:sym typeface="Arial"/>
              </a:rPr>
            </a:br>
            <a:r>
              <a:rPr lang="es" sz="1700" b="1" i="0" u="none" strike="noStrike" cap="none">
                <a:solidFill>
                  <a:srgbClr val="001E33"/>
                </a:solidFill>
                <a:latin typeface="Arial"/>
                <a:ea typeface="Arial"/>
                <a:cs typeface="Arial"/>
                <a:sym typeface="Arial"/>
              </a:rPr>
              <a:t>Model</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cxnSp>
        <p:nvCxnSpPr>
          <p:cNvPr id="300" name="Google Shape;300;p53"/>
          <p:cNvCxnSpPr>
            <a:stCxn id="269" idx="3"/>
          </p:cNvCxnSpPr>
          <p:nvPr/>
        </p:nvCxnSpPr>
        <p:spPr>
          <a:xfrm>
            <a:off x="2105400" y="1230516"/>
            <a:ext cx="3187200" cy="894300"/>
          </a:xfrm>
          <a:prstGeom prst="straightConnector1">
            <a:avLst/>
          </a:prstGeom>
          <a:noFill/>
          <a:ln w="38100" cap="flat" cmpd="sng">
            <a:solidFill>
              <a:schemeClr val="accent5"/>
            </a:solidFill>
            <a:prstDash val="solid"/>
            <a:round/>
            <a:headEnd type="none" w="sm" len="sm"/>
            <a:tailEnd type="triangle" w="med" len="med"/>
          </a:ln>
        </p:spPr>
      </p:cxnSp>
      <p:cxnSp>
        <p:nvCxnSpPr>
          <p:cNvPr id="301" name="Google Shape;301;p53"/>
          <p:cNvCxnSpPr/>
          <p:nvPr/>
        </p:nvCxnSpPr>
        <p:spPr>
          <a:xfrm rot="10800000" flipH="1">
            <a:off x="2162663" y="2720728"/>
            <a:ext cx="3105450" cy="414000"/>
          </a:xfrm>
          <a:prstGeom prst="straightConnector1">
            <a:avLst/>
          </a:prstGeom>
          <a:noFill/>
          <a:ln w="38100" cap="flat" cmpd="sng">
            <a:solidFill>
              <a:schemeClr val="accent5"/>
            </a:solidFill>
            <a:prstDash val="solid"/>
            <a:round/>
            <a:headEnd type="none" w="sm" len="sm"/>
            <a:tailEnd type="triangle" w="med" len="med"/>
          </a:ln>
        </p:spPr>
      </p:cxnSp>
      <p:cxnSp>
        <p:nvCxnSpPr>
          <p:cNvPr id="302" name="Google Shape;302;p53"/>
          <p:cNvCxnSpPr/>
          <p:nvPr/>
        </p:nvCxnSpPr>
        <p:spPr>
          <a:xfrm rot="10800000" flipH="1">
            <a:off x="6970481" y="2421900"/>
            <a:ext cx="626175" cy="6975"/>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4"/>
          <p:cNvPicPr preferRelativeResize="0"/>
          <p:nvPr/>
        </p:nvPicPr>
        <p:blipFill rotWithShape="1">
          <a:blip r:embed="rId3">
            <a:alphaModFix/>
          </a:blip>
          <a:srcRect/>
          <a:stretch/>
        </p:blipFill>
        <p:spPr>
          <a:xfrm>
            <a:off x="-3058" y="3138"/>
            <a:ext cx="9147058" cy="5141881"/>
          </a:xfrm>
          <a:prstGeom prst="rect">
            <a:avLst/>
          </a:prstGeom>
          <a:noFill/>
          <a:ln>
            <a:noFill/>
          </a:ln>
        </p:spPr>
      </p:pic>
      <p:sp>
        <p:nvSpPr>
          <p:cNvPr id="308" name="Google Shape;308;p54"/>
          <p:cNvSpPr/>
          <p:nvPr/>
        </p:nvSpPr>
        <p:spPr>
          <a:xfrm>
            <a:off x="198990" y="282690"/>
            <a:ext cx="2474325" cy="3186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FFFFFF"/>
                </a:solidFill>
                <a:latin typeface="Arial"/>
                <a:ea typeface="Arial"/>
                <a:cs typeface="Arial"/>
                <a:sym typeface="Arial"/>
              </a:rPr>
              <a:t>Testing Process</a:t>
            </a:r>
            <a:endParaRPr sz="1700" b="0" i="0" u="none" strike="noStrike" cap="none">
              <a:solidFill>
                <a:srgbClr val="000000"/>
              </a:solidFill>
              <a:latin typeface="Arial"/>
              <a:ea typeface="Arial"/>
              <a:cs typeface="Arial"/>
              <a:sym typeface="Arial"/>
            </a:endParaRPr>
          </a:p>
        </p:txBody>
      </p:sp>
      <p:sp>
        <p:nvSpPr>
          <p:cNvPr id="309" name="Google Shape;309;p54"/>
          <p:cNvSpPr/>
          <p:nvPr/>
        </p:nvSpPr>
        <p:spPr>
          <a:xfrm>
            <a:off x="6172200" y="93150"/>
            <a:ext cx="1586025" cy="387000"/>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accent2"/>
              </a:solidFill>
              <a:latin typeface="Arial"/>
              <a:ea typeface="Arial"/>
              <a:cs typeface="Arial"/>
              <a:sym typeface="Arial"/>
            </a:endParaRPr>
          </a:p>
        </p:txBody>
      </p:sp>
      <p:sp>
        <p:nvSpPr>
          <p:cNvPr id="310" name="Google Shape;310;p54"/>
          <p:cNvSpPr/>
          <p:nvPr/>
        </p:nvSpPr>
        <p:spPr>
          <a:xfrm>
            <a:off x="-178810" y="312455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Cattle Image</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sp>
        <p:nvSpPr>
          <p:cNvPr id="311" name="Google Shape;311;p54"/>
          <p:cNvSpPr/>
          <p:nvPr/>
        </p:nvSpPr>
        <p:spPr>
          <a:xfrm>
            <a:off x="2593693" y="1569439"/>
            <a:ext cx="1753982" cy="1458971"/>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001E33"/>
              </a:solidFill>
              <a:latin typeface="Arial"/>
              <a:ea typeface="Arial"/>
              <a:cs typeface="Arial"/>
              <a:sym typeface="Arial"/>
            </a:endParaRPr>
          </a:p>
        </p:txBody>
      </p:sp>
      <p:grpSp>
        <p:nvGrpSpPr>
          <p:cNvPr id="312" name="Google Shape;312;p54"/>
          <p:cNvGrpSpPr/>
          <p:nvPr/>
        </p:nvGrpSpPr>
        <p:grpSpPr>
          <a:xfrm>
            <a:off x="5253488" y="1571231"/>
            <a:ext cx="1003219" cy="1598625"/>
            <a:chOff x="10299150" y="1494000"/>
            <a:chExt cx="1337625" cy="2131500"/>
          </a:xfrm>
        </p:grpSpPr>
        <p:sp>
          <p:nvSpPr>
            <p:cNvPr id="313" name="Google Shape;313;p54"/>
            <p:cNvSpPr/>
            <p:nvPr/>
          </p:nvSpPr>
          <p:spPr>
            <a:xfrm>
              <a:off x="10299150" y="14940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4" name="Google Shape;314;p54"/>
            <p:cNvSpPr/>
            <p:nvPr/>
          </p:nvSpPr>
          <p:spPr>
            <a:xfrm>
              <a:off x="10299150" y="21036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5" name="Google Shape;315;p54"/>
            <p:cNvSpPr/>
            <p:nvPr/>
          </p:nvSpPr>
          <p:spPr>
            <a:xfrm>
              <a:off x="10299150" y="27132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6" name="Google Shape;316;p54"/>
            <p:cNvSpPr/>
            <p:nvPr/>
          </p:nvSpPr>
          <p:spPr>
            <a:xfrm>
              <a:off x="10832550" y="24084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7" name="Google Shape;317;p54"/>
            <p:cNvSpPr/>
            <p:nvPr/>
          </p:nvSpPr>
          <p:spPr>
            <a:xfrm>
              <a:off x="10832550" y="2941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8" name="Google Shape;318;p54"/>
            <p:cNvSpPr/>
            <p:nvPr/>
          </p:nvSpPr>
          <p:spPr>
            <a:xfrm>
              <a:off x="10832550" y="1798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9" name="Google Shape;319;p54"/>
            <p:cNvSpPr/>
            <p:nvPr/>
          </p:nvSpPr>
          <p:spPr>
            <a:xfrm>
              <a:off x="11361075" y="2718275"/>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0" name="Google Shape;320;p54"/>
            <p:cNvSpPr/>
            <p:nvPr/>
          </p:nvSpPr>
          <p:spPr>
            <a:xfrm>
              <a:off x="11361075" y="20253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1" name="Google Shape;321;p54"/>
            <p:cNvSpPr/>
            <p:nvPr/>
          </p:nvSpPr>
          <p:spPr>
            <a:xfrm>
              <a:off x="10299150" y="3322800"/>
              <a:ext cx="275700" cy="302700"/>
            </a:xfrm>
            <a:prstGeom prst="ellipse">
              <a:avLst/>
            </a:prstGeom>
            <a:solidFill>
              <a:srgbClr val="001E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cxnSp>
          <p:nvCxnSpPr>
            <p:cNvPr id="322" name="Google Shape;322;p54"/>
            <p:cNvCxnSpPr>
              <a:stCxn id="313" idx="5"/>
              <a:endCxn id="318"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23" name="Google Shape;323;p54"/>
            <p:cNvCxnSpPr>
              <a:stCxn id="314" idx="6"/>
              <a:endCxn id="316"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24" name="Google Shape;324;p54"/>
            <p:cNvCxnSpPr>
              <a:stCxn id="315" idx="6"/>
              <a:endCxn id="317"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25" name="Google Shape;325;p54"/>
            <p:cNvCxnSpPr>
              <a:stCxn id="321" idx="7"/>
              <a:endCxn id="317"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26" name="Google Shape;326;p54"/>
            <p:cNvCxnSpPr>
              <a:stCxn id="315" idx="7"/>
              <a:endCxn id="316"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27" name="Google Shape;327;p54"/>
            <p:cNvCxnSpPr>
              <a:stCxn id="314" idx="7"/>
              <a:endCxn id="318"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28" name="Google Shape;328;p54"/>
            <p:cNvCxnSpPr>
              <a:stCxn id="316" idx="7"/>
              <a:endCxn id="320"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29" name="Google Shape;329;p54"/>
            <p:cNvCxnSpPr>
              <a:stCxn id="318" idx="5"/>
              <a:endCxn id="319"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30" name="Google Shape;330;p54"/>
            <p:cNvCxnSpPr>
              <a:stCxn id="317" idx="6"/>
              <a:endCxn id="319"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31" name="Google Shape;331;p54"/>
            <p:cNvCxnSpPr>
              <a:stCxn id="316" idx="6"/>
              <a:endCxn id="319"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32" name="Google Shape;332;p54"/>
            <p:cNvCxnSpPr>
              <a:stCxn id="317" idx="7"/>
              <a:endCxn id="320"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33" name="Google Shape;333;p54"/>
          <p:cNvSpPr/>
          <p:nvPr/>
        </p:nvSpPr>
        <p:spPr>
          <a:xfrm>
            <a:off x="1981200" y="3172734"/>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Fast Fourier </a:t>
            </a:r>
            <a:endParaRPr sz="1100"/>
          </a:p>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Transform </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sp>
        <p:nvSpPr>
          <p:cNvPr id="334" name="Google Shape;334;p54"/>
          <p:cNvSpPr/>
          <p:nvPr/>
        </p:nvSpPr>
        <p:spPr>
          <a:xfrm>
            <a:off x="4365515" y="319400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Classification</a:t>
            </a:r>
            <a:br>
              <a:rPr lang="es" sz="1700" b="1" i="0" u="none" strike="noStrike" cap="none">
                <a:solidFill>
                  <a:srgbClr val="001E33"/>
                </a:solidFill>
                <a:latin typeface="Arial"/>
                <a:ea typeface="Arial"/>
                <a:cs typeface="Arial"/>
                <a:sym typeface="Arial"/>
              </a:rPr>
            </a:br>
            <a:r>
              <a:rPr lang="es" sz="1700" b="1" i="0" u="none" strike="noStrike" cap="none">
                <a:solidFill>
                  <a:srgbClr val="001E33"/>
                </a:solidFill>
                <a:latin typeface="Arial"/>
                <a:ea typeface="Arial"/>
                <a:cs typeface="Arial"/>
                <a:sym typeface="Arial"/>
              </a:rPr>
              <a:t>Model</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cxnSp>
        <p:nvCxnSpPr>
          <p:cNvPr id="335" name="Google Shape;335;p54"/>
          <p:cNvCxnSpPr/>
          <p:nvPr/>
        </p:nvCxnSpPr>
        <p:spPr>
          <a:xfrm>
            <a:off x="2014748" y="2370544"/>
            <a:ext cx="548795" cy="0"/>
          </a:xfrm>
          <a:prstGeom prst="straightConnector1">
            <a:avLst/>
          </a:prstGeom>
          <a:noFill/>
          <a:ln w="38100" cap="flat" cmpd="sng">
            <a:solidFill>
              <a:schemeClr val="accent5"/>
            </a:solidFill>
            <a:prstDash val="solid"/>
            <a:round/>
            <a:headEnd type="none" w="sm" len="sm"/>
            <a:tailEnd type="triangle" w="med" len="med"/>
          </a:ln>
        </p:spPr>
      </p:cxnSp>
      <p:cxnSp>
        <p:nvCxnSpPr>
          <p:cNvPr id="336" name="Google Shape;336;p54"/>
          <p:cNvCxnSpPr/>
          <p:nvPr/>
        </p:nvCxnSpPr>
        <p:spPr>
          <a:xfrm rot="10800000" flipH="1">
            <a:off x="4513013" y="2421929"/>
            <a:ext cx="626175" cy="6975"/>
          </a:xfrm>
          <a:prstGeom prst="straightConnector1">
            <a:avLst/>
          </a:prstGeom>
          <a:noFill/>
          <a:ln w="38100" cap="flat" cmpd="sng">
            <a:solidFill>
              <a:schemeClr val="accent5"/>
            </a:solidFill>
            <a:prstDash val="solid"/>
            <a:round/>
            <a:headEnd type="none" w="sm" len="sm"/>
            <a:tailEnd type="triangle" w="med" len="med"/>
          </a:ln>
        </p:spPr>
      </p:cxnSp>
      <p:cxnSp>
        <p:nvCxnSpPr>
          <p:cNvPr id="337" name="Google Shape;337;p54"/>
          <p:cNvCxnSpPr/>
          <p:nvPr/>
        </p:nvCxnSpPr>
        <p:spPr>
          <a:xfrm rot="10800000" flipH="1">
            <a:off x="6316575" y="2421929"/>
            <a:ext cx="626175" cy="6975"/>
          </a:xfrm>
          <a:prstGeom prst="straightConnector1">
            <a:avLst/>
          </a:prstGeom>
          <a:noFill/>
          <a:ln w="38100" cap="flat" cmpd="sng">
            <a:solidFill>
              <a:schemeClr val="accent5"/>
            </a:solidFill>
            <a:prstDash val="solid"/>
            <a:round/>
            <a:headEnd type="none" w="sm" len="sm"/>
            <a:tailEnd type="triangle" w="med" len="med"/>
          </a:ln>
        </p:spPr>
      </p:cxnSp>
      <p:pic>
        <p:nvPicPr>
          <p:cNvPr id="338" name="Google Shape;338;p54"/>
          <p:cNvPicPr preferRelativeResize="0"/>
          <p:nvPr/>
        </p:nvPicPr>
        <p:blipFill rotWithShape="1">
          <a:blip r:embed="rId4">
            <a:alphaModFix/>
          </a:blip>
          <a:srcRect/>
          <a:stretch/>
        </p:blipFill>
        <p:spPr>
          <a:xfrm>
            <a:off x="198990" y="1696875"/>
            <a:ext cx="1737811" cy="1211156"/>
          </a:xfrm>
          <a:prstGeom prst="rect">
            <a:avLst/>
          </a:prstGeom>
          <a:noFill/>
          <a:ln w="38100" cap="flat" cmpd="sng">
            <a:solidFill>
              <a:srgbClr val="001E33"/>
            </a:solidFill>
            <a:prstDash val="solid"/>
            <a:round/>
            <a:headEnd type="none" w="sm" len="sm"/>
            <a:tailEnd type="none" w="sm" len="sm"/>
          </a:ln>
        </p:spPr>
      </p:pic>
      <p:sp>
        <p:nvSpPr>
          <p:cNvPr id="339" name="Google Shape;339;p54"/>
          <p:cNvSpPr/>
          <p:nvPr/>
        </p:nvSpPr>
        <p:spPr>
          <a:xfrm>
            <a:off x="6972900" y="1696875"/>
            <a:ext cx="1860525" cy="127665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1" i="0" u="none" strike="noStrike" cap="none">
                <a:solidFill>
                  <a:srgbClr val="00AADB"/>
                </a:solidFill>
                <a:latin typeface="Arial"/>
                <a:ea typeface="Arial"/>
                <a:cs typeface="Arial"/>
                <a:sym typeface="Arial"/>
              </a:rPr>
              <a:t>Is sick</a:t>
            </a:r>
            <a:endParaRPr sz="1600" b="1" i="0" u="none" strike="noStrike" cap="none">
              <a:solidFill>
                <a:srgbClr val="00AADB"/>
              </a:solidFill>
              <a:latin typeface="Arial"/>
              <a:ea typeface="Arial"/>
              <a:cs typeface="Arial"/>
              <a:sym typeface="Arial"/>
            </a:endParaRPr>
          </a:p>
        </p:txBody>
      </p:sp>
      <p:sp>
        <p:nvSpPr>
          <p:cNvPr id="340" name="Google Shape;340;p54"/>
          <p:cNvSpPr/>
          <p:nvPr/>
        </p:nvSpPr>
        <p:spPr>
          <a:xfrm>
            <a:off x="6308615" y="3194006"/>
            <a:ext cx="2658375" cy="569925"/>
          </a:xfrm>
          <a:prstGeom prst="rect">
            <a:avLst/>
          </a:prstGeom>
          <a:noFill/>
          <a:ln>
            <a:noFill/>
          </a:ln>
        </p:spPr>
        <p:txBody>
          <a:bodyPr spcFirstLastPara="1" wrap="square" lIns="67500" tIns="33750" rIns="67500" bIns="3375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rgbClr val="001E33"/>
                </a:solidFill>
                <a:latin typeface="Arial"/>
                <a:ea typeface="Arial"/>
                <a:cs typeface="Arial"/>
                <a:sym typeface="Arial"/>
              </a:rPr>
              <a:t>Output</a:t>
            </a:r>
            <a:endParaRPr sz="17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1E33"/>
              </a:solidFill>
              <a:latin typeface="Arial"/>
              <a:ea typeface="Arial"/>
              <a:cs typeface="Arial"/>
              <a:sym typeface="Arial"/>
            </a:endParaRPr>
          </a:p>
        </p:txBody>
      </p:sp>
      <p:pic>
        <p:nvPicPr>
          <p:cNvPr id="341" name="Google Shape;341;p54" descr="A screenshot of a graph&#10;&#10;Description automatically generated with low confidence"/>
          <p:cNvPicPr preferRelativeResize="0"/>
          <p:nvPr/>
        </p:nvPicPr>
        <p:blipFill rotWithShape="1">
          <a:blip r:embed="rId5">
            <a:alphaModFix/>
          </a:blip>
          <a:srcRect/>
          <a:stretch/>
        </p:blipFill>
        <p:spPr>
          <a:xfrm>
            <a:off x="2654597" y="2026856"/>
            <a:ext cx="1214808" cy="909659"/>
          </a:xfrm>
          <a:prstGeom prst="rect">
            <a:avLst/>
          </a:prstGeom>
          <a:noFill/>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5"/>
          <p:cNvSpPr txBox="1">
            <a:spLocks noGrp="1"/>
          </p:cNvSpPr>
          <p:nvPr>
            <p:ph type="body" idx="1"/>
          </p:nvPr>
        </p:nvSpPr>
        <p:spPr>
          <a:xfrm>
            <a:off x="5134775" y="470425"/>
            <a:ext cx="3601800" cy="1044900"/>
          </a:xfrm>
          <a:prstGeom prst="rect">
            <a:avLst/>
          </a:prstGeom>
          <a:noFill/>
          <a:ln>
            <a:noFill/>
          </a:ln>
        </p:spPr>
        <p:txBody>
          <a:bodyPr spcFirstLastPara="1" wrap="square" lIns="0" tIns="0" rIns="0" bIns="0" anchor="ctr" anchorCtr="0">
            <a:normAutofit/>
          </a:bodyPr>
          <a:lstStyle/>
          <a:p>
            <a:pPr marL="342900" lvl="0" indent="-165100" algn="l" rtl="0">
              <a:lnSpc>
                <a:spcPct val="100000"/>
              </a:lnSpc>
              <a:spcBef>
                <a:spcPts val="0"/>
              </a:spcBef>
              <a:spcAft>
                <a:spcPts val="0"/>
              </a:spcAft>
              <a:buSzPts val="1100"/>
              <a:buNone/>
            </a:pPr>
            <a:r>
              <a:rPr lang="es" sz="1600" b="1" i="1">
                <a:latin typeface="Arial"/>
                <a:ea typeface="Arial"/>
                <a:cs typeface="Arial"/>
                <a:sym typeface="Arial"/>
              </a:rPr>
              <a:t>FAST FOURIER TRANSFORM (FFT)</a:t>
            </a:r>
            <a:endParaRPr sz="1600" i="1"/>
          </a:p>
        </p:txBody>
      </p:sp>
      <p:pic>
        <p:nvPicPr>
          <p:cNvPr id="347" name="Google Shape;347;p55"/>
          <p:cNvPicPr preferRelativeResize="0"/>
          <p:nvPr/>
        </p:nvPicPr>
        <p:blipFill rotWithShape="1">
          <a:blip r:embed="rId3">
            <a:alphaModFix/>
          </a:blip>
          <a:srcRect/>
          <a:stretch/>
        </p:blipFill>
        <p:spPr>
          <a:xfrm>
            <a:off x="5039850" y="1631775"/>
            <a:ext cx="3922599" cy="2276624"/>
          </a:xfrm>
          <a:prstGeom prst="rect">
            <a:avLst/>
          </a:prstGeom>
          <a:noFill/>
          <a:ln>
            <a:noFill/>
          </a:ln>
        </p:spPr>
      </p:pic>
      <p:sp>
        <p:nvSpPr>
          <p:cNvPr id="348" name="Google Shape;348;p55"/>
          <p:cNvSpPr txBox="1"/>
          <p:nvPr/>
        </p:nvSpPr>
        <p:spPr>
          <a:xfrm>
            <a:off x="444300" y="1171925"/>
            <a:ext cx="4127700" cy="15777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s" sz="1400" i="0" u="none" strike="noStrike" cap="none">
                <a:solidFill>
                  <a:srgbClr val="000000"/>
                </a:solidFill>
              </a:rPr>
              <a:t>Fast Fourier transform is used to modify an image between the spatial and frequency domain. This algorithm transforms</a:t>
            </a:r>
            <a:r>
              <a:rPr lang="es"/>
              <a:t> the image´s data</a:t>
            </a:r>
            <a:r>
              <a:rPr lang="es" sz="1400" i="0" u="none" strike="noStrike" cap="none">
                <a:solidFill>
                  <a:srgbClr val="000000"/>
                </a:solidFill>
              </a:rPr>
              <a:t> </a:t>
            </a:r>
            <a:r>
              <a:rPr lang="es">
                <a:solidFill>
                  <a:schemeClr val="dk1"/>
                </a:solidFill>
              </a:rPr>
              <a:t>into a set of frequencies in terms of sines and cosines,</a:t>
            </a:r>
            <a:r>
              <a:rPr lang="es" sz="1000">
                <a:solidFill>
                  <a:schemeClr val="dk1"/>
                </a:solidFill>
              </a:rPr>
              <a:t> </a:t>
            </a:r>
            <a:r>
              <a:rPr lang="es" sz="1400" i="0" u="none" strike="noStrike" cap="none">
                <a:solidFill>
                  <a:srgbClr val="000000"/>
                </a:solidFill>
              </a:rPr>
              <a:t>where we will only keep those frequencies with a high </a:t>
            </a:r>
            <a:r>
              <a:rPr lang="es"/>
              <a:t>coefficient</a:t>
            </a:r>
            <a:r>
              <a:rPr lang="es" sz="1400" i="0" u="none" strike="noStrike" cap="none">
                <a:solidFill>
                  <a:srgbClr val="000000"/>
                </a:solidFill>
              </a:rPr>
              <a:t>, reducing the size of the matrix. </a:t>
            </a:r>
            <a:endParaRPr sz="1400" i="0" u="none" strike="noStrike" cap="none">
              <a:solidFill>
                <a:srgbClr val="000000"/>
              </a:solidFill>
            </a:endParaRPr>
          </a:p>
        </p:txBody>
      </p:sp>
      <p:pic>
        <p:nvPicPr>
          <p:cNvPr id="349" name="Google Shape;349;p55"/>
          <p:cNvPicPr preferRelativeResize="0"/>
          <p:nvPr/>
        </p:nvPicPr>
        <p:blipFill rotWithShape="1">
          <a:blip r:embed="rId4">
            <a:alphaModFix/>
          </a:blip>
          <a:srcRect t="1270" b="3170"/>
          <a:stretch/>
        </p:blipFill>
        <p:spPr>
          <a:xfrm>
            <a:off x="0" y="83600"/>
            <a:ext cx="9102175" cy="5059900"/>
          </a:xfrm>
          <a:prstGeom prst="rect">
            <a:avLst/>
          </a:prstGeom>
          <a:noFill/>
          <a:ln>
            <a:noFill/>
          </a:ln>
        </p:spPr>
      </p:pic>
      <p:pic>
        <p:nvPicPr>
          <p:cNvPr id="350" name="Google Shape;350;p55"/>
          <p:cNvPicPr preferRelativeResize="0"/>
          <p:nvPr/>
        </p:nvPicPr>
        <p:blipFill>
          <a:blip r:embed="rId5">
            <a:alphaModFix/>
          </a:blip>
          <a:stretch>
            <a:fillRect/>
          </a:stretch>
        </p:blipFill>
        <p:spPr>
          <a:xfrm>
            <a:off x="486025" y="2994075"/>
            <a:ext cx="4127642" cy="1234500"/>
          </a:xfrm>
          <a:prstGeom prst="rect">
            <a:avLst/>
          </a:prstGeom>
          <a:noFill/>
          <a:ln>
            <a:noFill/>
          </a:ln>
        </p:spPr>
      </p:pic>
      <p:sp>
        <p:nvSpPr>
          <p:cNvPr id="351" name="Google Shape;351;p55"/>
          <p:cNvSpPr txBox="1"/>
          <p:nvPr/>
        </p:nvSpPr>
        <p:spPr>
          <a:xfrm>
            <a:off x="94050" y="250825"/>
            <a:ext cx="3720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solidFill>
                  <a:schemeClr val="lt1"/>
                </a:solidFill>
              </a:rPr>
              <a:t>Compression Algorithm Design</a:t>
            </a:r>
            <a:endParaRPr/>
          </a:p>
        </p:txBody>
      </p:sp>
      <p:sp>
        <p:nvSpPr>
          <p:cNvPr id="352" name="Google Shape;352;p55"/>
          <p:cNvSpPr/>
          <p:nvPr/>
        </p:nvSpPr>
        <p:spPr>
          <a:xfrm rot="10800000" flipH="1">
            <a:off x="3615800" y="3430900"/>
            <a:ext cx="73200" cy="80400"/>
          </a:xfrm>
          <a:prstGeom prst="ellipse">
            <a:avLst/>
          </a:prstGeom>
          <a:solidFill>
            <a:srgbClr val="0563C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5"/>
          <p:cNvSpPr/>
          <p:nvPr/>
        </p:nvSpPr>
        <p:spPr>
          <a:xfrm rot="10800000" flipH="1">
            <a:off x="3904050" y="3430900"/>
            <a:ext cx="73200" cy="80400"/>
          </a:xfrm>
          <a:prstGeom prst="ellipse">
            <a:avLst/>
          </a:prstGeom>
          <a:solidFill>
            <a:srgbClr val="0563C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6"/>
          <p:cNvSpPr txBox="1">
            <a:spLocks noGrp="1"/>
          </p:cNvSpPr>
          <p:nvPr>
            <p:ph type="body" idx="1"/>
          </p:nvPr>
        </p:nvSpPr>
        <p:spPr>
          <a:xfrm>
            <a:off x="5393775" y="3103550"/>
            <a:ext cx="3594600" cy="1332300"/>
          </a:xfrm>
          <a:prstGeom prst="rect">
            <a:avLst/>
          </a:prstGeom>
        </p:spPr>
        <p:txBody>
          <a:bodyPr spcFirstLastPara="1" wrap="square" lIns="0" tIns="0" rIns="0" bIns="0" anchor="t" anchorCtr="0">
            <a:normAutofit/>
          </a:bodyPr>
          <a:lstStyle/>
          <a:p>
            <a:pPr marL="0" lvl="0" indent="0" algn="just" rtl="0">
              <a:spcBef>
                <a:spcPts val="0"/>
              </a:spcBef>
              <a:spcAft>
                <a:spcPts val="0"/>
              </a:spcAft>
              <a:buNone/>
            </a:pPr>
            <a:r>
              <a:rPr lang="es">
                <a:solidFill>
                  <a:schemeClr val="dk1"/>
                </a:solidFill>
              </a:rPr>
              <a:t>FFT is based on divide the signal into two smaller signals (even and odds), compute the DFT of the two smaller signals and join them to get the DFT of the larger signal.</a:t>
            </a:r>
            <a:endParaRPr>
              <a:solidFill>
                <a:schemeClr val="dk1"/>
              </a:solidFill>
            </a:endParaRPr>
          </a:p>
          <a:p>
            <a:pPr marL="0" lvl="0" indent="0" algn="just" rtl="0">
              <a:spcBef>
                <a:spcPts val="0"/>
              </a:spcBef>
              <a:spcAft>
                <a:spcPts val="0"/>
              </a:spcAft>
              <a:buNone/>
            </a:pPr>
            <a:endParaRPr/>
          </a:p>
        </p:txBody>
      </p:sp>
      <p:pic>
        <p:nvPicPr>
          <p:cNvPr id="359" name="Google Shape;359;p56"/>
          <p:cNvPicPr preferRelativeResize="0"/>
          <p:nvPr/>
        </p:nvPicPr>
        <p:blipFill>
          <a:blip r:embed="rId3">
            <a:alphaModFix/>
          </a:blip>
          <a:stretch>
            <a:fillRect/>
          </a:stretch>
        </p:blipFill>
        <p:spPr>
          <a:xfrm>
            <a:off x="272100" y="1528975"/>
            <a:ext cx="4940425" cy="2447925"/>
          </a:xfrm>
          <a:prstGeom prst="rect">
            <a:avLst/>
          </a:prstGeom>
          <a:noFill/>
          <a:ln>
            <a:noFill/>
          </a:ln>
        </p:spPr>
      </p:pic>
      <p:pic>
        <p:nvPicPr>
          <p:cNvPr id="360" name="Google Shape;360;p56"/>
          <p:cNvPicPr preferRelativeResize="0"/>
          <p:nvPr/>
        </p:nvPicPr>
        <p:blipFill>
          <a:blip r:embed="rId4">
            <a:alphaModFix/>
          </a:blip>
          <a:stretch>
            <a:fillRect/>
          </a:stretch>
        </p:blipFill>
        <p:spPr>
          <a:xfrm>
            <a:off x="1265375" y="920688"/>
            <a:ext cx="3306625" cy="416150"/>
          </a:xfrm>
          <a:prstGeom prst="rect">
            <a:avLst/>
          </a:prstGeom>
          <a:noFill/>
          <a:ln>
            <a:noFill/>
          </a:ln>
        </p:spPr>
      </p:pic>
      <p:sp>
        <p:nvSpPr>
          <p:cNvPr id="361" name="Google Shape;361;p56"/>
          <p:cNvSpPr txBox="1"/>
          <p:nvPr/>
        </p:nvSpPr>
        <p:spPr>
          <a:xfrm>
            <a:off x="135875" y="282175"/>
            <a:ext cx="3804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solidFill>
                  <a:schemeClr val="lt1"/>
                </a:solidFill>
              </a:rPr>
              <a:t>Compression Algorithm Design</a:t>
            </a:r>
            <a:endParaRPr/>
          </a:p>
        </p:txBody>
      </p:sp>
      <p:sp>
        <p:nvSpPr>
          <p:cNvPr id="362" name="Google Shape;362;p56"/>
          <p:cNvSpPr txBox="1"/>
          <p:nvPr/>
        </p:nvSpPr>
        <p:spPr>
          <a:xfrm>
            <a:off x="5393775" y="815000"/>
            <a:ext cx="3348600" cy="785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 sz="1300">
                <a:solidFill>
                  <a:schemeClr val="dk1"/>
                </a:solidFill>
              </a:rPr>
              <a:t>The order of complexity of DFT is O(n^2) while FFT is O(n. logn) hence, FFT is faster than DFT. </a:t>
            </a:r>
            <a:endParaRPr sz="1300"/>
          </a:p>
        </p:txBody>
      </p:sp>
      <p:sp>
        <p:nvSpPr>
          <p:cNvPr id="363" name="Google Shape;363;p56"/>
          <p:cNvSpPr/>
          <p:nvPr/>
        </p:nvSpPr>
        <p:spPr>
          <a:xfrm>
            <a:off x="6929325" y="1668425"/>
            <a:ext cx="293400" cy="483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6"/>
          <p:cNvSpPr txBox="1"/>
          <p:nvPr/>
        </p:nvSpPr>
        <p:spPr>
          <a:xfrm>
            <a:off x="6653750" y="2151725"/>
            <a:ext cx="125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WHY?</a:t>
            </a:r>
            <a:endParaRPr/>
          </a:p>
        </p:txBody>
      </p:sp>
      <p:sp>
        <p:nvSpPr>
          <p:cNvPr id="365" name="Google Shape;365;p56"/>
          <p:cNvSpPr/>
          <p:nvPr/>
        </p:nvSpPr>
        <p:spPr>
          <a:xfrm>
            <a:off x="6929325" y="2586088"/>
            <a:ext cx="293400" cy="483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p56"/>
          <p:cNvPicPr preferRelativeResize="0"/>
          <p:nvPr/>
        </p:nvPicPr>
        <p:blipFill rotWithShape="1">
          <a:blip r:embed="rId5">
            <a:alphaModFix/>
          </a:blip>
          <a:srcRect t="1270" b="3172"/>
          <a:stretch/>
        </p:blipFill>
        <p:spPr>
          <a:xfrm>
            <a:off x="0" y="94925"/>
            <a:ext cx="9102175" cy="5006774"/>
          </a:xfrm>
          <a:prstGeom prst="rect">
            <a:avLst/>
          </a:prstGeom>
          <a:noFill/>
          <a:ln>
            <a:noFill/>
          </a:ln>
        </p:spPr>
      </p:pic>
      <p:sp>
        <p:nvSpPr>
          <p:cNvPr id="367" name="Google Shape;367;p56"/>
          <p:cNvSpPr txBox="1"/>
          <p:nvPr/>
        </p:nvSpPr>
        <p:spPr>
          <a:xfrm>
            <a:off x="177725" y="282175"/>
            <a:ext cx="415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solidFill>
                  <a:schemeClr val="lt1"/>
                </a:solidFill>
              </a:rPr>
              <a:t>Compression Algorithm Complexity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57"/>
          <p:cNvPicPr preferRelativeResize="0"/>
          <p:nvPr/>
        </p:nvPicPr>
        <p:blipFill rotWithShape="1">
          <a:blip r:embed="rId3">
            <a:alphaModFix/>
          </a:blip>
          <a:srcRect/>
          <a:stretch/>
        </p:blipFill>
        <p:spPr>
          <a:xfrm>
            <a:off x="-2160" y="0"/>
            <a:ext cx="9147056" cy="5141882"/>
          </a:xfrm>
          <a:prstGeom prst="rect">
            <a:avLst/>
          </a:prstGeom>
          <a:noFill/>
          <a:ln>
            <a:noFill/>
          </a:ln>
        </p:spPr>
      </p:pic>
      <p:pic>
        <p:nvPicPr>
          <p:cNvPr id="373" name="Google Shape;373;p57"/>
          <p:cNvPicPr preferRelativeResize="0"/>
          <p:nvPr/>
        </p:nvPicPr>
        <p:blipFill>
          <a:blip r:embed="rId4">
            <a:alphaModFix/>
          </a:blip>
          <a:stretch>
            <a:fillRect/>
          </a:stretch>
        </p:blipFill>
        <p:spPr>
          <a:xfrm>
            <a:off x="1567550" y="717075"/>
            <a:ext cx="5977554" cy="3690000"/>
          </a:xfrm>
          <a:prstGeom prst="rect">
            <a:avLst/>
          </a:prstGeom>
          <a:noFill/>
          <a:ln>
            <a:noFill/>
          </a:ln>
        </p:spPr>
      </p:pic>
      <p:sp>
        <p:nvSpPr>
          <p:cNvPr id="374" name="Google Shape;374;p57"/>
          <p:cNvSpPr/>
          <p:nvPr/>
        </p:nvSpPr>
        <p:spPr>
          <a:xfrm>
            <a:off x="199001" y="282700"/>
            <a:ext cx="4430400" cy="3186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a:solidFill>
                  <a:schemeClr val="lt1"/>
                </a:solidFill>
              </a:rPr>
              <a:t>Tested Compression Algorithms</a:t>
            </a:r>
            <a:r>
              <a:rPr lang="es" sz="1700" b="1" i="0" u="none" strike="noStrike" cap="none">
                <a:solidFill>
                  <a:srgbClr val="FFFFFF"/>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p:txBody>
      </p:sp>
      <p:sp>
        <p:nvSpPr>
          <p:cNvPr id="375" name="Google Shape;375;p57"/>
          <p:cNvSpPr txBox="1"/>
          <p:nvPr/>
        </p:nvSpPr>
        <p:spPr>
          <a:xfrm>
            <a:off x="1954200" y="4542200"/>
            <a:ext cx="4713000" cy="446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700" b="1"/>
              <a:t>ORIGINAL IMAGE </a:t>
            </a:r>
            <a:endParaRPr sz="17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73"/>
                                        </p:tgtEl>
                                        <p:attrNameLst>
                                          <p:attrName>style.visibility</p:attrName>
                                        </p:attrNameLst>
                                      </p:cBhvr>
                                      <p:to>
                                        <p:strVal val="visible"/>
                                      </p:to>
                                    </p:set>
                                    <p:anim calcmode="lin" valueType="num">
                                      <p:cBhvr additive="base">
                                        <p:cTn id="11" dur="500"/>
                                        <p:tgtEl>
                                          <p:spTgt spid="373"/>
                                        </p:tgtEl>
                                        <p:attrNameLst>
                                          <p:attrName>ppt_y</p:attrName>
                                        </p:attrNameLst>
                                      </p:cBhvr>
                                      <p:tavLst>
                                        <p:tav tm="0">
                                          <p:val>
                                            <p:strVal val="#ppt_y+#ppt_h*1.125000"/>
                                          </p:val>
                                        </p:tav>
                                        <p:tav tm="100000">
                                          <p:val>
                                            <p:strVal val="#ppt_y"/>
                                          </p:val>
                                        </p:tav>
                                      </p:tavLst>
                                    </p:anim>
                                    <p:animEffect transition="in" filter="wipe(up)">
                                      <p:cBhvr>
                                        <p:cTn id="12"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8"/>
          <p:cNvPicPr preferRelativeResize="0"/>
          <p:nvPr/>
        </p:nvPicPr>
        <p:blipFill rotWithShape="1">
          <a:blip r:embed="rId3">
            <a:alphaModFix/>
          </a:blip>
          <a:srcRect/>
          <a:stretch/>
        </p:blipFill>
        <p:spPr>
          <a:xfrm>
            <a:off x="-1537" y="820"/>
            <a:ext cx="9147063" cy="5141879"/>
          </a:xfrm>
          <a:prstGeom prst="rect">
            <a:avLst/>
          </a:prstGeom>
          <a:noFill/>
          <a:ln>
            <a:noFill/>
          </a:ln>
        </p:spPr>
      </p:pic>
      <p:sp>
        <p:nvSpPr>
          <p:cNvPr id="381" name="Google Shape;381;p58"/>
          <p:cNvSpPr/>
          <p:nvPr/>
        </p:nvSpPr>
        <p:spPr>
          <a:xfrm>
            <a:off x="199001" y="282700"/>
            <a:ext cx="4430400" cy="3186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 sz="1700" b="1">
                <a:solidFill>
                  <a:srgbClr val="FFFFFF"/>
                </a:solidFill>
              </a:rPr>
              <a:t>Tested Compression Algorithms</a:t>
            </a:r>
            <a:endParaRPr sz="1700" b="0" i="0" u="none" strike="noStrike" cap="none">
              <a:solidFill>
                <a:srgbClr val="000000"/>
              </a:solidFill>
              <a:latin typeface="Arial"/>
              <a:ea typeface="Arial"/>
              <a:cs typeface="Arial"/>
              <a:sym typeface="Arial"/>
            </a:endParaRPr>
          </a:p>
        </p:txBody>
      </p:sp>
      <p:sp>
        <p:nvSpPr>
          <p:cNvPr id="382" name="Google Shape;382;p58"/>
          <p:cNvSpPr/>
          <p:nvPr/>
        </p:nvSpPr>
        <p:spPr>
          <a:xfrm>
            <a:off x="48900" y="4514175"/>
            <a:ext cx="7653000" cy="5469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100">
                <a:solidFill>
                  <a:srgbClr val="001E33"/>
                </a:solidFill>
              </a:rPr>
              <a:t>We compressed the image in a 95% using the three algorithms mentioned above.</a:t>
            </a:r>
            <a:endParaRPr sz="1100">
              <a:solidFill>
                <a:srgbClr val="001E33"/>
              </a:solidFill>
            </a:endParaRPr>
          </a:p>
          <a:p>
            <a:pPr marL="0" marR="0" lvl="0" indent="0" algn="l" rtl="0">
              <a:lnSpc>
                <a:spcPct val="100000"/>
              </a:lnSpc>
              <a:spcBef>
                <a:spcPts val="0"/>
              </a:spcBef>
              <a:spcAft>
                <a:spcPts val="0"/>
              </a:spcAft>
              <a:buClr>
                <a:schemeClr val="dk1"/>
              </a:buClr>
              <a:buSzPts val="1100"/>
              <a:buFont typeface="Arial"/>
              <a:buNone/>
            </a:pPr>
            <a:r>
              <a:rPr lang="es" sz="1100">
                <a:solidFill>
                  <a:srgbClr val="001E33"/>
                </a:solidFill>
              </a:rPr>
              <a:t>Also, the graphics represent the relation between a specific column of the matrix and the values of the color it can takes being deep black the lowest and deep white the highest.</a:t>
            </a:r>
            <a:endParaRPr sz="1100">
              <a:solidFill>
                <a:srgbClr val="001E33"/>
              </a:solidFill>
            </a:endParaRPr>
          </a:p>
          <a:p>
            <a:pPr marL="0" marR="0" lvl="0" indent="0" algn="l" rtl="0">
              <a:lnSpc>
                <a:spcPct val="100000"/>
              </a:lnSpc>
              <a:spcBef>
                <a:spcPts val="0"/>
              </a:spcBef>
              <a:spcAft>
                <a:spcPts val="0"/>
              </a:spcAft>
              <a:buClr>
                <a:schemeClr val="dk1"/>
              </a:buClr>
              <a:buSzPts val="1100"/>
              <a:buFont typeface="Arial"/>
              <a:buNone/>
            </a:pPr>
            <a:endParaRPr sz="1100">
              <a:solidFill>
                <a:srgbClr val="001E33"/>
              </a:solidFill>
            </a:endParaRPr>
          </a:p>
          <a:p>
            <a:pPr marL="0" marR="0" lvl="0" indent="0" algn="l" rtl="0">
              <a:lnSpc>
                <a:spcPct val="100000"/>
              </a:lnSpc>
              <a:spcBef>
                <a:spcPts val="0"/>
              </a:spcBef>
              <a:spcAft>
                <a:spcPts val="0"/>
              </a:spcAft>
              <a:buClr>
                <a:srgbClr val="000000"/>
              </a:buClr>
              <a:buSzPts val="1100"/>
              <a:buFont typeface="Arial"/>
              <a:buNone/>
            </a:pPr>
            <a:r>
              <a:rPr lang="es" sz="1100">
                <a:solidFill>
                  <a:srgbClr val="001E33"/>
                </a:solidFill>
              </a:rPr>
              <a:t> </a:t>
            </a:r>
            <a:endParaRPr sz="1100">
              <a:solidFill>
                <a:srgbClr val="001E33"/>
              </a:solidFil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83" name="Google Shape;383;p58"/>
          <p:cNvSpPr txBox="1"/>
          <p:nvPr/>
        </p:nvSpPr>
        <p:spPr>
          <a:xfrm>
            <a:off x="818800" y="2508413"/>
            <a:ext cx="163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Nearest Neighbor</a:t>
            </a:r>
            <a:endParaRPr/>
          </a:p>
        </p:txBody>
      </p:sp>
      <p:sp>
        <p:nvSpPr>
          <p:cNvPr id="384" name="Google Shape;384;p58"/>
          <p:cNvSpPr txBox="1"/>
          <p:nvPr/>
        </p:nvSpPr>
        <p:spPr>
          <a:xfrm>
            <a:off x="3671750" y="2508425"/>
            <a:ext cx="204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dk1"/>
                </a:solidFill>
              </a:rPr>
              <a:t>Fast Fourier Transform</a:t>
            </a:r>
            <a:endParaRPr>
              <a:solidFill>
                <a:schemeClr val="dk1"/>
              </a:solidFill>
            </a:endParaRPr>
          </a:p>
        </p:txBody>
      </p:sp>
      <p:sp>
        <p:nvSpPr>
          <p:cNvPr id="385" name="Google Shape;385;p58"/>
          <p:cNvSpPr txBox="1"/>
          <p:nvPr/>
        </p:nvSpPr>
        <p:spPr>
          <a:xfrm>
            <a:off x="6427001" y="2508425"/>
            <a:ext cx="285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dk1"/>
                </a:solidFill>
              </a:rPr>
              <a:t>Singular Value Decomposition</a:t>
            </a:r>
            <a:endParaRPr/>
          </a:p>
        </p:txBody>
      </p:sp>
      <p:pic>
        <p:nvPicPr>
          <p:cNvPr id="386" name="Google Shape;386;p58"/>
          <p:cNvPicPr preferRelativeResize="0"/>
          <p:nvPr/>
        </p:nvPicPr>
        <p:blipFill>
          <a:blip r:embed="rId4">
            <a:alphaModFix/>
          </a:blip>
          <a:stretch>
            <a:fillRect/>
          </a:stretch>
        </p:blipFill>
        <p:spPr>
          <a:xfrm>
            <a:off x="6262532" y="777125"/>
            <a:ext cx="2760819" cy="1703525"/>
          </a:xfrm>
          <a:prstGeom prst="rect">
            <a:avLst/>
          </a:prstGeom>
          <a:noFill/>
          <a:ln>
            <a:noFill/>
          </a:ln>
        </p:spPr>
      </p:pic>
      <p:pic>
        <p:nvPicPr>
          <p:cNvPr id="387" name="Google Shape;387;p58"/>
          <p:cNvPicPr preferRelativeResize="0"/>
          <p:nvPr/>
        </p:nvPicPr>
        <p:blipFill>
          <a:blip r:embed="rId5">
            <a:alphaModFix/>
          </a:blip>
          <a:stretch>
            <a:fillRect/>
          </a:stretch>
        </p:blipFill>
        <p:spPr>
          <a:xfrm>
            <a:off x="3269300" y="750985"/>
            <a:ext cx="2850901" cy="1745589"/>
          </a:xfrm>
          <a:prstGeom prst="rect">
            <a:avLst/>
          </a:prstGeom>
          <a:noFill/>
          <a:ln>
            <a:noFill/>
          </a:ln>
        </p:spPr>
      </p:pic>
      <p:pic>
        <p:nvPicPr>
          <p:cNvPr id="388" name="Google Shape;388;p58"/>
          <p:cNvPicPr preferRelativeResize="0"/>
          <p:nvPr/>
        </p:nvPicPr>
        <p:blipFill>
          <a:blip r:embed="rId6">
            <a:alphaModFix/>
          </a:blip>
          <a:stretch>
            <a:fillRect/>
          </a:stretch>
        </p:blipFill>
        <p:spPr>
          <a:xfrm>
            <a:off x="3584596" y="2879425"/>
            <a:ext cx="2344678" cy="1579200"/>
          </a:xfrm>
          <a:prstGeom prst="rect">
            <a:avLst/>
          </a:prstGeom>
          <a:noFill/>
          <a:ln>
            <a:noFill/>
          </a:ln>
        </p:spPr>
      </p:pic>
      <p:pic>
        <p:nvPicPr>
          <p:cNvPr id="389" name="Google Shape;389;p58"/>
          <p:cNvPicPr preferRelativeResize="0"/>
          <p:nvPr/>
        </p:nvPicPr>
        <p:blipFill>
          <a:blip r:embed="rId7">
            <a:alphaModFix/>
          </a:blip>
          <a:stretch>
            <a:fillRect/>
          </a:stretch>
        </p:blipFill>
        <p:spPr>
          <a:xfrm>
            <a:off x="6524750" y="2886550"/>
            <a:ext cx="2344675" cy="1579210"/>
          </a:xfrm>
          <a:prstGeom prst="rect">
            <a:avLst/>
          </a:prstGeom>
          <a:noFill/>
          <a:ln>
            <a:noFill/>
          </a:ln>
        </p:spPr>
      </p:pic>
      <p:pic>
        <p:nvPicPr>
          <p:cNvPr id="390" name="Google Shape;390;p58"/>
          <p:cNvPicPr preferRelativeResize="0"/>
          <p:nvPr/>
        </p:nvPicPr>
        <p:blipFill>
          <a:blip r:embed="rId8">
            <a:alphaModFix/>
          </a:blip>
          <a:stretch>
            <a:fillRect/>
          </a:stretch>
        </p:blipFill>
        <p:spPr>
          <a:xfrm>
            <a:off x="165375" y="747550"/>
            <a:ext cx="2850900" cy="1762664"/>
          </a:xfrm>
          <a:prstGeom prst="rect">
            <a:avLst/>
          </a:prstGeom>
          <a:noFill/>
          <a:ln>
            <a:noFill/>
          </a:ln>
        </p:spPr>
      </p:pic>
      <p:pic>
        <p:nvPicPr>
          <p:cNvPr id="391" name="Google Shape;391;p58"/>
          <p:cNvPicPr preferRelativeResize="0"/>
          <p:nvPr/>
        </p:nvPicPr>
        <p:blipFill>
          <a:blip r:embed="rId9">
            <a:alphaModFix/>
          </a:blip>
          <a:stretch>
            <a:fillRect/>
          </a:stretch>
        </p:blipFill>
        <p:spPr>
          <a:xfrm>
            <a:off x="397375" y="2879425"/>
            <a:ext cx="2344675" cy="15791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59" descr="Cómo sería un mundo sin ganadería industrial? | Igualdad Animal México"/>
          <p:cNvPicPr preferRelativeResize="0"/>
          <p:nvPr/>
        </p:nvPicPr>
        <p:blipFill rotWithShape="1">
          <a:blip r:embed="rId3">
            <a:alphaModFix/>
          </a:blip>
          <a:srcRect l="39094" r="1571"/>
          <a:stretch/>
        </p:blipFill>
        <p:spPr>
          <a:xfrm>
            <a:off x="-38338" y="-6532"/>
            <a:ext cx="9190908" cy="5161391"/>
          </a:xfrm>
          <a:prstGeom prst="rect">
            <a:avLst/>
          </a:prstGeom>
          <a:noFill/>
          <a:ln>
            <a:noFill/>
          </a:ln>
        </p:spPr>
      </p:pic>
      <p:sp>
        <p:nvSpPr>
          <p:cNvPr id="397" name="Google Shape;397;p59"/>
          <p:cNvSpPr/>
          <p:nvPr/>
        </p:nvSpPr>
        <p:spPr>
          <a:xfrm>
            <a:off x="-40373" y="-6532"/>
            <a:ext cx="9190799" cy="5150025"/>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4500"/>
              <a:buFont typeface="Arial"/>
              <a:buNone/>
            </a:pPr>
            <a:r>
              <a:rPr lang="es" sz="4500" b="0" i="0" u="none" strike="noStrike" cap="none">
                <a:solidFill>
                  <a:srgbClr val="001E33"/>
                </a:solidFill>
                <a:latin typeface="Arial"/>
                <a:ea typeface="Arial"/>
                <a:cs typeface="Arial"/>
                <a:sym typeface="Arial"/>
              </a:rPr>
              <a:t>THANK YOU!</a:t>
            </a:r>
            <a:r>
              <a:rPr lang="es" sz="4500" b="0" i="0" u="none" strike="noStrike" cap="none">
                <a:solidFill>
                  <a:schemeClr val="lt1"/>
                </a:solidFill>
                <a:latin typeface="Arial"/>
                <a:ea typeface="Arial"/>
                <a:cs typeface="Arial"/>
                <a:sym typeface="Arial"/>
              </a:rPr>
              <a:t>.</a:t>
            </a:r>
            <a:endParaRPr sz="45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Macintosh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9</vt:i4>
      </vt:variant>
    </vt:vector>
  </HeadingPairs>
  <TitlesOfParts>
    <vt:vector size="16" baseType="lpstr">
      <vt:lpstr>Arial</vt:lpstr>
      <vt:lpstr>Calibri</vt:lpstr>
      <vt:lpstr>Times New Roman</vt:lpstr>
      <vt:lpstr>Simple Light</vt:lpstr>
      <vt:lpstr>Office Theme</vt:lpstr>
      <vt:lpstr>Office Theme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Isabella Montoya Henao</cp:lastModifiedBy>
  <cp:revision>1</cp:revision>
  <dcterms:modified xsi:type="dcterms:W3CDTF">2021-04-14T18:21:06Z</dcterms:modified>
</cp:coreProperties>
</file>