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1" r:id="rId3"/>
    <p:sldId id="272" r:id="rId4"/>
    <p:sldId id="273" r:id="rId5"/>
    <p:sldId id="286" r:id="rId6"/>
    <p:sldId id="276" r:id="rId7"/>
    <p:sldId id="277" r:id="rId8"/>
    <p:sldId id="278" r:id="rId9"/>
    <p:sldId id="287" r:id="rId10"/>
    <p:sldId id="283" r:id="rId11"/>
    <p:sldId id="284" r:id="rId12"/>
    <p:sldId id="279" r:id="rId13"/>
    <p:sldId id="289" r:id="rId14"/>
    <p:sldId id="288" r:id="rId15"/>
    <p:sldId id="280" r:id="rId16"/>
    <p:sldId id="281" r:id="rId17"/>
    <p:sldId id="290" r:id="rId18"/>
    <p:sldId id="291" r:id="rId19"/>
    <p:sldId id="29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25C2B-DCE0-4399-BB42-2062740D3A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9D918D5-FBDE-4B33-B647-ED1193AD0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042DC1-1B7C-4978-AC00-EDF6C074FFDF}"/>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5" name="页脚占位符 4">
            <a:extLst>
              <a:ext uri="{FF2B5EF4-FFF2-40B4-BE49-F238E27FC236}">
                <a16:creationId xmlns:a16="http://schemas.microsoft.com/office/drawing/2014/main" id="{DCE4FDEE-4684-4B39-8B70-9499A1304E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1272B5-C02C-4FE8-BE93-292D7E135683}"/>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122072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898D0-CE56-4B54-81A1-2F17FEB245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6DF7F3-AC36-4F06-A5D2-10CB0B50625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F90EB9-EF81-496E-9D7C-67B9470D2D29}"/>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5" name="页脚占位符 4">
            <a:extLst>
              <a:ext uri="{FF2B5EF4-FFF2-40B4-BE49-F238E27FC236}">
                <a16:creationId xmlns:a16="http://schemas.microsoft.com/office/drawing/2014/main" id="{8530D4A8-7DBA-4696-93D9-7DD501A993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9D75D0-481C-468E-830A-ED90341D78DA}"/>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42290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0A6FD3-C4FA-4A79-879E-360499569F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92C387-B533-4EA4-8A28-D71FF7A7FF8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1C1423-00C4-4A2E-9CBC-895C4D724259}"/>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5" name="页脚占位符 4">
            <a:extLst>
              <a:ext uri="{FF2B5EF4-FFF2-40B4-BE49-F238E27FC236}">
                <a16:creationId xmlns:a16="http://schemas.microsoft.com/office/drawing/2014/main" id="{0842DEDD-DCBE-4511-96A1-E3D2108873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4201F4-C1D4-4E71-BE0C-06213B730119}"/>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37078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DB063-FB17-4EAB-8256-4539D64565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D0471E-B4D2-4A4A-93B5-A3A1415102D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9C8D0D-E44E-4212-905A-5F91BD17C85D}"/>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5" name="页脚占位符 4">
            <a:extLst>
              <a:ext uri="{FF2B5EF4-FFF2-40B4-BE49-F238E27FC236}">
                <a16:creationId xmlns:a16="http://schemas.microsoft.com/office/drawing/2014/main" id="{AF4A9F09-F423-40E5-80E7-66CE2CF43C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F408AA-40A3-44FD-8449-694DBAB812C4}"/>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118815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5E949-D03C-4CC4-B7D9-7A8F64AF81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774610-57BA-4CB6-9E5D-584F2A7B08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49CAC4B-0538-4367-952C-58132F235188}"/>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5" name="页脚占位符 4">
            <a:extLst>
              <a:ext uri="{FF2B5EF4-FFF2-40B4-BE49-F238E27FC236}">
                <a16:creationId xmlns:a16="http://schemas.microsoft.com/office/drawing/2014/main" id="{056238CE-A87B-43F8-B3FB-6D25306C9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56BA05-851C-4372-BBFD-DC06A8423AF9}"/>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172947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1061D-23F8-46CF-9AFE-CEB3F96DA7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240851-40E8-45DF-98A8-95105BA0D7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217DFB7-75ED-4511-ADAF-50AF2431F25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E7A1098-0811-4AA3-9CEA-DB3033B300EB}"/>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6" name="页脚占位符 5">
            <a:extLst>
              <a:ext uri="{FF2B5EF4-FFF2-40B4-BE49-F238E27FC236}">
                <a16:creationId xmlns:a16="http://schemas.microsoft.com/office/drawing/2014/main" id="{7CA76807-B878-41B7-973B-DEDC6E3222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58DCCB-4437-456B-A46D-31E90AD85EA8}"/>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110325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A2C0A-2BEB-43EB-AF94-E1F3079123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2A6E1B-C76B-4745-A43E-7D34D1147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AE2C7E7-17B0-4049-B88C-8887E549D8A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4691BBB-4FB3-455B-9FCB-CDA96ACD5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12A0A8-9E16-45FF-8A9E-2BE21E1332B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8B72626-0EBB-4D8A-AA0F-22FD7E96E776}"/>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8" name="页脚占位符 7">
            <a:extLst>
              <a:ext uri="{FF2B5EF4-FFF2-40B4-BE49-F238E27FC236}">
                <a16:creationId xmlns:a16="http://schemas.microsoft.com/office/drawing/2014/main" id="{3B181914-DB7E-4B8C-95CF-8919C59CFA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E6D601-A177-4F4A-A3E7-20FC22C5C5BD}"/>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257540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8522F-784E-4A40-B348-61BD36C7E70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9609F0-05DB-48AB-9C58-AC973699CAAD}"/>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4" name="页脚占位符 3">
            <a:extLst>
              <a:ext uri="{FF2B5EF4-FFF2-40B4-BE49-F238E27FC236}">
                <a16:creationId xmlns:a16="http://schemas.microsoft.com/office/drawing/2014/main" id="{3B60EA51-DA54-4981-975D-DC9F19C5145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675018-852A-4138-80D7-A87CD6BE2296}"/>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32658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61F93C-16E5-4519-9C4A-EA5487F3510C}"/>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3" name="页脚占位符 2">
            <a:extLst>
              <a:ext uri="{FF2B5EF4-FFF2-40B4-BE49-F238E27FC236}">
                <a16:creationId xmlns:a16="http://schemas.microsoft.com/office/drawing/2014/main" id="{2E328DC3-4CD5-4E36-A185-DCAA01C263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97F2DFA-614B-48A3-BBCB-1BDE8AF675EC}"/>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327891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705B9-B7C2-43BD-88CF-535055984F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9ED45B7-A5DE-48F9-87D7-432CDDE45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AC30FD7-8C99-42DA-B399-62A71A29C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7145893-AF8A-4B51-B33F-6462950564A2}"/>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6" name="页脚占位符 5">
            <a:extLst>
              <a:ext uri="{FF2B5EF4-FFF2-40B4-BE49-F238E27FC236}">
                <a16:creationId xmlns:a16="http://schemas.microsoft.com/office/drawing/2014/main" id="{32740244-03F0-4C46-B3DC-45626D98C0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EAD8C9-0074-48D7-9363-4FA59E142D7D}"/>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361779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738B0-1A1F-404B-9543-3C31B46FC9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A4E5E0E-986A-405D-A393-D1835ECA9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2A6ABC6-29CB-455B-8B4F-9CAFC9783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2976390-0DB8-4EFA-8CF6-7BF4B81D642C}"/>
              </a:ext>
            </a:extLst>
          </p:cNvPr>
          <p:cNvSpPr>
            <a:spLocks noGrp="1"/>
          </p:cNvSpPr>
          <p:nvPr>
            <p:ph type="dt" sz="half" idx="10"/>
          </p:nvPr>
        </p:nvSpPr>
        <p:spPr/>
        <p:txBody>
          <a:bodyPr/>
          <a:lstStyle/>
          <a:p>
            <a:fld id="{93E539AA-E64D-4DC3-984A-B50E532D0CD1}" type="datetimeFigureOut">
              <a:rPr lang="zh-CN" altLang="en-US" smtClean="0"/>
              <a:t>2020/4/9</a:t>
            </a:fld>
            <a:endParaRPr lang="zh-CN" altLang="en-US"/>
          </a:p>
        </p:txBody>
      </p:sp>
      <p:sp>
        <p:nvSpPr>
          <p:cNvPr id="6" name="页脚占位符 5">
            <a:extLst>
              <a:ext uri="{FF2B5EF4-FFF2-40B4-BE49-F238E27FC236}">
                <a16:creationId xmlns:a16="http://schemas.microsoft.com/office/drawing/2014/main" id="{83C54455-24DA-4A76-B04B-D6A7E40C70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5BD95B-08DF-4EA3-A0D4-9966D70CCFC3}"/>
              </a:ext>
            </a:extLst>
          </p:cNvPr>
          <p:cNvSpPr>
            <a:spLocks noGrp="1"/>
          </p:cNvSpPr>
          <p:nvPr>
            <p:ph type="sldNum" sz="quarter" idx="12"/>
          </p:nvPr>
        </p:nvSpPr>
        <p:spPr/>
        <p:txBody>
          <a:body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418217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B345BF-E9E1-4B3D-95D7-3FB877335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E43116-019E-4D9A-A6BF-2BB6983E3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AE56251-FCAA-4A9C-BF73-A3F01A077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539AA-E64D-4DC3-984A-B50E532D0CD1}" type="datetimeFigureOut">
              <a:rPr lang="zh-CN" altLang="en-US" smtClean="0"/>
              <a:t>2020/4/9</a:t>
            </a:fld>
            <a:endParaRPr lang="zh-CN" altLang="en-US"/>
          </a:p>
        </p:txBody>
      </p:sp>
      <p:sp>
        <p:nvSpPr>
          <p:cNvPr id="5" name="页脚占位符 4">
            <a:extLst>
              <a:ext uri="{FF2B5EF4-FFF2-40B4-BE49-F238E27FC236}">
                <a16:creationId xmlns:a16="http://schemas.microsoft.com/office/drawing/2014/main" id="{6AE75466-CF63-4A8D-A24F-4C98CF2A0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5CEAD77-309A-4A55-8AFD-47D1C4C6C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25B38-1FED-447B-A91B-2371F0951CFB}" type="slidenum">
              <a:rPr lang="zh-CN" altLang="en-US" smtClean="0"/>
              <a:t>‹#›</a:t>
            </a:fld>
            <a:endParaRPr lang="zh-CN" altLang="en-US"/>
          </a:p>
        </p:txBody>
      </p:sp>
    </p:spTree>
    <p:extLst>
      <p:ext uri="{BB962C8B-B14F-4D97-AF65-F5344CB8AC3E}">
        <p14:creationId xmlns:p14="http://schemas.microsoft.com/office/powerpoint/2010/main" val="3180873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1A9E0-FAC5-4A94-B4FE-D07D0940881B}"/>
              </a:ext>
            </a:extLst>
          </p:cNvPr>
          <p:cNvSpPr>
            <a:spLocks noGrp="1"/>
          </p:cNvSpPr>
          <p:nvPr>
            <p:ph type="ctrTitle"/>
          </p:nvPr>
        </p:nvSpPr>
        <p:spPr/>
        <p:txBody>
          <a:bodyPr/>
          <a:lstStyle/>
          <a:p>
            <a:r>
              <a:rPr lang="zh-CN" altLang="en-US" dirty="0"/>
              <a:t>响应式的流计算平台运行时重配置策略</a:t>
            </a:r>
          </a:p>
        </p:txBody>
      </p:sp>
      <p:sp>
        <p:nvSpPr>
          <p:cNvPr id="3" name="副标题 2">
            <a:extLst>
              <a:ext uri="{FF2B5EF4-FFF2-40B4-BE49-F238E27FC236}">
                <a16:creationId xmlns:a16="http://schemas.microsoft.com/office/drawing/2014/main" id="{E96AD182-7635-45AD-A330-7F53F3DA7589}"/>
              </a:ext>
            </a:extLst>
          </p:cNvPr>
          <p:cNvSpPr>
            <a:spLocks noGrp="1"/>
          </p:cNvSpPr>
          <p:nvPr>
            <p:ph type="subTitle" idx="1"/>
          </p:nvPr>
        </p:nvSpPr>
        <p:spPr>
          <a:xfrm>
            <a:off x="1524000" y="4079875"/>
            <a:ext cx="9144000" cy="1655762"/>
          </a:xfrm>
        </p:spPr>
        <p:txBody>
          <a:bodyPr>
            <a:normAutofit/>
          </a:bodyPr>
          <a:lstStyle/>
          <a:p>
            <a:r>
              <a:rPr lang="zh-CN" altLang="en-US" sz="3600" dirty="0"/>
              <a:t>朱和一</a:t>
            </a:r>
          </a:p>
        </p:txBody>
      </p:sp>
    </p:spTree>
    <p:extLst>
      <p:ext uri="{BB962C8B-B14F-4D97-AF65-F5344CB8AC3E}">
        <p14:creationId xmlns:p14="http://schemas.microsoft.com/office/powerpoint/2010/main" val="417134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EF289-CA51-4A59-B5F0-B38E7EB16895}"/>
              </a:ext>
            </a:extLst>
          </p:cNvPr>
          <p:cNvSpPr>
            <a:spLocks noGrp="1"/>
          </p:cNvSpPr>
          <p:nvPr>
            <p:ph type="title"/>
          </p:nvPr>
        </p:nvSpPr>
        <p:spPr>
          <a:xfrm>
            <a:off x="0" y="18255"/>
            <a:ext cx="10515600" cy="1325563"/>
          </a:xfrm>
        </p:spPr>
        <p:txBody>
          <a:bodyPr/>
          <a:lstStyle/>
          <a:p>
            <a:r>
              <a:rPr lang="en-US" altLang="zh-CN" dirty="0"/>
              <a:t>2</a:t>
            </a:r>
            <a:r>
              <a:rPr lang="zh-CN" altLang="en-US" dirty="0"/>
              <a:t>分组模型</a:t>
            </a:r>
            <a:r>
              <a:rPr lang="en-US" altLang="zh-CN" dirty="0"/>
              <a:t>—</a:t>
            </a:r>
            <a:r>
              <a:rPr lang="zh-CN" altLang="en-US" dirty="0"/>
              <a:t>迁移开销</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5DB6A35-B2BA-473D-BE29-8EACEE701646}"/>
                  </a:ext>
                </a:extLst>
              </p:cNvPr>
              <p:cNvSpPr>
                <a:spLocks noGrp="1"/>
              </p:cNvSpPr>
              <p:nvPr>
                <p:ph idx="1"/>
              </p:nvPr>
            </p:nvSpPr>
            <p:spPr>
              <a:xfrm>
                <a:off x="838200" y="2488407"/>
                <a:ext cx="10515600" cy="4351338"/>
              </a:xfrm>
            </p:spPr>
            <p:txBody>
              <a:bodyPr>
                <a:normAutofit/>
              </a:bodyPr>
              <a:lstStyle/>
              <a:p>
                <a:r>
                  <a:rPr lang="zh-CN" altLang="zh-CN" sz="2000" dirty="0"/>
                  <a:t>第一部分表示原先在高级路由、现在不在高级路由中的这些键值，若一致性</a:t>
                </a:r>
                <a:r>
                  <a:rPr lang="en-US" altLang="zh-CN" sz="2000" dirty="0"/>
                  <a:t>hash</a:t>
                </a:r>
                <a:r>
                  <a:rPr lang="zh-CN" altLang="zh-CN" sz="2000" dirty="0"/>
                  <a:t>的结果与原先的高级路由不符，则需要迁移来满足一致性</a:t>
                </a:r>
                <a:r>
                  <a:rPr lang="en-US" altLang="zh-CN" sz="2000" dirty="0"/>
                  <a:t>hash</a:t>
                </a:r>
                <a:r>
                  <a:rPr lang="zh-CN" altLang="zh-CN" sz="2000" dirty="0"/>
                  <a:t>；第二部分表示原先和现在都在高级路由中，但是由两种算法给出的路由路径不一样的键值，需要迁移来满足新的高级路由。</a:t>
                </a:r>
                <a:endParaRPr lang="en-US" altLang="zh-CN" sz="2000" dirty="0"/>
              </a:p>
              <a:p>
                <a:endParaRPr lang="en-US" altLang="zh-CN" sz="2000" i="1" dirty="0"/>
              </a:p>
              <a:p>
                <a:endParaRPr lang="en-US" altLang="zh-CN" sz="2000" i="1" dirty="0"/>
              </a:p>
              <a:p>
                <a:endParaRPr lang="en-US" altLang="zh-CN" sz="2000" i="1" dirty="0"/>
              </a:p>
              <a:p>
                <a14:m>
                  <m:oMath xmlns:m="http://schemas.openxmlformats.org/officeDocument/2006/math">
                    <m:sSub>
                      <m:sSubPr>
                        <m:ctrlPr>
                          <a:rPr lang="zh-CN" altLang="zh-CN" sz="2000" i="1"/>
                        </m:ctrlPr>
                      </m:sSubPr>
                      <m:e>
                        <m:r>
                          <a:rPr lang="en-US" altLang="zh-CN" sz="2000" i="1"/>
                          <m:t>𝛾</m:t>
                        </m:r>
                      </m:e>
                      <m:sub>
                        <m:r>
                          <a:rPr lang="en-US" altLang="zh-CN" sz="2000" i="1"/>
                          <m:t>2</m:t>
                        </m:r>
                      </m:sub>
                    </m:sSub>
                  </m:oMath>
                </a14:m>
                <a:r>
                  <a:rPr lang="zh-CN" altLang="zh-CN" sz="2000" dirty="0"/>
                  <a:t>表示出现在原先或现在的高级路由中的键值。</a:t>
                </a:r>
              </a:p>
              <a:p>
                <a:endParaRPr lang="en-US" altLang="zh-CN" sz="2000" dirty="0"/>
              </a:p>
              <a:p>
                <a:endParaRPr lang="en-US" altLang="zh-CN" sz="2000" dirty="0"/>
              </a:p>
              <a:p>
                <a:endParaRPr lang="en-US" altLang="zh-CN" sz="2000" dirty="0"/>
              </a:p>
              <a:p>
                <a:r>
                  <a:rPr lang="zh-CN" altLang="en-US" sz="2000" dirty="0"/>
                  <a:t>总</a:t>
                </a:r>
                <a:r>
                  <a:rPr lang="zh-CN" altLang="zh-CN" sz="2000" dirty="0"/>
                  <a:t>迁移开销表示为</a:t>
                </a:r>
                <a14:m>
                  <m:oMath xmlns:m="http://schemas.openxmlformats.org/officeDocument/2006/math">
                    <m:r>
                      <a:rPr lang="en-US" altLang="zh-CN" sz="2000" i="1"/>
                      <m:t>𝛾</m:t>
                    </m:r>
                    <m:d>
                      <m:dPr>
                        <m:ctrlPr>
                          <a:rPr lang="zh-CN" altLang="zh-CN" sz="2000" i="1"/>
                        </m:ctrlPr>
                      </m:dPr>
                      <m:e>
                        <m:sSubSup>
                          <m:sSubSupPr>
                            <m:ctrlPr>
                              <a:rPr lang="zh-CN" altLang="zh-CN" sz="2000" i="1"/>
                            </m:ctrlPr>
                          </m:sSubSupPr>
                          <m:e>
                            <m:r>
                              <a:rPr lang="en-US" altLang="zh-CN" sz="2000" i="1"/>
                              <m:t>𝐻</m:t>
                            </m:r>
                          </m:e>
                          <m:sub>
                            <m:r>
                              <a:rPr lang="en-US" altLang="zh-CN" sz="2000" i="1"/>
                              <m:t>𝐴</m:t>
                            </m:r>
                          </m:sub>
                          <m:sup>
                            <m:r>
                              <a:rPr lang="en-US" altLang="zh-CN" sz="2000" i="1"/>
                              <m:t>′</m:t>
                            </m:r>
                          </m:sup>
                        </m:sSubSup>
                      </m:e>
                    </m:d>
                  </m:oMath>
                </a14:m>
                <a:r>
                  <a:rPr lang="zh-CN" altLang="zh-CN" sz="2000" dirty="0"/>
                  <a:t>，意为迁移的状态在总状态中所占的比例。</a:t>
                </a:r>
              </a:p>
              <a:p>
                <a:endParaRPr lang="zh-CN" altLang="en-US" sz="2000" dirty="0"/>
              </a:p>
            </p:txBody>
          </p:sp>
        </mc:Choice>
        <mc:Fallback>
          <p:sp>
            <p:nvSpPr>
              <p:cNvPr id="3" name="内容占位符 2">
                <a:extLst>
                  <a:ext uri="{FF2B5EF4-FFF2-40B4-BE49-F238E27FC236}">
                    <a16:creationId xmlns:a16="http://schemas.microsoft.com/office/drawing/2014/main" id="{95DB6A35-B2BA-473D-BE29-8EACEE701646}"/>
                  </a:ext>
                </a:extLst>
              </p:cNvPr>
              <p:cNvSpPr>
                <a:spLocks noGrp="1" noRot="1" noChangeAspect="1" noMove="1" noResize="1" noEditPoints="1" noAdjustHandles="1" noChangeArrowheads="1" noChangeShapeType="1" noTextEdit="1"/>
              </p:cNvSpPr>
              <p:nvPr>
                <p:ph idx="1"/>
              </p:nvPr>
            </p:nvSpPr>
            <p:spPr>
              <a:xfrm>
                <a:off x="838200" y="2488407"/>
                <a:ext cx="10515600" cy="4351338"/>
              </a:xfrm>
              <a:blipFill>
                <a:blip r:embed="rId2"/>
                <a:stretch>
                  <a:fillRect l="-522" t="-140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BE426E5-353A-4BF3-B2B8-686EC79505EC}"/>
              </a:ext>
            </a:extLst>
          </p:cNvPr>
          <p:cNvPicPr>
            <a:picLocks noChangeAspect="1"/>
          </p:cNvPicPr>
          <p:nvPr/>
        </p:nvPicPr>
        <p:blipFill>
          <a:blip r:embed="rId3"/>
          <a:stretch>
            <a:fillRect/>
          </a:stretch>
        </p:blipFill>
        <p:spPr>
          <a:xfrm>
            <a:off x="1038831" y="1483468"/>
            <a:ext cx="9030483" cy="777307"/>
          </a:xfrm>
          <a:prstGeom prst="rect">
            <a:avLst/>
          </a:prstGeom>
        </p:spPr>
      </p:pic>
      <p:pic>
        <p:nvPicPr>
          <p:cNvPr id="6" name="图片 5">
            <a:extLst>
              <a:ext uri="{FF2B5EF4-FFF2-40B4-BE49-F238E27FC236}">
                <a16:creationId xmlns:a16="http://schemas.microsoft.com/office/drawing/2014/main" id="{0A0F1AD6-3FC7-40A4-B731-C8BCB5A6ED1E}"/>
              </a:ext>
            </a:extLst>
          </p:cNvPr>
          <p:cNvPicPr>
            <a:picLocks noChangeAspect="1"/>
          </p:cNvPicPr>
          <p:nvPr/>
        </p:nvPicPr>
        <p:blipFill>
          <a:blip r:embed="rId4"/>
          <a:stretch>
            <a:fillRect/>
          </a:stretch>
        </p:blipFill>
        <p:spPr>
          <a:xfrm>
            <a:off x="1038831" y="3833249"/>
            <a:ext cx="2872989" cy="876376"/>
          </a:xfrm>
          <a:prstGeom prst="rect">
            <a:avLst/>
          </a:prstGeom>
        </p:spPr>
      </p:pic>
      <p:pic>
        <p:nvPicPr>
          <p:cNvPr id="7" name="图片 6">
            <a:extLst>
              <a:ext uri="{FF2B5EF4-FFF2-40B4-BE49-F238E27FC236}">
                <a16:creationId xmlns:a16="http://schemas.microsoft.com/office/drawing/2014/main" id="{7791687C-A882-4FF7-A345-DBBBF7060153}"/>
              </a:ext>
            </a:extLst>
          </p:cNvPr>
          <p:cNvPicPr>
            <a:picLocks noChangeAspect="1"/>
          </p:cNvPicPr>
          <p:nvPr/>
        </p:nvPicPr>
        <p:blipFill>
          <a:blip r:embed="rId5"/>
          <a:stretch>
            <a:fillRect/>
          </a:stretch>
        </p:blipFill>
        <p:spPr>
          <a:xfrm>
            <a:off x="1038831" y="5584742"/>
            <a:ext cx="1767993" cy="746825"/>
          </a:xfrm>
          <a:prstGeom prst="rect">
            <a:avLst/>
          </a:prstGeom>
        </p:spPr>
      </p:pic>
    </p:spTree>
    <p:extLst>
      <p:ext uri="{BB962C8B-B14F-4D97-AF65-F5344CB8AC3E}">
        <p14:creationId xmlns:p14="http://schemas.microsoft.com/office/powerpoint/2010/main" val="11227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315F4-EB2C-4CC9-B141-8E735307E301}"/>
              </a:ext>
            </a:extLst>
          </p:cNvPr>
          <p:cNvSpPr>
            <a:spLocks noGrp="1"/>
          </p:cNvSpPr>
          <p:nvPr>
            <p:ph type="title"/>
          </p:nvPr>
        </p:nvSpPr>
        <p:spPr>
          <a:xfrm>
            <a:off x="0" y="0"/>
            <a:ext cx="10515600" cy="1325563"/>
          </a:xfrm>
        </p:spPr>
        <p:txBody>
          <a:bodyPr/>
          <a:lstStyle/>
          <a:p>
            <a:r>
              <a:rPr lang="en-US" altLang="zh-CN" dirty="0"/>
              <a:t>2</a:t>
            </a:r>
            <a:r>
              <a:rPr lang="zh-CN" altLang="en-US" dirty="0"/>
              <a:t>分组模型</a:t>
            </a:r>
            <a:r>
              <a:rPr lang="en-US" altLang="zh-CN" dirty="0"/>
              <a:t>—</a:t>
            </a:r>
            <a:r>
              <a:rPr lang="zh-CN" altLang="en-US" dirty="0"/>
              <a:t>新分组的构建</a:t>
            </a:r>
          </a:p>
        </p:txBody>
      </p:sp>
      <p:sp>
        <p:nvSpPr>
          <p:cNvPr id="3" name="内容占位符 2">
            <a:extLst>
              <a:ext uri="{FF2B5EF4-FFF2-40B4-BE49-F238E27FC236}">
                <a16:creationId xmlns:a16="http://schemas.microsoft.com/office/drawing/2014/main" id="{55A24D2B-5192-4FB1-AFE9-0E99D935F8CE}"/>
              </a:ext>
            </a:extLst>
          </p:cNvPr>
          <p:cNvSpPr>
            <a:spLocks noGrp="1"/>
          </p:cNvSpPr>
          <p:nvPr>
            <p:ph idx="1"/>
          </p:nvPr>
        </p:nvSpPr>
        <p:spPr>
          <a:xfrm>
            <a:off x="102869" y="1170218"/>
            <a:ext cx="4769498" cy="4351338"/>
          </a:xfrm>
        </p:spPr>
        <p:txBody>
          <a:bodyPr/>
          <a:lstStyle/>
          <a:p>
            <a:r>
              <a:rPr lang="zh-CN" altLang="zh-CN" dirty="0"/>
              <a:t>从最高频键值开始，为这些高频键值分配下游算子，每次分配都满足在有部分已分配高频算子的情况下，此次分配的位置是最优的。</a:t>
            </a:r>
          </a:p>
          <a:p>
            <a:endParaRPr lang="zh-CN" altLang="en-US" dirty="0"/>
          </a:p>
        </p:txBody>
      </p:sp>
      <p:pic>
        <p:nvPicPr>
          <p:cNvPr id="5" name="图片 4">
            <a:extLst>
              <a:ext uri="{FF2B5EF4-FFF2-40B4-BE49-F238E27FC236}">
                <a16:creationId xmlns:a16="http://schemas.microsoft.com/office/drawing/2014/main" id="{0FC4E3BD-19D3-483D-AA95-4C05FB8C09AE}"/>
              </a:ext>
            </a:extLst>
          </p:cNvPr>
          <p:cNvPicPr>
            <a:picLocks noChangeAspect="1"/>
          </p:cNvPicPr>
          <p:nvPr/>
        </p:nvPicPr>
        <p:blipFill>
          <a:blip r:embed="rId2"/>
          <a:stretch>
            <a:fillRect/>
          </a:stretch>
        </p:blipFill>
        <p:spPr>
          <a:xfrm>
            <a:off x="4975235" y="1170218"/>
            <a:ext cx="7216765" cy="5662151"/>
          </a:xfrm>
          <a:prstGeom prst="rect">
            <a:avLst/>
          </a:prstGeom>
        </p:spPr>
      </p:pic>
    </p:spTree>
    <p:extLst>
      <p:ext uri="{BB962C8B-B14F-4D97-AF65-F5344CB8AC3E}">
        <p14:creationId xmlns:p14="http://schemas.microsoft.com/office/powerpoint/2010/main" val="334133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EC908-A2EB-4A37-80F5-687E1EF91BFD}"/>
              </a:ext>
            </a:extLst>
          </p:cNvPr>
          <p:cNvSpPr>
            <a:spLocks noGrp="1"/>
          </p:cNvSpPr>
          <p:nvPr>
            <p:ph type="title"/>
          </p:nvPr>
        </p:nvSpPr>
        <p:spPr>
          <a:xfrm>
            <a:off x="0" y="0"/>
            <a:ext cx="10515600" cy="1325563"/>
          </a:xfrm>
        </p:spPr>
        <p:txBody>
          <a:bodyPr/>
          <a:lstStyle/>
          <a:p>
            <a:r>
              <a:rPr lang="en-US" altLang="zh-CN" dirty="0"/>
              <a:t>3</a:t>
            </a:r>
            <a:r>
              <a:rPr lang="zh-CN" altLang="en-US" dirty="0"/>
              <a:t>细粒度迁移</a:t>
            </a:r>
            <a:r>
              <a:rPr lang="en-US" altLang="zh-CN" dirty="0"/>
              <a:t>—</a:t>
            </a:r>
            <a:r>
              <a:rPr lang="zh-CN" altLang="en-US" dirty="0"/>
              <a:t>问题描述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016D1CE-1AA3-411F-8AA8-1047D33B897B}"/>
                  </a:ext>
                </a:extLst>
              </p:cNvPr>
              <p:cNvSpPr>
                <a:spLocks noGrp="1"/>
              </p:cNvSpPr>
              <p:nvPr>
                <p:ph idx="1"/>
              </p:nvPr>
            </p:nvSpPr>
            <p:spPr>
              <a:xfrm>
                <a:off x="838200" y="1671552"/>
                <a:ext cx="10515600" cy="4351338"/>
              </a:xfrm>
            </p:spPr>
            <p:txBody>
              <a:bodyPr>
                <a:normAutofit/>
              </a:bodyPr>
              <a:lstStyle/>
              <a:p>
                <a:r>
                  <a:rPr lang="zh-CN" altLang="en-US" dirty="0"/>
                  <a:t>两个问题：迁移优先级和单次迁移量</a:t>
                </a:r>
                <a:endParaRPr lang="en-US" altLang="zh-CN" dirty="0"/>
              </a:p>
              <a:p>
                <a:r>
                  <a:rPr lang="zh-CN" altLang="zh-CN" dirty="0"/>
                  <a:t>假设一次细粒度迁移不做任何状态的迁移，只进行其他必要的步骤，如对齐操作，则称这一次迁移为空迁移。一次空迁移的时间是固定的，随环境因素波动，定义为一次细粒度迁移的固有延时，表示为</a:t>
                </a:r>
                <a14:m>
                  <m:oMath xmlns:m="http://schemas.openxmlformats.org/officeDocument/2006/math">
                    <m:sSub>
                      <m:sSubPr>
                        <m:ctrlPr>
                          <a:rPr lang="zh-CN" altLang="zh-CN" i="1"/>
                        </m:ctrlPr>
                      </m:sSubPr>
                      <m:e>
                        <m:r>
                          <a:rPr lang="en-US" altLang="zh-CN" i="1"/>
                          <m:t>𝑡</m:t>
                        </m:r>
                      </m:e>
                      <m:sub>
                        <m:r>
                          <a:rPr lang="en-US" altLang="zh-CN" i="1"/>
                          <m:t>𝑏𝑎𝑠𝑒</m:t>
                        </m:r>
                      </m:sub>
                    </m:sSub>
                  </m:oMath>
                </a14:m>
                <a:r>
                  <a:rPr lang="zh-CN" altLang="en-US" sz="2400" dirty="0"/>
                  <a:t>，面积为</a:t>
                </a:r>
                <a14:m>
                  <m:oMath xmlns:m="http://schemas.openxmlformats.org/officeDocument/2006/math">
                    <m:sSub>
                      <m:sSubPr>
                        <m:ctrlPr>
                          <a:rPr lang="zh-CN" altLang="zh-CN" i="1"/>
                        </m:ctrlPr>
                      </m:sSubPr>
                      <m:e>
                        <m:r>
                          <m:rPr>
                            <m:sty m:val="p"/>
                          </m:rPr>
                          <a:rPr lang="en-US" altLang="zh-CN"/>
                          <m:t>S</m:t>
                        </m:r>
                      </m:e>
                      <m:sub>
                        <m:r>
                          <m:rPr>
                            <m:sty m:val="p"/>
                          </m:rPr>
                          <a:rPr lang="en-US" altLang="zh-CN"/>
                          <m:t>base</m:t>
                        </m:r>
                      </m:sub>
                    </m:sSub>
                  </m:oMath>
                </a14:m>
                <a:r>
                  <a:rPr lang="zh-CN" altLang="en-US" sz="2400" dirty="0"/>
                  <a:t>。</a:t>
                </a:r>
                <a:endParaRPr lang="en-US" altLang="zh-CN" sz="2400" dirty="0"/>
              </a:p>
            </p:txBody>
          </p:sp>
        </mc:Choice>
        <mc:Fallback>
          <p:sp>
            <p:nvSpPr>
              <p:cNvPr id="3" name="内容占位符 2">
                <a:extLst>
                  <a:ext uri="{FF2B5EF4-FFF2-40B4-BE49-F238E27FC236}">
                    <a16:creationId xmlns:a16="http://schemas.microsoft.com/office/drawing/2014/main" id="{2016D1CE-1AA3-411F-8AA8-1047D33B897B}"/>
                  </a:ext>
                </a:extLst>
              </p:cNvPr>
              <p:cNvSpPr>
                <a:spLocks noGrp="1" noRot="1" noChangeAspect="1" noMove="1" noResize="1" noEditPoints="1" noAdjustHandles="1" noChangeArrowheads="1" noChangeShapeType="1" noTextEdit="1"/>
              </p:cNvSpPr>
              <p:nvPr>
                <p:ph idx="1"/>
              </p:nvPr>
            </p:nvSpPr>
            <p:spPr>
              <a:xfrm>
                <a:off x="838200" y="1671552"/>
                <a:ext cx="10515600" cy="4351338"/>
              </a:xfrm>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313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6CB9A0D-6083-4FFC-A23D-2B9AF36D0C38}"/>
                  </a:ext>
                </a:extLst>
              </p:cNvPr>
              <p:cNvSpPr>
                <a:spLocks noGrp="1"/>
              </p:cNvSpPr>
              <p:nvPr>
                <p:ph idx="1"/>
              </p:nvPr>
            </p:nvSpPr>
            <p:spPr>
              <a:xfrm>
                <a:off x="838200" y="1325563"/>
                <a:ext cx="10515600" cy="4351338"/>
              </a:xfrm>
            </p:spPr>
            <p:txBody>
              <a:bodyPr/>
              <a:lstStyle/>
              <a:p>
                <a:r>
                  <a:rPr lang="zh-CN" altLang="zh-CN" dirty="0"/>
                  <a:t>第</a:t>
                </a:r>
                <a14:m>
                  <m:oMath xmlns:m="http://schemas.openxmlformats.org/officeDocument/2006/math">
                    <m:r>
                      <a:rPr lang="en-US" altLang="zh-CN" i="1">
                        <a:latin typeface="Cambria Math" panose="02040503050406030204" pitchFamily="18" charset="0"/>
                      </a:rPr>
                      <m:t>𝑖</m:t>
                    </m:r>
                  </m:oMath>
                </a14:m>
                <a:r>
                  <a:rPr lang="zh-CN" altLang="zh-CN" dirty="0"/>
                  <a:t>次细粒度迁移延时峰的左边缘高度形式上定义为</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𝑏𝑎𝑠𝑒</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endParaRPr lang="en-US" altLang="zh-CN" i="1"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𝑡</m:t>
                    </m:r>
                  </m:oMath>
                </a14:m>
                <a:r>
                  <a:rPr lang="zh-CN" altLang="en-US" dirty="0"/>
                  <a:t>，</a:t>
                </a:r>
                <a:r>
                  <a:rPr lang="zh-CN" altLang="zh-CN" dirty="0"/>
                  <a:t>其中</a:t>
                </a:r>
                <a14:m>
                  <m:oMath xmlns:m="http://schemas.openxmlformats.org/officeDocument/2006/math">
                    <m:r>
                      <a:rPr lang="en-US" altLang="zh-CN" i="1">
                        <a:latin typeface="Cambria Math" panose="02040503050406030204" pitchFamily="18" charset="0"/>
                      </a:rPr>
                      <m:t>𝑚</m:t>
                    </m:r>
                  </m:oMath>
                </a14:m>
                <a:r>
                  <a:rPr lang="zh-CN" altLang="zh-CN" dirty="0"/>
                  <a:t>是此次迁移的状态大小，</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𝑡</m:t>
                    </m:r>
                  </m:oMath>
                </a14:m>
                <a:r>
                  <a:rPr lang="zh-CN" altLang="zh-CN" dirty="0"/>
                  <a:t>是迁移单位大小的状态的用时</a:t>
                </a:r>
                <a:r>
                  <a:rPr lang="zh-CN" altLang="en-US" dirty="0"/>
                  <a:t>，随系统情况变动。</a:t>
                </a:r>
              </a:p>
              <a:p>
                <a:endParaRPr lang="zh-CN" altLang="en-US" dirty="0"/>
              </a:p>
            </p:txBody>
          </p:sp>
        </mc:Choice>
        <mc:Fallback>
          <p:sp>
            <p:nvSpPr>
              <p:cNvPr id="3" name="内容占位符 2">
                <a:extLst>
                  <a:ext uri="{FF2B5EF4-FFF2-40B4-BE49-F238E27FC236}">
                    <a16:creationId xmlns:a16="http://schemas.microsoft.com/office/drawing/2014/main" id="{86CB9A0D-6083-4FFC-A23D-2B9AF36D0C38}"/>
                  </a:ext>
                </a:extLst>
              </p:cNvPr>
              <p:cNvSpPr>
                <a:spLocks noGrp="1" noRot="1" noChangeAspect="1" noMove="1" noResize="1" noEditPoints="1" noAdjustHandles="1" noChangeArrowheads="1" noChangeShapeType="1" noTextEdit="1"/>
              </p:cNvSpPr>
              <p:nvPr>
                <p:ph idx="1"/>
              </p:nvPr>
            </p:nvSpPr>
            <p:spPr>
              <a:xfrm>
                <a:off x="838200" y="1325563"/>
                <a:ext cx="10515600" cy="4351338"/>
              </a:xfrm>
              <a:blipFill>
                <a:blip r:embed="rId2"/>
                <a:stretch>
                  <a:fillRect l="-1043" t="-238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1D20740-3C45-4F18-B89F-E69D424C7EB6}"/>
              </a:ext>
            </a:extLst>
          </p:cNvPr>
          <p:cNvPicPr/>
          <p:nvPr/>
        </p:nvPicPr>
        <p:blipFill>
          <a:blip r:embed="rId3">
            <a:extLst>
              <a:ext uri="{28A0092B-C50C-407E-A947-70E740481C1C}">
                <a14:useLocalDpi xmlns:a14="http://schemas.microsoft.com/office/drawing/2010/main" val="0"/>
              </a:ext>
            </a:extLst>
          </a:blip>
          <a:stretch>
            <a:fillRect/>
          </a:stretch>
        </p:blipFill>
        <p:spPr>
          <a:xfrm>
            <a:off x="2007785" y="2767117"/>
            <a:ext cx="8176429" cy="3753132"/>
          </a:xfrm>
          <a:prstGeom prst="rect">
            <a:avLst/>
          </a:prstGeom>
        </p:spPr>
      </p:pic>
      <p:sp>
        <p:nvSpPr>
          <p:cNvPr id="5" name="标题 1">
            <a:extLst>
              <a:ext uri="{FF2B5EF4-FFF2-40B4-BE49-F238E27FC236}">
                <a16:creationId xmlns:a16="http://schemas.microsoft.com/office/drawing/2014/main" id="{24471A2D-D61A-44DB-ACD4-80EBFD8DF341}"/>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3</a:t>
            </a:r>
            <a:r>
              <a:rPr lang="zh-CN" altLang="en-US"/>
              <a:t>细粒度迁移</a:t>
            </a:r>
            <a:r>
              <a:rPr lang="en-US" altLang="zh-CN"/>
              <a:t>—</a:t>
            </a:r>
            <a:r>
              <a:rPr lang="zh-CN" altLang="en-US"/>
              <a:t>问题描述</a:t>
            </a:r>
            <a:endParaRPr lang="zh-CN" altLang="en-US" dirty="0"/>
          </a:p>
        </p:txBody>
      </p:sp>
    </p:spTree>
    <p:extLst>
      <p:ext uri="{BB962C8B-B14F-4D97-AF65-F5344CB8AC3E}">
        <p14:creationId xmlns:p14="http://schemas.microsoft.com/office/powerpoint/2010/main" val="393554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0DBEC-9250-4F21-9C95-C80DCD7AF025}"/>
              </a:ext>
            </a:extLst>
          </p:cNvPr>
          <p:cNvSpPr>
            <a:spLocks noGrp="1"/>
          </p:cNvSpPr>
          <p:nvPr>
            <p:ph type="title"/>
          </p:nvPr>
        </p:nvSpPr>
        <p:spPr>
          <a:xfrm>
            <a:off x="0" y="18255"/>
            <a:ext cx="10515600" cy="1325563"/>
          </a:xfrm>
        </p:spPr>
        <p:txBody>
          <a:bodyPr/>
          <a:lstStyle/>
          <a:p>
            <a:r>
              <a:rPr lang="en-US" altLang="zh-CN" dirty="0"/>
              <a:t>3</a:t>
            </a:r>
            <a:r>
              <a:rPr lang="zh-CN" altLang="en-US" dirty="0"/>
              <a:t>细粒度迁移</a:t>
            </a:r>
            <a:r>
              <a:rPr lang="en-US" altLang="zh-CN" dirty="0"/>
              <a:t>—</a:t>
            </a:r>
            <a:r>
              <a:rPr lang="zh-CN" altLang="en-US" dirty="0"/>
              <a:t>优先级</a:t>
            </a:r>
          </a:p>
        </p:txBody>
      </p:sp>
      <p:sp>
        <p:nvSpPr>
          <p:cNvPr id="3" name="内容占位符 2">
            <a:extLst>
              <a:ext uri="{FF2B5EF4-FFF2-40B4-BE49-F238E27FC236}">
                <a16:creationId xmlns:a16="http://schemas.microsoft.com/office/drawing/2014/main" id="{9956E7B7-EFDC-4BC5-B232-1DB5968C8FDE}"/>
              </a:ext>
            </a:extLst>
          </p:cNvPr>
          <p:cNvSpPr>
            <a:spLocks noGrp="1"/>
          </p:cNvSpPr>
          <p:nvPr>
            <p:ph idx="1"/>
          </p:nvPr>
        </p:nvSpPr>
        <p:spPr/>
        <p:txBody>
          <a:bodyPr/>
          <a:lstStyle/>
          <a:p>
            <a:r>
              <a:rPr lang="zh-CN" altLang="zh-CN" dirty="0"/>
              <a:t>细粒度迁移中，状态的迁移有先后顺序，就会有优先级。</a:t>
            </a:r>
            <a:endParaRPr lang="en-US" altLang="zh-CN" dirty="0"/>
          </a:p>
          <a:p>
            <a:r>
              <a:rPr lang="zh-CN" altLang="zh-CN" dirty="0"/>
              <a:t>在所有待迁移的状态中，计算每个状态迁移后使得均衡开销减少的量，并以此为关键字排序，选取其中使得开销减少最多的状态优先迁移，从而保证前几次细粒度迁移可以最大程度上减少均衡开销，以实现对数据倾斜问题的快速响应功能。</a:t>
            </a:r>
          </a:p>
          <a:p>
            <a:endParaRPr lang="zh-CN" altLang="en-US" dirty="0"/>
          </a:p>
        </p:txBody>
      </p:sp>
    </p:spTree>
    <p:extLst>
      <p:ext uri="{BB962C8B-B14F-4D97-AF65-F5344CB8AC3E}">
        <p14:creationId xmlns:p14="http://schemas.microsoft.com/office/powerpoint/2010/main" val="13789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CA6F8-E203-4784-9152-005FC0492E53}"/>
              </a:ext>
            </a:extLst>
          </p:cNvPr>
          <p:cNvSpPr>
            <a:spLocks noGrp="1"/>
          </p:cNvSpPr>
          <p:nvPr>
            <p:ph type="title"/>
          </p:nvPr>
        </p:nvSpPr>
        <p:spPr>
          <a:xfrm>
            <a:off x="0" y="18255"/>
            <a:ext cx="10515600" cy="1325563"/>
          </a:xfrm>
        </p:spPr>
        <p:txBody>
          <a:bodyPr/>
          <a:lstStyle/>
          <a:p>
            <a:r>
              <a:rPr lang="en-US" altLang="zh-CN" dirty="0"/>
              <a:t>3</a:t>
            </a:r>
            <a:r>
              <a:rPr lang="zh-CN" altLang="en-US" dirty="0"/>
              <a:t>细粒度迁移</a:t>
            </a:r>
            <a:r>
              <a:rPr lang="en-US" altLang="zh-CN" dirty="0"/>
              <a:t>—</a:t>
            </a:r>
            <a:r>
              <a:rPr lang="zh-CN" altLang="en-US" dirty="0"/>
              <a:t>代价计算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4AEAA8-1ACB-4B63-A3F2-E041BE24AEE9}"/>
                  </a:ext>
                </a:extLst>
              </p:cNvPr>
              <p:cNvSpPr>
                <a:spLocks noGrp="1"/>
              </p:cNvSpPr>
              <p:nvPr>
                <p:ph idx="1"/>
              </p:nvPr>
            </p:nvSpPr>
            <p:spPr/>
            <p:txBody>
              <a:bodyPr/>
              <a:lstStyle/>
              <a:p>
                <a:r>
                  <a:rPr lang="zh-CN" altLang="zh-CN" dirty="0"/>
                  <a:t>将延时</a:t>
                </a:r>
                <a:r>
                  <a:rPr lang="en-US" altLang="zh-CN" dirty="0"/>
                  <a:t>-</a:t>
                </a:r>
                <a:r>
                  <a:rPr lang="zh-CN" altLang="zh-CN" dirty="0"/>
                  <a:t>时间图的延时峰面积定义为延时代价</a:t>
                </a:r>
                <a:r>
                  <a:rPr lang="zh-CN" altLang="en-US" dirty="0"/>
                  <a:t>：</a:t>
                </a:r>
                <a:endParaRPr lang="zh-CN" altLang="zh-CN" dirty="0"/>
              </a:p>
              <a:p>
                <a14:m>
                  <m:oMath xmlns:m="http://schemas.openxmlformats.org/officeDocument/2006/math">
                    <m:r>
                      <a:rPr lang="en-US" altLang="zh-CN" i="1">
                        <a:latin typeface="Cambria Math" panose="02040503050406030204" pitchFamily="18" charset="0"/>
                      </a:rPr>
                      <m:t>𝑆</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S</m:t>
                        </m:r>
                      </m:e>
                      <m:sub>
                        <m:r>
                          <m:rPr>
                            <m:sty m:val="p"/>
                          </m:rPr>
                          <a:rPr lang="en-US" altLang="zh-CN">
                            <a:latin typeface="Cambria Math" panose="02040503050406030204" pitchFamily="18" charset="0"/>
                          </a:rPr>
                          <m:t>base</m:t>
                        </m:r>
                      </m:sub>
                    </m:sSub>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𝑙</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e>
                    </m:nary>
                  </m:oMath>
                </a14:m>
                <a:endParaRPr lang="zh-CN" altLang="zh-CN" dirty="0"/>
              </a:p>
              <a:p>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r>
                  <a:rPr lang="zh-CN" altLang="zh-CN" dirty="0"/>
                  <a:t>是每单位长度的延时对延时代价的贡献，在系统运行前由实验测得，</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S</m:t>
                        </m:r>
                      </m:e>
                      <m:sub>
                        <m:r>
                          <m:rPr>
                            <m:sty m:val="p"/>
                          </m:rPr>
                          <a:rPr lang="en-US" altLang="zh-CN">
                            <a:latin typeface="Cambria Math" panose="02040503050406030204" pitchFamily="18" charset="0"/>
                          </a:rPr>
                          <m:t>base</m:t>
                        </m:r>
                      </m:sub>
                    </m:sSub>
                  </m:oMath>
                </a14:m>
                <a:r>
                  <a:rPr lang="zh-CN" altLang="zh-CN" dirty="0"/>
                  <a:t>是固有延时的延时代价，</a:t>
                </a:r>
                <a14:m>
                  <m:oMath xmlns:m="http://schemas.openxmlformats.org/officeDocument/2006/math">
                    <m:r>
                      <a:rPr lang="en-US" altLang="zh-CN" i="1">
                        <a:latin typeface="Cambria Math" panose="02040503050406030204" pitchFamily="18" charset="0"/>
                      </a:rPr>
                      <m:t>𝑙</m:t>
                    </m:r>
                  </m:oMath>
                </a14:m>
                <a:r>
                  <a:rPr lang="zh-CN" altLang="zh-CN" dirty="0"/>
                  <a:t>满足 </a:t>
                </a:r>
                <a14:m>
                  <m:oMath xmlns:m="http://schemas.openxmlformats.org/officeDocument/2006/math">
                    <m:nary>
                      <m:naryPr>
                        <m:chr m:val="∑"/>
                        <m:limLoc m:val="subSup"/>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 </m:t>
                        </m:r>
                        <m:r>
                          <a:rPr lang="en-US" altLang="zh-CN" i="1">
                            <a:latin typeface="Cambria Math" panose="02040503050406030204" pitchFamily="18" charset="0"/>
                          </a:rPr>
                          <m:t>𝑙</m:t>
                        </m:r>
                        <m:r>
                          <a:rPr lang="en-US" altLang="zh-CN" i="1">
                            <a:latin typeface="Cambria Math" panose="02040503050406030204" pitchFamily="18" charset="0"/>
                          </a:rPr>
                          <m:t>]</m:t>
                        </m:r>
                      </m:sub>
                      <m:sup/>
                      <m:e>
                        <m:r>
                          <a:rPr lang="en-US" altLang="zh-CN" i="1">
                            <a:latin typeface="Cambria Math" panose="02040503050406030204" pitchFamily="18" charset="0"/>
                          </a:rPr>
                          <m:t>𝑖</m:t>
                        </m:r>
                      </m:e>
                    </m:nary>
                    <m:r>
                      <a:rPr lang="en-US" altLang="zh-CN" i="1">
                        <a:latin typeface="Cambria Math" panose="02040503050406030204" pitchFamily="18" charset="0"/>
                      </a:rPr>
                      <m:t>&lt;</m:t>
                    </m:r>
                    <m:r>
                      <a:rPr lang="en-US" altLang="zh-CN" i="1">
                        <a:latin typeface="Cambria Math" panose="02040503050406030204" pitchFamily="18" charset="0"/>
                      </a:rPr>
                      <m:t>𝑡</m:t>
                    </m:r>
                    <m:r>
                      <a:rPr lang="en-US" altLang="zh-CN" i="1">
                        <a:latin typeface="Cambria Math" panose="02040503050406030204" pitchFamily="18" charset="0"/>
                      </a:rPr>
                      <m:t>&lt;</m:t>
                    </m:r>
                    <m:nary>
                      <m:naryPr>
                        <m:chr m:val="∑"/>
                        <m:limLoc m:val="subSup"/>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 </m:t>
                        </m:r>
                        <m:r>
                          <a:rPr lang="en-US" altLang="zh-CN" i="1">
                            <a:latin typeface="Cambria Math" panose="02040503050406030204" pitchFamily="18" charset="0"/>
                          </a:rPr>
                          <m:t>𝑙</m:t>
                        </m:r>
                        <m:r>
                          <a:rPr lang="en-US" altLang="zh-CN" i="1">
                            <a:latin typeface="Cambria Math" panose="02040503050406030204" pitchFamily="18" charset="0"/>
                          </a:rPr>
                          <m:t>+1]</m:t>
                        </m:r>
                      </m:sub>
                      <m:sup/>
                      <m:e>
                        <m:r>
                          <a:rPr lang="en-US" altLang="zh-CN" i="1">
                            <a:latin typeface="Cambria Math" panose="02040503050406030204" pitchFamily="18" charset="0"/>
                          </a:rPr>
                          <m:t>𝑖</m:t>
                        </m:r>
                      </m:e>
                    </m:nary>
                  </m:oMath>
                </a14:m>
                <a:r>
                  <a:rPr lang="zh-CN" altLang="zh-CN" dirty="0"/>
                  <a:t>，</a:t>
                </a:r>
                <a14:m>
                  <m:oMath xmlns:m="http://schemas.openxmlformats.org/officeDocument/2006/math">
                    <m:r>
                      <a:rPr lang="en-US" altLang="zh-CN" i="1">
                        <a:latin typeface="Cambria Math" panose="02040503050406030204" pitchFamily="18" charset="0"/>
                      </a:rPr>
                      <m:t>𝑡</m:t>
                    </m:r>
                  </m:oMath>
                </a14:m>
                <a:r>
                  <a:rPr lang="zh-CN" altLang="zh-CN" dirty="0"/>
                  <a:t>是延时峰的左边缘高度。</a:t>
                </a:r>
              </a:p>
            </p:txBody>
          </p:sp>
        </mc:Choice>
        <mc:Fallback xmlns="">
          <p:sp>
            <p:nvSpPr>
              <p:cNvPr id="3" name="内容占位符 2">
                <a:extLst>
                  <a:ext uri="{FF2B5EF4-FFF2-40B4-BE49-F238E27FC236}">
                    <a16:creationId xmlns:a16="http://schemas.microsoft.com/office/drawing/2014/main" id="{454AEAA8-1ACB-4B63-A3F2-E041BE24AEE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712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ACD8B-68E0-4522-A97D-4FA4E376E1B5}"/>
              </a:ext>
            </a:extLst>
          </p:cNvPr>
          <p:cNvSpPr>
            <a:spLocks noGrp="1"/>
          </p:cNvSpPr>
          <p:nvPr>
            <p:ph type="title"/>
          </p:nvPr>
        </p:nvSpPr>
        <p:spPr>
          <a:xfrm>
            <a:off x="0" y="1182"/>
            <a:ext cx="10515600" cy="1325563"/>
          </a:xfrm>
        </p:spPr>
        <p:txBody>
          <a:bodyPr/>
          <a:lstStyle/>
          <a:p>
            <a:r>
              <a:rPr lang="en-US" altLang="zh-CN" dirty="0"/>
              <a:t>3</a:t>
            </a:r>
            <a:r>
              <a:rPr lang="zh-CN" altLang="en-US" dirty="0"/>
              <a:t>细粒度迁移</a:t>
            </a:r>
            <a:r>
              <a:rPr lang="en-US" altLang="zh-CN" dirty="0"/>
              <a:t>—</a:t>
            </a:r>
            <a:r>
              <a:rPr lang="zh-CN" altLang="en-US" dirty="0"/>
              <a:t>划分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1C7817-34D2-463E-B179-01A313A9B996}"/>
                  </a:ext>
                </a:extLst>
              </p:cNvPr>
              <p:cNvSpPr>
                <a:spLocks noGrp="1"/>
              </p:cNvSpPr>
              <p:nvPr>
                <p:ph idx="1"/>
              </p:nvPr>
            </p:nvSpPr>
            <p:spPr>
              <a:xfrm>
                <a:off x="838200" y="1443070"/>
                <a:ext cx="10515600" cy="4351338"/>
              </a:xfrm>
            </p:spPr>
            <p:txBody>
              <a:bodyPr/>
              <a:lstStyle/>
              <a:p>
                <a:r>
                  <a:rPr lang="zh-CN" altLang="zh-CN" dirty="0"/>
                  <a:t>实际运行时我们无法事先知道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𝑎𝑙𝑙</m:t>
                        </m:r>
                      </m:sub>
                    </m:sSub>
                  </m:oMath>
                </a14:m>
                <a:endParaRPr lang="en-US" altLang="zh-CN" dirty="0"/>
              </a:p>
              <a:p>
                <a:r>
                  <a:rPr lang="zh-CN" altLang="zh-CN" dirty="0"/>
                  <a:t>先迁移一定数量的状态来确定</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𝑏𝑎𝑠𝑒</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oMath>
                </a14:m>
                <a:r>
                  <a:rPr lang="zh-CN" altLang="zh-CN" dirty="0"/>
                  <a:t>，进而依据状态大小的推测计算</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𝑎𝑙𝑙</m:t>
                        </m:r>
                      </m:sub>
                    </m:sSub>
                  </m:oMath>
                </a14:m>
                <a:r>
                  <a:rPr lang="zh-CN" altLang="zh-CN" dirty="0"/>
                  <a:t>，再计算出合适的划分次数</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min</m:t>
                        </m:r>
                      </m:fName>
                      <m:e>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e>
                    </m:func>
                  </m:oMath>
                </a14:m>
                <a:r>
                  <a:rPr lang="zh-CN" altLang="zh-CN" dirty="0"/>
                  <a:t>，其中</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oMath>
                </a14:m>
                <a:r>
                  <a:rPr lang="zh-CN" altLang="zh-CN" dirty="0"/>
                  <a:t>是划分成</a:t>
                </a:r>
                <a14:m>
                  <m:oMath xmlns:m="http://schemas.openxmlformats.org/officeDocument/2006/math">
                    <m:r>
                      <a:rPr lang="en-US" altLang="zh-CN" i="1">
                        <a:latin typeface="Cambria Math" panose="02040503050406030204" pitchFamily="18" charset="0"/>
                      </a:rPr>
                      <m:t>𝑘</m:t>
                    </m:r>
                  </m:oMath>
                </a14:m>
                <a:r>
                  <a:rPr lang="zh-CN" altLang="zh-CN" dirty="0"/>
                  <a:t>份后每次迁移的延时代价，计算方式与前文所述</a:t>
                </a:r>
                <a14:m>
                  <m:oMath xmlns:m="http://schemas.openxmlformats.org/officeDocument/2006/math">
                    <m:r>
                      <a:rPr lang="en-US" altLang="zh-CN" i="1">
                        <a:latin typeface="Cambria Math" panose="02040503050406030204" pitchFamily="18" charset="0"/>
                      </a:rPr>
                      <m:t>𝑆</m:t>
                    </m:r>
                  </m:oMath>
                </a14:m>
                <a:r>
                  <a:rPr lang="zh-CN" altLang="zh-CN" dirty="0"/>
                  <a:t>相同</a:t>
                </a:r>
                <a:endParaRPr lang="en-US" altLang="zh-CN" dirty="0"/>
              </a:p>
              <a:p>
                <a:r>
                  <a:rPr lang="zh-CN" altLang="zh-CN" dirty="0"/>
                  <a:t>每次</a:t>
                </a:r>
                <a:r>
                  <a:rPr lang="zh-CN" altLang="en-US" dirty="0"/>
                  <a:t>细粒度</a:t>
                </a:r>
                <a:r>
                  <a:rPr lang="zh-CN" altLang="zh-CN" dirty="0"/>
                  <a:t>迁移过后，测量计算得到最新的</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𝑡</m:t>
                    </m:r>
                  </m:oMath>
                </a14:m>
                <a:r>
                  <a:rPr lang="zh-CN" altLang="zh-CN" dirty="0"/>
                  <a:t>，重新计算迁移剩余状态所需的切分次数。</a:t>
                </a:r>
                <a:endParaRPr lang="zh-CN" altLang="en-US" dirty="0"/>
              </a:p>
            </p:txBody>
          </p:sp>
        </mc:Choice>
        <mc:Fallback xmlns="">
          <p:sp>
            <p:nvSpPr>
              <p:cNvPr id="3" name="内容占位符 2">
                <a:extLst>
                  <a:ext uri="{FF2B5EF4-FFF2-40B4-BE49-F238E27FC236}">
                    <a16:creationId xmlns:a16="http://schemas.microsoft.com/office/drawing/2014/main" id="{921C7817-34D2-463E-B179-01A313A9B996}"/>
                  </a:ext>
                </a:extLst>
              </p:cNvPr>
              <p:cNvSpPr>
                <a:spLocks noGrp="1" noRot="1" noChangeAspect="1" noMove="1" noResize="1" noEditPoints="1" noAdjustHandles="1" noChangeArrowheads="1" noChangeShapeType="1" noTextEdit="1"/>
              </p:cNvSpPr>
              <p:nvPr>
                <p:ph idx="1"/>
              </p:nvPr>
            </p:nvSpPr>
            <p:spPr>
              <a:xfrm>
                <a:off x="838200" y="1443070"/>
                <a:ext cx="10515600" cy="4351338"/>
              </a:xfrm>
              <a:blipFill>
                <a:blip r:embed="rId2"/>
                <a:stretch>
                  <a:fillRect l="-1043" t="-2521"/>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B286EB27-68E4-4AA4-9286-6BD042C9D8B5}"/>
              </a:ext>
            </a:extLst>
          </p:cNvPr>
          <p:cNvGrpSpPr/>
          <p:nvPr/>
        </p:nvGrpSpPr>
        <p:grpSpPr>
          <a:xfrm>
            <a:off x="5027645" y="4198775"/>
            <a:ext cx="6326155" cy="2407298"/>
            <a:chOff x="2015412" y="2743200"/>
            <a:chExt cx="6326155" cy="2407298"/>
          </a:xfrm>
        </p:grpSpPr>
        <p:sp>
          <p:nvSpPr>
            <p:cNvPr id="5" name="矩形 4">
              <a:extLst>
                <a:ext uri="{FF2B5EF4-FFF2-40B4-BE49-F238E27FC236}">
                  <a16:creationId xmlns:a16="http://schemas.microsoft.com/office/drawing/2014/main" id="{FFC338ED-3F6B-46BB-8B95-6C2353EC78B0}"/>
                </a:ext>
              </a:extLst>
            </p:cNvPr>
            <p:cNvSpPr/>
            <p:nvPr/>
          </p:nvSpPr>
          <p:spPr>
            <a:xfrm>
              <a:off x="2015412" y="2743200"/>
              <a:ext cx="1219200" cy="685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迁移</a:t>
              </a: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80C0D3B7-878A-434C-B127-FFD4D23266ED}"/>
                    </a:ext>
                  </a:extLst>
                </p:cNvPr>
                <p:cNvSpPr/>
                <p:nvPr/>
              </p:nvSpPr>
              <p:spPr>
                <a:xfrm>
                  <a:off x="3681704" y="2743200"/>
                  <a:ext cx="1219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zh-CN"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𝑡</m:t>
                            </m:r>
                          </m:e>
                          <m:sub>
                            <m:r>
                              <a:rPr lang="en-US" altLang="zh-CN" i="1">
                                <a:solidFill>
                                  <a:schemeClr val="tx1"/>
                                </a:solidFill>
                                <a:latin typeface="Cambria Math" panose="02040503050406030204" pitchFamily="18" charset="0"/>
                              </a:rPr>
                              <m:t>𝑖</m:t>
                            </m:r>
                          </m:sub>
                        </m:sSub>
                      </m:oMath>
                    </m:oMathPara>
                  </a14:m>
                  <a:endParaRPr lang="en-US" altLang="zh-CN" dirty="0">
                    <a:solidFill>
                      <a:schemeClr val="tx1"/>
                    </a:solidFill>
                  </a:endParaRPr>
                </a:p>
                <a:p>
                  <a:pPr algn="ctr"/>
                  <a:r>
                    <a:rPr lang="zh-CN" altLang="en-US" dirty="0">
                      <a:solidFill>
                        <a:schemeClr val="tx1"/>
                      </a:solidFill>
                    </a:rPr>
                    <a:t>状态大小</a:t>
                  </a:r>
                  <a:endParaRPr lang="en-US" altLang="zh-CN" dirty="0">
                    <a:solidFill>
                      <a:schemeClr val="tx1"/>
                    </a:solidFill>
                  </a:endParaRPr>
                </a:p>
              </p:txBody>
            </p:sp>
          </mc:Choice>
          <mc:Fallback>
            <p:sp>
              <p:nvSpPr>
                <p:cNvPr id="6" name="矩形 5">
                  <a:extLst>
                    <a:ext uri="{FF2B5EF4-FFF2-40B4-BE49-F238E27FC236}">
                      <a16:creationId xmlns:a16="http://schemas.microsoft.com/office/drawing/2014/main" id="{80C0D3B7-878A-434C-B127-FFD4D23266ED}"/>
                    </a:ext>
                  </a:extLst>
                </p:cNvPr>
                <p:cNvSpPr>
                  <a:spLocks noRot="1" noChangeAspect="1" noMove="1" noResize="1" noEditPoints="1" noAdjustHandles="1" noChangeArrowheads="1" noChangeShapeType="1" noTextEdit="1"/>
                </p:cNvSpPr>
                <p:nvPr/>
              </p:nvSpPr>
              <p:spPr>
                <a:xfrm>
                  <a:off x="3681704" y="2743200"/>
                  <a:ext cx="1219200" cy="685800"/>
                </a:xfrm>
                <a:prstGeom prst="rect">
                  <a:avLst/>
                </a:prstGeom>
                <a:blipFill>
                  <a:blip r:embed="rId3"/>
                  <a:stretch>
                    <a:fillRect b="-10526"/>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1698C36B-B273-4D21-B670-5E14A2E2F8F0}"/>
                    </a:ext>
                  </a:extLst>
                </p:cNvPr>
                <p:cNvSpPr/>
                <p:nvPr/>
              </p:nvSpPr>
              <p:spPr>
                <a:xfrm>
                  <a:off x="5347996" y="2743200"/>
                  <a:ext cx="1219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𝑡</m:t>
                            </m:r>
                          </m:e>
                          <m:sub>
                            <m:r>
                              <a:rPr lang="en-US" altLang="zh-CN" i="1">
                                <a:solidFill>
                                  <a:schemeClr val="tx1"/>
                                </a:solidFill>
                                <a:latin typeface="Cambria Math" panose="02040503050406030204" pitchFamily="18" charset="0"/>
                              </a:rPr>
                              <m:t>𝑎𝑙𝑙</m:t>
                            </m:r>
                          </m:sub>
                        </m:sSub>
                      </m:oMath>
                    </m:oMathPara>
                  </a14:m>
                  <a:endParaRPr lang="zh-CN" altLang="en-US" dirty="0">
                    <a:solidFill>
                      <a:schemeClr val="tx1"/>
                    </a:solidFill>
                  </a:endParaRPr>
                </a:p>
              </p:txBody>
            </p:sp>
          </mc:Choice>
          <mc:Fallback>
            <p:sp>
              <p:nvSpPr>
                <p:cNvPr id="7" name="矩形 6">
                  <a:extLst>
                    <a:ext uri="{FF2B5EF4-FFF2-40B4-BE49-F238E27FC236}">
                      <a16:creationId xmlns:a16="http://schemas.microsoft.com/office/drawing/2014/main" id="{1698C36B-B273-4D21-B670-5E14A2E2F8F0}"/>
                    </a:ext>
                  </a:extLst>
                </p:cNvPr>
                <p:cNvSpPr>
                  <a:spLocks noRot="1" noChangeAspect="1" noMove="1" noResize="1" noEditPoints="1" noAdjustHandles="1" noChangeArrowheads="1" noChangeShapeType="1" noTextEdit="1"/>
                </p:cNvSpPr>
                <p:nvPr/>
              </p:nvSpPr>
              <p:spPr>
                <a:xfrm>
                  <a:off x="5347996" y="2743200"/>
                  <a:ext cx="1219200" cy="685800"/>
                </a:xfrm>
                <a:prstGeom prst="rect">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E997AE44-E40F-402A-AF55-9FE53323A42C}"/>
                </a:ext>
              </a:extLst>
            </p:cNvPr>
            <p:cNvSpPr/>
            <p:nvPr/>
          </p:nvSpPr>
          <p:spPr>
            <a:xfrm>
              <a:off x="7122367" y="2743200"/>
              <a:ext cx="1219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划分次数</a:t>
              </a:r>
              <a:r>
                <a:rPr lang="en-US" altLang="zh-CN" dirty="0">
                  <a:solidFill>
                    <a:schemeClr val="tx1"/>
                  </a:solidFill>
                </a:rPr>
                <a:t>k</a:t>
              </a:r>
              <a:endParaRPr lang="zh-CN" altLang="en-US" dirty="0">
                <a:solidFill>
                  <a:schemeClr val="tx1"/>
                </a:solidFill>
              </a:endParaRPr>
            </a:p>
          </p:txBody>
        </p:sp>
        <p:sp>
          <p:nvSpPr>
            <p:cNvPr id="9" name="矩形 8">
              <a:extLst>
                <a:ext uri="{FF2B5EF4-FFF2-40B4-BE49-F238E27FC236}">
                  <a16:creationId xmlns:a16="http://schemas.microsoft.com/office/drawing/2014/main" id="{077D3FAD-B2AC-4FBA-81AD-7A986A3464CC}"/>
                </a:ext>
              </a:extLst>
            </p:cNvPr>
            <p:cNvSpPr/>
            <p:nvPr/>
          </p:nvSpPr>
          <p:spPr>
            <a:xfrm>
              <a:off x="4149012" y="4208106"/>
              <a:ext cx="1469571" cy="9423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确定下次迁移的状态</a:t>
              </a:r>
            </a:p>
          </p:txBody>
        </p:sp>
        <p:cxnSp>
          <p:nvCxnSpPr>
            <p:cNvPr id="10" name="直接箭头连接符 9">
              <a:extLst>
                <a:ext uri="{FF2B5EF4-FFF2-40B4-BE49-F238E27FC236}">
                  <a16:creationId xmlns:a16="http://schemas.microsoft.com/office/drawing/2014/main" id="{62AC2825-3E65-429E-9BEA-1E29631B62CC}"/>
                </a:ext>
              </a:extLst>
            </p:cNvPr>
            <p:cNvCxnSpPr>
              <a:stCxn id="5" idx="3"/>
              <a:endCxn id="6" idx="1"/>
            </p:cNvCxnSpPr>
            <p:nvPr/>
          </p:nvCxnSpPr>
          <p:spPr>
            <a:xfrm flipV="1">
              <a:off x="3234612" y="3086100"/>
              <a:ext cx="4470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2F1E06D-7C97-4CA1-A017-0A96B434814D}"/>
                </a:ext>
              </a:extLst>
            </p:cNvPr>
            <p:cNvCxnSpPr>
              <a:stCxn id="6" idx="3"/>
              <a:endCxn id="7" idx="1"/>
            </p:cNvCxnSpPr>
            <p:nvPr/>
          </p:nvCxnSpPr>
          <p:spPr>
            <a:xfrm>
              <a:off x="4900904" y="3086100"/>
              <a:ext cx="4470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056E13C-ECC4-44D2-BDC7-DE27E942F431}"/>
                </a:ext>
              </a:extLst>
            </p:cNvPr>
            <p:cNvCxnSpPr>
              <a:stCxn id="7" idx="3"/>
              <a:endCxn id="8" idx="1"/>
            </p:cNvCxnSpPr>
            <p:nvPr/>
          </p:nvCxnSpPr>
          <p:spPr>
            <a:xfrm>
              <a:off x="6567196" y="3086100"/>
              <a:ext cx="5551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2F4937D-11C8-4E8C-803B-43FD269BD050}"/>
                </a:ext>
              </a:extLst>
            </p:cNvPr>
            <p:cNvCxnSpPr>
              <a:stCxn id="8" idx="2"/>
              <a:endCxn id="9" idx="3"/>
            </p:cNvCxnSpPr>
            <p:nvPr/>
          </p:nvCxnSpPr>
          <p:spPr>
            <a:xfrm flipH="1">
              <a:off x="5618583" y="3429000"/>
              <a:ext cx="2113384" cy="1250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A0252EF-4360-4DDF-98C2-17CE39B39621}"/>
                </a:ext>
              </a:extLst>
            </p:cNvPr>
            <p:cNvCxnSpPr>
              <a:stCxn id="9" idx="1"/>
              <a:endCxn id="5" idx="2"/>
            </p:cNvCxnSpPr>
            <p:nvPr/>
          </p:nvCxnSpPr>
          <p:spPr>
            <a:xfrm flipH="1" flipV="1">
              <a:off x="2625012" y="3429001"/>
              <a:ext cx="1524000" cy="1250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2285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DA108-6A48-4361-A518-FC55D3149EEA}"/>
              </a:ext>
            </a:extLst>
          </p:cNvPr>
          <p:cNvSpPr>
            <a:spLocks noGrp="1"/>
          </p:cNvSpPr>
          <p:nvPr>
            <p:ph type="title"/>
          </p:nvPr>
        </p:nvSpPr>
        <p:spPr>
          <a:xfrm>
            <a:off x="0" y="0"/>
            <a:ext cx="10515600" cy="1325563"/>
          </a:xfrm>
        </p:spPr>
        <p:txBody>
          <a:bodyPr/>
          <a:lstStyle/>
          <a:p>
            <a:r>
              <a:rPr lang="en-US" altLang="zh-CN" dirty="0"/>
              <a:t>4</a:t>
            </a:r>
            <a:r>
              <a:rPr lang="zh-CN" altLang="en-US" dirty="0"/>
              <a:t>一致性</a:t>
            </a:r>
          </a:p>
        </p:txBody>
      </p:sp>
      <p:sp>
        <p:nvSpPr>
          <p:cNvPr id="3" name="内容占位符 2">
            <a:extLst>
              <a:ext uri="{FF2B5EF4-FFF2-40B4-BE49-F238E27FC236}">
                <a16:creationId xmlns:a16="http://schemas.microsoft.com/office/drawing/2014/main" id="{A1117AA9-FCA0-4D01-AEEB-65CC54B9239F}"/>
              </a:ext>
            </a:extLst>
          </p:cNvPr>
          <p:cNvSpPr>
            <a:spLocks noGrp="1"/>
          </p:cNvSpPr>
          <p:nvPr>
            <p:ph idx="1"/>
          </p:nvPr>
        </p:nvSpPr>
        <p:spPr>
          <a:xfrm>
            <a:off x="838200" y="1918687"/>
            <a:ext cx="10515600" cy="4351338"/>
          </a:xfrm>
        </p:spPr>
        <p:txBody>
          <a:bodyPr/>
          <a:lstStyle/>
          <a:p>
            <a:r>
              <a:rPr lang="zh-CN" altLang="zh-CN" dirty="0"/>
              <a:t>本项目基于异步检查点机制，将迁移指令消息绑定在检查点</a:t>
            </a:r>
            <a:r>
              <a:rPr lang="en-US" altLang="zh-CN" dirty="0"/>
              <a:t>barrier</a:t>
            </a:r>
            <a:r>
              <a:rPr lang="zh-CN" altLang="zh-CN" dirty="0"/>
              <a:t>上，与</a:t>
            </a:r>
            <a:r>
              <a:rPr lang="en-US" altLang="zh-CN" dirty="0"/>
              <a:t>barrier</a:t>
            </a:r>
            <a:r>
              <a:rPr lang="zh-CN" altLang="zh-CN" dirty="0"/>
              <a:t>一同复制并传递到下游算子，各算子接收到</a:t>
            </a:r>
            <a:r>
              <a:rPr lang="en-US" altLang="zh-CN" dirty="0"/>
              <a:t>barrier</a:t>
            </a:r>
            <a:r>
              <a:rPr lang="zh-CN" altLang="zh-CN" dirty="0"/>
              <a:t>的同时检查是否带有指令并处理。</a:t>
            </a:r>
            <a:endParaRPr lang="zh-CN" altLang="en-US" dirty="0"/>
          </a:p>
        </p:txBody>
      </p:sp>
    </p:spTree>
    <p:extLst>
      <p:ext uri="{BB962C8B-B14F-4D97-AF65-F5344CB8AC3E}">
        <p14:creationId xmlns:p14="http://schemas.microsoft.com/office/powerpoint/2010/main" val="242276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EC508-6505-41F3-93F1-33A00A62CC70}"/>
              </a:ext>
            </a:extLst>
          </p:cNvPr>
          <p:cNvSpPr>
            <a:spLocks noGrp="1"/>
          </p:cNvSpPr>
          <p:nvPr>
            <p:ph type="title"/>
          </p:nvPr>
        </p:nvSpPr>
        <p:spPr>
          <a:xfrm>
            <a:off x="0" y="18255"/>
            <a:ext cx="10515600" cy="1325563"/>
          </a:xfrm>
        </p:spPr>
        <p:txBody>
          <a:bodyPr/>
          <a:lstStyle/>
          <a:p>
            <a:r>
              <a:rPr lang="zh-CN" altLang="en-US" dirty="0"/>
              <a:t>后期工作</a:t>
            </a:r>
          </a:p>
        </p:txBody>
      </p:sp>
      <p:sp>
        <p:nvSpPr>
          <p:cNvPr id="3" name="内容占位符 2">
            <a:extLst>
              <a:ext uri="{FF2B5EF4-FFF2-40B4-BE49-F238E27FC236}">
                <a16:creationId xmlns:a16="http://schemas.microsoft.com/office/drawing/2014/main" id="{3ABC39C5-F553-47B3-960C-A3F83AC405BF}"/>
              </a:ext>
            </a:extLst>
          </p:cNvPr>
          <p:cNvSpPr>
            <a:spLocks noGrp="1"/>
          </p:cNvSpPr>
          <p:nvPr>
            <p:ph idx="1"/>
          </p:nvPr>
        </p:nvSpPr>
        <p:spPr/>
        <p:txBody>
          <a:bodyPr/>
          <a:lstStyle/>
          <a:p>
            <a:r>
              <a:rPr lang="zh-CN" altLang="en-US" dirty="0"/>
              <a:t>在</a:t>
            </a:r>
            <a:r>
              <a:rPr lang="en-US" altLang="zh-CN" dirty="0" err="1"/>
              <a:t>flink</a:t>
            </a:r>
            <a:r>
              <a:rPr lang="zh-CN" altLang="en-US" dirty="0"/>
              <a:t>平台实现迁移 </a:t>
            </a:r>
            <a:r>
              <a:rPr lang="en-US" altLang="zh-CN" dirty="0"/>
              <a:t>4-10~4-25</a:t>
            </a:r>
          </a:p>
          <a:p>
            <a:r>
              <a:rPr lang="zh-CN" altLang="en-US" dirty="0"/>
              <a:t>完成框架 </a:t>
            </a:r>
            <a:r>
              <a:rPr lang="en-US" altLang="zh-CN" dirty="0"/>
              <a:t>4-25~5-5</a:t>
            </a:r>
          </a:p>
          <a:p>
            <a:r>
              <a:rPr lang="zh-CN" altLang="en-US" dirty="0"/>
              <a:t>完成具体代码 </a:t>
            </a:r>
            <a:r>
              <a:rPr lang="en-US" altLang="zh-CN" dirty="0"/>
              <a:t>5-5~5-15</a:t>
            </a:r>
          </a:p>
          <a:p>
            <a:r>
              <a:rPr lang="zh-CN" altLang="en-US" dirty="0"/>
              <a:t>性能评估 </a:t>
            </a:r>
            <a:r>
              <a:rPr lang="en-US" altLang="zh-CN" dirty="0"/>
              <a:t>5-15~5-25</a:t>
            </a:r>
          </a:p>
        </p:txBody>
      </p:sp>
    </p:spTree>
    <p:extLst>
      <p:ext uri="{BB962C8B-B14F-4D97-AF65-F5344CB8AC3E}">
        <p14:creationId xmlns:p14="http://schemas.microsoft.com/office/powerpoint/2010/main" val="989050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9EEB6-D23F-45C8-B61C-A27C8D797299}"/>
              </a:ext>
            </a:extLst>
          </p:cNvPr>
          <p:cNvSpPr>
            <a:spLocks noGrp="1"/>
          </p:cNvSpPr>
          <p:nvPr>
            <p:ph type="title"/>
          </p:nvPr>
        </p:nvSpPr>
        <p:spPr>
          <a:xfrm>
            <a:off x="0" y="0"/>
            <a:ext cx="10515600" cy="1325563"/>
          </a:xfrm>
        </p:spPr>
        <p:txBody>
          <a:bodyPr/>
          <a:lstStyle/>
          <a:p>
            <a:r>
              <a:rPr lang="zh-CN" altLang="en-US" dirty="0"/>
              <a:t>困难与问题</a:t>
            </a:r>
          </a:p>
        </p:txBody>
      </p:sp>
      <p:sp>
        <p:nvSpPr>
          <p:cNvPr id="3" name="内容占位符 2">
            <a:extLst>
              <a:ext uri="{FF2B5EF4-FFF2-40B4-BE49-F238E27FC236}">
                <a16:creationId xmlns:a16="http://schemas.microsoft.com/office/drawing/2014/main" id="{9B5A2073-38A7-48FF-AE91-90A12AA8F81A}"/>
              </a:ext>
            </a:extLst>
          </p:cNvPr>
          <p:cNvSpPr>
            <a:spLocks noGrp="1"/>
          </p:cNvSpPr>
          <p:nvPr>
            <p:ph idx="1"/>
          </p:nvPr>
        </p:nvSpPr>
        <p:spPr/>
        <p:txBody>
          <a:bodyPr/>
          <a:lstStyle/>
          <a:p>
            <a:r>
              <a:rPr lang="zh-CN" altLang="en-US" dirty="0"/>
              <a:t>主要困难是在</a:t>
            </a:r>
            <a:r>
              <a:rPr lang="en-US" altLang="zh-CN" dirty="0" err="1"/>
              <a:t>flink</a:t>
            </a:r>
            <a:r>
              <a:rPr lang="zh-CN" altLang="en-US" dirty="0"/>
              <a:t>平台实现迁移，由于平台本身不支持运行时重配置，修改源代码工作量比较大</a:t>
            </a:r>
          </a:p>
        </p:txBody>
      </p:sp>
    </p:spTree>
    <p:extLst>
      <p:ext uri="{BB962C8B-B14F-4D97-AF65-F5344CB8AC3E}">
        <p14:creationId xmlns:p14="http://schemas.microsoft.com/office/powerpoint/2010/main" val="292830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A40A1-3D72-419A-8F36-00B01C2200C5}"/>
              </a:ext>
            </a:extLst>
          </p:cNvPr>
          <p:cNvSpPr>
            <a:spLocks noGrp="1"/>
          </p:cNvSpPr>
          <p:nvPr>
            <p:ph type="title"/>
          </p:nvPr>
        </p:nvSpPr>
        <p:spPr>
          <a:xfrm>
            <a:off x="0" y="18255"/>
            <a:ext cx="10515600" cy="1325563"/>
          </a:xfrm>
        </p:spPr>
        <p:txBody>
          <a:bodyPr/>
          <a:lstStyle/>
          <a:p>
            <a:r>
              <a:rPr lang="zh-CN" altLang="en-US" dirty="0"/>
              <a:t>面对的问题</a:t>
            </a:r>
          </a:p>
        </p:txBody>
      </p:sp>
      <p:sp>
        <p:nvSpPr>
          <p:cNvPr id="3" name="内容占位符 2">
            <a:extLst>
              <a:ext uri="{FF2B5EF4-FFF2-40B4-BE49-F238E27FC236}">
                <a16:creationId xmlns:a16="http://schemas.microsoft.com/office/drawing/2014/main" id="{CCC0545C-5F44-4251-9D0B-FF7EEC0ECE83}"/>
              </a:ext>
            </a:extLst>
          </p:cNvPr>
          <p:cNvSpPr>
            <a:spLocks noGrp="1"/>
          </p:cNvSpPr>
          <p:nvPr>
            <p:ph idx="1"/>
          </p:nvPr>
        </p:nvSpPr>
        <p:spPr/>
        <p:txBody>
          <a:bodyPr/>
          <a:lstStyle/>
          <a:p>
            <a:r>
              <a:rPr lang="zh-CN" altLang="en-US" dirty="0"/>
              <a:t>流计算应用中的数据倾斜问题</a:t>
            </a:r>
            <a:r>
              <a:rPr lang="en-US" altLang="zh-CN" dirty="0"/>
              <a:t>--</a:t>
            </a:r>
            <a:r>
              <a:rPr lang="zh-CN" altLang="en-US" dirty="0"/>
              <a:t>可在运行时重配置的分组策略</a:t>
            </a:r>
            <a:endParaRPr lang="en-US" altLang="zh-CN" dirty="0"/>
          </a:p>
          <a:p>
            <a:r>
              <a:rPr lang="zh-CN" altLang="en-US" dirty="0"/>
              <a:t>重配置带来的高延迟</a:t>
            </a:r>
            <a:r>
              <a:rPr lang="en-US" altLang="zh-CN" dirty="0"/>
              <a:t>--</a:t>
            </a:r>
            <a:r>
              <a:rPr lang="zh-CN" altLang="en-US" dirty="0"/>
              <a:t>细粒度迁移</a:t>
            </a:r>
            <a:endParaRPr lang="en-US" altLang="zh-CN" dirty="0"/>
          </a:p>
          <a:p>
            <a:endParaRPr lang="zh-CN" altLang="en-US" dirty="0"/>
          </a:p>
        </p:txBody>
      </p:sp>
    </p:spTree>
    <p:extLst>
      <p:ext uri="{BB962C8B-B14F-4D97-AF65-F5344CB8AC3E}">
        <p14:creationId xmlns:p14="http://schemas.microsoft.com/office/powerpoint/2010/main" val="292057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7BC0E-3BA6-4215-92FA-F57934C5E865}"/>
              </a:ext>
            </a:extLst>
          </p:cNvPr>
          <p:cNvSpPr>
            <a:spLocks noGrp="1"/>
          </p:cNvSpPr>
          <p:nvPr>
            <p:ph type="title"/>
          </p:nvPr>
        </p:nvSpPr>
        <p:spPr>
          <a:xfrm>
            <a:off x="0" y="0"/>
            <a:ext cx="10515600" cy="1325563"/>
          </a:xfrm>
        </p:spPr>
        <p:txBody>
          <a:bodyPr/>
          <a:lstStyle/>
          <a:p>
            <a:r>
              <a:rPr lang="zh-CN" altLang="en-US" dirty="0"/>
              <a:t>解决方案</a:t>
            </a:r>
          </a:p>
        </p:txBody>
      </p:sp>
      <p:sp>
        <p:nvSpPr>
          <p:cNvPr id="3" name="内容占位符 2">
            <a:extLst>
              <a:ext uri="{FF2B5EF4-FFF2-40B4-BE49-F238E27FC236}">
                <a16:creationId xmlns:a16="http://schemas.microsoft.com/office/drawing/2014/main" id="{17B66372-04FE-4D82-851E-EA0D146CF5DF}"/>
              </a:ext>
            </a:extLst>
          </p:cNvPr>
          <p:cNvSpPr>
            <a:spLocks noGrp="1"/>
          </p:cNvSpPr>
          <p:nvPr>
            <p:ph idx="1"/>
          </p:nvPr>
        </p:nvSpPr>
        <p:spPr/>
        <p:txBody>
          <a:bodyPr/>
          <a:lstStyle/>
          <a:p>
            <a:r>
              <a:rPr lang="zh-CN" altLang="en-US" dirty="0"/>
              <a:t>针对数据倾斜问题，提出两级路由的分组算法来快速重新分配键值，保证下游负载均衡，同时可以快速检索高频数据。</a:t>
            </a:r>
            <a:endParaRPr lang="en-US" altLang="zh-CN" dirty="0"/>
          </a:p>
          <a:p>
            <a:r>
              <a:rPr lang="zh-CN" altLang="en-US" dirty="0"/>
              <a:t>针对高延迟问题，提出细粒度的状态迁移策略，保证分组算法更新后，下游算子状态的正确性和可查询性。确定迁移优先级从而快速应对倾斜，实时更新划分次数从而高效迁移。</a:t>
            </a:r>
          </a:p>
          <a:p>
            <a:r>
              <a:rPr lang="zh-CN" altLang="en-US" dirty="0"/>
              <a:t>针对一致性问题，提出基于异步检查点的指令传播模型，确保分组算法的更新和状态迁移两个过程的发生在数据流角度满足一致性</a:t>
            </a:r>
            <a:r>
              <a:rPr lang="en-US" altLang="zh-CN" dirty="0"/>
              <a:t>(</a:t>
            </a:r>
            <a:r>
              <a:rPr lang="zh-CN" altLang="en-US" dirty="0"/>
              <a:t>在时间角度看是异步的，但是在数据流角度看是同步的</a:t>
            </a:r>
            <a:r>
              <a:rPr lang="en-US" altLang="zh-CN" dirty="0"/>
              <a:t>)</a:t>
            </a:r>
            <a:r>
              <a:rPr lang="zh-CN" altLang="en-US" dirty="0"/>
              <a:t>。</a:t>
            </a:r>
          </a:p>
          <a:p>
            <a:endParaRPr lang="zh-CN" altLang="en-US" dirty="0"/>
          </a:p>
        </p:txBody>
      </p:sp>
    </p:spTree>
    <p:extLst>
      <p:ext uri="{BB962C8B-B14F-4D97-AF65-F5344CB8AC3E}">
        <p14:creationId xmlns:p14="http://schemas.microsoft.com/office/powerpoint/2010/main" val="395945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4B949-40DB-4D97-B30F-6A9808B64F2A}"/>
              </a:ext>
            </a:extLst>
          </p:cNvPr>
          <p:cNvSpPr>
            <a:spLocks noGrp="1"/>
          </p:cNvSpPr>
          <p:nvPr>
            <p:ph type="title"/>
          </p:nvPr>
        </p:nvSpPr>
        <p:spPr>
          <a:xfrm>
            <a:off x="0" y="25526"/>
            <a:ext cx="10515600" cy="1325563"/>
          </a:xfrm>
        </p:spPr>
        <p:txBody>
          <a:bodyPr/>
          <a:lstStyle/>
          <a:p>
            <a:r>
              <a:rPr lang="zh-CN" altLang="en-US" dirty="0"/>
              <a:t>项目流程</a:t>
            </a:r>
          </a:p>
        </p:txBody>
      </p:sp>
      <p:sp>
        <p:nvSpPr>
          <p:cNvPr id="5" name="矩形: 圆角 4">
            <a:extLst>
              <a:ext uri="{FF2B5EF4-FFF2-40B4-BE49-F238E27FC236}">
                <a16:creationId xmlns:a16="http://schemas.microsoft.com/office/drawing/2014/main" id="{E29C76BF-0694-4CB6-AF12-D43603ED9174}"/>
              </a:ext>
            </a:extLst>
          </p:cNvPr>
          <p:cNvSpPr/>
          <p:nvPr/>
        </p:nvSpPr>
        <p:spPr>
          <a:xfrm>
            <a:off x="99523" y="1161427"/>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倾斜检测</a:t>
            </a:r>
            <a:endParaRPr lang="en-US" altLang="zh-CN" dirty="0"/>
          </a:p>
        </p:txBody>
      </p:sp>
      <p:sp>
        <p:nvSpPr>
          <p:cNvPr id="6" name="矩形: 圆角 5">
            <a:extLst>
              <a:ext uri="{FF2B5EF4-FFF2-40B4-BE49-F238E27FC236}">
                <a16:creationId xmlns:a16="http://schemas.microsoft.com/office/drawing/2014/main" id="{FD365104-D6CF-478C-B5C8-B5E9ECABFFA2}"/>
              </a:ext>
            </a:extLst>
          </p:cNvPr>
          <p:cNvSpPr/>
          <p:nvPr/>
        </p:nvSpPr>
        <p:spPr>
          <a:xfrm>
            <a:off x="99523" y="3069771"/>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下游均衡开销较大</a:t>
            </a:r>
          </a:p>
        </p:txBody>
      </p:sp>
      <p:sp>
        <p:nvSpPr>
          <p:cNvPr id="7" name="矩形: 圆角 6">
            <a:extLst>
              <a:ext uri="{FF2B5EF4-FFF2-40B4-BE49-F238E27FC236}">
                <a16:creationId xmlns:a16="http://schemas.microsoft.com/office/drawing/2014/main" id="{20347578-917C-4751-BD2D-E911805A92B4}"/>
              </a:ext>
            </a:extLst>
          </p:cNvPr>
          <p:cNvSpPr/>
          <p:nvPr/>
        </p:nvSpPr>
        <p:spPr>
          <a:xfrm>
            <a:off x="1474237" y="2096419"/>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触发迁移</a:t>
            </a:r>
          </a:p>
        </p:txBody>
      </p:sp>
      <p:sp>
        <p:nvSpPr>
          <p:cNvPr id="8" name="矩形: 圆角 7">
            <a:extLst>
              <a:ext uri="{FF2B5EF4-FFF2-40B4-BE49-F238E27FC236}">
                <a16:creationId xmlns:a16="http://schemas.microsoft.com/office/drawing/2014/main" id="{3CDEA1A4-0853-4828-8348-0FE3B468799D}"/>
              </a:ext>
            </a:extLst>
          </p:cNvPr>
          <p:cNvSpPr/>
          <p:nvPr/>
        </p:nvSpPr>
        <p:spPr>
          <a:xfrm>
            <a:off x="4528457" y="2084270"/>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构建新分组算法</a:t>
            </a:r>
          </a:p>
        </p:txBody>
      </p:sp>
      <p:sp>
        <p:nvSpPr>
          <p:cNvPr id="9" name="矩形: 圆角 8">
            <a:extLst>
              <a:ext uri="{FF2B5EF4-FFF2-40B4-BE49-F238E27FC236}">
                <a16:creationId xmlns:a16="http://schemas.microsoft.com/office/drawing/2014/main" id="{39BD2C5D-8450-4F96-807A-9599FF5351B4}"/>
              </a:ext>
            </a:extLst>
          </p:cNvPr>
          <p:cNvSpPr/>
          <p:nvPr/>
        </p:nvSpPr>
        <p:spPr>
          <a:xfrm>
            <a:off x="9858835" y="459249"/>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确定迁移优先级</a:t>
            </a:r>
          </a:p>
        </p:txBody>
      </p:sp>
      <p:sp>
        <p:nvSpPr>
          <p:cNvPr id="10" name="矩形: 圆角 9">
            <a:extLst>
              <a:ext uri="{FF2B5EF4-FFF2-40B4-BE49-F238E27FC236}">
                <a16:creationId xmlns:a16="http://schemas.microsoft.com/office/drawing/2014/main" id="{63BFCD71-F91C-4301-843B-0E4D448845DC}"/>
              </a:ext>
            </a:extLst>
          </p:cNvPr>
          <p:cNvSpPr/>
          <p:nvPr/>
        </p:nvSpPr>
        <p:spPr>
          <a:xfrm>
            <a:off x="9858836" y="2084269"/>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确定拆分次数</a:t>
            </a:r>
          </a:p>
        </p:txBody>
      </p:sp>
      <p:sp>
        <p:nvSpPr>
          <p:cNvPr id="11" name="矩形: 圆角 10">
            <a:extLst>
              <a:ext uri="{FF2B5EF4-FFF2-40B4-BE49-F238E27FC236}">
                <a16:creationId xmlns:a16="http://schemas.microsoft.com/office/drawing/2014/main" id="{E2E174D8-EF61-4D45-AAB8-7A305AE549F1}"/>
              </a:ext>
            </a:extLst>
          </p:cNvPr>
          <p:cNvSpPr/>
          <p:nvPr/>
        </p:nvSpPr>
        <p:spPr>
          <a:xfrm>
            <a:off x="9858834" y="3833749"/>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小型迁移指令发出</a:t>
            </a:r>
          </a:p>
        </p:txBody>
      </p:sp>
      <p:sp>
        <p:nvSpPr>
          <p:cNvPr id="12" name="矩形: 圆角 11">
            <a:extLst>
              <a:ext uri="{FF2B5EF4-FFF2-40B4-BE49-F238E27FC236}">
                <a16:creationId xmlns:a16="http://schemas.microsoft.com/office/drawing/2014/main" id="{0EA57A9D-2604-4D41-B7E9-444026EB901C}"/>
              </a:ext>
            </a:extLst>
          </p:cNvPr>
          <p:cNvSpPr/>
          <p:nvPr/>
        </p:nvSpPr>
        <p:spPr>
          <a:xfrm>
            <a:off x="9858833" y="5321066"/>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随检查点游标传播</a:t>
            </a:r>
          </a:p>
        </p:txBody>
      </p:sp>
      <p:sp>
        <p:nvSpPr>
          <p:cNvPr id="13" name="矩形: 圆角 12">
            <a:extLst>
              <a:ext uri="{FF2B5EF4-FFF2-40B4-BE49-F238E27FC236}">
                <a16:creationId xmlns:a16="http://schemas.microsoft.com/office/drawing/2014/main" id="{402C4BED-0E75-44E2-8571-A53BF6FAC87A}"/>
              </a:ext>
            </a:extLst>
          </p:cNvPr>
          <p:cNvSpPr/>
          <p:nvPr/>
        </p:nvSpPr>
        <p:spPr>
          <a:xfrm>
            <a:off x="7700350" y="5321066"/>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上游算子更新分组算法</a:t>
            </a:r>
          </a:p>
        </p:txBody>
      </p:sp>
      <p:sp>
        <p:nvSpPr>
          <p:cNvPr id="14" name="矩形: 圆角 13">
            <a:extLst>
              <a:ext uri="{FF2B5EF4-FFF2-40B4-BE49-F238E27FC236}">
                <a16:creationId xmlns:a16="http://schemas.microsoft.com/office/drawing/2014/main" id="{4D0013EE-7B81-499A-A1AC-7866D9116176}"/>
              </a:ext>
            </a:extLst>
          </p:cNvPr>
          <p:cNvSpPr/>
          <p:nvPr/>
        </p:nvSpPr>
        <p:spPr>
          <a:xfrm>
            <a:off x="7700350" y="3446096"/>
            <a:ext cx="1567543" cy="71845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下游算子迁移状态</a:t>
            </a:r>
          </a:p>
        </p:txBody>
      </p:sp>
      <p:cxnSp>
        <p:nvCxnSpPr>
          <p:cNvPr id="15" name="连接符: 肘形 14">
            <a:extLst>
              <a:ext uri="{FF2B5EF4-FFF2-40B4-BE49-F238E27FC236}">
                <a16:creationId xmlns:a16="http://schemas.microsoft.com/office/drawing/2014/main" id="{8735EE2E-8225-43F9-886D-DD709BA728E7}"/>
              </a:ext>
            </a:extLst>
          </p:cNvPr>
          <p:cNvCxnSpPr>
            <a:stCxn id="9" idx="2"/>
            <a:endCxn id="10" idx="0"/>
          </p:cNvCxnSpPr>
          <p:nvPr/>
        </p:nvCxnSpPr>
        <p:spPr>
          <a:xfrm rot="16200000" flipH="1">
            <a:off x="10189326" y="1630986"/>
            <a:ext cx="906563" cy="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616AFA3E-D457-4629-8D48-6800E881DFA1}"/>
              </a:ext>
            </a:extLst>
          </p:cNvPr>
          <p:cNvCxnSpPr>
            <a:cxnSpLocks/>
            <a:stCxn id="10" idx="2"/>
            <a:endCxn id="11" idx="0"/>
          </p:cNvCxnSpPr>
          <p:nvPr/>
        </p:nvCxnSpPr>
        <p:spPr>
          <a:xfrm flipH="1">
            <a:off x="10642606" y="2802726"/>
            <a:ext cx="2" cy="1031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7D38F1F-1B99-42D6-BE2D-3FEB348B84B8}"/>
              </a:ext>
            </a:extLst>
          </p:cNvPr>
          <p:cNvCxnSpPr>
            <a:cxnSpLocks/>
            <a:stCxn id="11" idx="2"/>
            <a:endCxn id="12" idx="0"/>
          </p:cNvCxnSpPr>
          <p:nvPr/>
        </p:nvCxnSpPr>
        <p:spPr>
          <a:xfrm flipH="1">
            <a:off x="10642605" y="4552206"/>
            <a:ext cx="1" cy="76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29411C3-4B2C-4173-B646-3A27636F51A6}"/>
              </a:ext>
            </a:extLst>
          </p:cNvPr>
          <p:cNvCxnSpPr>
            <a:cxnSpLocks/>
            <a:stCxn id="12" idx="1"/>
            <a:endCxn id="13" idx="3"/>
          </p:cNvCxnSpPr>
          <p:nvPr/>
        </p:nvCxnSpPr>
        <p:spPr>
          <a:xfrm flipH="1">
            <a:off x="9267893" y="5680295"/>
            <a:ext cx="5909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BF3F50B-F44C-4D9D-AE57-460016294C20}"/>
              </a:ext>
            </a:extLst>
          </p:cNvPr>
          <p:cNvCxnSpPr>
            <a:cxnSpLocks/>
            <a:stCxn id="13" idx="0"/>
            <a:endCxn id="14" idx="2"/>
          </p:cNvCxnSpPr>
          <p:nvPr/>
        </p:nvCxnSpPr>
        <p:spPr>
          <a:xfrm flipV="1">
            <a:off x="8484122" y="4164553"/>
            <a:ext cx="0" cy="1156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609E62BF-2AEE-49DD-9C9E-281673C4BD9F}"/>
              </a:ext>
            </a:extLst>
          </p:cNvPr>
          <p:cNvCxnSpPr>
            <a:cxnSpLocks/>
            <a:stCxn id="14" idx="0"/>
            <a:endCxn id="10" idx="1"/>
          </p:cNvCxnSpPr>
          <p:nvPr/>
        </p:nvCxnSpPr>
        <p:spPr>
          <a:xfrm rot="5400000" flipH="1" flipV="1">
            <a:off x="8670180" y="2257440"/>
            <a:ext cx="1002598" cy="13747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B8A8734-D3E3-4100-9FC6-66C94ACEA308}"/>
              </a:ext>
            </a:extLst>
          </p:cNvPr>
          <p:cNvCxnSpPr>
            <a:cxnSpLocks/>
            <a:stCxn id="7" idx="3"/>
            <a:endCxn id="8" idx="1"/>
          </p:cNvCxnSpPr>
          <p:nvPr/>
        </p:nvCxnSpPr>
        <p:spPr>
          <a:xfrm flipV="1">
            <a:off x="3041780" y="2443499"/>
            <a:ext cx="1486677" cy="12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8C2F63E6-3E22-48B5-A0BF-CADF1D1E2A64}"/>
              </a:ext>
            </a:extLst>
          </p:cNvPr>
          <p:cNvCxnSpPr>
            <a:cxnSpLocks/>
            <a:stCxn id="5" idx="2"/>
            <a:endCxn id="7" idx="1"/>
          </p:cNvCxnSpPr>
          <p:nvPr/>
        </p:nvCxnSpPr>
        <p:spPr>
          <a:xfrm rot="16200000" flipH="1">
            <a:off x="890884" y="1872295"/>
            <a:ext cx="575764" cy="5909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1741396-3842-4B68-A20E-E8E98B1F50A6}"/>
              </a:ext>
            </a:extLst>
          </p:cNvPr>
          <p:cNvCxnSpPr>
            <a:cxnSpLocks/>
            <a:stCxn id="6" idx="0"/>
          </p:cNvCxnSpPr>
          <p:nvPr/>
        </p:nvCxnSpPr>
        <p:spPr>
          <a:xfrm flipV="1">
            <a:off x="883295" y="2455648"/>
            <a:ext cx="0" cy="614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B1EAF79-C585-4B3F-AA72-4DB652CDB286}"/>
              </a:ext>
            </a:extLst>
          </p:cNvPr>
          <p:cNvSpPr txBox="1"/>
          <p:nvPr/>
        </p:nvSpPr>
        <p:spPr>
          <a:xfrm>
            <a:off x="8630302" y="4642662"/>
            <a:ext cx="1866121" cy="369332"/>
          </a:xfrm>
          <a:prstGeom prst="rect">
            <a:avLst/>
          </a:prstGeom>
          <a:noFill/>
        </p:spPr>
        <p:txBody>
          <a:bodyPr wrap="square" rtlCol="0">
            <a:spAutoFit/>
          </a:bodyPr>
          <a:lstStyle/>
          <a:p>
            <a:r>
              <a:rPr lang="zh-CN" altLang="en-US" dirty="0"/>
              <a:t>细粒度迁移循环</a:t>
            </a:r>
          </a:p>
        </p:txBody>
      </p:sp>
      <p:sp>
        <p:nvSpPr>
          <p:cNvPr id="26" name="矩形 25">
            <a:extLst>
              <a:ext uri="{FF2B5EF4-FFF2-40B4-BE49-F238E27FC236}">
                <a16:creationId xmlns:a16="http://schemas.microsoft.com/office/drawing/2014/main" id="{C759F314-D4AB-413A-A983-9CCF0B296E14}"/>
              </a:ext>
            </a:extLst>
          </p:cNvPr>
          <p:cNvSpPr/>
          <p:nvPr/>
        </p:nvSpPr>
        <p:spPr>
          <a:xfrm>
            <a:off x="9650965" y="1373989"/>
            <a:ext cx="2262158" cy="369332"/>
          </a:xfrm>
          <a:prstGeom prst="rect">
            <a:avLst/>
          </a:prstGeom>
        </p:spPr>
        <p:txBody>
          <a:bodyPr wrap="none">
            <a:spAutoFit/>
          </a:bodyPr>
          <a:lstStyle/>
          <a:p>
            <a:r>
              <a:rPr lang="zh-CN" altLang="en-US" dirty="0"/>
              <a:t>开始细粒度迁移循环</a:t>
            </a:r>
          </a:p>
        </p:txBody>
      </p:sp>
      <p:cxnSp>
        <p:nvCxnSpPr>
          <p:cNvPr id="152" name="连接符: 肘形 151">
            <a:extLst>
              <a:ext uri="{FF2B5EF4-FFF2-40B4-BE49-F238E27FC236}">
                <a16:creationId xmlns:a16="http://schemas.microsoft.com/office/drawing/2014/main" id="{7D2F9749-301E-4FEC-A720-BB76C62521F7}"/>
              </a:ext>
            </a:extLst>
          </p:cNvPr>
          <p:cNvCxnSpPr>
            <a:cxnSpLocks/>
            <a:stCxn id="8" idx="3"/>
            <a:endCxn id="9" idx="1"/>
          </p:cNvCxnSpPr>
          <p:nvPr/>
        </p:nvCxnSpPr>
        <p:spPr>
          <a:xfrm flipV="1">
            <a:off x="6096000" y="818478"/>
            <a:ext cx="3762835" cy="162502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A35E8EC1-86B3-4D30-B514-55E009040B7D}"/>
              </a:ext>
            </a:extLst>
          </p:cNvPr>
          <p:cNvCxnSpPr>
            <a:cxnSpLocks/>
          </p:cNvCxnSpPr>
          <p:nvPr/>
        </p:nvCxnSpPr>
        <p:spPr>
          <a:xfrm>
            <a:off x="3785118" y="0"/>
            <a:ext cx="0" cy="685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85B75C-C534-437A-AFF7-C12FF85A9819}"/>
              </a:ext>
            </a:extLst>
          </p:cNvPr>
          <p:cNvCxnSpPr>
            <a:cxnSpLocks/>
          </p:cNvCxnSpPr>
          <p:nvPr/>
        </p:nvCxnSpPr>
        <p:spPr>
          <a:xfrm>
            <a:off x="6988629" y="0"/>
            <a:ext cx="0" cy="685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75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0316E-5755-42A8-B312-50EF12FB2D21}"/>
              </a:ext>
            </a:extLst>
          </p:cNvPr>
          <p:cNvSpPr>
            <a:spLocks noGrp="1"/>
          </p:cNvSpPr>
          <p:nvPr>
            <p:ph type="title"/>
          </p:nvPr>
        </p:nvSpPr>
        <p:spPr>
          <a:xfrm>
            <a:off x="0" y="0"/>
            <a:ext cx="10515600" cy="1325563"/>
          </a:xfrm>
        </p:spPr>
        <p:txBody>
          <a:bodyPr/>
          <a:lstStyle/>
          <a:p>
            <a:r>
              <a:rPr lang="zh-CN" altLang="en-US" dirty="0"/>
              <a:t>项目流程</a:t>
            </a:r>
          </a:p>
        </p:txBody>
      </p:sp>
      <p:sp>
        <p:nvSpPr>
          <p:cNvPr id="4" name="Rectangle 2">
            <a:extLst>
              <a:ext uri="{FF2B5EF4-FFF2-40B4-BE49-F238E27FC236}">
                <a16:creationId xmlns:a16="http://schemas.microsoft.com/office/drawing/2014/main" id="{52176EE3-0F59-459D-8EFD-897139D2AE9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8A8C4976-EF9A-4307-B1C1-A2649FD1D6A4}"/>
              </a:ext>
            </a:extLst>
          </p:cNvPr>
          <p:cNvGraphicFramePr>
            <a:graphicFrameLocks noChangeAspect="1"/>
          </p:cNvGraphicFramePr>
          <p:nvPr>
            <p:extLst>
              <p:ext uri="{D42A27DB-BD31-4B8C-83A1-F6EECF244321}">
                <p14:modId xmlns:p14="http://schemas.microsoft.com/office/powerpoint/2010/main" val="2840912467"/>
              </p:ext>
            </p:extLst>
          </p:nvPr>
        </p:nvGraphicFramePr>
        <p:xfrm>
          <a:off x="2306595" y="560172"/>
          <a:ext cx="9789789" cy="6219567"/>
        </p:xfrm>
        <a:graphic>
          <a:graphicData uri="http://schemas.openxmlformats.org/presentationml/2006/ole">
            <mc:AlternateContent xmlns:mc="http://schemas.openxmlformats.org/markup-compatibility/2006">
              <mc:Choice xmlns:v="urn:schemas-microsoft-com:vml" Requires="v">
                <p:oleObj spid="_x0000_s1037" name="Visio" r:id="rId3" imgW="9837243" imgH="6225650" progId="Visio.Drawing.15">
                  <p:embed/>
                </p:oleObj>
              </mc:Choice>
              <mc:Fallback>
                <p:oleObj name="Visio" r:id="rId3" imgW="9837243" imgH="622565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595" y="560172"/>
                        <a:ext cx="9789789" cy="6219567"/>
                      </a:xfrm>
                      <a:prstGeom prst="rect">
                        <a:avLst/>
                      </a:prstGeom>
                      <a:noFill/>
                    </p:spPr>
                  </p:pic>
                </p:oleObj>
              </mc:Fallback>
            </mc:AlternateContent>
          </a:graphicData>
        </a:graphic>
      </p:graphicFrame>
    </p:spTree>
    <p:extLst>
      <p:ext uri="{BB962C8B-B14F-4D97-AF65-F5344CB8AC3E}">
        <p14:creationId xmlns:p14="http://schemas.microsoft.com/office/powerpoint/2010/main" val="19925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DA6F2-60FE-4AB1-8635-97B47F82306F}"/>
              </a:ext>
            </a:extLst>
          </p:cNvPr>
          <p:cNvSpPr>
            <a:spLocks noGrp="1"/>
          </p:cNvSpPr>
          <p:nvPr>
            <p:ph type="title"/>
          </p:nvPr>
        </p:nvSpPr>
        <p:spPr>
          <a:xfrm>
            <a:off x="0" y="18255"/>
            <a:ext cx="10515600" cy="1325563"/>
          </a:xfrm>
        </p:spPr>
        <p:txBody>
          <a:bodyPr/>
          <a:lstStyle/>
          <a:p>
            <a:r>
              <a:rPr lang="en-US" altLang="zh-CN" dirty="0"/>
              <a:t>1</a:t>
            </a:r>
            <a:r>
              <a:rPr lang="zh-CN" altLang="en-US" dirty="0"/>
              <a:t>迁移触发</a:t>
            </a:r>
          </a:p>
        </p:txBody>
      </p:sp>
      <p:sp>
        <p:nvSpPr>
          <p:cNvPr id="3" name="内容占位符 2">
            <a:extLst>
              <a:ext uri="{FF2B5EF4-FFF2-40B4-BE49-F238E27FC236}">
                <a16:creationId xmlns:a16="http://schemas.microsoft.com/office/drawing/2014/main" id="{83061028-81CF-4779-94B5-7A893E672B18}"/>
              </a:ext>
            </a:extLst>
          </p:cNvPr>
          <p:cNvSpPr>
            <a:spLocks noGrp="1"/>
          </p:cNvSpPr>
          <p:nvPr>
            <p:ph idx="1"/>
          </p:nvPr>
        </p:nvSpPr>
        <p:spPr/>
        <p:txBody>
          <a:bodyPr/>
          <a:lstStyle/>
          <a:p>
            <a:r>
              <a:rPr lang="en-US" altLang="zh-CN" dirty="0"/>
              <a:t>space saving</a:t>
            </a:r>
          </a:p>
          <a:p>
            <a:pPr lvl="1"/>
            <a:r>
              <a:rPr lang="zh-CN" altLang="en-US" dirty="0"/>
              <a:t>频率阈值</a:t>
            </a:r>
            <a:r>
              <a:rPr lang="en-US" altLang="zh-CN" dirty="0"/>
              <a:t>θ</a:t>
            </a:r>
            <a:r>
              <a:rPr lang="zh-CN" altLang="en-US" dirty="0"/>
              <a:t>，倾斜度阈值</a:t>
            </a:r>
            <a:r>
              <a:rPr lang="en-US" altLang="zh-CN" dirty="0"/>
              <a:t>λ</a:t>
            </a:r>
            <a:r>
              <a:rPr lang="zh-CN" altLang="en-US" dirty="0"/>
              <a:t>，取样时长</a:t>
            </a:r>
            <a:endParaRPr lang="en-US" altLang="zh-CN" dirty="0"/>
          </a:p>
          <a:p>
            <a:r>
              <a:rPr lang="zh-CN" altLang="en-US" dirty="0"/>
              <a:t>叠加模拟滑动窗口，近似“近期高频”</a:t>
            </a:r>
          </a:p>
        </p:txBody>
      </p:sp>
      <p:grpSp>
        <p:nvGrpSpPr>
          <p:cNvPr id="4" name="组合 3">
            <a:extLst>
              <a:ext uri="{FF2B5EF4-FFF2-40B4-BE49-F238E27FC236}">
                <a16:creationId xmlns:a16="http://schemas.microsoft.com/office/drawing/2014/main" id="{A6B9EB0D-9B7E-4CA1-A70D-A2D0D35DDFDB}"/>
              </a:ext>
            </a:extLst>
          </p:cNvPr>
          <p:cNvGrpSpPr/>
          <p:nvPr/>
        </p:nvGrpSpPr>
        <p:grpSpPr>
          <a:xfrm>
            <a:off x="735565" y="3726043"/>
            <a:ext cx="10888823" cy="1292288"/>
            <a:chOff x="0" y="2034073"/>
            <a:chExt cx="13669351" cy="1259635"/>
          </a:xfrm>
        </p:grpSpPr>
        <p:sp>
          <p:nvSpPr>
            <p:cNvPr id="5" name="矩形 4">
              <a:extLst>
                <a:ext uri="{FF2B5EF4-FFF2-40B4-BE49-F238E27FC236}">
                  <a16:creationId xmlns:a16="http://schemas.microsoft.com/office/drawing/2014/main" id="{64108427-A05C-42C7-9186-3A3A8748F40A}"/>
                </a:ext>
              </a:extLst>
            </p:cNvPr>
            <p:cNvSpPr/>
            <p:nvPr/>
          </p:nvSpPr>
          <p:spPr>
            <a:xfrm>
              <a:off x="0" y="2034073"/>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6" name="矩形 5">
              <a:extLst>
                <a:ext uri="{FF2B5EF4-FFF2-40B4-BE49-F238E27FC236}">
                  <a16:creationId xmlns:a16="http://schemas.microsoft.com/office/drawing/2014/main" id="{992AC585-0647-45DE-9952-10CA0C9F4F38}"/>
                </a:ext>
              </a:extLst>
            </p:cNvPr>
            <p:cNvSpPr/>
            <p:nvPr/>
          </p:nvSpPr>
          <p:spPr>
            <a:xfrm>
              <a:off x="3415004" y="2034073"/>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7" name="矩形 6">
              <a:extLst>
                <a:ext uri="{FF2B5EF4-FFF2-40B4-BE49-F238E27FC236}">
                  <a16:creationId xmlns:a16="http://schemas.microsoft.com/office/drawing/2014/main" id="{9A5E4DAB-790A-40D6-9F1D-2723CAD4D486}"/>
                </a:ext>
              </a:extLst>
            </p:cNvPr>
            <p:cNvSpPr/>
            <p:nvPr/>
          </p:nvSpPr>
          <p:spPr>
            <a:xfrm>
              <a:off x="1707502" y="2453952"/>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8" name="矩形 7">
              <a:extLst>
                <a:ext uri="{FF2B5EF4-FFF2-40B4-BE49-F238E27FC236}">
                  <a16:creationId xmlns:a16="http://schemas.microsoft.com/office/drawing/2014/main" id="{81A29A60-E6ED-4E4E-9B67-0E07E65A9DAA}"/>
                </a:ext>
              </a:extLst>
            </p:cNvPr>
            <p:cNvSpPr/>
            <p:nvPr/>
          </p:nvSpPr>
          <p:spPr>
            <a:xfrm>
              <a:off x="5128729" y="2034073"/>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9" name="矩形 8">
              <a:extLst>
                <a:ext uri="{FF2B5EF4-FFF2-40B4-BE49-F238E27FC236}">
                  <a16:creationId xmlns:a16="http://schemas.microsoft.com/office/drawing/2014/main" id="{AD6036BB-05C2-4D06-89A5-0F488843CA4C}"/>
                </a:ext>
              </a:extLst>
            </p:cNvPr>
            <p:cNvSpPr/>
            <p:nvPr/>
          </p:nvSpPr>
          <p:spPr>
            <a:xfrm>
              <a:off x="8543733" y="2034073"/>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10" name="矩形 9">
              <a:extLst>
                <a:ext uri="{FF2B5EF4-FFF2-40B4-BE49-F238E27FC236}">
                  <a16:creationId xmlns:a16="http://schemas.microsoft.com/office/drawing/2014/main" id="{134B6C9F-56A6-49F7-8809-13C446831ED3}"/>
                </a:ext>
              </a:extLst>
            </p:cNvPr>
            <p:cNvSpPr/>
            <p:nvPr/>
          </p:nvSpPr>
          <p:spPr>
            <a:xfrm>
              <a:off x="5125617" y="2463282"/>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11" name="矩形 10">
              <a:extLst>
                <a:ext uri="{FF2B5EF4-FFF2-40B4-BE49-F238E27FC236}">
                  <a16:creationId xmlns:a16="http://schemas.microsoft.com/office/drawing/2014/main" id="{6F12BE37-9BF9-4427-8348-3786AF8C2192}"/>
                </a:ext>
              </a:extLst>
            </p:cNvPr>
            <p:cNvSpPr/>
            <p:nvPr/>
          </p:nvSpPr>
          <p:spPr>
            <a:xfrm>
              <a:off x="3421227" y="2873830"/>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12" name="矩形 11">
              <a:extLst>
                <a:ext uri="{FF2B5EF4-FFF2-40B4-BE49-F238E27FC236}">
                  <a16:creationId xmlns:a16="http://schemas.microsoft.com/office/drawing/2014/main" id="{AA36D875-F3B4-408C-8053-2AC64E114D6C}"/>
                </a:ext>
              </a:extLst>
            </p:cNvPr>
            <p:cNvSpPr/>
            <p:nvPr/>
          </p:nvSpPr>
          <p:spPr>
            <a:xfrm>
              <a:off x="6836231" y="2873830"/>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13" name="矩形 12">
              <a:extLst>
                <a:ext uri="{FF2B5EF4-FFF2-40B4-BE49-F238E27FC236}">
                  <a16:creationId xmlns:a16="http://schemas.microsoft.com/office/drawing/2014/main" id="{9D9CF82D-6098-4316-8666-5DEC9886F29F}"/>
                </a:ext>
              </a:extLst>
            </p:cNvPr>
            <p:cNvSpPr/>
            <p:nvPr/>
          </p:nvSpPr>
          <p:spPr>
            <a:xfrm>
              <a:off x="8546845" y="2873829"/>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14" name="矩形 13">
              <a:extLst>
                <a:ext uri="{FF2B5EF4-FFF2-40B4-BE49-F238E27FC236}">
                  <a16:creationId xmlns:a16="http://schemas.microsoft.com/office/drawing/2014/main" id="{039A1547-28AE-4FE5-8CA5-518D069B85B7}"/>
                </a:ext>
              </a:extLst>
            </p:cNvPr>
            <p:cNvSpPr/>
            <p:nvPr/>
          </p:nvSpPr>
          <p:spPr>
            <a:xfrm>
              <a:off x="11961849" y="2873829"/>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sp>
          <p:nvSpPr>
            <p:cNvPr id="15" name="矩形 14">
              <a:extLst>
                <a:ext uri="{FF2B5EF4-FFF2-40B4-BE49-F238E27FC236}">
                  <a16:creationId xmlns:a16="http://schemas.microsoft.com/office/drawing/2014/main" id="{01D36CB6-A5C2-4ECD-B3B0-1936D319C4EC}"/>
                </a:ext>
              </a:extLst>
            </p:cNvPr>
            <p:cNvSpPr/>
            <p:nvPr/>
          </p:nvSpPr>
          <p:spPr>
            <a:xfrm>
              <a:off x="6839343" y="2458616"/>
              <a:ext cx="3415004" cy="4198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采样</a:t>
              </a:r>
            </a:p>
          </p:txBody>
        </p:sp>
        <p:sp>
          <p:nvSpPr>
            <p:cNvPr id="16" name="矩形 15">
              <a:extLst>
                <a:ext uri="{FF2B5EF4-FFF2-40B4-BE49-F238E27FC236}">
                  <a16:creationId xmlns:a16="http://schemas.microsoft.com/office/drawing/2014/main" id="{D92C6E22-7C18-4ED1-88E7-B6E88795E2CD}"/>
                </a:ext>
              </a:extLst>
            </p:cNvPr>
            <p:cNvSpPr/>
            <p:nvPr/>
          </p:nvSpPr>
          <p:spPr>
            <a:xfrm>
              <a:off x="10254347" y="2458616"/>
              <a:ext cx="1707502" cy="419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分析高频</a:t>
              </a:r>
            </a:p>
          </p:txBody>
        </p:sp>
      </p:grpSp>
    </p:spTree>
    <p:extLst>
      <p:ext uri="{BB962C8B-B14F-4D97-AF65-F5344CB8AC3E}">
        <p14:creationId xmlns:p14="http://schemas.microsoft.com/office/powerpoint/2010/main" val="87136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3296B-9A0B-4C41-8B3F-CC8C15BF97E4}"/>
              </a:ext>
            </a:extLst>
          </p:cNvPr>
          <p:cNvSpPr>
            <a:spLocks noGrp="1"/>
          </p:cNvSpPr>
          <p:nvPr>
            <p:ph type="title"/>
          </p:nvPr>
        </p:nvSpPr>
        <p:spPr>
          <a:xfrm>
            <a:off x="0" y="0"/>
            <a:ext cx="10515600" cy="1325563"/>
          </a:xfrm>
        </p:spPr>
        <p:txBody>
          <a:bodyPr/>
          <a:lstStyle/>
          <a:p>
            <a:r>
              <a:rPr lang="en-US" altLang="zh-CN" dirty="0"/>
              <a:t>2</a:t>
            </a:r>
            <a:r>
              <a:rPr lang="zh-CN" altLang="en-US" dirty="0"/>
              <a:t>分组模型</a:t>
            </a:r>
            <a:r>
              <a:rPr lang="en-US" altLang="zh-CN" dirty="0"/>
              <a:t>—</a:t>
            </a:r>
            <a:r>
              <a:rPr lang="zh-CN" altLang="en-US" dirty="0"/>
              <a:t>两级路由</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F6D222-9E76-43DC-B189-264F8AED8FD6}"/>
                  </a:ext>
                </a:extLst>
              </p:cNvPr>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cs typeface="Times New Roman" panose="02020603050405020304" pitchFamily="18" charset="0"/>
                      </a:rPr>
                      <m:t>𝑝</m:t>
                    </m:r>
                    <m:r>
                      <a:rPr lang="en-US" altLang="zh-CN" i="1" smtClean="0">
                        <a:latin typeface="Cambria Math" panose="02040503050406030204" pitchFamily="18" charset="0"/>
                        <a:cs typeface="Times New Roman" panose="02020603050405020304" pitchFamily="18" charset="0"/>
                      </a:rPr>
                      <m:t>=&lt;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𝐻</m:t>
                        </m:r>
                      </m:e>
                      <m:sub>
                        <m:r>
                          <a:rPr lang="en-US" altLang="zh-CN" i="1">
                            <a:latin typeface="Cambria Math" panose="02040503050406030204" pitchFamily="18" charset="0"/>
                            <a:cs typeface="Times New Roman" panose="02020603050405020304" pitchFamily="18" charset="0"/>
                          </a:rPr>
                          <m:t>𝐴</m:t>
                        </m:r>
                      </m:sub>
                    </m:sSub>
                    <m:r>
                      <a:rPr lang="en-US" altLang="zh-CN" i="1">
                        <a:latin typeface="Cambria Math" panose="02040503050406030204" pitchFamily="18" charset="0"/>
                        <a:cs typeface="Times New Roman" panose="02020603050405020304" pitchFamily="18" charset="0"/>
                      </a:rPr>
                      <m:t>, </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𝐻</m:t>
                        </m:r>
                      </m:e>
                      <m:sub>
                        <m:r>
                          <a:rPr lang="en-US" altLang="zh-CN" i="1">
                            <a:latin typeface="Cambria Math" panose="02040503050406030204" pitchFamily="18" charset="0"/>
                            <a:cs typeface="Times New Roman" panose="02020603050405020304" pitchFamily="18" charset="0"/>
                          </a:rPr>
                          <m:t>𝐵</m:t>
                        </m:r>
                      </m:sub>
                    </m:sSub>
                    <m:r>
                      <a:rPr lang="en-US" altLang="zh-CN" i="1">
                        <a:latin typeface="Cambria Math" panose="02040503050406030204" pitchFamily="18" charset="0"/>
                        <a:cs typeface="Times New Roman" panose="02020603050405020304" pitchFamily="18" charset="0"/>
                      </a:rPr>
                      <m:t>&gt;</m:t>
                    </m:r>
                  </m:oMath>
                </a14:m>
                <a:endParaRPr lang="en-US" altLang="zh-CN" dirty="0"/>
              </a:p>
              <a:p>
                <a:endParaRPr lang="en-US"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𝐴</m:t>
                        </m:r>
                      </m:sub>
                    </m:sSub>
                  </m:oMath>
                </a14:m>
                <a:r>
                  <a:rPr lang="zh-CN" altLang="zh-CN" dirty="0"/>
                  <a:t>为高级路由，保存高频键值的路由表，直接将高频键值指派给下游算子；</a:t>
                </a:r>
                <a:endParaRPr lang="en-US" altLang="zh-CN" dirty="0"/>
              </a:p>
              <a:p>
                <a:endParaRPr lang="en-US"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𝐵</m:t>
                        </m:r>
                      </m:sub>
                    </m:sSub>
                  </m:oMath>
                </a14:m>
                <a:r>
                  <a:rPr lang="zh-CN" altLang="zh-CN" dirty="0"/>
                  <a:t>为非高频的普通键值的分组方法，本项目使用一致性</a:t>
                </a:r>
                <a:r>
                  <a:rPr lang="en-US" altLang="zh-CN" dirty="0"/>
                  <a:t>hash</a:t>
                </a:r>
                <a:r>
                  <a:rPr lang="zh-CN" altLang="zh-CN" dirty="0"/>
                  <a:t>方式来为这些键值分配算子。</a:t>
                </a:r>
                <a:endParaRPr lang="zh-CN" altLang="en-US" dirty="0"/>
              </a:p>
            </p:txBody>
          </p:sp>
        </mc:Choice>
        <mc:Fallback xmlns="">
          <p:sp>
            <p:nvSpPr>
              <p:cNvPr id="3" name="内容占位符 2">
                <a:extLst>
                  <a:ext uri="{FF2B5EF4-FFF2-40B4-BE49-F238E27FC236}">
                    <a16:creationId xmlns:a16="http://schemas.microsoft.com/office/drawing/2014/main" id="{06F6D222-9E76-43DC-B189-264F8AED8FD6}"/>
                  </a:ext>
                </a:extLst>
              </p:cNvPr>
              <p:cNvSpPr>
                <a:spLocks noGrp="1" noRot="1" noChangeAspect="1" noMove="1" noResize="1" noEditPoints="1" noAdjustHandles="1" noChangeArrowheads="1" noChangeShapeType="1" noTextEdit="1"/>
              </p:cNvSpPr>
              <p:nvPr>
                <p:ph idx="1"/>
              </p:nvPr>
            </p:nvSpPr>
            <p:spPr>
              <a:blipFill>
                <a:blip r:embed="rId2"/>
                <a:stretch>
                  <a:fillRect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596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61CB3-E824-432E-BEE3-382EC568189B}"/>
              </a:ext>
            </a:extLst>
          </p:cNvPr>
          <p:cNvSpPr>
            <a:spLocks noGrp="1"/>
          </p:cNvSpPr>
          <p:nvPr>
            <p:ph type="title"/>
          </p:nvPr>
        </p:nvSpPr>
        <p:spPr>
          <a:xfrm>
            <a:off x="0" y="18255"/>
            <a:ext cx="10515600" cy="1325563"/>
          </a:xfrm>
        </p:spPr>
        <p:txBody>
          <a:bodyPr/>
          <a:lstStyle/>
          <a:p>
            <a:r>
              <a:rPr lang="en-US" altLang="zh-CN" dirty="0"/>
              <a:t>2</a:t>
            </a:r>
            <a:r>
              <a:rPr lang="zh-CN" altLang="en-US" dirty="0"/>
              <a:t>分组模型</a:t>
            </a:r>
            <a:r>
              <a:rPr lang="en-US" altLang="zh-CN" dirty="0"/>
              <a:t>—</a:t>
            </a:r>
            <a:r>
              <a:rPr lang="zh-CN" altLang="en-US" dirty="0"/>
              <a:t>负载</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D5D9028-20E8-42C1-8FD4-4A1E82126421}"/>
                  </a:ext>
                </a:extLst>
              </p:cNvPr>
              <p:cNvSpPr>
                <a:spLocks noGrp="1"/>
              </p:cNvSpPr>
              <p:nvPr>
                <p:ph idx="1"/>
              </p:nvPr>
            </p:nvSpPr>
            <p:spPr/>
            <p:txBody>
              <a:bodyPr>
                <a:normAutofit/>
              </a:bodyPr>
              <a:lstStyle/>
              <a:p>
                <a:r>
                  <a:rPr lang="zh-CN" altLang="en-US" dirty="0"/>
                  <a:t>内存负载</a:t>
                </a:r>
                <a:endParaRPr lang="en-US" altLang="zh-CN" dirty="0"/>
              </a:p>
              <a:p>
                <a:endParaRPr lang="en-US" altLang="zh-CN" b="0" dirty="0"/>
              </a:p>
              <a:p>
                <a:r>
                  <a:rPr lang="zh-CN" altLang="en-US" b="0" dirty="0"/>
                  <a:t>计算负载</a:t>
                </a:r>
                <a:endParaRPr lang="en-US" altLang="zh-CN" dirty="0"/>
              </a:p>
              <a:p>
                <a:endParaRPr lang="en-US" altLang="zh-CN" dirty="0"/>
              </a:p>
              <a:p>
                <a14:m>
                  <m:oMath xmlns:m="http://schemas.openxmlformats.org/officeDocument/2006/math">
                    <m:sSub>
                      <m:sSubPr>
                        <m:ctrlPr>
                          <a:rPr lang="zh-CN" altLang="zh-CN" i="1"/>
                        </m:ctrlPr>
                      </m:sSubPr>
                      <m:e>
                        <m:r>
                          <a:rPr lang="en-US" altLang="zh-CN" i="1"/>
                          <m:t>𝛽</m:t>
                        </m:r>
                      </m:e>
                      <m:sub>
                        <m:r>
                          <a:rPr lang="en-US" altLang="zh-CN" i="1"/>
                          <m:t>𝑠</m:t>
                        </m:r>
                      </m:sub>
                    </m:sSub>
                    <m:r>
                      <a:rPr lang="en-US" altLang="zh-CN" i="1"/>
                      <m:t> :</m:t>
                    </m:r>
                    <m:d>
                      <m:dPr>
                        <m:begChr m:val="["/>
                        <m:endChr m:val="]"/>
                        <m:ctrlPr>
                          <a:rPr lang="zh-CN" altLang="zh-CN" i="1"/>
                        </m:ctrlPr>
                      </m:dPr>
                      <m:e>
                        <m:r>
                          <a:rPr lang="en-US" altLang="zh-CN" i="1"/>
                          <m:t>0, 1</m:t>
                        </m:r>
                      </m:e>
                    </m:d>
                    <m:r>
                      <a:rPr lang="en-US" altLang="zh-CN" i="1"/>
                      <m:t>→</m:t>
                    </m:r>
                    <m:r>
                      <a:rPr lang="en-US" altLang="zh-CN" i="1"/>
                      <m:t>𝑅</m:t>
                    </m:r>
                  </m:oMath>
                </a14:m>
                <a:r>
                  <a:rPr lang="zh-CN" altLang="zh-CN" dirty="0"/>
                  <a:t>，算子用时间窗口保存所有输入元组，则</a:t>
                </a:r>
                <a14:m>
                  <m:oMath xmlns:m="http://schemas.openxmlformats.org/officeDocument/2006/math">
                    <m:sSub>
                      <m:sSubPr>
                        <m:ctrlPr>
                          <a:rPr lang="zh-CN" altLang="zh-CN" i="1"/>
                        </m:ctrlPr>
                      </m:sSubPr>
                      <m:e>
                        <m:r>
                          <a:rPr lang="en-US" altLang="zh-CN" i="1"/>
                          <m:t>𝛽</m:t>
                        </m:r>
                      </m:e>
                      <m:sub>
                        <m:r>
                          <a:rPr lang="en-US" altLang="zh-CN" i="1"/>
                          <m:t>𝑠</m:t>
                        </m:r>
                      </m:sub>
                    </m:sSub>
                    <m:d>
                      <m:dPr>
                        <m:ctrlPr>
                          <a:rPr lang="zh-CN" altLang="zh-CN" i="1"/>
                        </m:ctrlPr>
                      </m:dPr>
                      <m:e>
                        <m:r>
                          <a:rPr lang="en-US" altLang="zh-CN" i="1"/>
                          <m:t>𝑥</m:t>
                        </m:r>
                      </m:e>
                    </m:d>
                    <m:r>
                      <a:rPr lang="en-US" altLang="zh-CN" i="1"/>
                      <m:t>=</m:t>
                    </m:r>
                    <m:r>
                      <a:rPr lang="en-US" altLang="zh-CN" i="1"/>
                      <m:t>𝑥</m:t>
                    </m:r>
                  </m:oMath>
                </a14:m>
                <a:r>
                  <a:rPr lang="zh-CN" altLang="zh-CN" dirty="0"/>
                  <a:t>；算子若使用</a:t>
                </a:r>
                <a:r>
                  <a:rPr lang="en-US" altLang="zh-CN" dirty="0"/>
                  <a:t>word count</a:t>
                </a:r>
                <a:r>
                  <a:rPr lang="zh-CN" altLang="zh-CN" dirty="0"/>
                  <a:t>这类计数函数，则</a:t>
                </a:r>
                <a14:m>
                  <m:oMath xmlns:m="http://schemas.openxmlformats.org/officeDocument/2006/math">
                    <m:sSub>
                      <m:sSubPr>
                        <m:ctrlPr>
                          <a:rPr lang="zh-CN" altLang="zh-CN" i="1"/>
                        </m:ctrlPr>
                      </m:sSubPr>
                      <m:e>
                        <m:r>
                          <a:rPr lang="en-US" altLang="zh-CN" i="1"/>
                          <m:t>𝛽</m:t>
                        </m:r>
                      </m:e>
                      <m:sub>
                        <m:r>
                          <a:rPr lang="en-US" altLang="zh-CN" i="1"/>
                          <m:t>𝑠</m:t>
                        </m:r>
                      </m:sub>
                    </m:sSub>
                    <m:d>
                      <m:dPr>
                        <m:ctrlPr>
                          <a:rPr lang="zh-CN" altLang="zh-CN" i="1"/>
                        </m:ctrlPr>
                      </m:dPr>
                      <m:e>
                        <m:r>
                          <a:rPr lang="en-US" altLang="zh-CN" i="1"/>
                          <m:t>𝑥</m:t>
                        </m:r>
                      </m:e>
                    </m:d>
                    <m:r>
                      <a:rPr lang="en-US" altLang="zh-CN" i="1"/>
                      <m:t>=1</m:t>
                    </m:r>
                  </m:oMath>
                </a14:m>
                <a:r>
                  <a:rPr lang="zh-CN" altLang="zh-CN" dirty="0"/>
                  <a:t>。</a:t>
                </a:r>
                <a:endParaRPr lang="en-US" altLang="zh-CN" dirty="0"/>
              </a:p>
              <a:p>
                <a:endParaRPr lang="en-US" altLang="zh-CN" dirty="0"/>
              </a:p>
              <a:p>
                <a:endParaRPr lang="en-US" altLang="zh-CN" dirty="0"/>
              </a:p>
              <a:p>
                <a:endParaRPr lang="zh-CN" altLang="zh-CN" dirty="0"/>
              </a:p>
              <a:p>
                <a:endParaRPr lang="zh-CN" altLang="zh-CN" dirty="0"/>
              </a:p>
              <a:p>
                <a:endParaRPr lang="zh-CN" altLang="en-US" dirty="0"/>
              </a:p>
            </p:txBody>
          </p:sp>
        </mc:Choice>
        <mc:Fallback>
          <p:sp>
            <p:nvSpPr>
              <p:cNvPr id="3" name="内容占位符 2">
                <a:extLst>
                  <a:ext uri="{FF2B5EF4-FFF2-40B4-BE49-F238E27FC236}">
                    <a16:creationId xmlns:a16="http://schemas.microsoft.com/office/drawing/2014/main" id="{ED5D9028-20E8-42C1-8FD4-4A1E82126421}"/>
                  </a:ext>
                </a:extLst>
              </p:cNvPr>
              <p:cNvSpPr>
                <a:spLocks noGrp="1" noRot="1" noChangeAspect="1" noMove="1" noResize="1" noEditPoints="1" noAdjustHandles="1" noChangeArrowheads="1" noChangeShapeType="1" noTextEdit="1"/>
              </p:cNvSpPr>
              <p:nvPr>
                <p:ph idx="1"/>
              </p:nvPr>
            </p:nvSpPr>
            <p:spPr>
              <a:blipFill>
                <a:blip r:embed="rId2"/>
                <a:stretch>
                  <a:fillRect l="-1043" t="-2521" r="-452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88C437A-55AC-41F7-9D01-4F63BEC6B760}"/>
              </a:ext>
            </a:extLst>
          </p:cNvPr>
          <p:cNvPicPr>
            <a:picLocks noChangeAspect="1"/>
          </p:cNvPicPr>
          <p:nvPr/>
        </p:nvPicPr>
        <p:blipFill>
          <a:blip r:embed="rId3"/>
          <a:stretch>
            <a:fillRect/>
          </a:stretch>
        </p:blipFill>
        <p:spPr>
          <a:xfrm>
            <a:off x="2824533" y="1654820"/>
            <a:ext cx="3254232" cy="956575"/>
          </a:xfrm>
          <a:prstGeom prst="rect">
            <a:avLst/>
          </a:prstGeom>
        </p:spPr>
      </p:pic>
      <p:pic>
        <p:nvPicPr>
          <p:cNvPr id="5" name="图片 4">
            <a:extLst>
              <a:ext uri="{FF2B5EF4-FFF2-40B4-BE49-F238E27FC236}">
                <a16:creationId xmlns:a16="http://schemas.microsoft.com/office/drawing/2014/main" id="{94B9051B-5F60-4A53-9370-0C43CE828669}"/>
              </a:ext>
            </a:extLst>
          </p:cNvPr>
          <p:cNvPicPr>
            <a:picLocks noChangeAspect="1"/>
          </p:cNvPicPr>
          <p:nvPr/>
        </p:nvPicPr>
        <p:blipFill>
          <a:blip r:embed="rId4"/>
          <a:stretch>
            <a:fillRect/>
          </a:stretch>
        </p:blipFill>
        <p:spPr>
          <a:xfrm>
            <a:off x="2841768" y="2782200"/>
            <a:ext cx="3254232" cy="837346"/>
          </a:xfrm>
          <a:prstGeom prst="rect">
            <a:avLst/>
          </a:prstGeom>
        </p:spPr>
      </p:pic>
    </p:spTree>
    <p:extLst>
      <p:ext uri="{BB962C8B-B14F-4D97-AF65-F5344CB8AC3E}">
        <p14:creationId xmlns:p14="http://schemas.microsoft.com/office/powerpoint/2010/main" val="81924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A239A-5FDD-48B4-91E7-D28B7994B6A6}"/>
              </a:ext>
            </a:extLst>
          </p:cNvPr>
          <p:cNvSpPr>
            <a:spLocks noGrp="1"/>
          </p:cNvSpPr>
          <p:nvPr>
            <p:ph type="title"/>
          </p:nvPr>
        </p:nvSpPr>
        <p:spPr>
          <a:xfrm>
            <a:off x="0" y="18255"/>
            <a:ext cx="10515600" cy="1325563"/>
          </a:xfrm>
        </p:spPr>
        <p:txBody>
          <a:bodyPr/>
          <a:lstStyle/>
          <a:p>
            <a:r>
              <a:rPr lang="en-US" altLang="zh-CN" dirty="0"/>
              <a:t>2</a:t>
            </a:r>
            <a:r>
              <a:rPr lang="zh-CN" altLang="en-US" dirty="0"/>
              <a:t>分组模型</a:t>
            </a:r>
            <a:r>
              <a:rPr lang="en-US" altLang="zh-CN" dirty="0"/>
              <a:t>—</a:t>
            </a:r>
            <a:r>
              <a:rPr lang="zh-CN" altLang="en-US" dirty="0"/>
              <a:t>均衡开销</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63D577E-51A6-4ED3-8227-A1EC5A770919}"/>
                  </a:ext>
                </a:extLst>
              </p:cNvPr>
              <p:cNvSpPr>
                <a:spLocks noGrp="1"/>
              </p:cNvSpPr>
              <p:nvPr>
                <p:ph idx="1"/>
              </p:nvPr>
            </p:nvSpPr>
            <p:spPr/>
            <p:txBody>
              <a:bodyPr/>
              <a:lstStyle/>
              <a:p>
                <a:r>
                  <a:rPr lang="zh-CN" altLang="en-US" dirty="0"/>
                  <a:t>均衡开销</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𝑡𝑦𝑝𝑒</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𝐴</m:t>
                        </m:r>
                      </m:sub>
                      <m:sup>
                        <m:r>
                          <a:rPr lang="en-US" altLang="zh-CN" i="1">
                            <a:latin typeface="Cambria Math" panose="02040503050406030204" pitchFamily="18" charset="0"/>
                          </a:rPr>
                          <m:t>′</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𝑚𝑎𝑥</m:t>
                            </m:r>
                          </m:e>
                          <m:sub>
                            <m:r>
                              <a:rPr lang="en-US" altLang="zh-CN" i="1">
                                <a:latin typeface="Cambria Math" panose="02040503050406030204" pitchFamily="18" charset="0"/>
                              </a:rPr>
                              <m:t>𝑖</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m:t>
                                    </m:r>
                                  </m:sup>
                                </m:sSup>
                              </m:e>
                            </m:d>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𝑡𝑦𝑝𝑒</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𝐴</m:t>
                                </m:r>
                              </m:sub>
                              <m:sup>
                                <m:r>
                                  <a:rPr lang="en-US" altLang="zh-CN" i="1">
                                    <a:latin typeface="Cambria Math" panose="02040503050406030204" pitchFamily="18" charset="0"/>
                                  </a:rPr>
                                  <m:t>′</m:t>
                                </m:r>
                              </m:sup>
                            </m:sSubSup>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𝑚𝑖𝑛</m:t>
                            </m:r>
                          </m:e>
                          <m:sub>
                            <m:r>
                              <a:rPr lang="en-US" altLang="zh-CN" i="1">
                                <a:latin typeface="Cambria Math" panose="02040503050406030204" pitchFamily="18" charset="0"/>
                              </a:rPr>
                              <m:t>𝑖</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m:t>
                                    </m:r>
                                  </m:sup>
                                </m:sSup>
                              </m:e>
                            </m:d>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𝑡𝑦𝑝𝑒</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𝐴</m:t>
                                </m:r>
                              </m:sub>
                              <m:sup>
                                <m:r>
                                  <a:rPr lang="en-US" altLang="zh-CN" i="1">
                                    <a:latin typeface="Cambria Math" panose="02040503050406030204" pitchFamily="18" charset="0"/>
                                  </a:rPr>
                                  <m:t>′</m:t>
                                </m:r>
                              </m:sup>
                            </m:sSubSup>
                          </m:e>
                        </m:d>
                      </m:num>
                      <m:den>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𝐿</m:t>
                                </m:r>
                              </m:e>
                            </m:acc>
                          </m:e>
                          <m:sub>
                            <m:r>
                              <a:rPr lang="en-US" altLang="zh-CN" i="1">
                                <a:latin typeface="Cambria Math" panose="02040503050406030204" pitchFamily="18" charset="0"/>
                              </a:rPr>
                              <m:t>𝑡𝑦𝑝𝑒</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𝐴</m:t>
                            </m:r>
                          </m:sub>
                          <m:sup>
                            <m:r>
                              <a:rPr lang="en-US" altLang="zh-CN" i="1">
                                <a:latin typeface="Cambria Math" panose="02040503050406030204" pitchFamily="18" charset="0"/>
                              </a:rPr>
                              <m:t>′</m:t>
                            </m:r>
                          </m:sup>
                        </m:sSubSup>
                        <m:r>
                          <a:rPr lang="en-US" altLang="zh-CN" i="1">
                            <a:latin typeface="Cambria Math" panose="02040503050406030204" pitchFamily="18" charset="0"/>
                          </a:rPr>
                          <m:t>)</m:t>
                        </m:r>
                      </m:den>
                    </m:f>
                  </m:oMath>
                </a14:m>
                <a:endParaRPr lang="en-US" altLang="zh-CN" dirty="0"/>
              </a:p>
              <a:p>
                <a:endParaRPr lang="en-US" altLang="zh-CN" dirty="0"/>
              </a:p>
              <a:p>
                <a:r>
                  <a:rPr lang="zh-CN" altLang="en-US" dirty="0"/>
                  <a:t>总均衡开销</a:t>
                </a:r>
                <a14:m>
                  <m:oMath xmlns:m="http://schemas.openxmlformats.org/officeDocument/2006/math">
                    <m:r>
                      <a:rPr lang="en-US" altLang="zh-CN" i="1">
                        <a:latin typeface="Cambria Math" panose="02040503050406030204" pitchFamily="18" charset="0"/>
                      </a:rPr>
                      <m:t>𝜌</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𝐴</m:t>
                            </m:r>
                          </m:sub>
                          <m:sup>
                            <m:r>
                              <a:rPr lang="en-US" altLang="zh-CN" i="1">
                                <a:latin typeface="Cambria Math" panose="02040503050406030204" pitchFamily="18" charset="0"/>
                              </a:rPr>
                              <m:t>′</m:t>
                            </m:r>
                          </m:sup>
                        </m:sSubSup>
                      </m:e>
                    </m:d>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𝑠</m:t>
                            </m:r>
                          </m:sub>
                        </m:sSub>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𝐴</m:t>
                                </m:r>
                              </m:sub>
                              <m:sup>
                                <m:r>
                                  <a:rPr lang="en-US" altLang="zh-CN" i="1">
                                    <a:latin typeface="Cambria Math" panose="02040503050406030204" pitchFamily="18" charset="0"/>
                                  </a:rPr>
                                  <m:t>′</m:t>
                                </m:r>
                              </m:sup>
                            </m:sSubSup>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𝐴</m:t>
                            </m:r>
                          </m:sub>
                          <m:sup>
                            <m:r>
                              <a:rPr lang="en-US" altLang="zh-CN" i="1">
                                <a:latin typeface="Cambria Math" panose="02040503050406030204" pitchFamily="18" charset="0"/>
                              </a:rPr>
                              <m:t>′</m:t>
                            </m:r>
                          </m:sup>
                        </m:sSubSup>
                        <m:r>
                          <a:rPr lang="en-US" altLang="zh-CN" i="1">
                            <a:latin typeface="Cambria Math" panose="02040503050406030204" pitchFamily="18" charset="0"/>
                          </a:rPr>
                          <m:t>)</m:t>
                        </m:r>
                      </m:e>
                    </m:rad>
                  </m:oMath>
                </a14:m>
                <a:endParaRPr lang="zh-CN" altLang="en-US" dirty="0"/>
              </a:p>
            </p:txBody>
          </p:sp>
        </mc:Choice>
        <mc:Fallback>
          <p:sp>
            <p:nvSpPr>
              <p:cNvPr id="3" name="内容占位符 2">
                <a:extLst>
                  <a:ext uri="{FF2B5EF4-FFF2-40B4-BE49-F238E27FC236}">
                    <a16:creationId xmlns:a16="http://schemas.microsoft.com/office/drawing/2014/main" id="{363D577E-51A6-4ED3-8227-A1EC5A770919}"/>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92854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1035</Words>
  <Application>Microsoft Office PowerPoint</Application>
  <PresentationFormat>宽屏</PresentationFormat>
  <Paragraphs>102</Paragraphs>
  <Slides>19</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6" baseType="lpstr">
      <vt:lpstr>等线</vt:lpstr>
      <vt:lpstr>等线 Light</vt:lpstr>
      <vt:lpstr>Arial</vt:lpstr>
      <vt:lpstr>Cambria Math</vt:lpstr>
      <vt:lpstr>Times New Roman</vt:lpstr>
      <vt:lpstr>Office 主题​​</vt:lpstr>
      <vt:lpstr>Microsoft Visio 绘图</vt:lpstr>
      <vt:lpstr>响应式的流计算平台运行时重配置策略</vt:lpstr>
      <vt:lpstr>面对的问题</vt:lpstr>
      <vt:lpstr>解决方案</vt:lpstr>
      <vt:lpstr>项目流程</vt:lpstr>
      <vt:lpstr>项目流程</vt:lpstr>
      <vt:lpstr>1迁移触发</vt:lpstr>
      <vt:lpstr>2分组模型—两级路由</vt:lpstr>
      <vt:lpstr>2分组模型—负载</vt:lpstr>
      <vt:lpstr>2分组模型—均衡开销</vt:lpstr>
      <vt:lpstr>2分组模型—迁移开销</vt:lpstr>
      <vt:lpstr>2分组模型—新分组的构建</vt:lpstr>
      <vt:lpstr>3细粒度迁移—问题描述</vt:lpstr>
      <vt:lpstr>PowerPoint 演示文稿</vt:lpstr>
      <vt:lpstr>3细粒度迁移—优先级</vt:lpstr>
      <vt:lpstr>3细粒度迁移—代价计算</vt:lpstr>
      <vt:lpstr>3细粒度迁移—划分</vt:lpstr>
      <vt:lpstr>4一致性</vt:lpstr>
      <vt:lpstr>后期工作</vt:lpstr>
      <vt:lpstr>困难与问题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响应式的Flink运行时重配置的容错策略</dc:title>
  <dc:creator>iWARRIOR XR</dc:creator>
  <cp:lastModifiedBy>iWARRIOR XR</cp:lastModifiedBy>
  <cp:revision>15</cp:revision>
  <dcterms:created xsi:type="dcterms:W3CDTF">2020-04-07T03:52:24Z</dcterms:created>
  <dcterms:modified xsi:type="dcterms:W3CDTF">2020-04-09T02:43:26Z</dcterms:modified>
</cp:coreProperties>
</file>