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0" r:id="rId7"/>
    <p:sldId id="265" r:id="rId8"/>
    <p:sldId id="261" r:id="rId9"/>
    <p:sldId id="263" r:id="rId10"/>
    <p:sldId id="264" r:id="rId11"/>
    <p:sldId id="266" r:id="rId12"/>
    <p:sldId id="268" r:id="rId13"/>
    <p:sldId id="267" r:id="rId14"/>
    <p:sldId id="269" r:id="rId15"/>
    <p:sldId id="270" r:id="rId16"/>
    <p:sldId id="275" r:id="rId17"/>
    <p:sldId id="271" r:id="rId18"/>
    <p:sldId id="272" r:id="rId19"/>
    <p:sldId id="273" r:id="rId20"/>
    <p:sldId id="276" r:id="rId21"/>
    <p:sldId id="277" r:id="rId22"/>
    <p:sldId id="278" r:id="rId23"/>
    <p:sldId id="283" r:id="rId24"/>
    <p:sldId id="284" r:id="rId25"/>
    <p:sldId id="279" r:id="rId26"/>
    <p:sldId id="280" r:id="rId27"/>
    <p:sldId id="281" r:id="rId28"/>
    <p:sldId id="282"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FE58B-E728-498F-9171-09BBADAA88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527EB3-0D57-467B-9F8B-FCD617600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017DE1-EA7B-42F7-91D2-4C99073D9ED3}"/>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6EC0D6F5-E216-44A3-81F3-B5BE4FA02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0FA7C0-31EF-4A59-B0D7-9C653C60E860}"/>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86217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61488-9156-49A3-8CC1-AC909476F0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7880BB-2032-4667-A105-F84D0355C06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D95421-111D-4FDC-B63E-6C73E6662D72}"/>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21CC19B2-0F51-493B-A50D-7925BB8E2F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F4076-E350-4D9B-AF09-937E21F818D7}"/>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137612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A33B72-93E6-4C38-B506-456ADE24C3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5B8B39-E0D6-46DC-8496-890B45E7E6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A3C883-6520-4BB7-ABBE-ADAE227917FD}"/>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7BFEB3E6-7391-42E4-8B6A-69B457946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BD099-D9E6-41DE-A7B4-844474FE14B3}"/>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132165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A66C-B921-4BED-B83F-0694F106C7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64EBDE-E89E-45AE-8C95-D22269C9185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06D007-CA97-4F19-98E9-15B12AC58F15}"/>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6E5B96A4-F425-4174-BAB6-3774A925C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63224-3347-47F5-8655-AB9B9E205A0C}"/>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300404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08A0D-341F-44C2-B32C-2B63BF96B0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361178-9029-493F-B5D6-F0EE23213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BA9744E-3AEE-48AE-9DF6-1B86A093AD8A}"/>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B1C3752F-16A7-4FA6-B723-D0DFBFD606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B3CD29-998C-4A39-B3CF-DAA4E8C75F9C}"/>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384308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EF5BC-4519-4C67-B61C-3A22253A8A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8638D0-4DFA-4D07-8DA6-325B35E5497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14EAF5F-8A12-4F15-9A43-3C7BC92462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457DF25-EF2D-405A-91BE-FDF5532B0E27}"/>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0A0683DA-ADB1-4156-822F-47EC813D36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B64291-DC5E-45B0-B784-982CDFF14454}"/>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29737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590F7-4E98-4AAC-8E2A-6E2F23B485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EA53EB-9CB9-4C71-A79E-D83CCE19E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4DC296-3B9B-4CBC-9C7B-C95A39FE61D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C464DFE-4CAF-4A53-98C2-8AD81EF7E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F8E6699-2F15-40E2-9FD8-BCCDA810AB4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D817AE9-2D53-4C50-B183-E83F7535B435}"/>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8" name="页脚占位符 7">
            <a:extLst>
              <a:ext uri="{FF2B5EF4-FFF2-40B4-BE49-F238E27FC236}">
                <a16:creationId xmlns:a16="http://schemas.microsoft.com/office/drawing/2014/main" id="{E40A3673-E051-4701-A529-4EBCB348E7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3A0E31-637A-4602-86A1-B65B1912DD54}"/>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116519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21F92-E112-42D5-A4BF-AF04246B32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FCF17F-50AE-4646-9893-BAE7C2339645}"/>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4" name="页脚占位符 3">
            <a:extLst>
              <a:ext uri="{FF2B5EF4-FFF2-40B4-BE49-F238E27FC236}">
                <a16:creationId xmlns:a16="http://schemas.microsoft.com/office/drawing/2014/main" id="{1F1000FD-7949-488E-90D7-756774A8A4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497EC7-1EEE-4732-8CBE-1EF0C2A2C003}"/>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188278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F53E4D-F713-4C49-A35D-EB2488E711F2}"/>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3" name="页脚占位符 2">
            <a:extLst>
              <a:ext uri="{FF2B5EF4-FFF2-40B4-BE49-F238E27FC236}">
                <a16:creationId xmlns:a16="http://schemas.microsoft.com/office/drawing/2014/main" id="{7694DECB-87FE-45A2-9DFD-94A53FFFE0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1E54B4-0DA4-437C-B1C6-D49B4E64A009}"/>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7901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F321E-B93B-4F4F-96F9-A42D2D111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4F5FF0-8C9D-4FB6-BF68-EC1746AC9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7352ED3-3466-41DD-AFD8-733305D9C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567EC6-0488-4482-ABD9-AA9776B4F920}"/>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75270C3A-AF40-4F7F-A9F7-7896C1DB28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CEBCDB-DEB7-48E0-8853-03C5EEB9F9B5}"/>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2458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BDEAC-4E7C-4926-B261-68E5344F16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BA109F5-D01F-4DA5-88E1-DAC78D015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3174A8-84EE-48CA-852C-DC7C4F165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ED4322A-4D5D-4236-B3F5-20AFF2A4DBE1}"/>
              </a:ext>
            </a:extLst>
          </p:cNvPr>
          <p:cNvSpPr>
            <a:spLocks noGrp="1"/>
          </p:cNvSpPr>
          <p:nvPr>
            <p:ph type="dt" sz="half" idx="10"/>
          </p:nvPr>
        </p:nvSpPr>
        <p:spPr/>
        <p:txBody>
          <a:bodyPr/>
          <a:lstStyle/>
          <a:p>
            <a:fld id="{DE21DEEB-4B74-44C2-98DE-8144E5D82A9A}"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4E2BD4EB-373F-4DB6-8281-39FDA45222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4BF5F4-144E-4AF5-B58F-DB018A7CCCC3}"/>
              </a:ext>
            </a:extLst>
          </p:cNvPr>
          <p:cNvSpPr>
            <a:spLocks noGrp="1"/>
          </p:cNvSpPr>
          <p:nvPr>
            <p:ph type="sldNum" sz="quarter" idx="12"/>
          </p:nvPr>
        </p:nvSpPr>
        <p:spPr/>
        <p:txBody>
          <a:body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210852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39B041-0940-4516-8616-A851FB403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971E69-E1D8-443A-BDA0-68B02C89D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1DD5E8-AF45-4C84-A32F-F72BC1A10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DEEB-4B74-44C2-98DE-8144E5D82A9A}"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3435B53A-E0A5-432B-8C5E-034BD6E68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BD996C-8756-488D-964B-3A85F8F3F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DF45F-E7FC-4732-A6D3-C74FD6D52EBF}" type="slidenum">
              <a:rPr lang="zh-CN" altLang="en-US" smtClean="0"/>
              <a:t>‹#›</a:t>
            </a:fld>
            <a:endParaRPr lang="zh-CN" altLang="en-US"/>
          </a:p>
        </p:txBody>
      </p:sp>
    </p:spTree>
    <p:extLst>
      <p:ext uri="{BB962C8B-B14F-4D97-AF65-F5344CB8AC3E}">
        <p14:creationId xmlns:p14="http://schemas.microsoft.com/office/powerpoint/2010/main" val="49591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1A9E0-FAC5-4A94-B4FE-D07D0940881B}"/>
              </a:ext>
            </a:extLst>
          </p:cNvPr>
          <p:cNvSpPr>
            <a:spLocks noGrp="1"/>
          </p:cNvSpPr>
          <p:nvPr>
            <p:ph type="ctrTitle"/>
          </p:nvPr>
        </p:nvSpPr>
        <p:spPr/>
        <p:txBody>
          <a:bodyPr/>
          <a:lstStyle/>
          <a:p>
            <a:r>
              <a:rPr lang="zh-CN" altLang="en-US" dirty="0"/>
              <a:t>响应式的</a:t>
            </a:r>
            <a:r>
              <a:rPr lang="en-US" altLang="zh-CN" dirty="0" err="1"/>
              <a:t>Flink</a:t>
            </a:r>
            <a:r>
              <a:rPr lang="zh-CN" altLang="en-US" dirty="0"/>
              <a:t>运行时重配置的容错策略</a:t>
            </a:r>
          </a:p>
        </p:txBody>
      </p:sp>
      <p:sp>
        <p:nvSpPr>
          <p:cNvPr id="3" name="副标题 2">
            <a:extLst>
              <a:ext uri="{FF2B5EF4-FFF2-40B4-BE49-F238E27FC236}">
                <a16:creationId xmlns:a16="http://schemas.microsoft.com/office/drawing/2014/main" id="{E96AD182-7635-45AD-A330-7F53F3DA7589}"/>
              </a:ext>
            </a:extLst>
          </p:cNvPr>
          <p:cNvSpPr>
            <a:spLocks noGrp="1"/>
          </p:cNvSpPr>
          <p:nvPr>
            <p:ph type="subTitle" idx="1"/>
          </p:nvPr>
        </p:nvSpPr>
        <p:spPr/>
        <p:txBody>
          <a:bodyPr/>
          <a:lstStyle/>
          <a:p>
            <a:r>
              <a:rPr lang="zh-CN" altLang="en-US" dirty="0"/>
              <a:t>朱和一</a:t>
            </a:r>
          </a:p>
        </p:txBody>
      </p:sp>
    </p:spTree>
    <p:extLst>
      <p:ext uri="{BB962C8B-B14F-4D97-AF65-F5344CB8AC3E}">
        <p14:creationId xmlns:p14="http://schemas.microsoft.com/office/powerpoint/2010/main" val="379104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9B883-9A2F-427F-86C8-902D961464B6}"/>
              </a:ext>
            </a:extLst>
          </p:cNvPr>
          <p:cNvSpPr>
            <a:spLocks noGrp="1"/>
          </p:cNvSpPr>
          <p:nvPr>
            <p:ph type="title"/>
          </p:nvPr>
        </p:nvSpPr>
        <p:spPr/>
        <p:txBody>
          <a:bodyPr/>
          <a:lstStyle/>
          <a:p>
            <a:r>
              <a:rPr lang="zh-CN" altLang="en-US" dirty="0"/>
              <a:t>状态迁移</a:t>
            </a:r>
          </a:p>
        </p:txBody>
      </p:sp>
      <p:sp>
        <p:nvSpPr>
          <p:cNvPr id="3" name="内容占位符 2">
            <a:extLst>
              <a:ext uri="{FF2B5EF4-FFF2-40B4-BE49-F238E27FC236}">
                <a16:creationId xmlns:a16="http://schemas.microsoft.com/office/drawing/2014/main" id="{82BD9945-6E20-4E6C-93C2-1AD4447893C2}"/>
              </a:ext>
            </a:extLst>
          </p:cNvPr>
          <p:cNvSpPr>
            <a:spLocks noGrp="1"/>
          </p:cNvSpPr>
          <p:nvPr>
            <p:ph idx="1"/>
          </p:nvPr>
        </p:nvSpPr>
        <p:spPr/>
        <p:txBody>
          <a:bodyPr/>
          <a:lstStyle/>
          <a:p>
            <a:r>
              <a:rPr lang="zh-CN" altLang="en-US" dirty="0"/>
              <a:t>多线程。对每个涉及的算子开启一个线程来向外推送状态</a:t>
            </a:r>
            <a:endParaRPr lang="en-US" altLang="zh-CN" dirty="0"/>
          </a:p>
          <a:p>
            <a:endParaRPr lang="zh-CN" altLang="en-US" dirty="0"/>
          </a:p>
        </p:txBody>
      </p:sp>
    </p:spTree>
    <p:extLst>
      <p:ext uri="{BB962C8B-B14F-4D97-AF65-F5344CB8AC3E}">
        <p14:creationId xmlns:p14="http://schemas.microsoft.com/office/powerpoint/2010/main" val="121052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9D36A-86D0-4C70-AC6B-32A9F403DB33}"/>
              </a:ext>
            </a:extLst>
          </p:cNvPr>
          <p:cNvSpPr>
            <a:spLocks noGrp="1"/>
          </p:cNvSpPr>
          <p:nvPr>
            <p:ph type="title"/>
          </p:nvPr>
        </p:nvSpPr>
        <p:spPr/>
        <p:txBody>
          <a:bodyPr/>
          <a:lstStyle/>
          <a:p>
            <a:r>
              <a:rPr lang="zh-CN" altLang="en-US" dirty="0"/>
              <a:t>资源分配</a:t>
            </a:r>
          </a:p>
        </p:txBody>
      </p:sp>
      <p:sp>
        <p:nvSpPr>
          <p:cNvPr id="3" name="内容占位符 2">
            <a:extLst>
              <a:ext uri="{FF2B5EF4-FFF2-40B4-BE49-F238E27FC236}">
                <a16:creationId xmlns:a16="http://schemas.microsoft.com/office/drawing/2014/main" id="{C1DD8C52-F836-4D35-B3FF-62FCF4A3B77F}"/>
              </a:ext>
            </a:extLst>
          </p:cNvPr>
          <p:cNvSpPr>
            <a:spLocks noGrp="1"/>
          </p:cNvSpPr>
          <p:nvPr>
            <p:ph idx="1"/>
          </p:nvPr>
        </p:nvSpPr>
        <p:spPr/>
        <p:txBody>
          <a:bodyPr/>
          <a:lstStyle/>
          <a:p>
            <a:r>
              <a:rPr lang="zh-CN" altLang="en-US" dirty="0"/>
              <a:t>添加新算子</a:t>
            </a:r>
            <a:r>
              <a:rPr lang="en-US" altLang="zh-CN" dirty="0"/>
              <a:t>/</a:t>
            </a:r>
            <a:r>
              <a:rPr lang="zh-CN" altLang="en-US" dirty="0"/>
              <a:t>增加并行度</a:t>
            </a:r>
            <a:endParaRPr lang="en-US" altLang="zh-CN" dirty="0"/>
          </a:p>
          <a:p>
            <a:r>
              <a:rPr lang="zh-CN" altLang="en-US" dirty="0"/>
              <a:t>选择空闲资源最多的节点</a:t>
            </a:r>
            <a:endParaRPr lang="en-US" altLang="zh-CN" dirty="0"/>
          </a:p>
          <a:p>
            <a:endParaRPr lang="zh-CN" altLang="en-US" dirty="0"/>
          </a:p>
        </p:txBody>
      </p:sp>
    </p:spTree>
    <p:extLst>
      <p:ext uri="{BB962C8B-B14F-4D97-AF65-F5344CB8AC3E}">
        <p14:creationId xmlns:p14="http://schemas.microsoft.com/office/powerpoint/2010/main" val="92721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05167-E85C-4DD0-80B2-E9CDA6FFD605}"/>
              </a:ext>
            </a:extLst>
          </p:cNvPr>
          <p:cNvSpPr>
            <a:spLocks noGrp="1"/>
          </p:cNvSpPr>
          <p:nvPr>
            <p:ph type="title"/>
          </p:nvPr>
        </p:nvSpPr>
        <p:spPr>
          <a:xfrm>
            <a:off x="838200" y="2164702"/>
            <a:ext cx="10515600" cy="2724539"/>
          </a:xfrm>
        </p:spPr>
        <p:txBody>
          <a:bodyPr/>
          <a:lstStyle/>
          <a:p>
            <a:pPr algn="ctr"/>
            <a:r>
              <a:rPr lang="zh-CN" altLang="en-US" dirty="0"/>
              <a:t>实验</a:t>
            </a:r>
            <a:br>
              <a:rPr lang="en-US" altLang="zh-CN" dirty="0"/>
            </a:br>
            <a:br>
              <a:rPr lang="en-US" altLang="zh-CN" dirty="0"/>
            </a:br>
            <a:r>
              <a:rPr lang="zh-CN" altLang="en-US" dirty="0"/>
              <a:t>对比对象</a:t>
            </a:r>
            <a:br>
              <a:rPr lang="en-US" altLang="zh-CN" dirty="0"/>
            </a:br>
            <a:r>
              <a:rPr lang="zh-CN" altLang="en-US" dirty="0"/>
              <a:t>指标选择</a:t>
            </a:r>
          </a:p>
        </p:txBody>
      </p:sp>
    </p:spTree>
    <p:extLst>
      <p:ext uri="{BB962C8B-B14F-4D97-AF65-F5344CB8AC3E}">
        <p14:creationId xmlns:p14="http://schemas.microsoft.com/office/powerpoint/2010/main" val="196265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5A93A-22D2-456E-8A03-EAFCB909522A}"/>
              </a:ext>
            </a:extLst>
          </p:cNvPr>
          <p:cNvSpPr>
            <a:spLocks noGrp="1"/>
          </p:cNvSpPr>
          <p:nvPr>
            <p:ph type="title"/>
          </p:nvPr>
        </p:nvSpPr>
        <p:spPr/>
        <p:txBody>
          <a:bodyPr/>
          <a:lstStyle/>
          <a:p>
            <a:r>
              <a:rPr lang="zh-CN" altLang="en-US" dirty="0"/>
              <a:t>对比对象</a:t>
            </a:r>
          </a:p>
        </p:txBody>
      </p:sp>
      <p:sp>
        <p:nvSpPr>
          <p:cNvPr id="3" name="内容占位符 2">
            <a:extLst>
              <a:ext uri="{FF2B5EF4-FFF2-40B4-BE49-F238E27FC236}">
                <a16:creationId xmlns:a16="http://schemas.microsoft.com/office/drawing/2014/main" id="{6A3E7E71-348B-43B0-9A09-97AD4678807F}"/>
              </a:ext>
            </a:extLst>
          </p:cNvPr>
          <p:cNvSpPr>
            <a:spLocks noGrp="1"/>
          </p:cNvSpPr>
          <p:nvPr>
            <p:ph idx="1"/>
          </p:nvPr>
        </p:nvSpPr>
        <p:spPr/>
        <p:txBody>
          <a:bodyPr/>
          <a:lstStyle/>
          <a:p>
            <a:r>
              <a:rPr lang="zh-CN" altLang="en-US" dirty="0"/>
              <a:t>由于没有</a:t>
            </a:r>
            <a:r>
              <a:rPr lang="en-US" altLang="zh-CN" dirty="0" err="1"/>
              <a:t>Flink</a:t>
            </a:r>
            <a:r>
              <a:rPr lang="zh-CN" altLang="en-US" dirty="0"/>
              <a:t>平台上类似的工作，本文计划与</a:t>
            </a:r>
            <a:r>
              <a:rPr lang="en-US" altLang="zh-CN" dirty="0" err="1"/>
              <a:t>Flink</a:t>
            </a:r>
            <a:r>
              <a:rPr lang="zh-CN" altLang="en-US" dirty="0"/>
              <a:t>平台本身对比</a:t>
            </a:r>
            <a:endParaRPr lang="en-US" altLang="zh-CN" dirty="0"/>
          </a:p>
          <a:p>
            <a:r>
              <a:rPr lang="en-US" altLang="zh-CN" dirty="0" err="1"/>
              <a:t>Flink</a:t>
            </a:r>
            <a:r>
              <a:rPr lang="zh-CN" altLang="en-US" dirty="0"/>
              <a:t>本身要想实现重配置，需要取消当前任务，做相应操作，然后重新提交拓扑并部署。</a:t>
            </a:r>
          </a:p>
        </p:txBody>
      </p:sp>
    </p:spTree>
    <p:extLst>
      <p:ext uri="{BB962C8B-B14F-4D97-AF65-F5344CB8AC3E}">
        <p14:creationId xmlns:p14="http://schemas.microsoft.com/office/powerpoint/2010/main" val="196263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3C881-3FFC-4B29-B8CC-6A62625C2649}"/>
              </a:ext>
            </a:extLst>
          </p:cNvPr>
          <p:cNvSpPr>
            <a:spLocks noGrp="1"/>
          </p:cNvSpPr>
          <p:nvPr>
            <p:ph type="title"/>
          </p:nvPr>
        </p:nvSpPr>
        <p:spPr/>
        <p:txBody>
          <a:bodyPr/>
          <a:lstStyle/>
          <a:p>
            <a:r>
              <a:rPr lang="zh-CN" altLang="en-US" dirty="0"/>
              <a:t>对比指标</a:t>
            </a:r>
          </a:p>
        </p:txBody>
      </p:sp>
      <p:sp>
        <p:nvSpPr>
          <p:cNvPr id="3" name="内容占位符 2">
            <a:extLst>
              <a:ext uri="{FF2B5EF4-FFF2-40B4-BE49-F238E27FC236}">
                <a16:creationId xmlns:a16="http://schemas.microsoft.com/office/drawing/2014/main" id="{397DE206-B69A-4700-9B6C-4B7E0304BC55}"/>
              </a:ext>
            </a:extLst>
          </p:cNvPr>
          <p:cNvSpPr>
            <a:spLocks noGrp="1"/>
          </p:cNvSpPr>
          <p:nvPr>
            <p:ph idx="1"/>
          </p:nvPr>
        </p:nvSpPr>
        <p:spPr/>
        <p:txBody>
          <a:bodyPr/>
          <a:lstStyle/>
          <a:p>
            <a:r>
              <a:rPr lang="zh-CN" altLang="en-US" dirty="0"/>
              <a:t>延迟</a:t>
            </a:r>
            <a:endParaRPr lang="en-US" altLang="zh-CN" dirty="0"/>
          </a:p>
          <a:p>
            <a:r>
              <a:rPr lang="zh-CN" altLang="en-US" dirty="0"/>
              <a:t>吞吐量</a:t>
            </a:r>
            <a:endParaRPr lang="en-US" altLang="zh-CN" dirty="0"/>
          </a:p>
          <a:p>
            <a:r>
              <a:rPr lang="zh-CN" altLang="en-US" dirty="0"/>
              <a:t>重配置所花费的时间</a:t>
            </a:r>
            <a:endParaRPr lang="en-US" altLang="zh-CN" dirty="0"/>
          </a:p>
          <a:p>
            <a:r>
              <a:rPr lang="zh-CN" altLang="en-US" dirty="0"/>
              <a:t>正确定的保证</a:t>
            </a:r>
            <a:endParaRPr lang="en-US" altLang="zh-CN" dirty="0"/>
          </a:p>
          <a:p>
            <a:r>
              <a:rPr lang="zh-CN" altLang="en-US" dirty="0"/>
              <a:t>语义保证</a:t>
            </a:r>
            <a:endParaRPr lang="en-US" altLang="zh-CN" dirty="0"/>
          </a:p>
          <a:p>
            <a:r>
              <a:rPr lang="zh-CN" altLang="en-US" dirty="0"/>
              <a:t>额外的资源占有和资源开销</a:t>
            </a:r>
          </a:p>
        </p:txBody>
      </p:sp>
    </p:spTree>
    <p:extLst>
      <p:ext uri="{BB962C8B-B14F-4D97-AF65-F5344CB8AC3E}">
        <p14:creationId xmlns:p14="http://schemas.microsoft.com/office/powerpoint/2010/main" val="291782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CFA90-720A-4EE9-97F6-BDDCB8FC402D}"/>
              </a:ext>
            </a:extLst>
          </p:cNvPr>
          <p:cNvSpPr>
            <a:spLocks noGrp="1"/>
          </p:cNvSpPr>
          <p:nvPr>
            <p:ph type="title"/>
          </p:nvPr>
        </p:nvSpPr>
        <p:spPr>
          <a:xfrm>
            <a:off x="838200" y="2766218"/>
            <a:ext cx="10515600" cy="1325563"/>
          </a:xfrm>
        </p:spPr>
        <p:txBody>
          <a:bodyPr/>
          <a:lstStyle/>
          <a:p>
            <a:pPr algn="ctr"/>
            <a:r>
              <a:rPr lang="zh-CN" altLang="en-US" dirty="0"/>
              <a:t>谢谢</a:t>
            </a:r>
          </a:p>
        </p:txBody>
      </p:sp>
    </p:spTree>
    <p:extLst>
      <p:ext uri="{BB962C8B-B14F-4D97-AF65-F5344CB8AC3E}">
        <p14:creationId xmlns:p14="http://schemas.microsoft.com/office/powerpoint/2010/main" val="388953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1A9E0-FAC5-4A94-B4FE-D07D0940881B}"/>
              </a:ext>
            </a:extLst>
          </p:cNvPr>
          <p:cNvSpPr>
            <a:spLocks noGrp="1"/>
          </p:cNvSpPr>
          <p:nvPr>
            <p:ph type="ctrTitle"/>
          </p:nvPr>
        </p:nvSpPr>
        <p:spPr/>
        <p:txBody>
          <a:bodyPr/>
          <a:lstStyle/>
          <a:p>
            <a:r>
              <a:rPr lang="zh-CN" altLang="en-US" dirty="0"/>
              <a:t>响应式的</a:t>
            </a:r>
            <a:r>
              <a:rPr lang="en-US" altLang="zh-CN" dirty="0" err="1"/>
              <a:t>Flink</a:t>
            </a:r>
            <a:r>
              <a:rPr lang="zh-CN" altLang="en-US" dirty="0"/>
              <a:t>运行时重配置的容错策略</a:t>
            </a:r>
          </a:p>
        </p:txBody>
      </p:sp>
      <p:sp>
        <p:nvSpPr>
          <p:cNvPr id="3" name="副标题 2">
            <a:extLst>
              <a:ext uri="{FF2B5EF4-FFF2-40B4-BE49-F238E27FC236}">
                <a16:creationId xmlns:a16="http://schemas.microsoft.com/office/drawing/2014/main" id="{E96AD182-7635-45AD-A330-7F53F3DA7589}"/>
              </a:ext>
            </a:extLst>
          </p:cNvPr>
          <p:cNvSpPr>
            <a:spLocks noGrp="1"/>
          </p:cNvSpPr>
          <p:nvPr>
            <p:ph type="subTitle" idx="1"/>
          </p:nvPr>
        </p:nvSpPr>
        <p:spPr/>
        <p:txBody>
          <a:bodyPr/>
          <a:lstStyle/>
          <a:p>
            <a:r>
              <a:rPr lang="zh-CN" altLang="en-US" dirty="0"/>
              <a:t>朱和一</a:t>
            </a:r>
          </a:p>
        </p:txBody>
      </p:sp>
    </p:spTree>
    <p:extLst>
      <p:ext uri="{BB962C8B-B14F-4D97-AF65-F5344CB8AC3E}">
        <p14:creationId xmlns:p14="http://schemas.microsoft.com/office/powerpoint/2010/main" val="417134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A40A1-3D72-419A-8F36-00B01C2200C5}"/>
              </a:ext>
            </a:extLst>
          </p:cNvPr>
          <p:cNvSpPr>
            <a:spLocks noGrp="1"/>
          </p:cNvSpPr>
          <p:nvPr>
            <p:ph type="title"/>
          </p:nvPr>
        </p:nvSpPr>
        <p:spPr>
          <a:xfrm>
            <a:off x="0" y="18255"/>
            <a:ext cx="10515600" cy="1325563"/>
          </a:xfrm>
        </p:spPr>
        <p:txBody>
          <a:bodyPr/>
          <a:lstStyle/>
          <a:p>
            <a:r>
              <a:rPr lang="zh-CN" altLang="en-US" dirty="0"/>
              <a:t>面对的问题</a:t>
            </a:r>
          </a:p>
        </p:txBody>
      </p:sp>
      <p:sp>
        <p:nvSpPr>
          <p:cNvPr id="3" name="内容占位符 2">
            <a:extLst>
              <a:ext uri="{FF2B5EF4-FFF2-40B4-BE49-F238E27FC236}">
                <a16:creationId xmlns:a16="http://schemas.microsoft.com/office/drawing/2014/main" id="{CCC0545C-5F44-4251-9D0B-FF7EEC0ECE83}"/>
              </a:ext>
            </a:extLst>
          </p:cNvPr>
          <p:cNvSpPr>
            <a:spLocks noGrp="1"/>
          </p:cNvSpPr>
          <p:nvPr>
            <p:ph idx="1"/>
          </p:nvPr>
        </p:nvSpPr>
        <p:spPr/>
        <p:txBody>
          <a:bodyPr/>
          <a:lstStyle/>
          <a:p>
            <a:r>
              <a:rPr lang="zh-CN" altLang="en-US" dirty="0"/>
              <a:t>流计算应用中的数据倾斜问题</a:t>
            </a:r>
            <a:r>
              <a:rPr lang="en-US" altLang="zh-CN" dirty="0"/>
              <a:t>--</a:t>
            </a:r>
            <a:r>
              <a:rPr lang="zh-CN" altLang="en-US" dirty="0"/>
              <a:t>可在运行时重配置的分组策略</a:t>
            </a:r>
            <a:endParaRPr lang="en-US" altLang="zh-CN" dirty="0"/>
          </a:p>
          <a:p>
            <a:r>
              <a:rPr lang="zh-CN" altLang="en-US" dirty="0"/>
              <a:t>重配置带来的高延迟</a:t>
            </a:r>
            <a:r>
              <a:rPr lang="en-US" altLang="zh-CN" dirty="0"/>
              <a:t>--</a:t>
            </a:r>
            <a:r>
              <a:rPr lang="zh-CN" altLang="en-US" dirty="0"/>
              <a:t>细粒度迁移</a:t>
            </a:r>
            <a:endParaRPr lang="en-US" altLang="zh-CN" dirty="0"/>
          </a:p>
          <a:p>
            <a:endParaRPr lang="zh-CN" altLang="en-US" dirty="0"/>
          </a:p>
        </p:txBody>
      </p:sp>
    </p:spTree>
    <p:extLst>
      <p:ext uri="{BB962C8B-B14F-4D97-AF65-F5344CB8AC3E}">
        <p14:creationId xmlns:p14="http://schemas.microsoft.com/office/powerpoint/2010/main" val="292057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7BC0E-3BA6-4215-92FA-F57934C5E865}"/>
              </a:ext>
            </a:extLst>
          </p:cNvPr>
          <p:cNvSpPr>
            <a:spLocks noGrp="1"/>
          </p:cNvSpPr>
          <p:nvPr>
            <p:ph type="title"/>
          </p:nvPr>
        </p:nvSpPr>
        <p:spPr>
          <a:xfrm>
            <a:off x="0" y="0"/>
            <a:ext cx="10515600" cy="1325563"/>
          </a:xfrm>
        </p:spPr>
        <p:txBody>
          <a:bodyPr/>
          <a:lstStyle/>
          <a:p>
            <a:r>
              <a:rPr lang="zh-CN" altLang="en-US" dirty="0"/>
              <a:t>解决方案</a:t>
            </a:r>
          </a:p>
        </p:txBody>
      </p:sp>
      <p:sp>
        <p:nvSpPr>
          <p:cNvPr id="3" name="内容占位符 2">
            <a:extLst>
              <a:ext uri="{FF2B5EF4-FFF2-40B4-BE49-F238E27FC236}">
                <a16:creationId xmlns:a16="http://schemas.microsoft.com/office/drawing/2014/main" id="{17B66372-04FE-4D82-851E-EA0D146CF5DF}"/>
              </a:ext>
            </a:extLst>
          </p:cNvPr>
          <p:cNvSpPr>
            <a:spLocks noGrp="1"/>
          </p:cNvSpPr>
          <p:nvPr>
            <p:ph idx="1"/>
          </p:nvPr>
        </p:nvSpPr>
        <p:spPr/>
        <p:txBody>
          <a:bodyPr/>
          <a:lstStyle/>
          <a:p>
            <a:r>
              <a:rPr lang="zh-CN" altLang="en-US" dirty="0"/>
              <a:t>针对数据倾斜问题，提出两级路由的分组算法来快速重新分配键值，保证下游负载均衡；</a:t>
            </a:r>
            <a:endParaRPr lang="en-US" altLang="zh-CN" dirty="0"/>
          </a:p>
          <a:p>
            <a:r>
              <a:rPr lang="zh-CN" altLang="en-US" dirty="0"/>
              <a:t>针对高延迟问题，提出细粒度的状态迁移策略，保证分组算法更新后，下游算子状态的正确性和可查询性。</a:t>
            </a:r>
          </a:p>
          <a:p>
            <a:r>
              <a:rPr lang="zh-CN" altLang="en-US" dirty="0"/>
              <a:t>针对一致性问题，提出基于异步检查点的指令传播模型，确保分组算法的更新和状态迁移两个过程的发生在数据流角度满足一致性</a:t>
            </a:r>
            <a:r>
              <a:rPr lang="en-US" altLang="zh-CN" dirty="0"/>
              <a:t>(</a:t>
            </a:r>
            <a:r>
              <a:rPr lang="zh-CN" altLang="en-US" dirty="0"/>
              <a:t>在时间角度看是异步的，但是在数据流角度看是同步的</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395945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4B949-40DB-4D97-B30F-6A9808B64F2A}"/>
              </a:ext>
            </a:extLst>
          </p:cNvPr>
          <p:cNvSpPr>
            <a:spLocks noGrp="1"/>
          </p:cNvSpPr>
          <p:nvPr>
            <p:ph type="title"/>
          </p:nvPr>
        </p:nvSpPr>
        <p:spPr>
          <a:xfrm>
            <a:off x="0" y="25526"/>
            <a:ext cx="10515600" cy="1325563"/>
          </a:xfrm>
        </p:spPr>
        <p:txBody>
          <a:bodyPr/>
          <a:lstStyle/>
          <a:p>
            <a:r>
              <a:rPr lang="zh-CN" altLang="en-US" dirty="0"/>
              <a:t>项目流程</a:t>
            </a:r>
          </a:p>
        </p:txBody>
      </p:sp>
      <p:sp>
        <p:nvSpPr>
          <p:cNvPr id="5" name="矩形: 圆角 4">
            <a:extLst>
              <a:ext uri="{FF2B5EF4-FFF2-40B4-BE49-F238E27FC236}">
                <a16:creationId xmlns:a16="http://schemas.microsoft.com/office/drawing/2014/main" id="{E29C76BF-0694-4CB6-AF12-D43603ED9174}"/>
              </a:ext>
            </a:extLst>
          </p:cNvPr>
          <p:cNvSpPr/>
          <p:nvPr/>
        </p:nvSpPr>
        <p:spPr>
          <a:xfrm>
            <a:off x="99523" y="1161427"/>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倾斜检测</a:t>
            </a:r>
            <a:endParaRPr lang="en-US" altLang="zh-CN" dirty="0"/>
          </a:p>
        </p:txBody>
      </p:sp>
      <p:sp>
        <p:nvSpPr>
          <p:cNvPr id="6" name="矩形: 圆角 5">
            <a:extLst>
              <a:ext uri="{FF2B5EF4-FFF2-40B4-BE49-F238E27FC236}">
                <a16:creationId xmlns:a16="http://schemas.microsoft.com/office/drawing/2014/main" id="{FD365104-D6CF-478C-B5C8-B5E9ECABFFA2}"/>
              </a:ext>
            </a:extLst>
          </p:cNvPr>
          <p:cNvSpPr/>
          <p:nvPr/>
        </p:nvSpPr>
        <p:spPr>
          <a:xfrm>
            <a:off x="99523" y="3069771"/>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下游均衡开销较大</a:t>
            </a:r>
          </a:p>
        </p:txBody>
      </p:sp>
      <p:sp>
        <p:nvSpPr>
          <p:cNvPr id="7" name="矩形: 圆角 6">
            <a:extLst>
              <a:ext uri="{FF2B5EF4-FFF2-40B4-BE49-F238E27FC236}">
                <a16:creationId xmlns:a16="http://schemas.microsoft.com/office/drawing/2014/main" id="{20347578-917C-4751-BD2D-E911805A92B4}"/>
              </a:ext>
            </a:extLst>
          </p:cNvPr>
          <p:cNvSpPr/>
          <p:nvPr/>
        </p:nvSpPr>
        <p:spPr>
          <a:xfrm>
            <a:off x="1474237" y="209641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触发迁移</a:t>
            </a:r>
          </a:p>
        </p:txBody>
      </p:sp>
      <p:sp>
        <p:nvSpPr>
          <p:cNvPr id="8" name="矩形: 圆角 7">
            <a:extLst>
              <a:ext uri="{FF2B5EF4-FFF2-40B4-BE49-F238E27FC236}">
                <a16:creationId xmlns:a16="http://schemas.microsoft.com/office/drawing/2014/main" id="{3CDEA1A4-0853-4828-8348-0FE3B468799D}"/>
              </a:ext>
            </a:extLst>
          </p:cNvPr>
          <p:cNvSpPr/>
          <p:nvPr/>
        </p:nvSpPr>
        <p:spPr>
          <a:xfrm>
            <a:off x="4528457" y="2084270"/>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构建新分组算法</a:t>
            </a:r>
          </a:p>
        </p:txBody>
      </p:sp>
      <p:sp>
        <p:nvSpPr>
          <p:cNvPr id="9" name="矩形: 圆角 8">
            <a:extLst>
              <a:ext uri="{FF2B5EF4-FFF2-40B4-BE49-F238E27FC236}">
                <a16:creationId xmlns:a16="http://schemas.microsoft.com/office/drawing/2014/main" id="{39BD2C5D-8450-4F96-807A-9599FF5351B4}"/>
              </a:ext>
            </a:extLst>
          </p:cNvPr>
          <p:cNvSpPr/>
          <p:nvPr/>
        </p:nvSpPr>
        <p:spPr>
          <a:xfrm>
            <a:off x="9858835" y="45924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确定迁移优先级</a:t>
            </a:r>
          </a:p>
        </p:txBody>
      </p:sp>
      <p:sp>
        <p:nvSpPr>
          <p:cNvPr id="10" name="矩形: 圆角 9">
            <a:extLst>
              <a:ext uri="{FF2B5EF4-FFF2-40B4-BE49-F238E27FC236}">
                <a16:creationId xmlns:a16="http://schemas.microsoft.com/office/drawing/2014/main" id="{63BFCD71-F91C-4301-843B-0E4D448845DC}"/>
              </a:ext>
            </a:extLst>
          </p:cNvPr>
          <p:cNvSpPr/>
          <p:nvPr/>
        </p:nvSpPr>
        <p:spPr>
          <a:xfrm>
            <a:off x="9858836" y="208426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确定拆分次数</a:t>
            </a:r>
          </a:p>
        </p:txBody>
      </p:sp>
      <p:sp>
        <p:nvSpPr>
          <p:cNvPr id="11" name="矩形: 圆角 10">
            <a:extLst>
              <a:ext uri="{FF2B5EF4-FFF2-40B4-BE49-F238E27FC236}">
                <a16:creationId xmlns:a16="http://schemas.microsoft.com/office/drawing/2014/main" id="{E2E174D8-EF61-4D45-AAB8-7A305AE549F1}"/>
              </a:ext>
            </a:extLst>
          </p:cNvPr>
          <p:cNvSpPr/>
          <p:nvPr/>
        </p:nvSpPr>
        <p:spPr>
          <a:xfrm>
            <a:off x="9858834" y="383374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小型迁移指令发出</a:t>
            </a:r>
          </a:p>
        </p:txBody>
      </p:sp>
      <p:sp>
        <p:nvSpPr>
          <p:cNvPr id="12" name="矩形: 圆角 11">
            <a:extLst>
              <a:ext uri="{FF2B5EF4-FFF2-40B4-BE49-F238E27FC236}">
                <a16:creationId xmlns:a16="http://schemas.microsoft.com/office/drawing/2014/main" id="{0EA57A9D-2604-4D41-B7E9-444026EB901C}"/>
              </a:ext>
            </a:extLst>
          </p:cNvPr>
          <p:cNvSpPr/>
          <p:nvPr/>
        </p:nvSpPr>
        <p:spPr>
          <a:xfrm>
            <a:off x="9858833" y="5321066"/>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随检查点游标传播</a:t>
            </a:r>
          </a:p>
        </p:txBody>
      </p:sp>
      <p:sp>
        <p:nvSpPr>
          <p:cNvPr id="13" name="矩形: 圆角 12">
            <a:extLst>
              <a:ext uri="{FF2B5EF4-FFF2-40B4-BE49-F238E27FC236}">
                <a16:creationId xmlns:a16="http://schemas.microsoft.com/office/drawing/2014/main" id="{402C4BED-0E75-44E2-8571-A53BF6FAC87A}"/>
              </a:ext>
            </a:extLst>
          </p:cNvPr>
          <p:cNvSpPr/>
          <p:nvPr/>
        </p:nvSpPr>
        <p:spPr>
          <a:xfrm>
            <a:off x="7700350" y="5321066"/>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上游算子更新分组算法</a:t>
            </a:r>
          </a:p>
        </p:txBody>
      </p:sp>
      <p:sp>
        <p:nvSpPr>
          <p:cNvPr id="14" name="矩形: 圆角 13">
            <a:extLst>
              <a:ext uri="{FF2B5EF4-FFF2-40B4-BE49-F238E27FC236}">
                <a16:creationId xmlns:a16="http://schemas.microsoft.com/office/drawing/2014/main" id="{4D0013EE-7B81-499A-A1AC-7866D9116176}"/>
              </a:ext>
            </a:extLst>
          </p:cNvPr>
          <p:cNvSpPr/>
          <p:nvPr/>
        </p:nvSpPr>
        <p:spPr>
          <a:xfrm>
            <a:off x="7700350" y="3446096"/>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下游算子迁移状态</a:t>
            </a:r>
          </a:p>
        </p:txBody>
      </p:sp>
      <p:cxnSp>
        <p:nvCxnSpPr>
          <p:cNvPr id="15" name="连接符: 肘形 14">
            <a:extLst>
              <a:ext uri="{FF2B5EF4-FFF2-40B4-BE49-F238E27FC236}">
                <a16:creationId xmlns:a16="http://schemas.microsoft.com/office/drawing/2014/main" id="{8735EE2E-8225-43F9-886D-DD709BA728E7}"/>
              </a:ext>
            </a:extLst>
          </p:cNvPr>
          <p:cNvCxnSpPr>
            <a:stCxn id="9" idx="2"/>
            <a:endCxn id="10" idx="0"/>
          </p:cNvCxnSpPr>
          <p:nvPr/>
        </p:nvCxnSpPr>
        <p:spPr>
          <a:xfrm rot="16200000" flipH="1">
            <a:off x="10189326" y="1630986"/>
            <a:ext cx="906563" cy="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616AFA3E-D457-4629-8D48-6800E881DFA1}"/>
              </a:ext>
            </a:extLst>
          </p:cNvPr>
          <p:cNvCxnSpPr>
            <a:cxnSpLocks/>
            <a:stCxn id="10" idx="2"/>
            <a:endCxn id="11" idx="0"/>
          </p:cNvCxnSpPr>
          <p:nvPr/>
        </p:nvCxnSpPr>
        <p:spPr>
          <a:xfrm flipH="1">
            <a:off x="10642606" y="2802726"/>
            <a:ext cx="2" cy="1031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7D38F1F-1B99-42D6-BE2D-3FEB348B84B8}"/>
              </a:ext>
            </a:extLst>
          </p:cNvPr>
          <p:cNvCxnSpPr>
            <a:cxnSpLocks/>
            <a:stCxn id="11" idx="2"/>
            <a:endCxn id="12" idx="0"/>
          </p:cNvCxnSpPr>
          <p:nvPr/>
        </p:nvCxnSpPr>
        <p:spPr>
          <a:xfrm flipH="1">
            <a:off x="10642605" y="4552206"/>
            <a:ext cx="1" cy="76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29411C3-4B2C-4173-B646-3A27636F51A6}"/>
              </a:ext>
            </a:extLst>
          </p:cNvPr>
          <p:cNvCxnSpPr>
            <a:cxnSpLocks/>
            <a:stCxn id="12" idx="1"/>
            <a:endCxn id="13" idx="3"/>
          </p:cNvCxnSpPr>
          <p:nvPr/>
        </p:nvCxnSpPr>
        <p:spPr>
          <a:xfrm flipH="1">
            <a:off x="9267893" y="5680295"/>
            <a:ext cx="59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BF3F50B-F44C-4D9D-AE57-460016294C20}"/>
              </a:ext>
            </a:extLst>
          </p:cNvPr>
          <p:cNvCxnSpPr>
            <a:cxnSpLocks/>
            <a:stCxn id="13" idx="0"/>
            <a:endCxn id="14" idx="2"/>
          </p:cNvCxnSpPr>
          <p:nvPr/>
        </p:nvCxnSpPr>
        <p:spPr>
          <a:xfrm flipV="1">
            <a:off x="8484122" y="4164553"/>
            <a:ext cx="0" cy="1156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609E62BF-2AEE-49DD-9C9E-281673C4BD9F}"/>
              </a:ext>
            </a:extLst>
          </p:cNvPr>
          <p:cNvCxnSpPr>
            <a:cxnSpLocks/>
            <a:stCxn id="14" idx="0"/>
            <a:endCxn id="10" idx="1"/>
          </p:cNvCxnSpPr>
          <p:nvPr/>
        </p:nvCxnSpPr>
        <p:spPr>
          <a:xfrm rot="5400000" flipH="1" flipV="1">
            <a:off x="8670180" y="2257440"/>
            <a:ext cx="1002598" cy="13747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B8A8734-D3E3-4100-9FC6-66C94ACEA308}"/>
              </a:ext>
            </a:extLst>
          </p:cNvPr>
          <p:cNvCxnSpPr>
            <a:cxnSpLocks/>
            <a:stCxn id="7" idx="3"/>
            <a:endCxn id="8" idx="1"/>
          </p:cNvCxnSpPr>
          <p:nvPr/>
        </p:nvCxnSpPr>
        <p:spPr>
          <a:xfrm flipV="1">
            <a:off x="3041780" y="2443499"/>
            <a:ext cx="1486677" cy="12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8C2F63E6-3E22-48B5-A0BF-CADF1D1E2A64}"/>
              </a:ext>
            </a:extLst>
          </p:cNvPr>
          <p:cNvCxnSpPr>
            <a:cxnSpLocks/>
            <a:stCxn id="5" idx="2"/>
            <a:endCxn id="7" idx="1"/>
          </p:cNvCxnSpPr>
          <p:nvPr/>
        </p:nvCxnSpPr>
        <p:spPr>
          <a:xfrm rot="16200000" flipH="1">
            <a:off x="890884" y="1872295"/>
            <a:ext cx="575764" cy="5909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1741396-3842-4B68-A20E-E8E98B1F50A6}"/>
              </a:ext>
            </a:extLst>
          </p:cNvPr>
          <p:cNvCxnSpPr>
            <a:cxnSpLocks/>
            <a:stCxn id="6" idx="0"/>
          </p:cNvCxnSpPr>
          <p:nvPr/>
        </p:nvCxnSpPr>
        <p:spPr>
          <a:xfrm flipV="1">
            <a:off x="883295" y="2455648"/>
            <a:ext cx="0" cy="614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B1EAF79-C585-4B3F-AA72-4DB652CDB286}"/>
              </a:ext>
            </a:extLst>
          </p:cNvPr>
          <p:cNvSpPr txBox="1"/>
          <p:nvPr/>
        </p:nvSpPr>
        <p:spPr>
          <a:xfrm>
            <a:off x="8630302" y="4642662"/>
            <a:ext cx="1866121" cy="369332"/>
          </a:xfrm>
          <a:prstGeom prst="rect">
            <a:avLst/>
          </a:prstGeom>
          <a:noFill/>
        </p:spPr>
        <p:txBody>
          <a:bodyPr wrap="square" rtlCol="0">
            <a:spAutoFit/>
          </a:bodyPr>
          <a:lstStyle/>
          <a:p>
            <a:r>
              <a:rPr lang="zh-CN" altLang="en-US" dirty="0"/>
              <a:t>细粒度迁移循环</a:t>
            </a:r>
          </a:p>
        </p:txBody>
      </p:sp>
      <p:sp>
        <p:nvSpPr>
          <p:cNvPr id="26" name="矩形 25">
            <a:extLst>
              <a:ext uri="{FF2B5EF4-FFF2-40B4-BE49-F238E27FC236}">
                <a16:creationId xmlns:a16="http://schemas.microsoft.com/office/drawing/2014/main" id="{C759F314-D4AB-413A-A983-9CCF0B296E14}"/>
              </a:ext>
            </a:extLst>
          </p:cNvPr>
          <p:cNvSpPr/>
          <p:nvPr/>
        </p:nvSpPr>
        <p:spPr>
          <a:xfrm>
            <a:off x="9650965" y="1373989"/>
            <a:ext cx="2262158" cy="369332"/>
          </a:xfrm>
          <a:prstGeom prst="rect">
            <a:avLst/>
          </a:prstGeom>
        </p:spPr>
        <p:txBody>
          <a:bodyPr wrap="none">
            <a:spAutoFit/>
          </a:bodyPr>
          <a:lstStyle/>
          <a:p>
            <a:r>
              <a:rPr lang="zh-CN" altLang="en-US" dirty="0"/>
              <a:t>开始细粒度迁移循环</a:t>
            </a:r>
          </a:p>
        </p:txBody>
      </p:sp>
      <p:cxnSp>
        <p:nvCxnSpPr>
          <p:cNvPr id="152" name="连接符: 肘形 151">
            <a:extLst>
              <a:ext uri="{FF2B5EF4-FFF2-40B4-BE49-F238E27FC236}">
                <a16:creationId xmlns:a16="http://schemas.microsoft.com/office/drawing/2014/main" id="{7D2F9749-301E-4FEC-A720-BB76C62521F7}"/>
              </a:ext>
            </a:extLst>
          </p:cNvPr>
          <p:cNvCxnSpPr>
            <a:cxnSpLocks/>
            <a:stCxn id="8" idx="3"/>
            <a:endCxn id="9" idx="1"/>
          </p:cNvCxnSpPr>
          <p:nvPr/>
        </p:nvCxnSpPr>
        <p:spPr>
          <a:xfrm flipV="1">
            <a:off x="6096000" y="818478"/>
            <a:ext cx="3762835" cy="162502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A35E8EC1-86B3-4D30-B514-55E009040B7D}"/>
              </a:ext>
            </a:extLst>
          </p:cNvPr>
          <p:cNvCxnSpPr>
            <a:cxnSpLocks/>
          </p:cNvCxnSpPr>
          <p:nvPr/>
        </p:nvCxnSpPr>
        <p:spPr>
          <a:xfrm>
            <a:off x="3785118" y="0"/>
            <a:ext cx="0" cy="685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85B75C-C534-437A-AFF7-C12FF85A9819}"/>
              </a:ext>
            </a:extLst>
          </p:cNvPr>
          <p:cNvCxnSpPr>
            <a:cxnSpLocks/>
          </p:cNvCxnSpPr>
          <p:nvPr/>
        </p:nvCxnSpPr>
        <p:spPr>
          <a:xfrm>
            <a:off x="6988629" y="0"/>
            <a:ext cx="0" cy="685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75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F2D27-1078-471B-84F4-D60A822AF900}"/>
              </a:ext>
            </a:extLst>
          </p:cNvPr>
          <p:cNvSpPr>
            <a:spLocks noGrp="1"/>
          </p:cNvSpPr>
          <p:nvPr>
            <p:ph type="title"/>
          </p:nvPr>
        </p:nvSpPr>
        <p:spPr>
          <a:xfrm>
            <a:off x="838200" y="1758820"/>
            <a:ext cx="10515600" cy="3340360"/>
          </a:xfrm>
        </p:spPr>
        <p:txBody>
          <a:bodyPr>
            <a:normAutofit/>
          </a:bodyPr>
          <a:lstStyle/>
          <a:p>
            <a:pPr algn="ctr"/>
            <a:r>
              <a:rPr lang="zh-CN" altLang="en-US" dirty="0"/>
              <a:t>第一部分</a:t>
            </a:r>
            <a:br>
              <a:rPr lang="en-US" altLang="zh-CN" dirty="0"/>
            </a:br>
            <a:r>
              <a:rPr lang="zh-CN" altLang="en-US" dirty="0"/>
              <a:t> </a:t>
            </a:r>
            <a:br>
              <a:rPr lang="en-US" altLang="zh-CN" dirty="0"/>
            </a:br>
            <a:r>
              <a:rPr lang="zh-CN" altLang="en-US" dirty="0"/>
              <a:t>响应式框架的实现</a:t>
            </a:r>
          </a:p>
        </p:txBody>
      </p:sp>
    </p:spTree>
    <p:extLst>
      <p:ext uri="{BB962C8B-B14F-4D97-AF65-F5344CB8AC3E}">
        <p14:creationId xmlns:p14="http://schemas.microsoft.com/office/powerpoint/2010/main" val="35988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DA6F2-60FE-4AB1-8635-97B47F82306F}"/>
              </a:ext>
            </a:extLst>
          </p:cNvPr>
          <p:cNvSpPr>
            <a:spLocks noGrp="1"/>
          </p:cNvSpPr>
          <p:nvPr>
            <p:ph type="title"/>
          </p:nvPr>
        </p:nvSpPr>
        <p:spPr>
          <a:xfrm>
            <a:off x="0" y="18255"/>
            <a:ext cx="10515600" cy="1325563"/>
          </a:xfrm>
        </p:spPr>
        <p:txBody>
          <a:bodyPr/>
          <a:lstStyle/>
          <a:p>
            <a:r>
              <a:rPr lang="en-US" altLang="zh-CN" dirty="0"/>
              <a:t>1</a:t>
            </a:r>
            <a:r>
              <a:rPr lang="zh-CN" altLang="en-US" dirty="0"/>
              <a:t>迁移触发</a:t>
            </a:r>
          </a:p>
        </p:txBody>
      </p:sp>
      <p:sp>
        <p:nvSpPr>
          <p:cNvPr id="3" name="内容占位符 2">
            <a:extLst>
              <a:ext uri="{FF2B5EF4-FFF2-40B4-BE49-F238E27FC236}">
                <a16:creationId xmlns:a16="http://schemas.microsoft.com/office/drawing/2014/main" id="{83061028-81CF-4779-94B5-7A893E672B18}"/>
              </a:ext>
            </a:extLst>
          </p:cNvPr>
          <p:cNvSpPr>
            <a:spLocks noGrp="1"/>
          </p:cNvSpPr>
          <p:nvPr>
            <p:ph idx="1"/>
          </p:nvPr>
        </p:nvSpPr>
        <p:spPr/>
        <p:txBody>
          <a:bodyPr/>
          <a:lstStyle/>
          <a:p>
            <a:r>
              <a:rPr lang="en-US" altLang="zh-CN" dirty="0" err="1"/>
              <a:t>spcae</a:t>
            </a:r>
            <a:r>
              <a:rPr lang="en-US" altLang="zh-CN" dirty="0"/>
              <a:t> saving</a:t>
            </a:r>
          </a:p>
          <a:p>
            <a:pPr lvl="1"/>
            <a:r>
              <a:rPr lang="zh-CN" altLang="en-US" dirty="0"/>
              <a:t>频率阈值</a:t>
            </a:r>
            <a:r>
              <a:rPr lang="en-US" altLang="zh-CN" dirty="0"/>
              <a:t>θ</a:t>
            </a:r>
            <a:r>
              <a:rPr lang="zh-CN" altLang="en-US" dirty="0"/>
              <a:t>，倾斜度阈值</a:t>
            </a:r>
            <a:r>
              <a:rPr lang="en-US" altLang="zh-CN" dirty="0"/>
              <a:t>λ</a:t>
            </a:r>
            <a:r>
              <a:rPr lang="zh-CN" altLang="en-US" dirty="0"/>
              <a:t>，取样时长</a:t>
            </a:r>
            <a:endParaRPr lang="en-US" altLang="zh-CN" dirty="0"/>
          </a:p>
          <a:p>
            <a:r>
              <a:rPr lang="zh-CN" altLang="en-US" dirty="0"/>
              <a:t>叠加模拟滑动窗口，近似“近期高频”</a:t>
            </a:r>
          </a:p>
        </p:txBody>
      </p:sp>
      <p:grpSp>
        <p:nvGrpSpPr>
          <p:cNvPr id="4" name="组合 3">
            <a:extLst>
              <a:ext uri="{FF2B5EF4-FFF2-40B4-BE49-F238E27FC236}">
                <a16:creationId xmlns:a16="http://schemas.microsoft.com/office/drawing/2014/main" id="{A6B9EB0D-9B7E-4CA1-A70D-A2D0D35DDFDB}"/>
              </a:ext>
            </a:extLst>
          </p:cNvPr>
          <p:cNvGrpSpPr/>
          <p:nvPr/>
        </p:nvGrpSpPr>
        <p:grpSpPr>
          <a:xfrm>
            <a:off x="735565" y="3726043"/>
            <a:ext cx="10888823" cy="1292288"/>
            <a:chOff x="0" y="2034073"/>
            <a:chExt cx="13669351" cy="1259635"/>
          </a:xfrm>
        </p:grpSpPr>
        <p:sp>
          <p:nvSpPr>
            <p:cNvPr id="5" name="矩形 4">
              <a:extLst>
                <a:ext uri="{FF2B5EF4-FFF2-40B4-BE49-F238E27FC236}">
                  <a16:creationId xmlns:a16="http://schemas.microsoft.com/office/drawing/2014/main" id="{64108427-A05C-42C7-9186-3A3A8748F40A}"/>
                </a:ext>
              </a:extLst>
            </p:cNvPr>
            <p:cNvSpPr/>
            <p:nvPr/>
          </p:nvSpPr>
          <p:spPr>
            <a:xfrm>
              <a:off x="0" y="2034073"/>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6" name="矩形 5">
              <a:extLst>
                <a:ext uri="{FF2B5EF4-FFF2-40B4-BE49-F238E27FC236}">
                  <a16:creationId xmlns:a16="http://schemas.microsoft.com/office/drawing/2014/main" id="{992AC585-0647-45DE-9952-10CA0C9F4F38}"/>
                </a:ext>
              </a:extLst>
            </p:cNvPr>
            <p:cNvSpPr/>
            <p:nvPr/>
          </p:nvSpPr>
          <p:spPr>
            <a:xfrm>
              <a:off x="3415004" y="2034073"/>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7" name="矩形 6">
              <a:extLst>
                <a:ext uri="{FF2B5EF4-FFF2-40B4-BE49-F238E27FC236}">
                  <a16:creationId xmlns:a16="http://schemas.microsoft.com/office/drawing/2014/main" id="{9A5E4DAB-790A-40D6-9F1D-2723CAD4D486}"/>
                </a:ext>
              </a:extLst>
            </p:cNvPr>
            <p:cNvSpPr/>
            <p:nvPr/>
          </p:nvSpPr>
          <p:spPr>
            <a:xfrm>
              <a:off x="1707502" y="2453952"/>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8" name="矩形 7">
              <a:extLst>
                <a:ext uri="{FF2B5EF4-FFF2-40B4-BE49-F238E27FC236}">
                  <a16:creationId xmlns:a16="http://schemas.microsoft.com/office/drawing/2014/main" id="{81A29A60-E6ED-4E4E-9B67-0E07E65A9DAA}"/>
                </a:ext>
              </a:extLst>
            </p:cNvPr>
            <p:cNvSpPr/>
            <p:nvPr/>
          </p:nvSpPr>
          <p:spPr>
            <a:xfrm>
              <a:off x="5128729" y="2034073"/>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9" name="矩形 8">
              <a:extLst>
                <a:ext uri="{FF2B5EF4-FFF2-40B4-BE49-F238E27FC236}">
                  <a16:creationId xmlns:a16="http://schemas.microsoft.com/office/drawing/2014/main" id="{AD6036BB-05C2-4D06-89A5-0F488843CA4C}"/>
                </a:ext>
              </a:extLst>
            </p:cNvPr>
            <p:cNvSpPr/>
            <p:nvPr/>
          </p:nvSpPr>
          <p:spPr>
            <a:xfrm>
              <a:off x="8543733" y="2034073"/>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0" name="矩形 9">
              <a:extLst>
                <a:ext uri="{FF2B5EF4-FFF2-40B4-BE49-F238E27FC236}">
                  <a16:creationId xmlns:a16="http://schemas.microsoft.com/office/drawing/2014/main" id="{134B6C9F-56A6-49F7-8809-13C446831ED3}"/>
                </a:ext>
              </a:extLst>
            </p:cNvPr>
            <p:cNvSpPr/>
            <p:nvPr/>
          </p:nvSpPr>
          <p:spPr>
            <a:xfrm>
              <a:off x="5125617" y="2463282"/>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1" name="矩形 10">
              <a:extLst>
                <a:ext uri="{FF2B5EF4-FFF2-40B4-BE49-F238E27FC236}">
                  <a16:creationId xmlns:a16="http://schemas.microsoft.com/office/drawing/2014/main" id="{6F12BE37-9BF9-4427-8348-3786AF8C2192}"/>
                </a:ext>
              </a:extLst>
            </p:cNvPr>
            <p:cNvSpPr/>
            <p:nvPr/>
          </p:nvSpPr>
          <p:spPr>
            <a:xfrm>
              <a:off x="3421227" y="2873830"/>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12" name="矩形 11">
              <a:extLst>
                <a:ext uri="{FF2B5EF4-FFF2-40B4-BE49-F238E27FC236}">
                  <a16:creationId xmlns:a16="http://schemas.microsoft.com/office/drawing/2014/main" id="{AA36D875-F3B4-408C-8053-2AC64E114D6C}"/>
                </a:ext>
              </a:extLst>
            </p:cNvPr>
            <p:cNvSpPr/>
            <p:nvPr/>
          </p:nvSpPr>
          <p:spPr>
            <a:xfrm>
              <a:off x="6836231" y="2873830"/>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3" name="矩形 12">
              <a:extLst>
                <a:ext uri="{FF2B5EF4-FFF2-40B4-BE49-F238E27FC236}">
                  <a16:creationId xmlns:a16="http://schemas.microsoft.com/office/drawing/2014/main" id="{9D9CF82D-6098-4316-8666-5DEC9886F29F}"/>
                </a:ext>
              </a:extLst>
            </p:cNvPr>
            <p:cNvSpPr/>
            <p:nvPr/>
          </p:nvSpPr>
          <p:spPr>
            <a:xfrm>
              <a:off x="8546845" y="2873829"/>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14" name="矩形 13">
              <a:extLst>
                <a:ext uri="{FF2B5EF4-FFF2-40B4-BE49-F238E27FC236}">
                  <a16:creationId xmlns:a16="http://schemas.microsoft.com/office/drawing/2014/main" id="{039A1547-28AE-4FE5-8CA5-518D069B85B7}"/>
                </a:ext>
              </a:extLst>
            </p:cNvPr>
            <p:cNvSpPr/>
            <p:nvPr/>
          </p:nvSpPr>
          <p:spPr>
            <a:xfrm>
              <a:off x="11961849" y="2873829"/>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5" name="矩形 14">
              <a:extLst>
                <a:ext uri="{FF2B5EF4-FFF2-40B4-BE49-F238E27FC236}">
                  <a16:creationId xmlns:a16="http://schemas.microsoft.com/office/drawing/2014/main" id="{01D36CB6-A5C2-4ECD-B3B0-1936D319C4EC}"/>
                </a:ext>
              </a:extLst>
            </p:cNvPr>
            <p:cNvSpPr/>
            <p:nvPr/>
          </p:nvSpPr>
          <p:spPr>
            <a:xfrm>
              <a:off x="6839343" y="2458616"/>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16" name="矩形 15">
              <a:extLst>
                <a:ext uri="{FF2B5EF4-FFF2-40B4-BE49-F238E27FC236}">
                  <a16:creationId xmlns:a16="http://schemas.microsoft.com/office/drawing/2014/main" id="{D92C6E22-7C18-4ED1-88E7-B6E88795E2CD}"/>
                </a:ext>
              </a:extLst>
            </p:cNvPr>
            <p:cNvSpPr/>
            <p:nvPr/>
          </p:nvSpPr>
          <p:spPr>
            <a:xfrm>
              <a:off x="10254347" y="2458616"/>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grpSp>
    </p:spTree>
    <p:extLst>
      <p:ext uri="{BB962C8B-B14F-4D97-AF65-F5344CB8AC3E}">
        <p14:creationId xmlns:p14="http://schemas.microsoft.com/office/powerpoint/2010/main" val="87136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3296B-9A0B-4C41-8B3F-CC8C15BF97E4}"/>
              </a:ext>
            </a:extLst>
          </p:cNvPr>
          <p:cNvSpPr>
            <a:spLocks noGrp="1"/>
          </p:cNvSpPr>
          <p:nvPr>
            <p:ph type="title"/>
          </p:nvPr>
        </p:nvSpPr>
        <p:spPr>
          <a:xfrm>
            <a:off x="0" y="0"/>
            <a:ext cx="10515600" cy="1325563"/>
          </a:xfrm>
        </p:spPr>
        <p:txBody>
          <a:bodyPr/>
          <a:lstStyle/>
          <a:p>
            <a:r>
              <a:rPr lang="en-US" altLang="zh-CN" dirty="0"/>
              <a:t>2</a:t>
            </a:r>
            <a:r>
              <a:rPr lang="zh-CN" altLang="en-US" dirty="0"/>
              <a:t>分组模型</a:t>
            </a:r>
            <a:r>
              <a:rPr lang="en-US" altLang="zh-CN" dirty="0"/>
              <a:t>—</a:t>
            </a:r>
            <a:r>
              <a:rPr lang="zh-CN" altLang="en-US" dirty="0"/>
              <a:t>两级路由</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6F6D222-9E76-43DC-B189-264F8AED8FD6}"/>
                  </a:ext>
                </a:extLst>
              </p:cNvPr>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cs typeface="Times New Roman" panose="02020603050405020304" pitchFamily="18" charset="0"/>
                      </a:rPr>
                      <m:t>𝑝</m:t>
                    </m:r>
                    <m:r>
                      <a:rPr lang="en-US" altLang="zh-CN" i="1" smtClean="0">
                        <a:latin typeface="Cambria Math" panose="02040503050406030204" pitchFamily="18" charset="0"/>
                        <a:cs typeface="Times New Roman" panose="02020603050405020304" pitchFamily="18" charset="0"/>
                      </a:rPr>
                      <m:t>=&lt;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𝐴</m:t>
                        </m:r>
                      </m:sub>
                    </m:sSub>
                    <m:r>
                      <a:rPr lang="en-US" altLang="zh-CN" i="1">
                        <a:latin typeface="Cambria Math" panose="02040503050406030204" pitchFamily="18" charset="0"/>
                        <a:cs typeface="Times New Roman" panose="02020603050405020304" pitchFamily="18" charset="0"/>
                      </a:rPr>
                      <m:t>, </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𝐵</m:t>
                        </m:r>
                      </m:sub>
                    </m:sSub>
                    <m:r>
                      <a:rPr lang="en-US" altLang="zh-CN" i="1">
                        <a:latin typeface="Cambria Math" panose="02040503050406030204" pitchFamily="18" charset="0"/>
                        <a:cs typeface="Times New Roman" panose="02020603050405020304" pitchFamily="18" charset="0"/>
                      </a:rPr>
                      <m:t>&gt;</m:t>
                    </m:r>
                  </m:oMath>
                </a14:m>
                <a:endParaRPr lang="en-US" altLang="zh-CN" dirty="0"/>
              </a:p>
              <a:p>
                <a:endParaRPr lang="en-US" altLang="zh-CN" dirty="0"/>
              </a:p>
              <a:p>
                <a14:m>
                  <m:oMath xmlns:m="http://schemas.openxmlformats.org/officeDocument/2006/math">
                    <m:sSub>
                      <m:sSubPr>
                        <m:ctrlPr>
                          <a:rPr lang="zh-CN" altLang="zh-CN" i="1"/>
                        </m:ctrlPr>
                      </m:sSubPr>
                      <m:e>
                        <m:r>
                          <a:rPr lang="en-US" altLang="zh-CN" i="1"/>
                          <m:t>𝐻</m:t>
                        </m:r>
                      </m:e>
                      <m:sub>
                        <m:r>
                          <a:rPr lang="en-US" altLang="zh-CN" i="1"/>
                          <m:t>𝐴</m:t>
                        </m:r>
                      </m:sub>
                    </m:sSub>
                  </m:oMath>
                </a14:m>
                <a:r>
                  <a:rPr lang="zh-CN" altLang="zh-CN" dirty="0"/>
                  <a:t>为高级路由，保存高频键值的路由表，直接将高频键值指派给下游算子；</a:t>
                </a:r>
                <a:endParaRPr lang="en-US" altLang="zh-CN" dirty="0"/>
              </a:p>
              <a:p>
                <a:endParaRPr lang="en-US" altLang="zh-CN" dirty="0"/>
              </a:p>
              <a:p>
                <a14:m>
                  <m:oMath xmlns:m="http://schemas.openxmlformats.org/officeDocument/2006/math">
                    <m:sSub>
                      <m:sSubPr>
                        <m:ctrlPr>
                          <a:rPr lang="zh-CN" altLang="zh-CN" i="1"/>
                        </m:ctrlPr>
                      </m:sSubPr>
                      <m:e>
                        <m:r>
                          <a:rPr lang="en-US" altLang="zh-CN" i="1"/>
                          <m:t>𝐻</m:t>
                        </m:r>
                      </m:e>
                      <m:sub>
                        <m:r>
                          <a:rPr lang="en-US" altLang="zh-CN" i="1"/>
                          <m:t>𝐵</m:t>
                        </m:r>
                      </m:sub>
                    </m:sSub>
                  </m:oMath>
                </a14:m>
                <a:r>
                  <a:rPr lang="zh-CN" altLang="zh-CN" dirty="0"/>
                  <a:t>为非高频的普通键值的分组方法，本项目使用一致性</a:t>
                </a:r>
                <a:r>
                  <a:rPr lang="en-US" altLang="zh-CN" dirty="0"/>
                  <a:t>hash</a:t>
                </a:r>
                <a:r>
                  <a:rPr lang="zh-CN" altLang="zh-CN" dirty="0"/>
                  <a:t>方式来为这些键值分配算子。</a:t>
                </a:r>
                <a:endParaRPr lang="zh-CN" altLang="en-US" dirty="0"/>
              </a:p>
            </p:txBody>
          </p:sp>
        </mc:Choice>
        <mc:Fallback>
          <p:sp>
            <p:nvSpPr>
              <p:cNvPr id="3" name="内容占位符 2">
                <a:extLst>
                  <a:ext uri="{FF2B5EF4-FFF2-40B4-BE49-F238E27FC236}">
                    <a16:creationId xmlns:a16="http://schemas.microsoft.com/office/drawing/2014/main" id="{06F6D222-9E76-43DC-B189-264F8AED8FD6}"/>
                  </a:ext>
                </a:extLst>
              </p:cNvPr>
              <p:cNvSpPr>
                <a:spLocks noGrp="1" noRot="1" noChangeAspect="1" noMove="1" noResize="1" noEditPoints="1" noAdjustHandles="1" noChangeArrowheads="1" noChangeShapeType="1" noTextEdit="1"/>
              </p:cNvSpPr>
              <p:nvPr>
                <p:ph idx="1"/>
              </p:nvPr>
            </p:nvSpPr>
            <p:spPr>
              <a:blipFill>
                <a:blip r:embed="rId2"/>
                <a:stretch>
                  <a:fillRect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5968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61CB3-E824-432E-BEE3-382EC568189B}"/>
              </a:ext>
            </a:extLst>
          </p:cNvPr>
          <p:cNvSpPr>
            <a:spLocks noGrp="1"/>
          </p:cNvSpPr>
          <p:nvPr>
            <p:ph type="title"/>
          </p:nvPr>
        </p:nvSpPr>
        <p:spPr>
          <a:xfrm>
            <a:off x="0" y="18255"/>
            <a:ext cx="10515600" cy="1325563"/>
          </a:xfrm>
        </p:spPr>
        <p:txBody>
          <a:bodyPr/>
          <a:lstStyle/>
          <a:p>
            <a:r>
              <a:rPr lang="en-US" altLang="zh-CN" dirty="0"/>
              <a:t>2</a:t>
            </a:r>
            <a:r>
              <a:rPr lang="zh-CN" altLang="en-US" dirty="0"/>
              <a:t>分组模型</a:t>
            </a:r>
            <a:r>
              <a:rPr lang="en-US" altLang="zh-CN" dirty="0"/>
              <a:t>—</a:t>
            </a:r>
            <a:r>
              <a:rPr lang="zh-CN" altLang="en-US" dirty="0"/>
              <a:t>负载和开销</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D5D9028-20E8-42C1-8FD4-4A1E82126421}"/>
                  </a:ext>
                </a:extLst>
              </p:cNvPr>
              <p:cNvSpPr>
                <a:spLocks noGrp="1"/>
              </p:cNvSpPr>
              <p:nvPr>
                <p:ph idx="1"/>
              </p:nvPr>
            </p:nvSpPr>
            <p:spPr/>
            <p:txBody>
              <a:bodyPr/>
              <a:lstStyle/>
              <a:p>
                <a14:m>
                  <m:oMath xmlns:m="http://schemas.openxmlformats.org/officeDocument/2006/math">
                    <m:sSub>
                      <m:sSubPr>
                        <m:ctrlPr>
                          <a:rPr lang="zh-CN" altLang="zh-CN" i="1" smtClean="0"/>
                        </m:ctrlPr>
                      </m:sSubPr>
                      <m:e>
                        <m:r>
                          <a:rPr lang="en-US" altLang="zh-CN" i="1"/>
                          <m:t>𝐿</m:t>
                        </m:r>
                      </m:e>
                      <m:sub>
                        <m:r>
                          <a:rPr lang="en-US" altLang="zh-CN" i="1"/>
                          <m:t>𝑠</m:t>
                        </m:r>
                      </m:sub>
                    </m:sSub>
                    <m:d>
                      <m:dPr>
                        <m:ctrlPr>
                          <a:rPr lang="zh-CN" altLang="zh-CN" i="1"/>
                        </m:ctrlPr>
                      </m:dPr>
                      <m:e>
                        <m:r>
                          <a:rPr lang="en-US" altLang="zh-CN" i="1"/>
                          <m:t>𝑖</m:t>
                        </m:r>
                      </m:e>
                    </m:d>
                    <m:r>
                      <a:rPr lang="en-US" altLang="zh-CN" i="1"/>
                      <m:t>=</m:t>
                    </m:r>
                    <m:nary>
                      <m:naryPr>
                        <m:chr m:val="∑"/>
                        <m:limLoc m:val="undOvr"/>
                        <m:supHide m:val="on"/>
                        <m:ctrlPr>
                          <a:rPr lang="zh-CN" altLang="zh-CN" i="1"/>
                        </m:ctrlPr>
                      </m:naryPr>
                      <m:sub>
                        <m:r>
                          <a:rPr lang="en-US" altLang="zh-CN" i="1"/>
                          <m:t>𝑘</m:t>
                        </m:r>
                        <m:r>
                          <a:rPr lang="en-US" altLang="zh-CN" i="1"/>
                          <m:t>∈</m:t>
                        </m:r>
                        <m:r>
                          <a:rPr lang="en-US" altLang="zh-CN" i="1"/>
                          <m:t>𝐾</m:t>
                        </m:r>
                        <m:r>
                          <a:rPr lang="en-US" altLang="zh-CN" i="1"/>
                          <m:t> </m:t>
                        </m:r>
                        <m:r>
                          <a:rPr lang="en-US" altLang="zh-CN" i="1"/>
                          <m:t>𝑠</m:t>
                        </m:r>
                        <m:r>
                          <a:rPr lang="en-US" altLang="zh-CN" i="1"/>
                          <m:t>.</m:t>
                        </m:r>
                        <m:r>
                          <a:rPr lang="en-US" altLang="zh-CN" i="1"/>
                          <m:t>𝑡</m:t>
                        </m:r>
                        <m:r>
                          <a:rPr lang="en-US" altLang="zh-CN" i="1"/>
                          <m:t>.  </m:t>
                        </m:r>
                        <m:r>
                          <a:rPr lang="en-US" altLang="zh-CN" i="1"/>
                          <m:t>𝑝</m:t>
                        </m:r>
                        <m:d>
                          <m:dPr>
                            <m:ctrlPr>
                              <a:rPr lang="zh-CN" altLang="zh-CN" i="1"/>
                            </m:ctrlPr>
                          </m:dPr>
                          <m:e>
                            <m:r>
                              <a:rPr lang="en-US" altLang="zh-CN" i="1"/>
                              <m:t>𝑘</m:t>
                            </m:r>
                          </m:e>
                        </m:d>
                        <m:r>
                          <a:rPr lang="en-US" altLang="zh-CN" i="1"/>
                          <m:t>=</m:t>
                        </m:r>
                        <m:r>
                          <a:rPr lang="en-US" altLang="zh-CN" i="1"/>
                          <m:t>𝑖</m:t>
                        </m:r>
                      </m:sub>
                      <m:sup/>
                      <m:e>
                        <m:sSub>
                          <m:sSubPr>
                            <m:ctrlPr>
                              <a:rPr lang="zh-CN" altLang="zh-CN" i="1"/>
                            </m:ctrlPr>
                          </m:sSubPr>
                          <m:e>
                            <m:r>
                              <a:rPr lang="en-US" altLang="zh-CN" i="1"/>
                              <m:t>𝛽</m:t>
                            </m:r>
                          </m:e>
                          <m:sub>
                            <m:r>
                              <a:rPr lang="en-US" altLang="zh-CN" i="1"/>
                              <m:t>𝑠</m:t>
                            </m:r>
                          </m:sub>
                        </m:sSub>
                        <m:d>
                          <m:dPr>
                            <m:ctrlPr>
                              <a:rPr lang="zh-CN" altLang="zh-CN" i="1"/>
                            </m:ctrlPr>
                          </m:dPr>
                          <m:e>
                            <m:r>
                              <a:rPr lang="en-US" altLang="zh-CN" i="1"/>
                              <m:t>𝑓</m:t>
                            </m:r>
                            <m:r>
                              <a:rPr lang="en-US" altLang="zh-CN" i="1"/>
                              <m:t>(</m:t>
                            </m:r>
                            <m:r>
                              <a:rPr lang="en-US" altLang="zh-CN" i="1"/>
                              <m:t>𝑘</m:t>
                            </m:r>
                            <m:r>
                              <a:rPr lang="en-US" altLang="zh-CN" i="1"/>
                              <m:t>)</m:t>
                            </m:r>
                          </m:e>
                        </m:d>
                      </m:e>
                    </m:nary>
                    <m:r>
                      <a:rPr lang="en-US" altLang="zh-CN" b="0" i="1" smtClean="0">
                        <a:latin typeface="Cambria Math" panose="02040503050406030204" pitchFamily="18" charset="0"/>
                      </a:rPr>
                      <m:t>     </m:t>
                    </m:r>
                    <m:sSub>
                      <m:sSubPr>
                        <m:ctrlPr>
                          <a:rPr lang="zh-CN" altLang="zh-CN" i="1"/>
                        </m:ctrlPr>
                      </m:sSubPr>
                      <m:e>
                        <m:r>
                          <a:rPr lang="en-US" altLang="zh-CN" i="1"/>
                          <m:t>𝐿</m:t>
                        </m:r>
                      </m:e>
                      <m:sub>
                        <m:r>
                          <a:rPr lang="en-US" altLang="zh-CN" i="1"/>
                          <m:t>𝑐</m:t>
                        </m:r>
                      </m:sub>
                    </m:sSub>
                    <m:d>
                      <m:dPr>
                        <m:ctrlPr>
                          <a:rPr lang="zh-CN" altLang="zh-CN" i="1"/>
                        </m:ctrlPr>
                      </m:dPr>
                      <m:e>
                        <m:r>
                          <a:rPr lang="en-US" altLang="zh-CN" i="1"/>
                          <m:t>𝑖</m:t>
                        </m:r>
                      </m:e>
                    </m:d>
                    <m:r>
                      <a:rPr lang="en-US" altLang="zh-CN" i="1"/>
                      <m:t>=</m:t>
                    </m:r>
                    <m:nary>
                      <m:naryPr>
                        <m:chr m:val="∑"/>
                        <m:limLoc m:val="undOvr"/>
                        <m:supHide m:val="on"/>
                        <m:ctrlPr>
                          <a:rPr lang="zh-CN" altLang="zh-CN" i="1"/>
                        </m:ctrlPr>
                      </m:naryPr>
                      <m:sub>
                        <m:r>
                          <a:rPr lang="en-US" altLang="zh-CN" i="1"/>
                          <m:t>𝑘</m:t>
                        </m:r>
                        <m:r>
                          <a:rPr lang="en-US" altLang="zh-CN" i="1"/>
                          <m:t>∈</m:t>
                        </m:r>
                        <m:r>
                          <a:rPr lang="en-US" altLang="zh-CN" i="1"/>
                          <m:t>𝐾</m:t>
                        </m:r>
                        <m:r>
                          <a:rPr lang="en-US" altLang="zh-CN" i="1"/>
                          <m:t> </m:t>
                        </m:r>
                        <m:r>
                          <a:rPr lang="en-US" altLang="zh-CN" i="1"/>
                          <m:t>𝑠</m:t>
                        </m:r>
                        <m:r>
                          <a:rPr lang="en-US" altLang="zh-CN" i="1"/>
                          <m:t>.</m:t>
                        </m:r>
                        <m:r>
                          <a:rPr lang="en-US" altLang="zh-CN" i="1"/>
                          <m:t>𝑡</m:t>
                        </m:r>
                        <m:r>
                          <a:rPr lang="en-US" altLang="zh-CN" i="1"/>
                          <m:t>.  </m:t>
                        </m:r>
                        <m:r>
                          <a:rPr lang="en-US" altLang="zh-CN" i="1"/>
                          <m:t>𝑝</m:t>
                        </m:r>
                        <m:d>
                          <m:dPr>
                            <m:ctrlPr>
                              <a:rPr lang="zh-CN" altLang="zh-CN" i="1"/>
                            </m:ctrlPr>
                          </m:dPr>
                          <m:e>
                            <m:r>
                              <a:rPr lang="en-US" altLang="zh-CN" i="1"/>
                              <m:t>𝑘</m:t>
                            </m:r>
                          </m:e>
                        </m:d>
                        <m:r>
                          <a:rPr lang="en-US" altLang="zh-CN" i="1"/>
                          <m:t>=</m:t>
                        </m:r>
                        <m:r>
                          <a:rPr lang="en-US" altLang="zh-CN" i="1"/>
                          <m:t>𝑖</m:t>
                        </m:r>
                      </m:sub>
                      <m:sup/>
                      <m:e>
                        <m:sSub>
                          <m:sSubPr>
                            <m:ctrlPr>
                              <a:rPr lang="zh-CN" altLang="zh-CN" i="1"/>
                            </m:ctrlPr>
                          </m:sSubPr>
                          <m:e>
                            <m:r>
                              <a:rPr lang="en-US" altLang="zh-CN" i="1"/>
                              <m:t>𝛽</m:t>
                            </m:r>
                          </m:e>
                          <m:sub>
                            <m:r>
                              <a:rPr lang="en-US" altLang="zh-CN" i="1"/>
                              <m:t>𝑐</m:t>
                            </m:r>
                          </m:sub>
                        </m:sSub>
                        <m:d>
                          <m:dPr>
                            <m:ctrlPr>
                              <a:rPr lang="zh-CN" altLang="zh-CN" i="1"/>
                            </m:ctrlPr>
                          </m:dPr>
                          <m:e>
                            <m:r>
                              <a:rPr lang="en-US" altLang="zh-CN" i="1"/>
                              <m:t>𝑓</m:t>
                            </m:r>
                            <m:r>
                              <a:rPr lang="en-US" altLang="zh-CN" i="1"/>
                              <m:t>(</m:t>
                            </m:r>
                            <m:r>
                              <a:rPr lang="en-US" altLang="zh-CN" i="1"/>
                              <m:t>𝑘</m:t>
                            </m:r>
                            <m:r>
                              <a:rPr lang="en-US" altLang="zh-CN" i="1"/>
                              <m:t>)</m:t>
                            </m:r>
                          </m:e>
                        </m:d>
                      </m:e>
                    </m:nary>
                  </m:oMath>
                </a14:m>
                <a:endParaRPr lang="en-US" altLang="zh-CN" dirty="0"/>
              </a:p>
              <a:p>
                <a:r>
                  <a:rPr lang="zh-CN" altLang="en-US" dirty="0"/>
                  <a:t>均衡开销</a:t>
                </a:r>
                <a14:m>
                  <m:oMath xmlns:m="http://schemas.openxmlformats.org/officeDocument/2006/math">
                    <m:sSub>
                      <m:sSubPr>
                        <m:ctrlPr>
                          <a:rPr lang="zh-CN" altLang="zh-CN" i="1"/>
                        </m:ctrlPr>
                      </m:sSubPr>
                      <m:e>
                        <m:r>
                          <a:rPr lang="en-US" altLang="zh-CN" i="1"/>
                          <m:t>𝜌</m:t>
                        </m:r>
                      </m:e>
                      <m:sub>
                        <m:r>
                          <a:rPr lang="en-US" altLang="zh-CN" i="1"/>
                          <m:t>𝑡𝑦𝑝𝑒</m:t>
                        </m:r>
                      </m:sub>
                    </m:sSub>
                    <m:r>
                      <a:rPr lang="en-US" altLang="zh-CN" i="1"/>
                      <m:t>(</m:t>
                    </m:r>
                    <m:sSubSup>
                      <m:sSubSupPr>
                        <m:ctrlPr>
                          <a:rPr lang="zh-CN" altLang="zh-CN" i="1"/>
                        </m:ctrlPr>
                      </m:sSubSupPr>
                      <m:e>
                        <m:r>
                          <a:rPr lang="en-US" altLang="zh-CN" i="1"/>
                          <m:t>𝐻</m:t>
                        </m:r>
                      </m:e>
                      <m:sub>
                        <m:r>
                          <a:rPr lang="en-US" altLang="zh-CN" i="1"/>
                          <m:t>𝐴</m:t>
                        </m:r>
                      </m:sub>
                      <m:sup>
                        <m:r>
                          <a:rPr lang="en-US" altLang="zh-CN" i="1"/>
                          <m:t>′</m:t>
                        </m:r>
                      </m:sup>
                    </m:sSubSup>
                    <m:r>
                      <a:rPr lang="en-US" altLang="zh-CN" i="1"/>
                      <m:t>)=</m:t>
                    </m:r>
                    <m:f>
                      <m:fPr>
                        <m:ctrlPr>
                          <a:rPr lang="zh-CN" altLang="zh-CN" i="1"/>
                        </m:ctrlPr>
                      </m:fPr>
                      <m:num>
                        <m:sSub>
                          <m:sSubPr>
                            <m:ctrlPr>
                              <a:rPr lang="zh-CN" altLang="zh-CN" i="1"/>
                            </m:ctrlPr>
                          </m:sSubPr>
                          <m:e>
                            <m:r>
                              <a:rPr lang="en-US" altLang="zh-CN" i="1"/>
                              <m:t>𝑚𝑎𝑥</m:t>
                            </m:r>
                          </m:e>
                          <m:sub>
                            <m:r>
                              <a:rPr lang="en-US" altLang="zh-CN" i="1"/>
                              <m:t>𝑖</m:t>
                            </m:r>
                            <m:r>
                              <a:rPr lang="en-US" altLang="zh-CN" i="1"/>
                              <m:t>∈</m:t>
                            </m:r>
                            <m:d>
                              <m:dPr>
                                <m:begChr m:val="["/>
                                <m:endChr m:val="]"/>
                                <m:ctrlPr>
                                  <a:rPr lang="zh-CN" altLang="zh-CN" i="1"/>
                                </m:ctrlPr>
                              </m:dPr>
                              <m:e>
                                <m:r>
                                  <a:rPr lang="en-US" altLang="zh-CN" i="1"/>
                                  <m:t>1..</m:t>
                                </m:r>
                                <m:sSup>
                                  <m:sSupPr>
                                    <m:ctrlPr>
                                      <a:rPr lang="zh-CN" altLang="zh-CN" i="1"/>
                                    </m:ctrlPr>
                                  </m:sSupPr>
                                  <m:e>
                                    <m:r>
                                      <a:rPr lang="en-US" altLang="zh-CN" i="1"/>
                                      <m:t>𝑁</m:t>
                                    </m:r>
                                  </m:e>
                                  <m:sup>
                                    <m:r>
                                      <a:rPr lang="en-US" altLang="zh-CN" i="1"/>
                                      <m:t>′</m:t>
                                    </m:r>
                                  </m:sup>
                                </m:sSup>
                              </m:e>
                            </m:d>
                          </m:sub>
                        </m:sSub>
                        <m:r>
                          <a:rPr lang="en-US" altLang="zh-CN" i="1"/>
                          <m:t> </m:t>
                        </m:r>
                        <m:sSub>
                          <m:sSubPr>
                            <m:ctrlPr>
                              <a:rPr lang="zh-CN" altLang="zh-CN" i="1"/>
                            </m:ctrlPr>
                          </m:sSubPr>
                          <m:e>
                            <m:r>
                              <a:rPr lang="en-US" altLang="zh-CN" i="1"/>
                              <m:t>𝐿</m:t>
                            </m:r>
                          </m:e>
                          <m:sub>
                            <m:r>
                              <a:rPr lang="en-US" altLang="zh-CN" i="1"/>
                              <m:t>𝑡𝑦𝑝𝑒</m:t>
                            </m:r>
                          </m:sub>
                        </m:sSub>
                        <m:d>
                          <m:dPr>
                            <m:ctrlPr>
                              <a:rPr lang="zh-CN" altLang="zh-CN" i="1"/>
                            </m:ctrlPr>
                          </m:dPr>
                          <m:e>
                            <m:r>
                              <a:rPr lang="en-US" altLang="zh-CN" i="1"/>
                              <m:t>𝑖</m:t>
                            </m:r>
                            <m:r>
                              <a:rPr lang="en-US" altLang="zh-CN" i="1"/>
                              <m:t>, </m:t>
                            </m:r>
                            <m:sSubSup>
                              <m:sSubSupPr>
                                <m:ctrlPr>
                                  <a:rPr lang="zh-CN" altLang="zh-CN" i="1"/>
                                </m:ctrlPr>
                              </m:sSubSupPr>
                              <m:e>
                                <m:r>
                                  <a:rPr lang="en-US" altLang="zh-CN" i="1"/>
                                  <m:t>𝐻</m:t>
                                </m:r>
                              </m:e>
                              <m:sub>
                                <m:r>
                                  <a:rPr lang="en-US" altLang="zh-CN" i="1"/>
                                  <m:t>𝐴</m:t>
                                </m:r>
                              </m:sub>
                              <m:sup>
                                <m:r>
                                  <a:rPr lang="en-US" altLang="zh-CN" i="1"/>
                                  <m:t>′</m:t>
                                </m:r>
                              </m:sup>
                            </m:sSubSup>
                          </m:e>
                        </m:d>
                        <m:r>
                          <a:rPr lang="en-US" altLang="zh-CN" i="1"/>
                          <m:t>−</m:t>
                        </m:r>
                        <m:sSub>
                          <m:sSubPr>
                            <m:ctrlPr>
                              <a:rPr lang="zh-CN" altLang="zh-CN" i="1"/>
                            </m:ctrlPr>
                          </m:sSubPr>
                          <m:e>
                            <m:r>
                              <a:rPr lang="en-US" altLang="zh-CN" i="1"/>
                              <m:t>𝑚𝑖𝑛</m:t>
                            </m:r>
                          </m:e>
                          <m:sub>
                            <m:r>
                              <a:rPr lang="en-US" altLang="zh-CN" i="1"/>
                              <m:t>𝑖</m:t>
                            </m:r>
                            <m:r>
                              <a:rPr lang="en-US" altLang="zh-CN" i="1"/>
                              <m:t>∈</m:t>
                            </m:r>
                            <m:d>
                              <m:dPr>
                                <m:begChr m:val="["/>
                                <m:endChr m:val="]"/>
                                <m:ctrlPr>
                                  <a:rPr lang="zh-CN" altLang="zh-CN" i="1"/>
                                </m:ctrlPr>
                              </m:dPr>
                              <m:e>
                                <m:r>
                                  <a:rPr lang="en-US" altLang="zh-CN" i="1"/>
                                  <m:t>1..</m:t>
                                </m:r>
                                <m:sSup>
                                  <m:sSupPr>
                                    <m:ctrlPr>
                                      <a:rPr lang="zh-CN" altLang="zh-CN" i="1"/>
                                    </m:ctrlPr>
                                  </m:sSupPr>
                                  <m:e>
                                    <m:r>
                                      <a:rPr lang="en-US" altLang="zh-CN" i="1"/>
                                      <m:t>𝑁</m:t>
                                    </m:r>
                                  </m:e>
                                  <m:sup>
                                    <m:r>
                                      <a:rPr lang="en-US" altLang="zh-CN" i="1"/>
                                      <m:t>′</m:t>
                                    </m:r>
                                  </m:sup>
                                </m:sSup>
                              </m:e>
                            </m:d>
                          </m:sub>
                        </m:sSub>
                        <m:r>
                          <a:rPr lang="en-US" altLang="zh-CN" i="1"/>
                          <m:t> </m:t>
                        </m:r>
                        <m:sSub>
                          <m:sSubPr>
                            <m:ctrlPr>
                              <a:rPr lang="zh-CN" altLang="zh-CN" i="1"/>
                            </m:ctrlPr>
                          </m:sSubPr>
                          <m:e>
                            <m:r>
                              <a:rPr lang="en-US" altLang="zh-CN" i="1"/>
                              <m:t>𝐿</m:t>
                            </m:r>
                          </m:e>
                          <m:sub>
                            <m:r>
                              <a:rPr lang="en-US" altLang="zh-CN" i="1"/>
                              <m:t>𝑡𝑦𝑝𝑒</m:t>
                            </m:r>
                          </m:sub>
                        </m:sSub>
                        <m:d>
                          <m:dPr>
                            <m:ctrlPr>
                              <a:rPr lang="zh-CN" altLang="zh-CN" i="1"/>
                            </m:ctrlPr>
                          </m:dPr>
                          <m:e>
                            <m:r>
                              <a:rPr lang="en-US" altLang="zh-CN" i="1"/>
                              <m:t>𝑖</m:t>
                            </m:r>
                            <m:r>
                              <a:rPr lang="en-US" altLang="zh-CN" i="1"/>
                              <m:t>, </m:t>
                            </m:r>
                            <m:sSubSup>
                              <m:sSubSupPr>
                                <m:ctrlPr>
                                  <a:rPr lang="zh-CN" altLang="zh-CN" i="1"/>
                                </m:ctrlPr>
                              </m:sSubSupPr>
                              <m:e>
                                <m:r>
                                  <a:rPr lang="en-US" altLang="zh-CN" i="1"/>
                                  <m:t>𝐻</m:t>
                                </m:r>
                              </m:e>
                              <m:sub>
                                <m:r>
                                  <a:rPr lang="en-US" altLang="zh-CN" i="1"/>
                                  <m:t>𝐴</m:t>
                                </m:r>
                              </m:sub>
                              <m:sup>
                                <m:r>
                                  <a:rPr lang="en-US" altLang="zh-CN" i="1"/>
                                  <m:t>′</m:t>
                                </m:r>
                              </m:sup>
                            </m:sSubSup>
                          </m:e>
                        </m:d>
                      </m:num>
                      <m:den>
                        <m:sSub>
                          <m:sSubPr>
                            <m:ctrlPr>
                              <a:rPr lang="zh-CN" altLang="zh-CN" i="1"/>
                            </m:ctrlPr>
                          </m:sSubPr>
                          <m:e>
                            <m:acc>
                              <m:accPr>
                                <m:chr m:val="̅"/>
                                <m:ctrlPr>
                                  <a:rPr lang="zh-CN" altLang="zh-CN" i="1"/>
                                </m:ctrlPr>
                              </m:accPr>
                              <m:e>
                                <m:r>
                                  <a:rPr lang="en-US" altLang="zh-CN" i="1"/>
                                  <m:t>𝐿</m:t>
                                </m:r>
                              </m:e>
                            </m:acc>
                          </m:e>
                          <m:sub>
                            <m:r>
                              <a:rPr lang="en-US" altLang="zh-CN" i="1"/>
                              <m:t>𝑡𝑦𝑝𝑒</m:t>
                            </m:r>
                          </m:sub>
                        </m:sSub>
                        <m:r>
                          <a:rPr lang="en-US" altLang="zh-CN" i="1"/>
                          <m:t>(</m:t>
                        </m:r>
                        <m:sSubSup>
                          <m:sSubSupPr>
                            <m:ctrlPr>
                              <a:rPr lang="zh-CN" altLang="zh-CN" i="1"/>
                            </m:ctrlPr>
                          </m:sSubSupPr>
                          <m:e>
                            <m:r>
                              <a:rPr lang="en-US" altLang="zh-CN" i="1"/>
                              <m:t>𝐻</m:t>
                            </m:r>
                          </m:e>
                          <m:sub>
                            <m:r>
                              <a:rPr lang="en-US" altLang="zh-CN" i="1"/>
                              <m:t>𝐴</m:t>
                            </m:r>
                          </m:sub>
                          <m:sup>
                            <m:r>
                              <a:rPr lang="en-US" altLang="zh-CN" i="1"/>
                              <m:t>′</m:t>
                            </m:r>
                          </m:sup>
                        </m:sSubSup>
                        <m:r>
                          <a:rPr lang="en-US" altLang="zh-CN" i="1"/>
                          <m:t>)</m:t>
                        </m:r>
                      </m:den>
                    </m:f>
                  </m:oMath>
                </a14:m>
                <a:endParaRPr lang="en-US" altLang="zh-CN" dirty="0"/>
              </a:p>
              <a:p>
                <a:r>
                  <a:rPr lang="zh-CN" altLang="en-US" dirty="0"/>
                  <a:t>总均衡开销</a:t>
                </a:r>
                <a14:m>
                  <m:oMath xmlns:m="http://schemas.openxmlformats.org/officeDocument/2006/math">
                    <m:r>
                      <a:rPr lang="en-US" altLang="zh-CN" i="1"/>
                      <m:t>𝜌</m:t>
                    </m:r>
                    <m:d>
                      <m:dPr>
                        <m:ctrlPr>
                          <a:rPr lang="zh-CN" altLang="zh-CN" i="1"/>
                        </m:ctrlPr>
                      </m:dPr>
                      <m:e>
                        <m:sSubSup>
                          <m:sSubSupPr>
                            <m:ctrlPr>
                              <a:rPr lang="zh-CN" altLang="zh-CN" i="1"/>
                            </m:ctrlPr>
                          </m:sSubSupPr>
                          <m:e>
                            <m:r>
                              <a:rPr lang="en-US" altLang="zh-CN" i="1"/>
                              <m:t>𝐻</m:t>
                            </m:r>
                          </m:e>
                          <m:sub>
                            <m:r>
                              <a:rPr lang="en-US" altLang="zh-CN" i="1"/>
                              <m:t>𝐴</m:t>
                            </m:r>
                          </m:sub>
                          <m:sup>
                            <m:r>
                              <a:rPr lang="en-US" altLang="zh-CN" i="1"/>
                              <m:t>′</m:t>
                            </m:r>
                          </m:sup>
                        </m:sSubSup>
                      </m:e>
                    </m:d>
                    <m:r>
                      <a:rPr lang="en-US" altLang="zh-CN" i="1"/>
                      <m:t>=</m:t>
                    </m:r>
                    <m:rad>
                      <m:radPr>
                        <m:degHide m:val="on"/>
                        <m:ctrlPr>
                          <a:rPr lang="zh-CN" altLang="zh-CN" i="1"/>
                        </m:ctrlPr>
                      </m:radPr>
                      <m:deg/>
                      <m:e>
                        <m:sSub>
                          <m:sSubPr>
                            <m:ctrlPr>
                              <a:rPr lang="zh-CN" altLang="zh-CN" i="1"/>
                            </m:ctrlPr>
                          </m:sSubPr>
                          <m:e>
                            <m:r>
                              <a:rPr lang="en-US" altLang="zh-CN" i="1"/>
                              <m:t>𝜌</m:t>
                            </m:r>
                          </m:e>
                          <m:sub>
                            <m:r>
                              <a:rPr lang="en-US" altLang="zh-CN" i="1"/>
                              <m:t>𝑠</m:t>
                            </m:r>
                          </m:sub>
                        </m:sSub>
                        <m:d>
                          <m:dPr>
                            <m:ctrlPr>
                              <a:rPr lang="zh-CN" altLang="zh-CN" i="1"/>
                            </m:ctrlPr>
                          </m:dPr>
                          <m:e>
                            <m:sSubSup>
                              <m:sSubSupPr>
                                <m:ctrlPr>
                                  <a:rPr lang="zh-CN" altLang="zh-CN" i="1"/>
                                </m:ctrlPr>
                              </m:sSubSupPr>
                              <m:e>
                                <m:r>
                                  <a:rPr lang="en-US" altLang="zh-CN" i="1"/>
                                  <m:t>𝐻</m:t>
                                </m:r>
                              </m:e>
                              <m:sub>
                                <m:r>
                                  <a:rPr lang="en-US" altLang="zh-CN" i="1"/>
                                  <m:t>𝐴</m:t>
                                </m:r>
                              </m:sub>
                              <m:sup>
                                <m:r>
                                  <a:rPr lang="en-US" altLang="zh-CN" i="1"/>
                                  <m:t>′</m:t>
                                </m:r>
                              </m:sup>
                            </m:sSubSup>
                          </m:e>
                        </m:d>
                        <m:r>
                          <a:rPr lang="en-US" altLang="zh-CN" i="1"/>
                          <m:t>∙</m:t>
                        </m:r>
                        <m:sSub>
                          <m:sSubPr>
                            <m:ctrlPr>
                              <a:rPr lang="zh-CN" altLang="zh-CN" i="1"/>
                            </m:ctrlPr>
                          </m:sSubPr>
                          <m:e>
                            <m:r>
                              <a:rPr lang="en-US" altLang="zh-CN" i="1"/>
                              <m:t>𝜌</m:t>
                            </m:r>
                          </m:e>
                          <m:sub>
                            <m:r>
                              <a:rPr lang="en-US" altLang="zh-CN" i="1"/>
                              <m:t>𝑐</m:t>
                            </m:r>
                          </m:sub>
                        </m:sSub>
                        <m:r>
                          <a:rPr lang="en-US" altLang="zh-CN" i="1"/>
                          <m:t>(</m:t>
                        </m:r>
                        <m:sSubSup>
                          <m:sSubSupPr>
                            <m:ctrlPr>
                              <a:rPr lang="zh-CN" altLang="zh-CN" i="1"/>
                            </m:ctrlPr>
                          </m:sSubSupPr>
                          <m:e>
                            <m:r>
                              <a:rPr lang="en-US" altLang="zh-CN" i="1"/>
                              <m:t>𝐻</m:t>
                            </m:r>
                          </m:e>
                          <m:sub>
                            <m:r>
                              <a:rPr lang="en-US" altLang="zh-CN" i="1"/>
                              <m:t>𝐴</m:t>
                            </m:r>
                          </m:sub>
                          <m:sup>
                            <m:r>
                              <a:rPr lang="en-US" altLang="zh-CN" i="1"/>
                              <m:t>′</m:t>
                            </m:r>
                          </m:sup>
                        </m:sSubSup>
                        <m:r>
                          <a:rPr lang="en-US" altLang="zh-CN" i="1"/>
                          <m:t>)</m:t>
                        </m:r>
                      </m:e>
                    </m:rad>
                  </m:oMath>
                </a14:m>
                <a:endParaRPr lang="zh-CN" altLang="zh-CN" dirty="0"/>
              </a:p>
              <a:p>
                <a:endParaRPr lang="zh-CN" altLang="zh-CN" dirty="0"/>
              </a:p>
              <a:p>
                <a:endParaRPr lang="zh-CN" altLang="en-US" dirty="0"/>
              </a:p>
            </p:txBody>
          </p:sp>
        </mc:Choice>
        <mc:Fallback>
          <p:sp>
            <p:nvSpPr>
              <p:cNvPr id="3" name="内容占位符 2">
                <a:extLst>
                  <a:ext uri="{FF2B5EF4-FFF2-40B4-BE49-F238E27FC236}">
                    <a16:creationId xmlns:a16="http://schemas.microsoft.com/office/drawing/2014/main" id="{ED5D9028-20E8-42C1-8FD4-4A1E8212642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240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EF289-CA51-4A59-B5F0-B38E7EB16895}"/>
              </a:ext>
            </a:extLst>
          </p:cNvPr>
          <p:cNvSpPr>
            <a:spLocks noGrp="1"/>
          </p:cNvSpPr>
          <p:nvPr>
            <p:ph type="title"/>
          </p:nvPr>
        </p:nvSpPr>
        <p:spPr>
          <a:xfrm>
            <a:off x="0" y="18255"/>
            <a:ext cx="10515600" cy="1325563"/>
          </a:xfrm>
        </p:spPr>
        <p:txBody>
          <a:bodyPr/>
          <a:lstStyle/>
          <a:p>
            <a:r>
              <a:rPr lang="en-US" altLang="zh-CN" dirty="0"/>
              <a:t>2</a:t>
            </a:r>
            <a:r>
              <a:rPr lang="zh-CN" altLang="en-US" dirty="0"/>
              <a:t>分组模型</a:t>
            </a:r>
            <a:r>
              <a:rPr lang="en-US" altLang="zh-CN" dirty="0"/>
              <a:t>—</a:t>
            </a:r>
            <a:r>
              <a:rPr lang="zh-CN" altLang="en-US" dirty="0"/>
              <a:t>负载和开销</a:t>
            </a:r>
          </a:p>
        </p:txBody>
      </p:sp>
      <p:sp>
        <p:nvSpPr>
          <p:cNvPr id="3" name="内容占位符 2">
            <a:extLst>
              <a:ext uri="{FF2B5EF4-FFF2-40B4-BE49-F238E27FC236}">
                <a16:creationId xmlns:a16="http://schemas.microsoft.com/office/drawing/2014/main" id="{95DB6A35-B2BA-473D-BE29-8EACEE701646}"/>
              </a:ext>
            </a:extLst>
          </p:cNvPr>
          <p:cNvSpPr>
            <a:spLocks noGrp="1"/>
          </p:cNvSpPr>
          <p:nvPr>
            <p:ph idx="1"/>
          </p:nvPr>
        </p:nvSpPr>
        <p:spPr/>
        <p:txBody>
          <a:bodyPr/>
          <a:lstStyle/>
          <a:p>
            <a:r>
              <a:rPr lang="zh-CN" altLang="en-US" dirty="0"/>
              <a:t>迁移开销</a:t>
            </a:r>
          </a:p>
        </p:txBody>
      </p:sp>
      <p:pic>
        <p:nvPicPr>
          <p:cNvPr id="4" name="图片 3">
            <a:extLst>
              <a:ext uri="{FF2B5EF4-FFF2-40B4-BE49-F238E27FC236}">
                <a16:creationId xmlns:a16="http://schemas.microsoft.com/office/drawing/2014/main" id="{617B6ED5-A236-4444-83AA-89EA38492C99}"/>
              </a:ext>
            </a:extLst>
          </p:cNvPr>
          <p:cNvPicPr>
            <a:picLocks noChangeAspect="1"/>
          </p:cNvPicPr>
          <p:nvPr/>
        </p:nvPicPr>
        <p:blipFill>
          <a:blip r:embed="rId2"/>
          <a:stretch>
            <a:fillRect/>
          </a:stretch>
        </p:blipFill>
        <p:spPr>
          <a:xfrm>
            <a:off x="838200" y="2567432"/>
            <a:ext cx="10810630" cy="2867724"/>
          </a:xfrm>
          <a:prstGeom prst="rect">
            <a:avLst/>
          </a:prstGeom>
        </p:spPr>
      </p:pic>
    </p:spTree>
    <p:extLst>
      <p:ext uri="{BB962C8B-B14F-4D97-AF65-F5344CB8AC3E}">
        <p14:creationId xmlns:p14="http://schemas.microsoft.com/office/powerpoint/2010/main" val="11227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315F4-EB2C-4CC9-B141-8E735307E301}"/>
              </a:ext>
            </a:extLst>
          </p:cNvPr>
          <p:cNvSpPr>
            <a:spLocks noGrp="1"/>
          </p:cNvSpPr>
          <p:nvPr>
            <p:ph type="title"/>
          </p:nvPr>
        </p:nvSpPr>
        <p:spPr>
          <a:xfrm>
            <a:off x="0" y="0"/>
            <a:ext cx="10515600" cy="1325563"/>
          </a:xfrm>
        </p:spPr>
        <p:txBody>
          <a:bodyPr/>
          <a:lstStyle/>
          <a:p>
            <a:r>
              <a:rPr lang="en-US" altLang="zh-CN" dirty="0"/>
              <a:t>2</a:t>
            </a:r>
            <a:r>
              <a:rPr lang="zh-CN" altLang="en-US" dirty="0"/>
              <a:t>分组模型</a:t>
            </a:r>
            <a:r>
              <a:rPr lang="en-US" altLang="zh-CN" dirty="0"/>
              <a:t>—</a:t>
            </a:r>
            <a:r>
              <a:rPr lang="zh-CN" altLang="en-US" dirty="0"/>
              <a:t>新分组的构建</a:t>
            </a:r>
          </a:p>
        </p:txBody>
      </p:sp>
      <p:sp>
        <p:nvSpPr>
          <p:cNvPr id="3" name="内容占位符 2">
            <a:extLst>
              <a:ext uri="{FF2B5EF4-FFF2-40B4-BE49-F238E27FC236}">
                <a16:creationId xmlns:a16="http://schemas.microsoft.com/office/drawing/2014/main" id="{55A24D2B-5192-4FB1-AFE9-0E99D935F8CE}"/>
              </a:ext>
            </a:extLst>
          </p:cNvPr>
          <p:cNvSpPr>
            <a:spLocks noGrp="1"/>
          </p:cNvSpPr>
          <p:nvPr>
            <p:ph idx="1"/>
          </p:nvPr>
        </p:nvSpPr>
        <p:spPr>
          <a:xfrm>
            <a:off x="102869" y="1170218"/>
            <a:ext cx="4769498" cy="4351338"/>
          </a:xfrm>
        </p:spPr>
        <p:txBody>
          <a:bodyPr/>
          <a:lstStyle/>
          <a:p>
            <a:r>
              <a:rPr lang="zh-CN" altLang="zh-CN" dirty="0"/>
              <a:t>从最高频键值开始，为这些高频键值分配下游算子，每次分配都满足在有部分已分配高频算子的情况下，此次分配的位置是最优的。</a:t>
            </a:r>
          </a:p>
          <a:p>
            <a:endParaRPr lang="zh-CN" altLang="en-US" dirty="0"/>
          </a:p>
        </p:txBody>
      </p:sp>
      <p:pic>
        <p:nvPicPr>
          <p:cNvPr id="5" name="图片 4">
            <a:extLst>
              <a:ext uri="{FF2B5EF4-FFF2-40B4-BE49-F238E27FC236}">
                <a16:creationId xmlns:a16="http://schemas.microsoft.com/office/drawing/2014/main" id="{0FC4E3BD-19D3-483D-AA95-4C05FB8C09AE}"/>
              </a:ext>
            </a:extLst>
          </p:cNvPr>
          <p:cNvPicPr>
            <a:picLocks noChangeAspect="1"/>
          </p:cNvPicPr>
          <p:nvPr/>
        </p:nvPicPr>
        <p:blipFill>
          <a:blip r:embed="rId2"/>
          <a:stretch>
            <a:fillRect/>
          </a:stretch>
        </p:blipFill>
        <p:spPr>
          <a:xfrm>
            <a:off x="4975235" y="1170218"/>
            <a:ext cx="7216765" cy="5662151"/>
          </a:xfrm>
          <a:prstGeom prst="rect">
            <a:avLst/>
          </a:prstGeom>
        </p:spPr>
      </p:pic>
    </p:spTree>
    <p:extLst>
      <p:ext uri="{BB962C8B-B14F-4D97-AF65-F5344CB8AC3E}">
        <p14:creationId xmlns:p14="http://schemas.microsoft.com/office/powerpoint/2010/main" val="33413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EC908-A2EB-4A37-80F5-687E1EF91BFD}"/>
              </a:ext>
            </a:extLst>
          </p:cNvPr>
          <p:cNvSpPr>
            <a:spLocks noGrp="1"/>
          </p:cNvSpPr>
          <p:nvPr>
            <p:ph type="title"/>
          </p:nvPr>
        </p:nvSpPr>
        <p:spPr>
          <a:xfrm>
            <a:off x="0" y="0"/>
            <a:ext cx="10515600" cy="1325563"/>
          </a:xfrm>
        </p:spPr>
        <p:txBody>
          <a:bodyPr/>
          <a:lstStyle/>
          <a:p>
            <a:r>
              <a:rPr lang="en-US" altLang="zh-CN" dirty="0"/>
              <a:t>3</a:t>
            </a:r>
            <a:r>
              <a:rPr lang="zh-CN" altLang="en-US" dirty="0"/>
              <a:t>细粒度迁移</a:t>
            </a:r>
            <a:r>
              <a:rPr lang="en-US" altLang="zh-CN" dirty="0"/>
              <a:t>—</a:t>
            </a:r>
            <a:r>
              <a:rPr lang="zh-CN" altLang="en-US" dirty="0"/>
              <a:t>问题描述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16D1CE-1AA3-411F-8AA8-1047D33B897B}"/>
                  </a:ext>
                </a:extLst>
              </p:cNvPr>
              <p:cNvSpPr>
                <a:spLocks noGrp="1"/>
              </p:cNvSpPr>
              <p:nvPr>
                <p:ph idx="1"/>
              </p:nvPr>
            </p:nvSpPr>
            <p:spPr/>
            <p:txBody>
              <a:bodyPr/>
              <a:lstStyle/>
              <a:p>
                <a:r>
                  <a:rPr lang="zh-CN" altLang="en-US" dirty="0"/>
                  <a:t>优先级：</a:t>
                </a:r>
                <a:r>
                  <a:rPr lang="zh-CN" altLang="zh-CN" dirty="0"/>
                  <a:t>在所有待迁移的状态中，计算每个状态迁移后使得均衡开销减少的量，并以此为关键字排序</a:t>
                </a:r>
                <a:endParaRPr lang="en-US" altLang="zh-CN" dirty="0"/>
              </a:p>
              <a:p>
                <a:endParaRPr lang="en-US" altLang="zh-CN" dirty="0"/>
              </a:p>
              <a:p>
                <a:r>
                  <a:rPr lang="zh-CN" altLang="en-US" dirty="0"/>
                  <a:t>单次迁移量：</a:t>
                </a:r>
                <a:endParaRPr lang="en-US" altLang="zh-CN" dirty="0"/>
              </a:p>
              <a:p>
                <a:pPr lvl="1"/>
                <a14:m>
                  <m:oMath xmlns:m="http://schemas.openxmlformats.org/officeDocument/2006/math">
                    <m:sSub>
                      <m:sSubPr>
                        <m:ctrlPr>
                          <a:rPr lang="zh-CN" altLang="zh-CN" i="1"/>
                        </m:ctrlPr>
                      </m:sSubPr>
                      <m:e>
                        <m:r>
                          <a:rPr lang="en-US" altLang="zh-CN" i="1"/>
                          <m:t>𝑡</m:t>
                        </m:r>
                      </m:e>
                      <m:sub>
                        <m:r>
                          <a:rPr lang="en-US" altLang="zh-CN" i="1"/>
                          <m:t>𝑏𝑎𝑠𝑒</m:t>
                        </m:r>
                      </m:sub>
                    </m:sSub>
                    <m:r>
                      <a:rPr lang="en-US" altLang="zh-CN" i="1"/>
                      <m:t>+</m:t>
                    </m:r>
                    <m:sSub>
                      <m:sSubPr>
                        <m:ctrlPr>
                          <a:rPr lang="zh-CN" altLang="zh-CN" i="1"/>
                        </m:ctrlPr>
                      </m:sSubPr>
                      <m:e>
                        <m:r>
                          <a:rPr lang="en-US" altLang="zh-CN" i="1"/>
                          <m:t>𝑡</m:t>
                        </m:r>
                      </m:e>
                      <m:sub>
                        <m:r>
                          <a:rPr lang="en-US" altLang="zh-CN" i="1"/>
                          <m:t>𝑖</m:t>
                        </m:r>
                      </m:sub>
                    </m:sSub>
                  </m:oMath>
                </a14:m>
                <a:endParaRPr lang="en-US" altLang="zh-CN" i="1" dirty="0"/>
              </a:p>
              <a:p>
                <a:pPr lvl="1"/>
                <a14:m>
                  <m:oMath xmlns:m="http://schemas.openxmlformats.org/officeDocument/2006/math">
                    <m:sSub>
                      <m:sSubPr>
                        <m:ctrlPr>
                          <a:rPr lang="zh-CN" altLang="zh-CN" i="1"/>
                        </m:ctrlPr>
                      </m:sSubPr>
                      <m:e>
                        <m:r>
                          <a:rPr lang="en-US" altLang="zh-CN" i="1"/>
                          <m:t>𝑡</m:t>
                        </m:r>
                      </m:e>
                      <m:sub>
                        <m:r>
                          <a:rPr lang="en-US" altLang="zh-CN" i="1"/>
                          <m:t>𝑖</m:t>
                        </m:r>
                      </m:sub>
                    </m:sSub>
                    <m:r>
                      <a:rPr lang="en-US" altLang="zh-CN" i="1"/>
                      <m:t>=</m:t>
                    </m:r>
                    <m:r>
                      <a:rPr lang="en-US" altLang="zh-CN" i="1"/>
                      <m:t>𝑚</m:t>
                    </m:r>
                    <m:r>
                      <a:rPr lang="en-US" altLang="zh-CN" i="1"/>
                      <m:t>∙∆</m:t>
                    </m:r>
                    <m:r>
                      <a:rPr lang="en-US" altLang="zh-CN" i="1"/>
                      <m:t>𝑡</m:t>
                    </m:r>
                  </m:oMath>
                </a14:m>
                <a:endParaRPr lang="zh-CN" altLang="en-US" dirty="0"/>
              </a:p>
            </p:txBody>
          </p:sp>
        </mc:Choice>
        <mc:Fallback>
          <p:sp>
            <p:nvSpPr>
              <p:cNvPr id="3" name="内容占位符 2">
                <a:extLst>
                  <a:ext uri="{FF2B5EF4-FFF2-40B4-BE49-F238E27FC236}">
                    <a16:creationId xmlns:a16="http://schemas.microsoft.com/office/drawing/2014/main" id="{2016D1CE-1AA3-411F-8AA8-1047D33B897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0FB7029-7227-4C42-A6FA-30D26E476ABE}"/>
              </a:ext>
            </a:extLst>
          </p:cNvPr>
          <p:cNvPicPr/>
          <p:nvPr/>
        </p:nvPicPr>
        <p:blipFill>
          <a:blip r:embed="rId3">
            <a:extLst>
              <a:ext uri="{28A0092B-C50C-407E-A947-70E740481C1C}">
                <a14:useLocalDpi xmlns:a14="http://schemas.microsoft.com/office/drawing/2010/main" val="0"/>
              </a:ext>
            </a:extLst>
          </a:blip>
          <a:stretch>
            <a:fillRect/>
          </a:stretch>
        </p:blipFill>
        <p:spPr>
          <a:xfrm>
            <a:off x="3084065" y="2805057"/>
            <a:ext cx="8176429" cy="3753132"/>
          </a:xfrm>
          <a:prstGeom prst="rect">
            <a:avLst/>
          </a:prstGeom>
        </p:spPr>
      </p:pic>
    </p:spTree>
    <p:extLst>
      <p:ext uri="{BB962C8B-B14F-4D97-AF65-F5344CB8AC3E}">
        <p14:creationId xmlns:p14="http://schemas.microsoft.com/office/powerpoint/2010/main" val="3503132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CA6F8-E203-4784-9152-005FC0492E53}"/>
              </a:ext>
            </a:extLst>
          </p:cNvPr>
          <p:cNvSpPr>
            <a:spLocks noGrp="1"/>
          </p:cNvSpPr>
          <p:nvPr>
            <p:ph type="title"/>
          </p:nvPr>
        </p:nvSpPr>
        <p:spPr>
          <a:xfrm>
            <a:off x="0" y="18255"/>
            <a:ext cx="10515600" cy="1325563"/>
          </a:xfrm>
        </p:spPr>
        <p:txBody>
          <a:bodyPr/>
          <a:lstStyle/>
          <a:p>
            <a:r>
              <a:rPr lang="en-US" altLang="zh-CN" dirty="0"/>
              <a:t>3</a:t>
            </a:r>
            <a:r>
              <a:rPr lang="zh-CN" altLang="en-US" dirty="0"/>
              <a:t>细粒度迁移</a:t>
            </a:r>
            <a:r>
              <a:rPr lang="en-US" altLang="zh-CN" dirty="0"/>
              <a:t>—</a:t>
            </a:r>
            <a:r>
              <a:rPr lang="zh-CN" altLang="en-US" dirty="0"/>
              <a:t>代价计算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54AEAA8-1ACB-4B63-A3F2-E041BE24AEE9}"/>
                  </a:ext>
                </a:extLst>
              </p:cNvPr>
              <p:cNvSpPr>
                <a:spLocks noGrp="1"/>
              </p:cNvSpPr>
              <p:nvPr>
                <p:ph idx="1"/>
              </p:nvPr>
            </p:nvSpPr>
            <p:spPr/>
            <p:txBody>
              <a:bodyPr/>
              <a:lstStyle/>
              <a:p>
                <a:r>
                  <a:rPr lang="zh-CN" altLang="zh-CN" dirty="0"/>
                  <a:t>将延时</a:t>
                </a:r>
                <a:r>
                  <a:rPr lang="en-US" altLang="zh-CN" dirty="0"/>
                  <a:t>-</a:t>
                </a:r>
                <a:r>
                  <a:rPr lang="zh-CN" altLang="zh-CN" dirty="0"/>
                  <a:t>时间图的延时峰面积定义为延时代价</a:t>
                </a:r>
                <a:r>
                  <a:rPr lang="zh-CN" altLang="en-US" dirty="0"/>
                  <a:t>：</a:t>
                </a:r>
                <a:endParaRPr lang="zh-CN" altLang="zh-CN" dirty="0"/>
              </a:p>
              <a:p>
                <a14:m>
                  <m:oMath xmlns:m="http://schemas.openxmlformats.org/officeDocument/2006/math">
                    <m:r>
                      <a:rPr lang="en-US" altLang="zh-CN" i="1"/>
                      <m:t>𝑆</m:t>
                    </m:r>
                    <m:r>
                      <a:rPr lang="en-US" altLang="zh-CN"/>
                      <m:t>=</m:t>
                    </m:r>
                    <m:sSub>
                      <m:sSubPr>
                        <m:ctrlPr>
                          <a:rPr lang="zh-CN" altLang="zh-CN" i="1"/>
                        </m:ctrlPr>
                      </m:sSubPr>
                      <m:e>
                        <m:r>
                          <m:rPr>
                            <m:sty m:val="p"/>
                          </m:rPr>
                          <a:rPr lang="en-US" altLang="zh-CN"/>
                          <m:t>S</m:t>
                        </m:r>
                      </m:e>
                      <m:sub>
                        <m:r>
                          <m:rPr>
                            <m:sty m:val="p"/>
                          </m:rPr>
                          <a:rPr lang="en-US" altLang="zh-CN"/>
                          <m:t>base</m:t>
                        </m:r>
                      </m:sub>
                    </m:sSub>
                    <m:r>
                      <a:rPr lang="en-US" altLang="zh-CN"/>
                      <m:t>+</m:t>
                    </m:r>
                    <m:nary>
                      <m:naryPr>
                        <m:chr m:val="∑"/>
                        <m:limLoc m:val="undOvr"/>
                        <m:ctrlPr>
                          <a:rPr lang="zh-CN" altLang="zh-CN" i="1"/>
                        </m:ctrlPr>
                      </m:naryPr>
                      <m:sub>
                        <m:r>
                          <a:rPr lang="en-US" altLang="zh-CN" i="1"/>
                          <m:t>𝑖</m:t>
                        </m:r>
                        <m:r>
                          <a:rPr lang="en-US" altLang="zh-CN" i="1"/>
                          <m:t>=1</m:t>
                        </m:r>
                      </m:sub>
                      <m:sup>
                        <m:r>
                          <a:rPr lang="en-US" altLang="zh-CN" i="1"/>
                          <m:t>𝑙</m:t>
                        </m:r>
                      </m:sup>
                      <m:e>
                        <m:sSub>
                          <m:sSubPr>
                            <m:ctrlPr>
                              <a:rPr lang="zh-CN" altLang="zh-CN" i="1"/>
                            </m:ctrlPr>
                          </m:sSubPr>
                          <m:e>
                            <m:r>
                              <a:rPr lang="en-US" altLang="zh-CN" i="1"/>
                              <m:t>𝑆</m:t>
                            </m:r>
                          </m:e>
                          <m:sub>
                            <m:r>
                              <a:rPr lang="en-US" altLang="zh-CN" i="1"/>
                              <m:t>𝑖</m:t>
                            </m:r>
                          </m:sub>
                        </m:sSub>
                      </m:e>
                    </m:nary>
                  </m:oMath>
                </a14:m>
                <a:endParaRPr lang="zh-CN" altLang="zh-CN" dirty="0"/>
              </a:p>
              <a:p>
                <a:r>
                  <a:rPr lang="zh-CN" altLang="zh-CN" dirty="0"/>
                  <a:t>其中</a:t>
                </a:r>
                <a14:m>
                  <m:oMath xmlns:m="http://schemas.openxmlformats.org/officeDocument/2006/math">
                    <m:sSub>
                      <m:sSubPr>
                        <m:ctrlPr>
                          <a:rPr lang="zh-CN" altLang="zh-CN" i="1"/>
                        </m:ctrlPr>
                      </m:sSubPr>
                      <m:e>
                        <m:r>
                          <a:rPr lang="en-US" altLang="zh-CN" i="1"/>
                          <m:t>𝑆</m:t>
                        </m:r>
                      </m:e>
                      <m:sub>
                        <m:r>
                          <a:rPr lang="en-US" altLang="zh-CN" i="1"/>
                          <m:t>𝑖</m:t>
                        </m:r>
                      </m:sub>
                    </m:sSub>
                  </m:oMath>
                </a14:m>
                <a:r>
                  <a:rPr lang="zh-CN" altLang="zh-CN" dirty="0"/>
                  <a:t>是每单位长度的延时对延时代价的贡献，在系统运行前由实验测得，</a:t>
                </a:r>
                <a14:m>
                  <m:oMath xmlns:m="http://schemas.openxmlformats.org/officeDocument/2006/math">
                    <m:sSub>
                      <m:sSubPr>
                        <m:ctrlPr>
                          <a:rPr lang="zh-CN" altLang="zh-CN" i="1"/>
                        </m:ctrlPr>
                      </m:sSubPr>
                      <m:e>
                        <m:r>
                          <m:rPr>
                            <m:sty m:val="p"/>
                          </m:rPr>
                          <a:rPr lang="en-US" altLang="zh-CN"/>
                          <m:t>S</m:t>
                        </m:r>
                      </m:e>
                      <m:sub>
                        <m:r>
                          <m:rPr>
                            <m:sty m:val="p"/>
                          </m:rPr>
                          <a:rPr lang="en-US" altLang="zh-CN"/>
                          <m:t>base</m:t>
                        </m:r>
                      </m:sub>
                    </m:sSub>
                  </m:oMath>
                </a14:m>
                <a:r>
                  <a:rPr lang="zh-CN" altLang="zh-CN" dirty="0"/>
                  <a:t>是固有延时的延时代价，</a:t>
                </a:r>
                <a14:m>
                  <m:oMath xmlns:m="http://schemas.openxmlformats.org/officeDocument/2006/math">
                    <m:r>
                      <a:rPr lang="en-US" altLang="zh-CN" i="1"/>
                      <m:t>𝑙</m:t>
                    </m:r>
                  </m:oMath>
                </a14:m>
                <a:r>
                  <a:rPr lang="zh-CN" altLang="zh-CN" dirty="0"/>
                  <a:t>满足 </a:t>
                </a:r>
                <a14:m>
                  <m:oMath xmlns:m="http://schemas.openxmlformats.org/officeDocument/2006/math">
                    <m:nary>
                      <m:naryPr>
                        <m:chr m:val="∑"/>
                        <m:limLoc m:val="subSup"/>
                        <m:supHide m:val="on"/>
                        <m:ctrlPr>
                          <a:rPr lang="zh-CN" altLang="zh-CN" i="1"/>
                        </m:ctrlPr>
                      </m:naryPr>
                      <m:sub>
                        <m:r>
                          <a:rPr lang="en-US" altLang="zh-CN" i="1"/>
                          <m:t>𝑖</m:t>
                        </m:r>
                        <m:r>
                          <a:rPr lang="en-US" altLang="zh-CN" i="1"/>
                          <m:t>∈[1, </m:t>
                        </m:r>
                        <m:r>
                          <a:rPr lang="en-US" altLang="zh-CN" i="1"/>
                          <m:t>𝑙</m:t>
                        </m:r>
                        <m:r>
                          <a:rPr lang="en-US" altLang="zh-CN" i="1"/>
                          <m:t>]</m:t>
                        </m:r>
                      </m:sub>
                      <m:sup/>
                      <m:e>
                        <m:r>
                          <a:rPr lang="en-US" altLang="zh-CN" i="1"/>
                          <m:t>𝑖</m:t>
                        </m:r>
                      </m:e>
                    </m:nary>
                    <m:r>
                      <a:rPr lang="en-US" altLang="zh-CN" i="1"/>
                      <m:t>&lt;</m:t>
                    </m:r>
                    <m:r>
                      <a:rPr lang="en-US" altLang="zh-CN" i="1"/>
                      <m:t>𝑡</m:t>
                    </m:r>
                    <m:r>
                      <a:rPr lang="en-US" altLang="zh-CN" i="1"/>
                      <m:t>&lt;</m:t>
                    </m:r>
                    <m:nary>
                      <m:naryPr>
                        <m:chr m:val="∑"/>
                        <m:limLoc m:val="subSup"/>
                        <m:supHide m:val="on"/>
                        <m:ctrlPr>
                          <a:rPr lang="zh-CN" altLang="zh-CN" i="1"/>
                        </m:ctrlPr>
                      </m:naryPr>
                      <m:sub>
                        <m:r>
                          <a:rPr lang="en-US" altLang="zh-CN" i="1"/>
                          <m:t>𝑖</m:t>
                        </m:r>
                        <m:r>
                          <a:rPr lang="en-US" altLang="zh-CN" i="1"/>
                          <m:t>∈[1, </m:t>
                        </m:r>
                        <m:r>
                          <a:rPr lang="en-US" altLang="zh-CN" i="1"/>
                          <m:t>𝑙</m:t>
                        </m:r>
                        <m:r>
                          <a:rPr lang="en-US" altLang="zh-CN" i="1"/>
                          <m:t>+1]</m:t>
                        </m:r>
                      </m:sub>
                      <m:sup/>
                      <m:e>
                        <m:r>
                          <a:rPr lang="en-US" altLang="zh-CN" i="1"/>
                          <m:t>𝑖</m:t>
                        </m:r>
                      </m:e>
                    </m:nary>
                  </m:oMath>
                </a14:m>
                <a:r>
                  <a:rPr lang="zh-CN" altLang="zh-CN" dirty="0"/>
                  <a:t>，</a:t>
                </a:r>
                <a14:m>
                  <m:oMath xmlns:m="http://schemas.openxmlformats.org/officeDocument/2006/math">
                    <m:r>
                      <a:rPr lang="en-US" altLang="zh-CN" i="1"/>
                      <m:t>𝑡</m:t>
                    </m:r>
                  </m:oMath>
                </a14:m>
                <a:r>
                  <a:rPr lang="zh-CN" altLang="zh-CN" dirty="0"/>
                  <a:t>是延时峰的左边缘高度。</a:t>
                </a:r>
              </a:p>
            </p:txBody>
          </p:sp>
        </mc:Choice>
        <mc:Fallback>
          <p:sp>
            <p:nvSpPr>
              <p:cNvPr id="3" name="内容占位符 2">
                <a:extLst>
                  <a:ext uri="{FF2B5EF4-FFF2-40B4-BE49-F238E27FC236}">
                    <a16:creationId xmlns:a16="http://schemas.microsoft.com/office/drawing/2014/main" id="{454AEAA8-1ACB-4B63-A3F2-E041BE24AEE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7120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CD8B-68E0-4522-A97D-4FA4E376E1B5}"/>
              </a:ext>
            </a:extLst>
          </p:cNvPr>
          <p:cNvSpPr>
            <a:spLocks noGrp="1"/>
          </p:cNvSpPr>
          <p:nvPr>
            <p:ph type="title"/>
          </p:nvPr>
        </p:nvSpPr>
        <p:spPr>
          <a:xfrm>
            <a:off x="0" y="1182"/>
            <a:ext cx="10515600" cy="1325563"/>
          </a:xfrm>
        </p:spPr>
        <p:txBody>
          <a:bodyPr/>
          <a:lstStyle/>
          <a:p>
            <a:r>
              <a:rPr lang="en-US" altLang="zh-CN" dirty="0"/>
              <a:t>3</a:t>
            </a:r>
            <a:r>
              <a:rPr lang="zh-CN" altLang="en-US" dirty="0"/>
              <a:t>细粒度迁移</a:t>
            </a:r>
            <a:r>
              <a:rPr lang="en-US" altLang="zh-CN" dirty="0"/>
              <a:t>—</a:t>
            </a:r>
            <a:r>
              <a:rPr lang="zh-CN" altLang="en-US" dirty="0"/>
              <a:t>划分</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1C7817-34D2-463E-B179-01A313A9B996}"/>
                  </a:ext>
                </a:extLst>
              </p:cNvPr>
              <p:cNvSpPr>
                <a:spLocks noGrp="1"/>
              </p:cNvSpPr>
              <p:nvPr>
                <p:ph idx="1"/>
              </p:nvPr>
            </p:nvSpPr>
            <p:spPr>
              <a:xfrm>
                <a:off x="838200" y="1443070"/>
                <a:ext cx="10515600" cy="4351338"/>
              </a:xfrm>
            </p:spPr>
            <p:txBody>
              <a:bodyPr/>
              <a:lstStyle/>
              <a:p>
                <a:r>
                  <a:rPr lang="zh-CN" altLang="zh-CN" dirty="0"/>
                  <a:t>实际运行时我们无法事先知道 </a:t>
                </a:r>
                <a14:m>
                  <m:oMath xmlns:m="http://schemas.openxmlformats.org/officeDocument/2006/math">
                    <m:sSub>
                      <m:sSubPr>
                        <m:ctrlPr>
                          <a:rPr lang="zh-CN" altLang="zh-CN" i="1"/>
                        </m:ctrlPr>
                      </m:sSubPr>
                      <m:e>
                        <m:r>
                          <a:rPr lang="en-US" altLang="zh-CN" i="1"/>
                          <m:t>𝑡</m:t>
                        </m:r>
                      </m:e>
                      <m:sub>
                        <m:r>
                          <a:rPr lang="en-US" altLang="zh-CN" i="1"/>
                          <m:t>𝑎𝑙𝑙</m:t>
                        </m:r>
                      </m:sub>
                    </m:sSub>
                  </m:oMath>
                </a14:m>
                <a:endParaRPr lang="en-US" altLang="zh-CN" dirty="0"/>
              </a:p>
              <a:p>
                <a:r>
                  <a:rPr lang="zh-CN" altLang="zh-CN" dirty="0"/>
                  <a:t>先迁移一定数量的状态来确定</a:t>
                </a:r>
                <a14:m>
                  <m:oMath xmlns:m="http://schemas.openxmlformats.org/officeDocument/2006/math">
                    <m:sSub>
                      <m:sSubPr>
                        <m:ctrlPr>
                          <a:rPr lang="zh-CN" altLang="zh-CN" i="1"/>
                        </m:ctrlPr>
                      </m:sSubPr>
                      <m:e>
                        <m:r>
                          <a:rPr lang="en-US" altLang="zh-CN" i="1"/>
                          <m:t>𝑡</m:t>
                        </m:r>
                      </m:e>
                      <m:sub>
                        <m:r>
                          <a:rPr lang="en-US" altLang="zh-CN" i="1"/>
                          <m:t>𝑏𝑎𝑠𝑒</m:t>
                        </m:r>
                      </m:sub>
                    </m:sSub>
                    <m:r>
                      <a:rPr lang="en-US" altLang="zh-CN" i="1"/>
                      <m:t>+</m:t>
                    </m:r>
                    <m:sSub>
                      <m:sSubPr>
                        <m:ctrlPr>
                          <a:rPr lang="zh-CN" altLang="zh-CN" i="1"/>
                        </m:ctrlPr>
                      </m:sSubPr>
                      <m:e>
                        <m:r>
                          <a:rPr lang="en-US" altLang="zh-CN" i="1"/>
                          <m:t>𝑡</m:t>
                        </m:r>
                      </m:e>
                      <m:sub>
                        <m:r>
                          <a:rPr lang="en-US" altLang="zh-CN" i="1"/>
                          <m:t>1</m:t>
                        </m:r>
                      </m:sub>
                    </m:sSub>
                  </m:oMath>
                </a14:m>
                <a:r>
                  <a:rPr lang="zh-CN" altLang="zh-CN" dirty="0"/>
                  <a:t>，进而依据状态大小的推测计算</a:t>
                </a:r>
                <a14:m>
                  <m:oMath xmlns:m="http://schemas.openxmlformats.org/officeDocument/2006/math">
                    <m:sSub>
                      <m:sSubPr>
                        <m:ctrlPr>
                          <a:rPr lang="zh-CN" altLang="zh-CN" i="1"/>
                        </m:ctrlPr>
                      </m:sSubPr>
                      <m:e>
                        <m:r>
                          <a:rPr lang="en-US" altLang="zh-CN" i="1"/>
                          <m:t>𝑡</m:t>
                        </m:r>
                      </m:e>
                      <m:sub>
                        <m:r>
                          <a:rPr lang="en-US" altLang="zh-CN" i="1"/>
                          <m:t>𝑎𝑙𝑙</m:t>
                        </m:r>
                      </m:sub>
                    </m:sSub>
                  </m:oMath>
                </a14:m>
                <a:r>
                  <a:rPr lang="zh-CN" altLang="zh-CN" dirty="0"/>
                  <a:t>，再计算出合适的划分次数</a:t>
                </a:r>
                <a14:m>
                  <m:oMath xmlns:m="http://schemas.openxmlformats.org/officeDocument/2006/math">
                    <m:r>
                      <a:rPr lang="en-US" altLang="zh-CN" i="1"/>
                      <m:t>𝑘</m:t>
                    </m:r>
                    <m:r>
                      <a:rPr lang="en-US" altLang="zh-CN" i="1"/>
                      <m:t> </m:t>
                    </m:r>
                    <m:r>
                      <a:rPr lang="en-US" altLang="zh-CN" i="1"/>
                      <m:t>𝑠</m:t>
                    </m:r>
                    <m:r>
                      <a:rPr lang="en-US" altLang="zh-CN" i="1"/>
                      <m:t>.</m:t>
                    </m:r>
                    <m:r>
                      <a:rPr lang="en-US" altLang="zh-CN" i="1"/>
                      <m:t>𝑡</m:t>
                    </m:r>
                    <m:r>
                      <a:rPr lang="en-US" altLang="zh-CN" i="1"/>
                      <m:t>.</m:t>
                    </m:r>
                    <m:func>
                      <m:funcPr>
                        <m:ctrlPr>
                          <a:rPr lang="zh-CN" altLang="zh-CN" i="1"/>
                        </m:ctrlPr>
                      </m:funcPr>
                      <m:fName>
                        <m:r>
                          <m:rPr>
                            <m:sty m:val="p"/>
                          </m:rPr>
                          <a:rPr lang="en-US" altLang="zh-CN"/>
                          <m:t>min</m:t>
                        </m:r>
                      </m:fName>
                      <m:e>
                        <m:r>
                          <a:rPr lang="en-US" altLang="zh-CN" i="1"/>
                          <m:t>(</m:t>
                        </m:r>
                        <m:r>
                          <a:rPr lang="en-US" altLang="zh-CN" i="1"/>
                          <m:t>𝑘</m:t>
                        </m:r>
                        <m:r>
                          <a:rPr lang="en-US" altLang="zh-CN" i="1"/>
                          <m:t>∙</m:t>
                        </m:r>
                        <m:r>
                          <a:rPr lang="en-US" altLang="zh-CN" i="1"/>
                          <m:t>𝑆</m:t>
                        </m:r>
                        <m:r>
                          <a:rPr lang="en-US" altLang="zh-CN" i="1"/>
                          <m:t>′)</m:t>
                        </m:r>
                      </m:e>
                    </m:func>
                  </m:oMath>
                </a14:m>
                <a:r>
                  <a:rPr lang="zh-CN" altLang="zh-CN" dirty="0"/>
                  <a:t>，其中</a:t>
                </a:r>
                <a14:m>
                  <m:oMath xmlns:m="http://schemas.openxmlformats.org/officeDocument/2006/math">
                    <m:r>
                      <a:rPr lang="en-US" altLang="zh-CN" i="1"/>
                      <m:t>𝑆</m:t>
                    </m:r>
                    <m:r>
                      <a:rPr lang="en-US" altLang="zh-CN" i="1"/>
                      <m:t>′</m:t>
                    </m:r>
                  </m:oMath>
                </a14:m>
                <a:r>
                  <a:rPr lang="zh-CN" altLang="zh-CN" dirty="0"/>
                  <a:t>是划分成</a:t>
                </a:r>
                <a14:m>
                  <m:oMath xmlns:m="http://schemas.openxmlformats.org/officeDocument/2006/math">
                    <m:r>
                      <a:rPr lang="en-US" altLang="zh-CN" i="1"/>
                      <m:t>𝑘</m:t>
                    </m:r>
                  </m:oMath>
                </a14:m>
                <a:r>
                  <a:rPr lang="zh-CN" altLang="zh-CN" dirty="0"/>
                  <a:t>份后每次迁移的延时代价，计算方式与前文所述</a:t>
                </a:r>
                <a14:m>
                  <m:oMath xmlns:m="http://schemas.openxmlformats.org/officeDocument/2006/math">
                    <m:r>
                      <a:rPr lang="en-US" altLang="zh-CN" i="1"/>
                      <m:t>𝑆</m:t>
                    </m:r>
                  </m:oMath>
                </a14:m>
                <a:r>
                  <a:rPr lang="zh-CN" altLang="zh-CN" dirty="0"/>
                  <a:t>相同</a:t>
                </a:r>
                <a:endParaRPr lang="en-US" altLang="zh-CN" dirty="0"/>
              </a:p>
              <a:p>
                <a:r>
                  <a:rPr lang="zh-CN" altLang="zh-CN" dirty="0"/>
                  <a:t>每次</a:t>
                </a:r>
                <a:r>
                  <a:rPr lang="zh-CN" altLang="en-US" dirty="0"/>
                  <a:t>细粒度</a:t>
                </a:r>
                <a:r>
                  <a:rPr lang="zh-CN" altLang="zh-CN" dirty="0"/>
                  <a:t>迁移过后，测量计算得到最新的</a:t>
                </a:r>
                <a14:m>
                  <m:oMath xmlns:m="http://schemas.openxmlformats.org/officeDocument/2006/math">
                    <m:r>
                      <a:rPr lang="en-US" altLang="zh-CN" i="1"/>
                      <m:t>∆</m:t>
                    </m:r>
                    <m:r>
                      <a:rPr lang="en-US" altLang="zh-CN" i="1"/>
                      <m:t>𝑡</m:t>
                    </m:r>
                  </m:oMath>
                </a14:m>
                <a:r>
                  <a:rPr lang="zh-CN" altLang="zh-CN" dirty="0"/>
                  <a:t>，重新计算迁移剩余状态所需的切分次数。</a:t>
                </a:r>
                <a:endParaRPr lang="zh-CN" altLang="en-US" dirty="0"/>
              </a:p>
            </p:txBody>
          </p:sp>
        </mc:Choice>
        <mc:Fallback>
          <p:sp>
            <p:nvSpPr>
              <p:cNvPr id="3" name="内容占位符 2">
                <a:extLst>
                  <a:ext uri="{FF2B5EF4-FFF2-40B4-BE49-F238E27FC236}">
                    <a16:creationId xmlns:a16="http://schemas.microsoft.com/office/drawing/2014/main" id="{921C7817-34D2-463E-B179-01A313A9B996}"/>
                  </a:ext>
                </a:extLst>
              </p:cNvPr>
              <p:cNvSpPr>
                <a:spLocks noGrp="1" noRot="1" noChangeAspect="1" noMove="1" noResize="1" noEditPoints="1" noAdjustHandles="1" noChangeArrowheads="1" noChangeShapeType="1" noTextEdit="1"/>
              </p:cNvSpPr>
              <p:nvPr>
                <p:ph idx="1"/>
              </p:nvPr>
            </p:nvSpPr>
            <p:spPr>
              <a:xfrm>
                <a:off x="838200" y="1443070"/>
                <a:ext cx="10515600" cy="4351338"/>
              </a:xfrm>
              <a:blipFill>
                <a:blip r:embed="rId2"/>
                <a:stretch>
                  <a:fillRect l="-1043" t="-2521"/>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286EB27-68E4-4AA4-9286-6BD042C9D8B5}"/>
              </a:ext>
            </a:extLst>
          </p:cNvPr>
          <p:cNvGrpSpPr/>
          <p:nvPr/>
        </p:nvGrpSpPr>
        <p:grpSpPr>
          <a:xfrm>
            <a:off x="5027645" y="4198775"/>
            <a:ext cx="6326155" cy="2407298"/>
            <a:chOff x="2015412" y="2743200"/>
            <a:chExt cx="6326155" cy="2407298"/>
          </a:xfrm>
        </p:grpSpPr>
        <p:sp>
          <p:nvSpPr>
            <p:cNvPr id="5" name="矩形 4">
              <a:extLst>
                <a:ext uri="{FF2B5EF4-FFF2-40B4-BE49-F238E27FC236}">
                  <a16:creationId xmlns:a16="http://schemas.microsoft.com/office/drawing/2014/main" id="{FFC338ED-3F6B-46BB-8B95-6C2353EC78B0}"/>
                </a:ext>
              </a:extLst>
            </p:cNvPr>
            <p:cNvSpPr/>
            <p:nvPr/>
          </p:nvSpPr>
          <p:spPr>
            <a:xfrm>
              <a:off x="2015412" y="2743200"/>
              <a:ext cx="1219200" cy="685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迁移</a:t>
              </a:r>
            </a:p>
          </p:txBody>
        </p:sp>
        <p:sp>
          <p:nvSpPr>
            <p:cNvPr id="6" name="矩形 5">
              <a:extLst>
                <a:ext uri="{FF2B5EF4-FFF2-40B4-BE49-F238E27FC236}">
                  <a16:creationId xmlns:a16="http://schemas.microsoft.com/office/drawing/2014/main" id="{80C0D3B7-878A-434C-B127-FFD4D23266ED}"/>
                </a:ext>
              </a:extLst>
            </p:cNvPr>
            <p:cNvSpPr/>
            <p:nvPr/>
          </p:nvSpPr>
          <p:spPr>
            <a:xfrm>
              <a:off x="3681704" y="2743200"/>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t_i</a:t>
              </a:r>
              <a:r>
                <a:rPr lang="en-US" altLang="zh-CN" dirty="0">
                  <a:solidFill>
                    <a:schemeClr val="tx1"/>
                  </a:solidFill>
                </a:rPr>
                <a:t> </a:t>
              </a:r>
            </a:p>
            <a:p>
              <a:pPr algn="ctr"/>
              <a:r>
                <a:rPr lang="zh-CN" altLang="en-US" dirty="0">
                  <a:solidFill>
                    <a:schemeClr val="tx1"/>
                  </a:solidFill>
                </a:rPr>
                <a:t>状态大小</a:t>
              </a:r>
              <a:endParaRPr lang="en-US" altLang="zh-CN" dirty="0">
                <a:solidFill>
                  <a:schemeClr val="tx1"/>
                </a:solidFill>
              </a:endParaRPr>
            </a:p>
          </p:txBody>
        </p:sp>
        <p:sp>
          <p:nvSpPr>
            <p:cNvPr id="7" name="矩形 6">
              <a:extLst>
                <a:ext uri="{FF2B5EF4-FFF2-40B4-BE49-F238E27FC236}">
                  <a16:creationId xmlns:a16="http://schemas.microsoft.com/office/drawing/2014/main" id="{1698C36B-B273-4D21-B670-5E14A2E2F8F0}"/>
                </a:ext>
              </a:extLst>
            </p:cNvPr>
            <p:cNvSpPr/>
            <p:nvPr/>
          </p:nvSpPr>
          <p:spPr>
            <a:xfrm>
              <a:off x="5347996" y="2743200"/>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t_all</a:t>
              </a:r>
              <a:endParaRPr lang="zh-CN" altLang="en-US" dirty="0">
                <a:solidFill>
                  <a:schemeClr val="tx1"/>
                </a:solidFill>
              </a:endParaRPr>
            </a:p>
          </p:txBody>
        </p:sp>
        <p:sp>
          <p:nvSpPr>
            <p:cNvPr id="8" name="矩形 7">
              <a:extLst>
                <a:ext uri="{FF2B5EF4-FFF2-40B4-BE49-F238E27FC236}">
                  <a16:creationId xmlns:a16="http://schemas.microsoft.com/office/drawing/2014/main" id="{E997AE44-E40F-402A-AF55-9FE53323A42C}"/>
                </a:ext>
              </a:extLst>
            </p:cNvPr>
            <p:cNvSpPr/>
            <p:nvPr/>
          </p:nvSpPr>
          <p:spPr>
            <a:xfrm>
              <a:off x="7122367" y="2743200"/>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划分次数</a:t>
              </a:r>
              <a:r>
                <a:rPr lang="en-US" altLang="zh-CN" dirty="0">
                  <a:solidFill>
                    <a:schemeClr val="tx1"/>
                  </a:solidFill>
                </a:rPr>
                <a:t>k</a:t>
              </a:r>
              <a:endParaRPr lang="zh-CN" altLang="en-US" dirty="0">
                <a:solidFill>
                  <a:schemeClr val="tx1"/>
                </a:solidFill>
              </a:endParaRPr>
            </a:p>
          </p:txBody>
        </p:sp>
        <p:sp>
          <p:nvSpPr>
            <p:cNvPr id="9" name="矩形 8">
              <a:extLst>
                <a:ext uri="{FF2B5EF4-FFF2-40B4-BE49-F238E27FC236}">
                  <a16:creationId xmlns:a16="http://schemas.microsoft.com/office/drawing/2014/main" id="{077D3FAD-B2AC-4FBA-81AD-7A986A3464CC}"/>
                </a:ext>
              </a:extLst>
            </p:cNvPr>
            <p:cNvSpPr/>
            <p:nvPr/>
          </p:nvSpPr>
          <p:spPr>
            <a:xfrm>
              <a:off x="4149012" y="4208106"/>
              <a:ext cx="1469571" cy="9423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确定下次迁移的状态</a:t>
              </a:r>
            </a:p>
          </p:txBody>
        </p:sp>
        <p:cxnSp>
          <p:nvCxnSpPr>
            <p:cNvPr id="10" name="直接箭头连接符 9">
              <a:extLst>
                <a:ext uri="{FF2B5EF4-FFF2-40B4-BE49-F238E27FC236}">
                  <a16:creationId xmlns:a16="http://schemas.microsoft.com/office/drawing/2014/main" id="{62AC2825-3E65-429E-9BEA-1E29631B62CC}"/>
                </a:ext>
              </a:extLst>
            </p:cNvPr>
            <p:cNvCxnSpPr>
              <a:stCxn id="5" idx="3"/>
              <a:endCxn id="6" idx="1"/>
            </p:cNvCxnSpPr>
            <p:nvPr/>
          </p:nvCxnSpPr>
          <p:spPr>
            <a:xfrm flipV="1">
              <a:off x="3234612" y="3086100"/>
              <a:ext cx="4470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2F1E06D-7C97-4CA1-A017-0A96B434814D}"/>
                </a:ext>
              </a:extLst>
            </p:cNvPr>
            <p:cNvCxnSpPr>
              <a:stCxn id="6" idx="3"/>
              <a:endCxn id="7" idx="1"/>
            </p:cNvCxnSpPr>
            <p:nvPr/>
          </p:nvCxnSpPr>
          <p:spPr>
            <a:xfrm>
              <a:off x="4900904" y="3086100"/>
              <a:ext cx="4470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056E13C-ECC4-44D2-BDC7-DE27E942F431}"/>
                </a:ext>
              </a:extLst>
            </p:cNvPr>
            <p:cNvCxnSpPr>
              <a:stCxn id="7" idx="3"/>
              <a:endCxn id="8" idx="1"/>
            </p:cNvCxnSpPr>
            <p:nvPr/>
          </p:nvCxnSpPr>
          <p:spPr>
            <a:xfrm>
              <a:off x="6567196" y="3086100"/>
              <a:ext cx="5551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2F4937D-11C8-4E8C-803B-43FD269BD050}"/>
                </a:ext>
              </a:extLst>
            </p:cNvPr>
            <p:cNvCxnSpPr>
              <a:stCxn id="8" idx="2"/>
              <a:endCxn id="9" idx="3"/>
            </p:cNvCxnSpPr>
            <p:nvPr/>
          </p:nvCxnSpPr>
          <p:spPr>
            <a:xfrm flipH="1">
              <a:off x="5618583" y="3429000"/>
              <a:ext cx="2113384" cy="1250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A0252EF-4360-4DDF-98C2-17CE39B39621}"/>
                </a:ext>
              </a:extLst>
            </p:cNvPr>
            <p:cNvCxnSpPr>
              <a:stCxn id="9" idx="1"/>
              <a:endCxn id="5" idx="2"/>
            </p:cNvCxnSpPr>
            <p:nvPr/>
          </p:nvCxnSpPr>
          <p:spPr>
            <a:xfrm flipH="1" flipV="1">
              <a:off x="2625012" y="3429001"/>
              <a:ext cx="1524000" cy="1250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228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2F67E-D1A2-4544-9CF3-15B3D9E1416C}"/>
              </a:ext>
            </a:extLst>
          </p:cNvPr>
          <p:cNvSpPr>
            <a:spLocks noGrp="1"/>
          </p:cNvSpPr>
          <p:nvPr>
            <p:ph type="title"/>
          </p:nvPr>
        </p:nvSpPr>
        <p:spPr>
          <a:xfrm>
            <a:off x="0" y="0"/>
            <a:ext cx="10515600" cy="1325563"/>
          </a:xfrm>
        </p:spPr>
        <p:txBody>
          <a:bodyPr/>
          <a:lstStyle/>
          <a:p>
            <a:r>
              <a:rPr lang="en-US" altLang="zh-CN" dirty="0"/>
              <a:t>4</a:t>
            </a:r>
            <a:r>
              <a:rPr lang="zh-CN" altLang="en-US" dirty="0"/>
              <a:t>异步检查点传播模型</a:t>
            </a:r>
          </a:p>
        </p:txBody>
      </p:sp>
      <p:grpSp>
        <p:nvGrpSpPr>
          <p:cNvPr id="21" name="组合 20">
            <a:extLst>
              <a:ext uri="{FF2B5EF4-FFF2-40B4-BE49-F238E27FC236}">
                <a16:creationId xmlns:a16="http://schemas.microsoft.com/office/drawing/2014/main" id="{A2524BD2-053C-4285-88B9-4AF52C37F4EF}"/>
              </a:ext>
            </a:extLst>
          </p:cNvPr>
          <p:cNvGrpSpPr/>
          <p:nvPr/>
        </p:nvGrpSpPr>
        <p:grpSpPr>
          <a:xfrm>
            <a:off x="2685437" y="349480"/>
            <a:ext cx="8263715" cy="2906577"/>
            <a:chOff x="464751" y="197732"/>
            <a:chExt cx="8263715" cy="2906577"/>
          </a:xfrm>
        </p:grpSpPr>
        <p:sp>
          <p:nvSpPr>
            <p:cNvPr id="22" name="矩形 21">
              <a:extLst>
                <a:ext uri="{FF2B5EF4-FFF2-40B4-BE49-F238E27FC236}">
                  <a16:creationId xmlns:a16="http://schemas.microsoft.com/office/drawing/2014/main" id="{3D8EBCCF-8DD7-4CF9-9515-86039D3BCE5D}"/>
                </a:ext>
              </a:extLst>
            </p:cNvPr>
            <p:cNvSpPr/>
            <p:nvPr/>
          </p:nvSpPr>
          <p:spPr>
            <a:xfrm>
              <a:off x="1759720" y="1319408"/>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Source</a:t>
              </a:r>
              <a:endParaRPr lang="zh-CN" altLang="en-US" sz="1600" dirty="0">
                <a:solidFill>
                  <a:schemeClr val="tx1"/>
                </a:solidFill>
              </a:endParaRPr>
            </a:p>
          </p:txBody>
        </p:sp>
        <p:sp>
          <p:nvSpPr>
            <p:cNvPr id="23" name="矩形 22">
              <a:extLst>
                <a:ext uri="{FF2B5EF4-FFF2-40B4-BE49-F238E27FC236}">
                  <a16:creationId xmlns:a16="http://schemas.microsoft.com/office/drawing/2014/main" id="{E6B963AE-51C8-465B-B109-7B6A02F746C4}"/>
                </a:ext>
              </a:extLst>
            </p:cNvPr>
            <p:cNvSpPr/>
            <p:nvPr/>
          </p:nvSpPr>
          <p:spPr>
            <a:xfrm>
              <a:off x="3696080" y="756017"/>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instance1</a:t>
              </a:r>
              <a:endParaRPr lang="zh-CN" altLang="en-US" sz="1600" dirty="0">
                <a:solidFill>
                  <a:schemeClr val="tx1"/>
                </a:solidFill>
              </a:endParaRPr>
            </a:p>
          </p:txBody>
        </p:sp>
        <p:sp>
          <p:nvSpPr>
            <p:cNvPr id="24" name="矩形 23">
              <a:extLst>
                <a:ext uri="{FF2B5EF4-FFF2-40B4-BE49-F238E27FC236}">
                  <a16:creationId xmlns:a16="http://schemas.microsoft.com/office/drawing/2014/main" id="{C82178EA-635F-4CC8-AD6C-8DE1CC4408CD}"/>
                </a:ext>
              </a:extLst>
            </p:cNvPr>
            <p:cNvSpPr/>
            <p:nvPr/>
          </p:nvSpPr>
          <p:spPr>
            <a:xfrm>
              <a:off x="3696080" y="1882800"/>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instance2</a:t>
              </a:r>
              <a:endParaRPr lang="zh-CN" altLang="en-US" sz="1600" dirty="0">
                <a:solidFill>
                  <a:schemeClr val="tx1"/>
                </a:solidFill>
              </a:endParaRPr>
            </a:p>
          </p:txBody>
        </p:sp>
        <p:cxnSp>
          <p:nvCxnSpPr>
            <p:cNvPr id="25" name="直接箭头连接符 24">
              <a:extLst>
                <a:ext uri="{FF2B5EF4-FFF2-40B4-BE49-F238E27FC236}">
                  <a16:creationId xmlns:a16="http://schemas.microsoft.com/office/drawing/2014/main" id="{514DEF7F-24DB-4DB1-AC2E-20F6AD9B1D1E}"/>
                </a:ext>
              </a:extLst>
            </p:cNvPr>
            <p:cNvCxnSpPr>
              <a:cxnSpLocks/>
              <a:stCxn id="22" idx="3"/>
              <a:endCxn id="23" idx="1"/>
            </p:cNvCxnSpPr>
            <p:nvPr/>
          </p:nvCxnSpPr>
          <p:spPr>
            <a:xfrm flipV="1">
              <a:off x="2919386" y="1096037"/>
              <a:ext cx="776694" cy="5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ADCA92F-2415-4FDC-A34F-304D6816FC34}"/>
                </a:ext>
              </a:extLst>
            </p:cNvPr>
            <p:cNvCxnSpPr>
              <a:cxnSpLocks/>
              <a:stCxn id="22" idx="3"/>
              <a:endCxn id="24" idx="1"/>
            </p:cNvCxnSpPr>
            <p:nvPr/>
          </p:nvCxnSpPr>
          <p:spPr>
            <a:xfrm>
              <a:off x="2919386" y="1659428"/>
              <a:ext cx="776694" cy="56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E271F63-3599-41B7-85F0-ED4BE50ED154}"/>
                </a:ext>
              </a:extLst>
            </p:cNvPr>
            <p:cNvSpPr/>
            <p:nvPr/>
          </p:nvSpPr>
          <p:spPr>
            <a:xfrm>
              <a:off x="5632440" y="756017"/>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instance3</a:t>
              </a:r>
              <a:endParaRPr lang="zh-CN" altLang="en-US" sz="1600" dirty="0">
                <a:solidFill>
                  <a:schemeClr val="tx1"/>
                </a:solidFill>
              </a:endParaRPr>
            </a:p>
          </p:txBody>
        </p:sp>
        <p:cxnSp>
          <p:nvCxnSpPr>
            <p:cNvPr id="28" name="直接箭头连接符 27">
              <a:extLst>
                <a:ext uri="{FF2B5EF4-FFF2-40B4-BE49-F238E27FC236}">
                  <a16:creationId xmlns:a16="http://schemas.microsoft.com/office/drawing/2014/main" id="{F613EB25-F4F2-4E75-A259-426A3DE7815A}"/>
                </a:ext>
              </a:extLst>
            </p:cNvPr>
            <p:cNvCxnSpPr>
              <a:cxnSpLocks/>
              <a:stCxn id="24" idx="3"/>
              <a:endCxn id="27" idx="1"/>
            </p:cNvCxnSpPr>
            <p:nvPr/>
          </p:nvCxnSpPr>
          <p:spPr>
            <a:xfrm flipV="1">
              <a:off x="4855746" y="1096037"/>
              <a:ext cx="776694" cy="1126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38A75D4-3A9D-45C8-BC1A-9EF728114D7D}"/>
                </a:ext>
              </a:extLst>
            </p:cNvPr>
            <p:cNvCxnSpPr>
              <a:cxnSpLocks/>
              <a:stCxn id="23" idx="3"/>
              <a:endCxn id="27" idx="1"/>
            </p:cNvCxnSpPr>
            <p:nvPr/>
          </p:nvCxnSpPr>
          <p:spPr>
            <a:xfrm>
              <a:off x="4855746" y="1096037"/>
              <a:ext cx="776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09EC76C-FD6F-49E2-9B5F-6EEAD16705FC}"/>
                </a:ext>
              </a:extLst>
            </p:cNvPr>
            <p:cNvSpPr/>
            <p:nvPr/>
          </p:nvSpPr>
          <p:spPr>
            <a:xfrm>
              <a:off x="5632440" y="1882799"/>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instance4</a:t>
              </a:r>
              <a:endParaRPr lang="zh-CN" altLang="en-US" sz="1600" dirty="0">
                <a:solidFill>
                  <a:schemeClr val="tx1"/>
                </a:solidFill>
              </a:endParaRPr>
            </a:p>
          </p:txBody>
        </p:sp>
        <p:cxnSp>
          <p:nvCxnSpPr>
            <p:cNvPr id="31" name="直接箭头连接符 30">
              <a:extLst>
                <a:ext uri="{FF2B5EF4-FFF2-40B4-BE49-F238E27FC236}">
                  <a16:creationId xmlns:a16="http://schemas.microsoft.com/office/drawing/2014/main" id="{56358AB1-FDA1-4414-821E-AECA2CE98575}"/>
                </a:ext>
              </a:extLst>
            </p:cNvPr>
            <p:cNvCxnSpPr>
              <a:cxnSpLocks/>
              <a:stCxn id="24" idx="3"/>
              <a:endCxn id="30" idx="1"/>
            </p:cNvCxnSpPr>
            <p:nvPr/>
          </p:nvCxnSpPr>
          <p:spPr>
            <a:xfrm flipV="1">
              <a:off x="4855746" y="2222819"/>
              <a:ext cx="7766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58896D9-DE9E-4225-ACB8-85B672C0C56B}"/>
                </a:ext>
              </a:extLst>
            </p:cNvPr>
            <p:cNvCxnSpPr>
              <a:cxnSpLocks/>
              <a:stCxn id="23" idx="3"/>
              <a:endCxn id="30" idx="1"/>
            </p:cNvCxnSpPr>
            <p:nvPr/>
          </p:nvCxnSpPr>
          <p:spPr>
            <a:xfrm>
              <a:off x="4855746" y="1096037"/>
              <a:ext cx="776694" cy="112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08839590-7B06-46C6-8FD9-3F49A8BBA08D}"/>
                </a:ext>
              </a:extLst>
            </p:cNvPr>
            <p:cNvSpPr/>
            <p:nvPr/>
          </p:nvSpPr>
          <p:spPr>
            <a:xfrm>
              <a:off x="7568800" y="1320345"/>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instance5</a:t>
              </a:r>
              <a:endParaRPr lang="zh-CN" altLang="en-US" sz="1600" dirty="0">
                <a:solidFill>
                  <a:schemeClr val="tx1"/>
                </a:solidFill>
              </a:endParaRPr>
            </a:p>
          </p:txBody>
        </p:sp>
        <p:cxnSp>
          <p:nvCxnSpPr>
            <p:cNvPr id="34" name="直接箭头连接符 33">
              <a:extLst>
                <a:ext uri="{FF2B5EF4-FFF2-40B4-BE49-F238E27FC236}">
                  <a16:creationId xmlns:a16="http://schemas.microsoft.com/office/drawing/2014/main" id="{91AD6C9D-DA14-40A4-95B8-C901C458FF7E}"/>
                </a:ext>
              </a:extLst>
            </p:cNvPr>
            <p:cNvCxnSpPr>
              <a:cxnSpLocks/>
              <a:stCxn id="27" idx="3"/>
              <a:endCxn id="33" idx="1"/>
            </p:cNvCxnSpPr>
            <p:nvPr/>
          </p:nvCxnSpPr>
          <p:spPr>
            <a:xfrm>
              <a:off x="6792106" y="1096037"/>
              <a:ext cx="776694" cy="56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4314077-5ED1-4B9E-949C-B2EDE9AABC23}"/>
                </a:ext>
              </a:extLst>
            </p:cNvPr>
            <p:cNvCxnSpPr>
              <a:cxnSpLocks/>
              <a:stCxn id="30" idx="3"/>
              <a:endCxn id="33" idx="1"/>
            </p:cNvCxnSpPr>
            <p:nvPr/>
          </p:nvCxnSpPr>
          <p:spPr>
            <a:xfrm flipV="1">
              <a:off x="6792106" y="1660365"/>
              <a:ext cx="776694" cy="562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3E6C99E7-B856-4E85-803A-F3A2F92E8748}"/>
                </a:ext>
              </a:extLst>
            </p:cNvPr>
            <p:cNvSpPr/>
            <p:nvPr/>
          </p:nvSpPr>
          <p:spPr>
            <a:xfrm>
              <a:off x="4662624" y="911615"/>
              <a:ext cx="492850" cy="373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p1</a:t>
              </a:r>
              <a:endParaRPr lang="zh-CN" altLang="en-US" sz="1200" dirty="0"/>
            </a:p>
          </p:txBody>
        </p:sp>
        <p:sp>
          <p:nvSpPr>
            <p:cNvPr id="37" name="椭圆 36">
              <a:extLst>
                <a:ext uri="{FF2B5EF4-FFF2-40B4-BE49-F238E27FC236}">
                  <a16:creationId xmlns:a16="http://schemas.microsoft.com/office/drawing/2014/main" id="{9818DE4E-C1B0-48FE-9E85-02BE1856B197}"/>
                </a:ext>
              </a:extLst>
            </p:cNvPr>
            <p:cNvSpPr/>
            <p:nvPr/>
          </p:nvSpPr>
          <p:spPr>
            <a:xfrm>
              <a:off x="4662626" y="2033855"/>
              <a:ext cx="492848" cy="3733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p2</a:t>
              </a:r>
              <a:endParaRPr lang="zh-CN" altLang="en-US" sz="1100" dirty="0"/>
            </a:p>
          </p:txBody>
        </p:sp>
        <p:sp>
          <p:nvSpPr>
            <p:cNvPr id="38" name="文本框 37">
              <a:extLst>
                <a:ext uri="{FF2B5EF4-FFF2-40B4-BE49-F238E27FC236}">
                  <a16:creationId xmlns:a16="http://schemas.microsoft.com/office/drawing/2014/main" id="{33D8EEEB-2531-459B-95A9-2D30F0ACCA8C}"/>
                </a:ext>
              </a:extLst>
            </p:cNvPr>
            <p:cNvSpPr txBox="1"/>
            <p:nvPr/>
          </p:nvSpPr>
          <p:spPr>
            <a:xfrm>
              <a:off x="464751" y="2037897"/>
              <a:ext cx="3218482" cy="369332"/>
            </a:xfrm>
            <a:prstGeom prst="rect">
              <a:avLst/>
            </a:prstGeom>
            <a:noFill/>
          </p:spPr>
          <p:txBody>
            <a:bodyPr wrap="square" rtlCol="0">
              <a:spAutoFit/>
            </a:bodyPr>
            <a:lstStyle/>
            <a:p>
              <a:r>
                <a:rPr lang="en-US" altLang="zh-CN" dirty="0"/>
                <a:t>a3, b3, </a:t>
              </a:r>
              <a:r>
                <a:rPr lang="zh-CN" altLang="en-US" dirty="0"/>
                <a:t>游标</a:t>
              </a:r>
              <a:r>
                <a:rPr lang="en-US" altLang="zh-CN" dirty="0"/>
                <a:t>, b2, a2, b1, a1</a:t>
              </a:r>
              <a:endParaRPr lang="zh-CN" altLang="en-US" dirty="0"/>
            </a:p>
          </p:txBody>
        </p:sp>
        <p:sp>
          <p:nvSpPr>
            <p:cNvPr id="39" name="文本框 38">
              <a:extLst>
                <a:ext uri="{FF2B5EF4-FFF2-40B4-BE49-F238E27FC236}">
                  <a16:creationId xmlns:a16="http://schemas.microsoft.com/office/drawing/2014/main" id="{370027F2-5267-45E9-9ABB-CC49C6C483CF}"/>
                </a:ext>
              </a:extLst>
            </p:cNvPr>
            <p:cNvSpPr txBox="1"/>
            <p:nvPr/>
          </p:nvSpPr>
          <p:spPr>
            <a:xfrm>
              <a:off x="3391858" y="197732"/>
              <a:ext cx="2079708" cy="369332"/>
            </a:xfrm>
            <a:prstGeom prst="rect">
              <a:avLst/>
            </a:prstGeom>
            <a:noFill/>
          </p:spPr>
          <p:txBody>
            <a:bodyPr wrap="square" rtlCol="0">
              <a:spAutoFit/>
            </a:bodyPr>
            <a:lstStyle/>
            <a:p>
              <a:r>
                <a:rPr lang="en-US" altLang="zh-CN" dirty="0"/>
                <a:t>a3 | </a:t>
              </a:r>
              <a:r>
                <a:rPr lang="zh-CN" altLang="en-US" dirty="0"/>
                <a:t>游标</a:t>
              </a:r>
              <a:r>
                <a:rPr lang="en-US" altLang="zh-CN" dirty="0"/>
                <a:t>, a2, a1</a:t>
              </a:r>
              <a:endParaRPr lang="zh-CN" altLang="en-US" dirty="0"/>
            </a:p>
          </p:txBody>
        </p:sp>
        <p:sp>
          <p:nvSpPr>
            <p:cNvPr id="40" name="文本框 39">
              <a:extLst>
                <a:ext uri="{FF2B5EF4-FFF2-40B4-BE49-F238E27FC236}">
                  <a16:creationId xmlns:a16="http://schemas.microsoft.com/office/drawing/2014/main" id="{7FF087BF-ECE8-44DC-B1A7-8FE729BFDE95}"/>
                </a:ext>
              </a:extLst>
            </p:cNvPr>
            <p:cNvSpPr txBox="1"/>
            <p:nvPr/>
          </p:nvSpPr>
          <p:spPr>
            <a:xfrm>
              <a:off x="3385418" y="2734977"/>
              <a:ext cx="1858675" cy="369332"/>
            </a:xfrm>
            <a:prstGeom prst="rect">
              <a:avLst/>
            </a:prstGeom>
            <a:noFill/>
          </p:spPr>
          <p:txBody>
            <a:bodyPr wrap="square" rtlCol="0">
              <a:spAutoFit/>
            </a:bodyPr>
            <a:lstStyle/>
            <a:p>
              <a:r>
                <a:rPr lang="en-US" altLang="zh-CN" dirty="0"/>
                <a:t>b3, </a:t>
              </a:r>
              <a:r>
                <a:rPr lang="zh-CN" altLang="en-US" dirty="0"/>
                <a:t>游标</a:t>
              </a:r>
              <a:r>
                <a:rPr lang="en-US" altLang="zh-CN" dirty="0"/>
                <a:t>, b2 | b1</a:t>
              </a:r>
              <a:endParaRPr lang="zh-CN" altLang="en-US" dirty="0"/>
            </a:p>
          </p:txBody>
        </p:sp>
        <p:sp>
          <p:nvSpPr>
            <p:cNvPr id="41" name="文本框 40">
              <a:extLst>
                <a:ext uri="{FF2B5EF4-FFF2-40B4-BE49-F238E27FC236}">
                  <a16:creationId xmlns:a16="http://schemas.microsoft.com/office/drawing/2014/main" id="{631CDE2B-E8BA-4F33-B313-003B5A537387}"/>
                </a:ext>
              </a:extLst>
            </p:cNvPr>
            <p:cNvSpPr txBox="1"/>
            <p:nvPr/>
          </p:nvSpPr>
          <p:spPr>
            <a:xfrm>
              <a:off x="5543924" y="386685"/>
              <a:ext cx="1408672" cy="369332"/>
            </a:xfrm>
            <a:prstGeom prst="rect">
              <a:avLst/>
            </a:prstGeom>
            <a:noFill/>
          </p:spPr>
          <p:txBody>
            <a:bodyPr wrap="square" rtlCol="0">
              <a:spAutoFit/>
            </a:bodyPr>
            <a:lstStyle/>
            <a:p>
              <a:r>
                <a:rPr lang="zh-CN" altLang="en-US" dirty="0"/>
                <a:t>游标</a:t>
              </a:r>
              <a:r>
                <a:rPr lang="en-US" altLang="zh-CN" dirty="0"/>
                <a:t>, b1, a1</a:t>
              </a:r>
              <a:endParaRPr lang="zh-CN" altLang="en-US" dirty="0"/>
            </a:p>
          </p:txBody>
        </p:sp>
        <p:sp>
          <p:nvSpPr>
            <p:cNvPr id="42" name="文本框 41">
              <a:extLst>
                <a:ext uri="{FF2B5EF4-FFF2-40B4-BE49-F238E27FC236}">
                  <a16:creationId xmlns:a16="http://schemas.microsoft.com/office/drawing/2014/main" id="{4A6C1EA6-B3FE-431A-9342-F862A25E5AE7}"/>
                </a:ext>
              </a:extLst>
            </p:cNvPr>
            <p:cNvSpPr txBox="1"/>
            <p:nvPr/>
          </p:nvSpPr>
          <p:spPr>
            <a:xfrm>
              <a:off x="5973328" y="2600606"/>
              <a:ext cx="726051" cy="369332"/>
            </a:xfrm>
            <a:prstGeom prst="rect">
              <a:avLst/>
            </a:prstGeom>
            <a:noFill/>
          </p:spPr>
          <p:txBody>
            <a:bodyPr wrap="square" rtlCol="0">
              <a:spAutoFit/>
            </a:bodyPr>
            <a:lstStyle/>
            <a:p>
              <a:r>
                <a:rPr lang="en-US" altLang="zh-CN" dirty="0"/>
                <a:t>a2</a:t>
              </a:r>
              <a:endParaRPr lang="zh-CN" altLang="en-US" dirty="0"/>
            </a:p>
          </p:txBody>
        </p:sp>
      </p:grpSp>
      <p:grpSp>
        <p:nvGrpSpPr>
          <p:cNvPr id="43" name="组合 42">
            <a:extLst>
              <a:ext uri="{FF2B5EF4-FFF2-40B4-BE49-F238E27FC236}">
                <a16:creationId xmlns:a16="http://schemas.microsoft.com/office/drawing/2014/main" id="{947CA45C-5FB9-4C82-A652-921A3311ED67}"/>
              </a:ext>
            </a:extLst>
          </p:cNvPr>
          <p:cNvGrpSpPr/>
          <p:nvPr/>
        </p:nvGrpSpPr>
        <p:grpSpPr>
          <a:xfrm>
            <a:off x="2685437" y="3665372"/>
            <a:ext cx="8263715" cy="2906577"/>
            <a:chOff x="399437" y="3525413"/>
            <a:chExt cx="8263715" cy="2906577"/>
          </a:xfrm>
        </p:grpSpPr>
        <p:sp>
          <p:nvSpPr>
            <p:cNvPr id="44" name="矩形 43">
              <a:extLst>
                <a:ext uri="{FF2B5EF4-FFF2-40B4-BE49-F238E27FC236}">
                  <a16:creationId xmlns:a16="http://schemas.microsoft.com/office/drawing/2014/main" id="{70762FD3-9B3E-449C-991A-5BE60B9C25CA}"/>
                </a:ext>
              </a:extLst>
            </p:cNvPr>
            <p:cNvSpPr/>
            <p:nvPr/>
          </p:nvSpPr>
          <p:spPr>
            <a:xfrm>
              <a:off x="1694406" y="4647089"/>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Source</a:t>
              </a:r>
              <a:endParaRPr lang="zh-CN" altLang="en-US" sz="1600" dirty="0">
                <a:solidFill>
                  <a:schemeClr val="tx1"/>
                </a:solidFill>
              </a:endParaRPr>
            </a:p>
          </p:txBody>
        </p:sp>
        <p:sp>
          <p:nvSpPr>
            <p:cNvPr id="45" name="矩形 44">
              <a:extLst>
                <a:ext uri="{FF2B5EF4-FFF2-40B4-BE49-F238E27FC236}">
                  <a16:creationId xmlns:a16="http://schemas.microsoft.com/office/drawing/2014/main" id="{974EB80A-F1F7-4E89-B426-FC936B961655}"/>
                </a:ext>
              </a:extLst>
            </p:cNvPr>
            <p:cNvSpPr/>
            <p:nvPr/>
          </p:nvSpPr>
          <p:spPr>
            <a:xfrm>
              <a:off x="3630766" y="4083698"/>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instance1</a:t>
              </a:r>
              <a:endParaRPr lang="zh-CN" altLang="en-US" sz="1600" dirty="0">
                <a:solidFill>
                  <a:schemeClr val="tx1"/>
                </a:solidFill>
              </a:endParaRPr>
            </a:p>
          </p:txBody>
        </p:sp>
        <p:sp>
          <p:nvSpPr>
            <p:cNvPr id="46" name="矩形 45">
              <a:extLst>
                <a:ext uri="{FF2B5EF4-FFF2-40B4-BE49-F238E27FC236}">
                  <a16:creationId xmlns:a16="http://schemas.microsoft.com/office/drawing/2014/main" id="{1B742A98-028E-495D-A25D-0CA5277C5DEE}"/>
                </a:ext>
              </a:extLst>
            </p:cNvPr>
            <p:cNvSpPr/>
            <p:nvPr/>
          </p:nvSpPr>
          <p:spPr>
            <a:xfrm>
              <a:off x="3630766" y="5210481"/>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instance2</a:t>
              </a:r>
              <a:endParaRPr lang="zh-CN" altLang="en-US" sz="1600" dirty="0">
                <a:solidFill>
                  <a:schemeClr val="tx1"/>
                </a:solidFill>
              </a:endParaRPr>
            </a:p>
          </p:txBody>
        </p:sp>
        <p:cxnSp>
          <p:nvCxnSpPr>
            <p:cNvPr id="47" name="直接箭头连接符 46">
              <a:extLst>
                <a:ext uri="{FF2B5EF4-FFF2-40B4-BE49-F238E27FC236}">
                  <a16:creationId xmlns:a16="http://schemas.microsoft.com/office/drawing/2014/main" id="{4A90DE1D-A81A-443B-8D80-CC309271E747}"/>
                </a:ext>
              </a:extLst>
            </p:cNvPr>
            <p:cNvCxnSpPr>
              <a:cxnSpLocks/>
              <a:stCxn id="44" idx="3"/>
              <a:endCxn id="45" idx="1"/>
            </p:cNvCxnSpPr>
            <p:nvPr/>
          </p:nvCxnSpPr>
          <p:spPr>
            <a:xfrm flipV="1">
              <a:off x="2854072" y="4423718"/>
              <a:ext cx="776694" cy="5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845ECD2-E8D7-40BD-88CC-1B5E1F91C238}"/>
                </a:ext>
              </a:extLst>
            </p:cNvPr>
            <p:cNvCxnSpPr>
              <a:cxnSpLocks/>
              <a:stCxn id="44" idx="3"/>
              <a:endCxn id="46" idx="1"/>
            </p:cNvCxnSpPr>
            <p:nvPr/>
          </p:nvCxnSpPr>
          <p:spPr>
            <a:xfrm>
              <a:off x="2854072" y="4987109"/>
              <a:ext cx="776694" cy="56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0317BA9E-2319-44C2-8098-76A3679B5FF8}"/>
                </a:ext>
              </a:extLst>
            </p:cNvPr>
            <p:cNvSpPr/>
            <p:nvPr/>
          </p:nvSpPr>
          <p:spPr>
            <a:xfrm>
              <a:off x="5567126" y="4083698"/>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instance3</a:t>
              </a:r>
              <a:endParaRPr lang="zh-CN" altLang="en-US" sz="1600" dirty="0">
                <a:solidFill>
                  <a:schemeClr val="tx1"/>
                </a:solidFill>
              </a:endParaRPr>
            </a:p>
          </p:txBody>
        </p:sp>
        <p:cxnSp>
          <p:nvCxnSpPr>
            <p:cNvPr id="50" name="直接箭头连接符 49">
              <a:extLst>
                <a:ext uri="{FF2B5EF4-FFF2-40B4-BE49-F238E27FC236}">
                  <a16:creationId xmlns:a16="http://schemas.microsoft.com/office/drawing/2014/main" id="{1F6BF6CB-63E4-4232-BCC3-787D0AA9AE83}"/>
                </a:ext>
              </a:extLst>
            </p:cNvPr>
            <p:cNvCxnSpPr>
              <a:cxnSpLocks/>
              <a:stCxn id="46" idx="3"/>
              <a:endCxn id="49" idx="1"/>
            </p:cNvCxnSpPr>
            <p:nvPr/>
          </p:nvCxnSpPr>
          <p:spPr>
            <a:xfrm flipV="1">
              <a:off x="4790432" y="4423718"/>
              <a:ext cx="776694" cy="1126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3583A8D7-8428-48C2-AF67-5953A1908983}"/>
                </a:ext>
              </a:extLst>
            </p:cNvPr>
            <p:cNvCxnSpPr>
              <a:cxnSpLocks/>
              <a:stCxn id="45" idx="3"/>
              <a:endCxn id="49" idx="1"/>
            </p:cNvCxnSpPr>
            <p:nvPr/>
          </p:nvCxnSpPr>
          <p:spPr>
            <a:xfrm>
              <a:off x="4790432" y="4423718"/>
              <a:ext cx="776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22BA5FD4-F731-4FF1-8D35-F71849840D88}"/>
                </a:ext>
              </a:extLst>
            </p:cNvPr>
            <p:cNvSpPr/>
            <p:nvPr/>
          </p:nvSpPr>
          <p:spPr>
            <a:xfrm>
              <a:off x="5567126" y="5210480"/>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instance4</a:t>
              </a:r>
              <a:endParaRPr lang="zh-CN" altLang="en-US" sz="1600" dirty="0">
                <a:solidFill>
                  <a:schemeClr val="tx1"/>
                </a:solidFill>
              </a:endParaRPr>
            </a:p>
          </p:txBody>
        </p:sp>
        <p:cxnSp>
          <p:nvCxnSpPr>
            <p:cNvPr id="53" name="直接箭头连接符 52">
              <a:extLst>
                <a:ext uri="{FF2B5EF4-FFF2-40B4-BE49-F238E27FC236}">
                  <a16:creationId xmlns:a16="http://schemas.microsoft.com/office/drawing/2014/main" id="{89C6F959-E951-476F-9EBC-7AB4AE1E937A}"/>
                </a:ext>
              </a:extLst>
            </p:cNvPr>
            <p:cNvCxnSpPr>
              <a:cxnSpLocks/>
              <a:stCxn id="46" idx="3"/>
              <a:endCxn id="52" idx="1"/>
            </p:cNvCxnSpPr>
            <p:nvPr/>
          </p:nvCxnSpPr>
          <p:spPr>
            <a:xfrm flipV="1">
              <a:off x="4790432" y="5550500"/>
              <a:ext cx="7766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DECFA13-6F6B-4C06-B021-A3ACE57D637E}"/>
                </a:ext>
              </a:extLst>
            </p:cNvPr>
            <p:cNvCxnSpPr>
              <a:cxnSpLocks/>
              <a:stCxn id="45" idx="3"/>
              <a:endCxn id="52" idx="1"/>
            </p:cNvCxnSpPr>
            <p:nvPr/>
          </p:nvCxnSpPr>
          <p:spPr>
            <a:xfrm>
              <a:off x="4790432" y="4423718"/>
              <a:ext cx="776694" cy="112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1BB96341-6A51-44B2-8F41-609FFE872592}"/>
                </a:ext>
              </a:extLst>
            </p:cNvPr>
            <p:cNvSpPr/>
            <p:nvPr/>
          </p:nvSpPr>
          <p:spPr>
            <a:xfrm>
              <a:off x="7503486" y="4648026"/>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instance5</a:t>
              </a:r>
              <a:endParaRPr lang="zh-CN" altLang="en-US" sz="1600" dirty="0">
                <a:solidFill>
                  <a:schemeClr val="tx1"/>
                </a:solidFill>
              </a:endParaRPr>
            </a:p>
          </p:txBody>
        </p:sp>
        <p:cxnSp>
          <p:nvCxnSpPr>
            <p:cNvPr id="56" name="直接箭头连接符 55">
              <a:extLst>
                <a:ext uri="{FF2B5EF4-FFF2-40B4-BE49-F238E27FC236}">
                  <a16:creationId xmlns:a16="http://schemas.microsoft.com/office/drawing/2014/main" id="{C7ACFB6F-7D51-41BA-8475-74D10079ABD1}"/>
                </a:ext>
              </a:extLst>
            </p:cNvPr>
            <p:cNvCxnSpPr>
              <a:cxnSpLocks/>
              <a:stCxn id="49" idx="3"/>
              <a:endCxn id="55" idx="1"/>
            </p:cNvCxnSpPr>
            <p:nvPr/>
          </p:nvCxnSpPr>
          <p:spPr>
            <a:xfrm>
              <a:off x="6726792" y="4423718"/>
              <a:ext cx="776694" cy="56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E22C9FC-5F88-4260-A7FD-816A6204D3F6}"/>
                </a:ext>
              </a:extLst>
            </p:cNvPr>
            <p:cNvCxnSpPr>
              <a:cxnSpLocks/>
              <a:stCxn id="52" idx="3"/>
              <a:endCxn id="55" idx="1"/>
            </p:cNvCxnSpPr>
            <p:nvPr/>
          </p:nvCxnSpPr>
          <p:spPr>
            <a:xfrm flipV="1">
              <a:off x="6726792" y="4988046"/>
              <a:ext cx="776694" cy="562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D322B82C-1B84-4B29-9008-E58E6DB6C5D3}"/>
                </a:ext>
              </a:extLst>
            </p:cNvPr>
            <p:cNvSpPr/>
            <p:nvPr/>
          </p:nvSpPr>
          <p:spPr>
            <a:xfrm>
              <a:off x="4597310" y="4239296"/>
              <a:ext cx="492850" cy="373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p1</a:t>
              </a:r>
              <a:endParaRPr lang="zh-CN" altLang="en-US" sz="1200" dirty="0"/>
            </a:p>
          </p:txBody>
        </p:sp>
        <p:sp>
          <p:nvSpPr>
            <p:cNvPr id="59" name="椭圆 58">
              <a:extLst>
                <a:ext uri="{FF2B5EF4-FFF2-40B4-BE49-F238E27FC236}">
                  <a16:creationId xmlns:a16="http://schemas.microsoft.com/office/drawing/2014/main" id="{A57B600C-2350-4B3A-9B1F-F32F7B0FC41A}"/>
                </a:ext>
              </a:extLst>
            </p:cNvPr>
            <p:cNvSpPr/>
            <p:nvPr/>
          </p:nvSpPr>
          <p:spPr>
            <a:xfrm>
              <a:off x="4597312" y="5361536"/>
              <a:ext cx="492848" cy="3733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p2</a:t>
              </a:r>
              <a:endParaRPr lang="zh-CN" altLang="en-US" sz="1100" dirty="0"/>
            </a:p>
          </p:txBody>
        </p:sp>
        <p:sp>
          <p:nvSpPr>
            <p:cNvPr id="60" name="文本框 59">
              <a:extLst>
                <a:ext uri="{FF2B5EF4-FFF2-40B4-BE49-F238E27FC236}">
                  <a16:creationId xmlns:a16="http://schemas.microsoft.com/office/drawing/2014/main" id="{8237A3D9-9FDA-48DE-A57B-82B6DBFE7EEC}"/>
                </a:ext>
              </a:extLst>
            </p:cNvPr>
            <p:cNvSpPr txBox="1"/>
            <p:nvPr/>
          </p:nvSpPr>
          <p:spPr>
            <a:xfrm>
              <a:off x="399437" y="5365578"/>
              <a:ext cx="3218482" cy="369332"/>
            </a:xfrm>
            <a:prstGeom prst="rect">
              <a:avLst/>
            </a:prstGeom>
            <a:noFill/>
          </p:spPr>
          <p:txBody>
            <a:bodyPr wrap="square" rtlCol="0">
              <a:spAutoFit/>
            </a:bodyPr>
            <a:lstStyle/>
            <a:p>
              <a:r>
                <a:rPr lang="en-US" altLang="zh-CN" dirty="0"/>
                <a:t>a3, b3, </a:t>
              </a:r>
              <a:r>
                <a:rPr lang="zh-CN" altLang="en-US" dirty="0"/>
                <a:t>游标</a:t>
              </a:r>
              <a:r>
                <a:rPr lang="en-US" altLang="zh-CN" dirty="0"/>
                <a:t>, b2, a2, b1, a1</a:t>
              </a:r>
              <a:endParaRPr lang="zh-CN" altLang="en-US" dirty="0"/>
            </a:p>
          </p:txBody>
        </p:sp>
        <p:sp>
          <p:nvSpPr>
            <p:cNvPr id="61" name="文本框 60">
              <a:extLst>
                <a:ext uri="{FF2B5EF4-FFF2-40B4-BE49-F238E27FC236}">
                  <a16:creationId xmlns:a16="http://schemas.microsoft.com/office/drawing/2014/main" id="{756BAEE4-8F09-4A6A-8E15-AF21EB2CF220}"/>
                </a:ext>
              </a:extLst>
            </p:cNvPr>
            <p:cNvSpPr txBox="1"/>
            <p:nvPr/>
          </p:nvSpPr>
          <p:spPr>
            <a:xfrm>
              <a:off x="3326544" y="3525413"/>
              <a:ext cx="2079708" cy="369332"/>
            </a:xfrm>
            <a:prstGeom prst="rect">
              <a:avLst/>
            </a:prstGeom>
            <a:noFill/>
          </p:spPr>
          <p:txBody>
            <a:bodyPr wrap="square" rtlCol="0">
              <a:spAutoFit/>
            </a:bodyPr>
            <a:lstStyle/>
            <a:p>
              <a:r>
                <a:rPr lang="en-US" altLang="zh-CN" dirty="0"/>
                <a:t>a3 | </a:t>
              </a:r>
              <a:r>
                <a:rPr lang="zh-CN" altLang="en-US" dirty="0"/>
                <a:t>游标</a:t>
              </a:r>
              <a:r>
                <a:rPr lang="en-US" altLang="zh-CN" dirty="0"/>
                <a:t>, a2, a1</a:t>
              </a:r>
              <a:endParaRPr lang="zh-CN" altLang="en-US" dirty="0"/>
            </a:p>
          </p:txBody>
        </p:sp>
        <p:sp>
          <p:nvSpPr>
            <p:cNvPr id="62" name="文本框 61">
              <a:extLst>
                <a:ext uri="{FF2B5EF4-FFF2-40B4-BE49-F238E27FC236}">
                  <a16:creationId xmlns:a16="http://schemas.microsoft.com/office/drawing/2014/main" id="{A8027B6B-FAF7-4436-B95C-2A380BD862BA}"/>
                </a:ext>
              </a:extLst>
            </p:cNvPr>
            <p:cNvSpPr txBox="1"/>
            <p:nvPr/>
          </p:nvSpPr>
          <p:spPr>
            <a:xfrm>
              <a:off x="3320104" y="6062658"/>
              <a:ext cx="1858675" cy="369332"/>
            </a:xfrm>
            <a:prstGeom prst="rect">
              <a:avLst/>
            </a:prstGeom>
            <a:noFill/>
          </p:spPr>
          <p:txBody>
            <a:bodyPr wrap="square" rtlCol="0">
              <a:spAutoFit/>
            </a:bodyPr>
            <a:lstStyle/>
            <a:p>
              <a:r>
                <a:rPr lang="en-US" altLang="zh-CN" dirty="0"/>
                <a:t>b3, </a:t>
              </a:r>
              <a:r>
                <a:rPr lang="zh-CN" altLang="en-US" dirty="0"/>
                <a:t>游标</a:t>
              </a:r>
              <a:r>
                <a:rPr lang="en-US" altLang="zh-CN" dirty="0"/>
                <a:t>, b2 | b1</a:t>
              </a:r>
              <a:endParaRPr lang="zh-CN" altLang="en-US" dirty="0"/>
            </a:p>
          </p:txBody>
        </p:sp>
        <p:sp>
          <p:nvSpPr>
            <p:cNvPr id="63" name="文本框 62">
              <a:extLst>
                <a:ext uri="{FF2B5EF4-FFF2-40B4-BE49-F238E27FC236}">
                  <a16:creationId xmlns:a16="http://schemas.microsoft.com/office/drawing/2014/main" id="{7F7742FE-22D2-4D30-B6E1-1D974D872FE0}"/>
                </a:ext>
              </a:extLst>
            </p:cNvPr>
            <p:cNvSpPr txBox="1"/>
            <p:nvPr/>
          </p:nvSpPr>
          <p:spPr>
            <a:xfrm>
              <a:off x="5478610" y="3714366"/>
              <a:ext cx="1408672" cy="369332"/>
            </a:xfrm>
            <a:prstGeom prst="rect">
              <a:avLst/>
            </a:prstGeom>
            <a:noFill/>
          </p:spPr>
          <p:txBody>
            <a:bodyPr wrap="square" rtlCol="0">
              <a:spAutoFit/>
            </a:bodyPr>
            <a:lstStyle/>
            <a:p>
              <a:r>
                <a:rPr lang="zh-CN" altLang="en-US" dirty="0"/>
                <a:t>游标</a:t>
              </a:r>
              <a:r>
                <a:rPr lang="en-US" altLang="zh-CN" dirty="0"/>
                <a:t>, a1</a:t>
              </a:r>
              <a:endParaRPr lang="zh-CN" altLang="en-US" dirty="0"/>
            </a:p>
          </p:txBody>
        </p:sp>
        <p:sp>
          <p:nvSpPr>
            <p:cNvPr id="64" name="文本框 63">
              <a:extLst>
                <a:ext uri="{FF2B5EF4-FFF2-40B4-BE49-F238E27FC236}">
                  <a16:creationId xmlns:a16="http://schemas.microsoft.com/office/drawing/2014/main" id="{F46E4E2F-0264-4A89-863A-8F8BB8290588}"/>
                </a:ext>
              </a:extLst>
            </p:cNvPr>
            <p:cNvSpPr txBox="1"/>
            <p:nvPr/>
          </p:nvSpPr>
          <p:spPr>
            <a:xfrm>
              <a:off x="5471566" y="5946172"/>
              <a:ext cx="1995015" cy="369332"/>
            </a:xfrm>
            <a:prstGeom prst="rect">
              <a:avLst/>
            </a:prstGeom>
            <a:noFill/>
          </p:spPr>
          <p:txBody>
            <a:bodyPr wrap="square" rtlCol="0">
              <a:spAutoFit/>
            </a:bodyPr>
            <a:lstStyle/>
            <a:p>
              <a:r>
                <a:rPr lang="en-US" altLang="zh-CN" dirty="0"/>
                <a:t>a2, b1</a:t>
              </a:r>
              <a:endParaRPr lang="zh-CN" altLang="en-US" dirty="0"/>
            </a:p>
          </p:txBody>
        </p:sp>
        <p:cxnSp>
          <p:nvCxnSpPr>
            <p:cNvPr id="65" name="直接箭头连接符 64">
              <a:extLst>
                <a:ext uri="{FF2B5EF4-FFF2-40B4-BE49-F238E27FC236}">
                  <a16:creationId xmlns:a16="http://schemas.microsoft.com/office/drawing/2014/main" id="{4C732C29-0DBC-4401-A601-DF39E79E4451}"/>
                </a:ext>
              </a:extLst>
            </p:cNvPr>
            <p:cNvCxnSpPr>
              <a:stCxn id="49" idx="2"/>
              <a:endCxn id="52" idx="0"/>
            </p:cNvCxnSpPr>
            <p:nvPr/>
          </p:nvCxnSpPr>
          <p:spPr>
            <a:xfrm>
              <a:off x="6146959" y="4763737"/>
              <a:ext cx="0" cy="44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A34AEFE-AF12-4A61-B449-4DAF883962F0}"/>
                </a:ext>
              </a:extLst>
            </p:cNvPr>
            <p:cNvSpPr txBox="1"/>
            <p:nvPr/>
          </p:nvSpPr>
          <p:spPr>
            <a:xfrm>
              <a:off x="6130933" y="4778558"/>
              <a:ext cx="559257" cy="369332"/>
            </a:xfrm>
            <a:prstGeom prst="rect">
              <a:avLst/>
            </a:prstGeom>
            <a:noFill/>
          </p:spPr>
          <p:txBody>
            <a:bodyPr wrap="square" rtlCol="0">
              <a:spAutoFit/>
            </a:bodyPr>
            <a:lstStyle/>
            <a:p>
              <a:r>
                <a:rPr lang="en-US" altLang="zh-CN" dirty="0"/>
                <a:t>b1</a:t>
              </a:r>
              <a:endParaRPr lang="zh-CN" altLang="en-US" dirty="0"/>
            </a:p>
          </p:txBody>
        </p:sp>
      </p:grpSp>
    </p:spTree>
    <p:extLst>
      <p:ext uri="{BB962C8B-B14F-4D97-AF65-F5344CB8AC3E}">
        <p14:creationId xmlns:p14="http://schemas.microsoft.com/office/powerpoint/2010/main" val="349312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F07F37C-F47D-4CD4-A93A-99721475C1F0}"/>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4</a:t>
            </a:r>
            <a:r>
              <a:rPr lang="zh-CN" altLang="en-US"/>
              <a:t>异步检查点传播模型</a:t>
            </a:r>
            <a:endParaRPr lang="zh-CN" altLang="en-US" dirty="0"/>
          </a:p>
        </p:txBody>
      </p:sp>
      <p:grpSp>
        <p:nvGrpSpPr>
          <p:cNvPr id="5" name="组合 4">
            <a:extLst>
              <a:ext uri="{FF2B5EF4-FFF2-40B4-BE49-F238E27FC236}">
                <a16:creationId xmlns:a16="http://schemas.microsoft.com/office/drawing/2014/main" id="{4AD4CF41-A5B5-4952-8EEF-AFDF83A1396B}"/>
              </a:ext>
            </a:extLst>
          </p:cNvPr>
          <p:cNvGrpSpPr/>
          <p:nvPr/>
        </p:nvGrpSpPr>
        <p:grpSpPr>
          <a:xfrm>
            <a:off x="2573469" y="446311"/>
            <a:ext cx="8263715" cy="2906577"/>
            <a:chOff x="455420" y="315683"/>
            <a:chExt cx="8263715" cy="2906577"/>
          </a:xfrm>
        </p:grpSpPr>
        <p:sp>
          <p:nvSpPr>
            <p:cNvPr id="6" name="矩形 5">
              <a:extLst>
                <a:ext uri="{FF2B5EF4-FFF2-40B4-BE49-F238E27FC236}">
                  <a16:creationId xmlns:a16="http://schemas.microsoft.com/office/drawing/2014/main" id="{D3909F76-9F27-45D3-A23C-F955FCC00CA3}"/>
                </a:ext>
              </a:extLst>
            </p:cNvPr>
            <p:cNvSpPr/>
            <p:nvPr/>
          </p:nvSpPr>
          <p:spPr>
            <a:xfrm>
              <a:off x="1750389" y="1437359"/>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Source</a:t>
              </a:r>
              <a:endParaRPr lang="zh-CN" altLang="en-US" sz="1600" dirty="0">
                <a:solidFill>
                  <a:schemeClr val="tx1"/>
                </a:solidFill>
              </a:endParaRPr>
            </a:p>
          </p:txBody>
        </p:sp>
        <p:sp>
          <p:nvSpPr>
            <p:cNvPr id="7" name="矩形 6">
              <a:extLst>
                <a:ext uri="{FF2B5EF4-FFF2-40B4-BE49-F238E27FC236}">
                  <a16:creationId xmlns:a16="http://schemas.microsoft.com/office/drawing/2014/main" id="{19FCD336-1A86-45D7-BF1D-2FB9FDBBF7C7}"/>
                </a:ext>
              </a:extLst>
            </p:cNvPr>
            <p:cNvSpPr/>
            <p:nvPr/>
          </p:nvSpPr>
          <p:spPr>
            <a:xfrm>
              <a:off x="3686749" y="873968"/>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instance1</a:t>
              </a:r>
              <a:endParaRPr lang="zh-CN" altLang="en-US" sz="1600" dirty="0">
                <a:solidFill>
                  <a:schemeClr val="tx1"/>
                </a:solidFill>
              </a:endParaRPr>
            </a:p>
          </p:txBody>
        </p:sp>
        <p:sp>
          <p:nvSpPr>
            <p:cNvPr id="8" name="矩形 7">
              <a:extLst>
                <a:ext uri="{FF2B5EF4-FFF2-40B4-BE49-F238E27FC236}">
                  <a16:creationId xmlns:a16="http://schemas.microsoft.com/office/drawing/2014/main" id="{2CC03652-A2F5-4DA4-8CD4-7B5620E8171B}"/>
                </a:ext>
              </a:extLst>
            </p:cNvPr>
            <p:cNvSpPr/>
            <p:nvPr/>
          </p:nvSpPr>
          <p:spPr>
            <a:xfrm>
              <a:off x="3686749" y="2000751"/>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instance2</a:t>
              </a:r>
              <a:endParaRPr lang="zh-CN" altLang="en-US" sz="1600" dirty="0">
                <a:solidFill>
                  <a:schemeClr val="tx1"/>
                </a:solidFill>
              </a:endParaRPr>
            </a:p>
          </p:txBody>
        </p:sp>
        <p:cxnSp>
          <p:nvCxnSpPr>
            <p:cNvPr id="9" name="直接箭头连接符 8">
              <a:extLst>
                <a:ext uri="{FF2B5EF4-FFF2-40B4-BE49-F238E27FC236}">
                  <a16:creationId xmlns:a16="http://schemas.microsoft.com/office/drawing/2014/main" id="{E7245991-DD2C-4003-81EF-BA1B43BDC22D}"/>
                </a:ext>
              </a:extLst>
            </p:cNvPr>
            <p:cNvCxnSpPr>
              <a:cxnSpLocks/>
              <a:stCxn id="6" idx="3"/>
              <a:endCxn id="7" idx="1"/>
            </p:cNvCxnSpPr>
            <p:nvPr/>
          </p:nvCxnSpPr>
          <p:spPr>
            <a:xfrm flipV="1">
              <a:off x="2910055" y="1213988"/>
              <a:ext cx="776694" cy="5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447ECFCA-995B-4314-A382-C51DD755B2DD}"/>
                </a:ext>
              </a:extLst>
            </p:cNvPr>
            <p:cNvCxnSpPr>
              <a:cxnSpLocks/>
              <a:stCxn id="6" idx="3"/>
              <a:endCxn id="8" idx="1"/>
            </p:cNvCxnSpPr>
            <p:nvPr/>
          </p:nvCxnSpPr>
          <p:spPr>
            <a:xfrm>
              <a:off x="2910055" y="1777379"/>
              <a:ext cx="776694" cy="56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DC513A26-B9C2-4505-B7B0-12F8EDD87FC6}"/>
                </a:ext>
              </a:extLst>
            </p:cNvPr>
            <p:cNvSpPr/>
            <p:nvPr/>
          </p:nvSpPr>
          <p:spPr>
            <a:xfrm>
              <a:off x="5623109" y="873968"/>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instance4</a:t>
              </a:r>
              <a:endParaRPr lang="zh-CN" altLang="en-US" sz="1600" dirty="0">
                <a:solidFill>
                  <a:schemeClr val="tx1"/>
                </a:solidFill>
              </a:endParaRPr>
            </a:p>
          </p:txBody>
        </p:sp>
        <p:cxnSp>
          <p:nvCxnSpPr>
            <p:cNvPr id="12" name="直接箭头连接符 11">
              <a:extLst>
                <a:ext uri="{FF2B5EF4-FFF2-40B4-BE49-F238E27FC236}">
                  <a16:creationId xmlns:a16="http://schemas.microsoft.com/office/drawing/2014/main" id="{73E9C605-84F6-4376-B6D1-735AFFA762BB}"/>
                </a:ext>
              </a:extLst>
            </p:cNvPr>
            <p:cNvCxnSpPr>
              <a:cxnSpLocks/>
              <a:stCxn id="8" idx="3"/>
              <a:endCxn id="11" idx="1"/>
            </p:cNvCxnSpPr>
            <p:nvPr/>
          </p:nvCxnSpPr>
          <p:spPr>
            <a:xfrm flipV="1">
              <a:off x="4846415" y="1213988"/>
              <a:ext cx="776694" cy="1126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83C6B27-4EC4-4865-8E1C-BD27B095438D}"/>
                </a:ext>
              </a:extLst>
            </p:cNvPr>
            <p:cNvCxnSpPr>
              <a:cxnSpLocks/>
              <a:stCxn id="7" idx="3"/>
              <a:endCxn id="11" idx="1"/>
            </p:cNvCxnSpPr>
            <p:nvPr/>
          </p:nvCxnSpPr>
          <p:spPr>
            <a:xfrm>
              <a:off x="4846415" y="1213988"/>
              <a:ext cx="776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267303C-965B-4754-A4F0-9A139633C0BA}"/>
                </a:ext>
              </a:extLst>
            </p:cNvPr>
            <p:cNvSpPr/>
            <p:nvPr/>
          </p:nvSpPr>
          <p:spPr>
            <a:xfrm>
              <a:off x="5623109" y="2000750"/>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instance5</a:t>
              </a:r>
              <a:endParaRPr lang="zh-CN" altLang="en-US" sz="1600" dirty="0">
                <a:solidFill>
                  <a:schemeClr val="tx1"/>
                </a:solidFill>
              </a:endParaRPr>
            </a:p>
          </p:txBody>
        </p:sp>
        <p:cxnSp>
          <p:nvCxnSpPr>
            <p:cNvPr id="15" name="直接箭头连接符 14">
              <a:extLst>
                <a:ext uri="{FF2B5EF4-FFF2-40B4-BE49-F238E27FC236}">
                  <a16:creationId xmlns:a16="http://schemas.microsoft.com/office/drawing/2014/main" id="{3B05D7C3-8B00-4A2A-BF5A-887299C91F85}"/>
                </a:ext>
              </a:extLst>
            </p:cNvPr>
            <p:cNvCxnSpPr>
              <a:cxnSpLocks/>
              <a:stCxn id="8" idx="3"/>
              <a:endCxn id="14" idx="1"/>
            </p:cNvCxnSpPr>
            <p:nvPr/>
          </p:nvCxnSpPr>
          <p:spPr>
            <a:xfrm flipV="1">
              <a:off x="4846415" y="2340770"/>
              <a:ext cx="7766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DC1004F-7D55-4667-AC64-AAE0F2DB320D}"/>
                </a:ext>
              </a:extLst>
            </p:cNvPr>
            <p:cNvCxnSpPr>
              <a:cxnSpLocks/>
              <a:stCxn id="7" idx="3"/>
              <a:endCxn id="14" idx="1"/>
            </p:cNvCxnSpPr>
            <p:nvPr/>
          </p:nvCxnSpPr>
          <p:spPr>
            <a:xfrm>
              <a:off x="4846415" y="1213988"/>
              <a:ext cx="776694" cy="112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258BACC-0CE0-4480-92D8-4A8E43D50EAB}"/>
                </a:ext>
              </a:extLst>
            </p:cNvPr>
            <p:cNvSpPr/>
            <p:nvPr/>
          </p:nvSpPr>
          <p:spPr>
            <a:xfrm>
              <a:off x="7559469" y="1438296"/>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instance6</a:t>
              </a:r>
              <a:endParaRPr lang="zh-CN" altLang="en-US" sz="1600" dirty="0">
                <a:solidFill>
                  <a:schemeClr val="tx1"/>
                </a:solidFill>
              </a:endParaRPr>
            </a:p>
          </p:txBody>
        </p:sp>
        <p:cxnSp>
          <p:nvCxnSpPr>
            <p:cNvPr id="18" name="直接箭头连接符 17">
              <a:extLst>
                <a:ext uri="{FF2B5EF4-FFF2-40B4-BE49-F238E27FC236}">
                  <a16:creationId xmlns:a16="http://schemas.microsoft.com/office/drawing/2014/main" id="{AF6CB83A-5F12-44A1-B94A-7282D174605A}"/>
                </a:ext>
              </a:extLst>
            </p:cNvPr>
            <p:cNvCxnSpPr>
              <a:cxnSpLocks/>
              <a:stCxn id="11" idx="3"/>
              <a:endCxn id="17" idx="1"/>
            </p:cNvCxnSpPr>
            <p:nvPr/>
          </p:nvCxnSpPr>
          <p:spPr>
            <a:xfrm>
              <a:off x="6782775" y="1213988"/>
              <a:ext cx="776694" cy="56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62A64A0-4B6F-4673-8B9C-B1107971A00F}"/>
                </a:ext>
              </a:extLst>
            </p:cNvPr>
            <p:cNvCxnSpPr>
              <a:cxnSpLocks/>
              <a:stCxn id="14" idx="3"/>
              <a:endCxn id="17" idx="1"/>
            </p:cNvCxnSpPr>
            <p:nvPr/>
          </p:nvCxnSpPr>
          <p:spPr>
            <a:xfrm flipV="1">
              <a:off x="6782775" y="1778316"/>
              <a:ext cx="776694" cy="562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555CC499-A7F9-41D0-AE0E-5170A73B0400}"/>
                </a:ext>
              </a:extLst>
            </p:cNvPr>
            <p:cNvSpPr/>
            <p:nvPr/>
          </p:nvSpPr>
          <p:spPr>
            <a:xfrm>
              <a:off x="4653293" y="1029566"/>
              <a:ext cx="492850" cy="373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p1</a:t>
              </a:r>
              <a:endParaRPr lang="zh-CN" altLang="en-US" sz="1200" dirty="0"/>
            </a:p>
          </p:txBody>
        </p:sp>
        <p:sp>
          <p:nvSpPr>
            <p:cNvPr id="21" name="椭圆 20">
              <a:extLst>
                <a:ext uri="{FF2B5EF4-FFF2-40B4-BE49-F238E27FC236}">
                  <a16:creationId xmlns:a16="http://schemas.microsoft.com/office/drawing/2014/main" id="{BE78083D-FFF9-4076-9555-B8B43412DEF3}"/>
                </a:ext>
              </a:extLst>
            </p:cNvPr>
            <p:cNvSpPr/>
            <p:nvPr/>
          </p:nvSpPr>
          <p:spPr>
            <a:xfrm>
              <a:off x="4653295" y="2151806"/>
              <a:ext cx="492848" cy="3733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p2</a:t>
              </a:r>
              <a:endParaRPr lang="zh-CN" altLang="en-US" sz="1100" dirty="0"/>
            </a:p>
          </p:txBody>
        </p:sp>
        <p:sp>
          <p:nvSpPr>
            <p:cNvPr id="22" name="文本框 21">
              <a:extLst>
                <a:ext uri="{FF2B5EF4-FFF2-40B4-BE49-F238E27FC236}">
                  <a16:creationId xmlns:a16="http://schemas.microsoft.com/office/drawing/2014/main" id="{318C9DBC-1AE4-4789-BB58-BB11B806EC75}"/>
                </a:ext>
              </a:extLst>
            </p:cNvPr>
            <p:cNvSpPr txBox="1"/>
            <p:nvPr/>
          </p:nvSpPr>
          <p:spPr>
            <a:xfrm>
              <a:off x="455420" y="2155848"/>
              <a:ext cx="3218482" cy="369332"/>
            </a:xfrm>
            <a:prstGeom prst="rect">
              <a:avLst/>
            </a:prstGeom>
            <a:noFill/>
          </p:spPr>
          <p:txBody>
            <a:bodyPr wrap="square" rtlCol="0">
              <a:spAutoFit/>
            </a:bodyPr>
            <a:lstStyle/>
            <a:p>
              <a:r>
                <a:rPr lang="en-US" altLang="zh-CN" dirty="0"/>
                <a:t>a3, b3, </a:t>
              </a:r>
              <a:r>
                <a:rPr lang="zh-CN" altLang="en-US" dirty="0"/>
                <a:t>游标</a:t>
              </a:r>
              <a:r>
                <a:rPr lang="en-US" altLang="zh-CN" dirty="0"/>
                <a:t>, b2, a2, b1, a1</a:t>
              </a:r>
              <a:endParaRPr lang="zh-CN" altLang="en-US" dirty="0"/>
            </a:p>
          </p:txBody>
        </p:sp>
        <p:sp>
          <p:nvSpPr>
            <p:cNvPr id="23" name="文本框 22">
              <a:extLst>
                <a:ext uri="{FF2B5EF4-FFF2-40B4-BE49-F238E27FC236}">
                  <a16:creationId xmlns:a16="http://schemas.microsoft.com/office/drawing/2014/main" id="{BCEE1758-85D6-40DE-A8D7-8492E57C60C2}"/>
                </a:ext>
              </a:extLst>
            </p:cNvPr>
            <p:cNvSpPr txBox="1"/>
            <p:nvPr/>
          </p:nvSpPr>
          <p:spPr>
            <a:xfrm>
              <a:off x="3382527" y="315683"/>
              <a:ext cx="2079708" cy="369332"/>
            </a:xfrm>
            <a:prstGeom prst="rect">
              <a:avLst/>
            </a:prstGeom>
            <a:noFill/>
          </p:spPr>
          <p:txBody>
            <a:bodyPr wrap="square" rtlCol="0">
              <a:spAutoFit/>
            </a:bodyPr>
            <a:lstStyle/>
            <a:p>
              <a:r>
                <a:rPr lang="en-US" altLang="zh-CN" dirty="0"/>
                <a:t>a3 | </a:t>
              </a:r>
              <a:r>
                <a:rPr lang="zh-CN" altLang="en-US" dirty="0"/>
                <a:t>游标</a:t>
              </a:r>
              <a:r>
                <a:rPr lang="en-US" altLang="zh-CN" dirty="0"/>
                <a:t>, a2, a1</a:t>
              </a:r>
              <a:endParaRPr lang="zh-CN" altLang="en-US" dirty="0"/>
            </a:p>
          </p:txBody>
        </p:sp>
        <p:sp>
          <p:nvSpPr>
            <p:cNvPr id="24" name="文本框 23">
              <a:extLst>
                <a:ext uri="{FF2B5EF4-FFF2-40B4-BE49-F238E27FC236}">
                  <a16:creationId xmlns:a16="http://schemas.microsoft.com/office/drawing/2014/main" id="{4DA5CD20-0ACF-431B-BD12-5371F8725171}"/>
                </a:ext>
              </a:extLst>
            </p:cNvPr>
            <p:cNvSpPr txBox="1"/>
            <p:nvPr/>
          </p:nvSpPr>
          <p:spPr>
            <a:xfrm>
              <a:off x="3376087" y="2852928"/>
              <a:ext cx="1858675" cy="369332"/>
            </a:xfrm>
            <a:prstGeom prst="rect">
              <a:avLst/>
            </a:prstGeom>
            <a:noFill/>
          </p:spPr>
          <p:txBody>
            <a:bodyPr wrap="square" rtlCol="0">
              <a:spAutoFit/>
            </a:bodyPr>
            <a:lstStyle/>
            <a:p>
              <a:r>
                <a:rPr lang="en-US" altLang="zh-CN" dirty="0"/>
                <a:t>b3 | </a:t>
              </a:r>
              <a:r>
                <a:rPr lang="zh-CN" altLang="en-US" dirty="0"/>
                <a:t>游标</a:t>
              </a:r>
              <a:r>
                <a:rPr lang="en-US" altLang="zh-CN" dirty="0"/>
                <a:t>, b2, b1</a:t>
              </a:r>
              <a:endParaRPr lang="zh-CN" altLang="en-US" dirty="0"/>
            </a:p>
          </p:txBody>
        </p:sp>
        <p:sp>
          <p:nvSpPr>
            <p:cNvPr id="25" name="文本框 24">
              <a:extLst>
                <a:ext uri="{FF2B5EF4-FFF2-40B4-BE49-F238E27FC236}">
                  <a16:creationId xmlns:a16="http://schemas.microsoft.com/office/drawing/2014/main" id="{ECB982E0-FB50-43C5-A6DD-EA61823A8424}"/>
                </a:ext>
              </a:extLst>
            </p:cNvPr>
            <p:cNvSpPr txBox="1"/>
            <p:nvPr/>
          </p:nvSpPr>
          <p:spPr>
            <a:xfrm>
              <a:off x="5534593" y="504636"/>
              <a:ext cx="1408672" cy="369332"/>
            </a:xfrm>
            <a:prstGeom prst="rect">
              <a:avLst/>
            </a:prstGeom>
            <a:noFill/>
          </p:spPr>
          <p:txBody>
            <a:bodyPr wrap="square" rtlCol="0">
              <a:spAutoFit/>
            </a:bodyPr>
            <a:lstStyle/>
            <a:p>
              <a:r>
                <a:rPr lang="zh-CN" altLang="en-US" dirty="0"/>
                <a:t>游标</a:t>
              </a:r>
              <a:r>
                <a:rPr lang="en-US" altLang="zh-CN" dirty="0"/>
                <a:t>, a2, a1</a:t>
              </a:r>
              <a:endParaRPr lang="zh-CN" altLang="en-US" dirty="0"/>
            </a:p>
          </p:txBody>
        </p:sp>
        <p:sp>
          <p:nvSpPr>
            <p:cNvPr id="26" name="文本框 25">
              <a:extLst>
                <a:ext uri="{FF2B5EF4-FFF2-40B4-BE49-F238E27FC236}">
                  <a16:creationId xmlns:a16="http://schemas.microsoft.com/office/drawing/2014/main" id="{22613D6E-5CE7-44E1-A539-E7FE1A3C88A3}"/>
                </a:ext>
              </a:extLst>
            </p:cNvPr>
            <p:cNvSpPr txBox="1"/>
            <p:nvPr/>
          </p:nvSpPr>
          <p:spPr>
            <a:xfrm>
              <a:off x="5527549" y="2736442"/>
              <a:ext cx="1995015" cy="369332"/>
            </a:xfrm>
            <a:prstGeom prst="rect">
              <a:avLst/>
            </a:prstGeom>
            <a:noFill/>
          </p:spPr>
          <p:txBody>
            <a:bodyPr wrap="square" rtlCol="0">
              <a:spAutoFit/>
            </a:bodyPr>
            <a:lstStyle/>
            <a:p>
              <a:r>
                <a:rPr lang="zh-CN" altLang="en-US" dirty="0"/>
                <a:t>游标</a:t>
              </a:r>
              <a:r>
                <a:rPr lang="en-US" altLang="zh-CN" dirty="0"/>
                <a:t>, b2, b1</a:t>
              </a:r>
              <a:endParaRPr lang="zh-CN" altLang="en-US" dirty="0"/>
            </a:p>
          </p:txBody>
        </p:sp>
        <p:cxnSp>
          <p:nvCxnSpPr>
            <p:cNvPr id="27" name="直接箭头连接符 26">
              <a:extLst>
                <a:ext uri="{FF2B5EF4-FFF2-40B4-BE49-F238E27FC236}">
                  <a16:creationId xmlns:a16="http://schemas.microsoft.com/office/drawing/2014/main" id="{99B5296E-6E37-4047-A0AF-40B6A0514972}"/>
                </a:ext>
              </a:extLst>
            </p:cNvPr>
            <p:cNvCxnSpPr>
              <a:stCxn id="14" idx="0"/>
              <a:endCxn id="11" idx="2"/>
            </p:cNvCxnSpPr>
            <p:nvPr/>
          </p:nvCxnSpPr>
          <p:spPr>
            <a:xfrm flipV="1">
              <a:off x="6202942" y="1554007"/>
              <a:ext cx="0" cy="44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68562C7-6DE2-4386-BB8E-0DCB9B7529C6}"/>
                </a:ext>
              </a:extLst>
            </p:cNvPr>
            <p:cNvSpPr txBox="1"/>
            <p:nvPr/>
          </p:nvSpPr>
          <p:spPr>
            <a:xfrm>
              <a:off x="6202941" y="1591775"/>
              <a:ext cx="663758" cy="369332"/>
            </a:xfrm>
            <a:prstGeom prst="rect">
              <a:avLst/>
            </a:prstGeom>
            <a:noFill/>
          </p:spPr>
          <p:txBody>
            <a:bodyPr wrap="square" rtlCol="0">
              <a:spAutoFit/>
            </a:bodyPr>
            <a:lstStyle/>
            <a:p>
              <a:r>
                <a:rPr lang="en-US" altLang="zh-CN" dirty="0"/>
                <a:t>a2</a:t>
              </a:r>
              <a:endParaRPr lang="zh-CN" altLang="en-US" dirty="0"/>
            </a:p>
          </p:txBody>
        </p:sp>
      </p:grpSp>
      <p:grpSp>
        <p:nvGrpSpPr>
          <p:cNvPr id="29" name="组合 28">
            <a:extLst>
              <a:ext uri="{FF2B5EF4-FFF2-40B4-BE49-F238E27FC236}">
                <a16:creationId xmlns:a16="http://schemas.microsoft.com/office/drawing/2014/main" id="{05BEF0FF-6EC2-4336-B361-75692E5DE16B}"/>
              </a:ext>
            </a:extLst>
          </p:cNvPr>
          <p:cNvGrpSpPr/>
          <p:nvPr/>
        </p:nvGrpSpPr>
        <p:grpSpPr>
          <a:xfrm>
            <a:off x="2639484" y="3560281"/>
            <a:ext cx="8263715" cy="2906577"/>
            <a:chOff x="550980" y="3440655"/>
            <a:chExt cx="8263715" cy="2906577"/>
          </a:xfrm>
        </p:grpSpPr>
        <p:sp>
          <p:nvSpPr>
            <p:cNvPr id="30" name="矩形 29">
              <a:extLst>
                <a:ext uri="{FF2B5EF4-FFF2-40B4-BE49-F238E27FC236}">
                  <a16:creationId xmlns:a16="http://schemas.microsoft.com/office/drawing/2014/main" id="{7BBDE907-E5FB-4EE7-9F0B-778928B812EA}"/>
                </a:ext>
              </a:extLst>
            </p:cNvPr>
            <p:cNvSpPr/>
            <p:nvPr/>
          </p:nvSpPr>
          <p:spPr>
            <a:xfrm>
              <a:off x="1845949" y="4562331"/>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Source</a:t>
              </a:r>
              <a:endParaRPr lang="zh-CN" altLang="en-US" sz="1600" dirty="0">
                <a:solidFill>
                  <a:schemeClr val="tx1"/>
                </a:solidFill>
              </a:endParaRPr>
            </a:p>
          </p:txBody>
        </p:sp>
        <p:sp>
          <p:nvSpPr>
            <p:cNvPr id="31" name="矩形 30">
              <a:extLst>
                <a:ext uri="{FF2B5EF4-FFF2-40B4-BE49-F238E27FC236}">
                  <a16:creationId xmlns:a16="http://schemas.microsoft.com/office/drawing/2014/main" id="{70B9497F-00AC-4754-8C75-017848C457D9}"/>
                </a:ext>
              </a:extLst>
            </p:cNvPr>
            <p:cNvSpPr/>
            <p:nvPr/>
          </p:nvSpPr>
          <p:spPr>
            <a:xfrm>
              <a:off x="3782309" y="3998940"/>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instance1</a:t>
              </a:r>
              <a:endParaRPr lang="zh-CN" altLang="en-US" sz="1600" dirty="0">
                <a:solidFill>
                  <a:schemeClr val="tx1"/>
                </a:solidFill>
              </a:endParaRPr>
            </a:p>
          </p:txBody>
        </p:sp>
        <p:sp>
          <p:nvSpPr>
            <p:cNvPr id="32" name="矩形 31">
              <a:extLst>
                <a:ext uri="{FF2B5EF4-FFF2-40B4-BE49-F238E27FC236}">
                  <a16:creationId xmlns:a16="http://schemas.microsoft.com/office/drawing/2014/main" id="{B9260DE3-DBC2-4164-992B-EA686EB57032}"/>
                </a:ext>
              </a:extLst>
            </p:cNvPr>
            <p:cNvSpPr/>
            <p:nvPr/>
          </p:nvSpPr>
          <p:spPr>
            <a:xfrm>
              <a:off x="3782309" y="5125723"/>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instance2</a:t>
              </a:r>
              <a:endParaRPr lang="zh-CN" altLang="en-US" sz="1600" dirty="0">
                <a:solidFill>
                  <a:schemeClr val="tx1"/>
                </a:solidFill>
              </a:endParaRPr>
            </a:p>
          </p:txBody>
        </p:sp>
        <p:cxnSp>
          <p:nvCxnSpPr>
            <p:cNvPr id="33" name="直接箭头连接符 32">
              <a:extLst>
                <a:ext uri="{FF2B5EF4-FFF2-40B4-BE49-F238E27FC236}">
                  <a16:creationId xmlns:a16="http://schemas.microsoft.com/office/drawing/2014/main" id="{5417609F-5DC8-45B9-A267-F779DAC61ACF}"/>
                </a:ext>
              </a:extLst>
            </p:cNvPr>
            <p:cNvCxnSpPr>
              <a:cxnSpLocks/>
              <a:stCxn id="30" idx="3"/>
              <a:endCxn id="31" idx="1"/>
            </p:cNvCxnSpPr>
            <p:nvPr/>
          </p:nvCxnSpPr>
          <p:spPr>
            <a:xfrm flipV="1">
              <a:off x="3005615" y="4338960"/>
              <a:ext cx="776694" cy="5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ACD08C1-D978-4E1E-9088-FD8C4E34A613}"/>
                </a:ext>
              </a:extLst>
            </p:cNvPr>
            <p:cNvCxnSpPr>
              <a:cxnSpLocks/>
              <a:stCxn id="30" idx="3"/>
              <a:endCxn id="32" idx="1"/>
            </p:cNvCxnSpPr>
            <p:nvPr/>
          </p:nvCxnSpPr>
          <p:spPr>
            <a:xfrm>
              <a:off x="3005615" y="4902351"/>
              <a:ext cx="776694" cy="56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127700F6-FA8C-43F0-84D8-D27794183A61}"/>
                </a:ext>
              </a:extLst>
            </p:cNvPr>
            <p:cNvSpPr/>
            <p:nvPr/>
          </p:nvSpPr>
          <p:spPr>
            <a:xfrm>
              <a:off x="5718669" y="3998940"/>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instance4</a:t>
              </a:r>
              <a:endParaRPr lang="zh-CN" altLang="en-US" sz="1600" dirty="0">
                <a:solidFill>
                  <a:schemeClr val="tx1"/>
                </a:solidFill>
              </a:endParaRPr>
            </a:p>
          </p:txBody>
        </p:sp>
        <p:cxnSp>
          <p:nvCxnSpPr>
            <p:cNvPr id="36" name="直接箭头连接符 35">
              <a:extLst>
                <a:ext uri="{FF2B5EF4-FFF2-40B4-BE49-F238E27FC236}">
                  <a16:creationId xmlns:a16="http://schemas.microsoft.com/office/drawing/2014/main" id="{7AD16588-6BD5-48DE-AEEB-A3F6949BBCE8}"/>
                </a:ext>
              </a:extLst>
            </p:cNvPr>
            <p:cNvCxnSpPr>
              <a:cxnSpLocks/>
              <a:stCxn id="32" idx="3"/>
              <a:endCxn id="35" idx="1"/>
            </p:cNvCxnSpPr>
            <p:nvPr/>
          </p:nvCxnSpPr>
          <p:spPr>
            <a:xfrm flipV="1">
              <a:off x="4941975" y="4338960"/>
              <a:ext cx="776694" cy="1126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E52BCF7-0C41-4A7D-BBBB-7D6FF570C2E6}"/>
                </a:ext>
              </a:extLst>
            </p:cNvPr>
            <p:cNvCxnSpPr>
              <a:cxnSpLocks/>
              <a:stCxn id="31" idx="3"/>
              <a:endCxn id="35" idx="1"/>
            </p:cNvCxnSpPr>
            <p:nvPr/>
          </p:nvCxnSpPr>
          <p:spPr>
            <a:xfrm>
              <a:off x="4941975" y="4338960"/>
              <a:ext cx="776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5193AB20-9638-4FC1-8628-FD675918953A}"/>
                </a:ext>
              </a:extLst>
            </p:cNvPr>
            <p:cNvSpPr/>
            <p:nvPr/>
          </p:nvSpPr>
          <p:spPr>
            <a:xfrm>
              <a:off x="5718669" y="5125722"/>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instance5</a:t>
              </a:r>
              <a:endParaRPr lang="zh-CN" altLang="en-US" sz="1600" dirty="0">
                <a:solidFill>
                  <a:schemeClr val="tx1"/>
                </a:solidFill>
              </a:endParaRPr>
            </a:p>
          </p:txBody>
        </p:sp>
        <p:cxnSp>
          <p:nvCxnSpPr>
            <p:cNvPr id="39" name="直接箭头连接符 38">
              <a:extLst>
                <a:ext uri="{FF2B5EF4-FFF2-40B4-BE49-F238E27FC236}">
                  <a16:creationId xmlns:a16="http://schemas.microsoft.com/office/drawing/2014/main" id="{0B385D64-2B65-4ACA-AAFA-0D364A809176}"/>
                </a:ext>
              </a:extLst>
            </p:cNvPr>
            <p:cNvCxnSpPr>
              <a:cxnSpLocks/>
              <a:stCxn id="32" idx="3"/>
              <a:endCxn id="38" idx="1"/>
            </p:cNvCxnSpPr>
            <p:nvPr/>
          </p:nvCxnSpPr>
          <p:spPr>
            <a:xfrm flipV="1">
              <a:off x="4941975" y="5465742"/>
              <a:ext cx="7766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B3B5ED4-818D-45E8-8632-1D60D0AEBBB2}"/>
                </a:ext>
              </a:extLst>
            </p:cNvPr>
            <p:cNvCxnSpPr>
              <a:cxnSpLocks/>
              <a:stCxn id="31" idx="3"/>
              <a:endCxn id="38" idx="1"/>
            </p:cNvCxnSpPr>
            <p:nvPr/>
          </p:nvCxnSpPr>
          <p:spPr>
            <a:xfrm>
              <a:off x="4941975" y="4338960"/>
              <a:ext cx="776694" cy="112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A058278E-E40A-4743-9991-88371D11B144}"/>
                </a:ext>
              </a:extLst>
            </p:cNvPr>
            <p:cNvSpPr/>
            <p:nvPr/>
          </p:nvSpPr>
          <p:spPr>
            <a:xfrm>
              <a:off x="7655029" y="4563268"/>
              <a:ext cx="1159666" cy="680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instance6</a:t>
              </a:r>
              <a:endParaRPr lang="zh-CN" altLang="en-US" sz="1600" dirty="0">
                <a:solidFill>
                  <a:schemeClr val="tx1"/>
                </a:solidFill>
              </a:endParaRPr>
            </a:p>
          </p:txBody>
        </p:sp>
        <p:cxnSp>
          <p:nvCxnSpPr>
            <p:cNvPr id="42" name="直接箭头连接符 41">
              <a:extLst>
                <a:ext uri="{FF2B5EF4-FFF2-40B4-BE49-F238E27FC236}">
                  <a16:creationId xmlns:a16="http://schemas.microsoft.com/office/drawing/2014/main" id="{52975719-E161-46E2-A9AE-570E58AFFCAF}"/>
                </a:ext>
              </a:extLst>
            </p:cNvPr>
            <p:cNvCxnSpPr>
              <a:cxnSpLocks/>
              <a:stCxn id="35" idx="3"/>
              <a:endCxn id="41" idx="1"/>
            </p:cNvCxnSpPr>
            <p:nvPr/>
          </p:nvCxnSpPr>
          <p:spPr>
            <a:xfrm>
              <a:off x="6878335" y="4338960"/>
              <a:ext cx="776694" cy="56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EC3C451-803B-42F4-9E09-3B885859FE7D}"/>
                </a:ext>
              </a:extLst>
            </p:cNvPr>
            <p:cNvCxnSpPr>
              <a:cxnSpLocks/>
              <a:stCxn id="38" idx="3"/>
              <a:endCxn id="41" idx="1"/>
            </p:cNvCxnSpPr>
            <p:nvPr/>
          </p:nvCxnSpPr>
          <p:spPr>
            <a:xfrm flipV="1">
              <a:off x="6878335" y="4903288"/>
              <a:ext cx="776694" cy="562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E73C3BA8-86AB-4A3A-8D73-CF7C7EE27FB9}"/>
                </a:ext>
              </a:extLst>
            </p:cNvPr>
            <p:cNvSpPr/>
            <p:nvPr/>
          </p:nvSpPr>
          <p:spPr>
            <a:xfrm>
              <a:off x="4748853" y="4154538"/>
              <a:ext cx="492850" cy="373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p1</a:t>
              </a:r>
              <a:endParaRPr lang="zh-CN" altLang="en-US" sz="1200" dirty="0"/>
            </a:p>
          </p:txBody>
        </p:sp>
        <p:sp>
          <p:nvSpPr>
            <p:cNvPr id="45" name="椭圆 44">
              <a:extLst>
                <a:ext uri="{FF2B5EF4-FFF2-40B4-BE49-F238E27FC236}">
                  <a16:creationId xmlns:a16="http://schemas.microsoft.com/office/drawing/2014/main" id="{F7848A97-211B-4551-805F-8CE5E623FF57}"/>
                </a:ext>
              </a:extLst>
            </p:cNvPr>
            <p:cNvSpPr/>
            <p:nvPr/>
          </p:nvSpPr>
          <p:spPr>
            <a:xfrm>
              <a:off x="4748855" y="5276778"/>
              <a:ext cx="492848" cy="3733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p2</a:t>
              </a:r>
              <a:endParaRPr lang="zh-CN" altLang="en-US" sz="1100" dirty="0"/>
            </a:p>
          </p:txBody>
        </p:sp>
        <p:sp>
          <p:nvSpPr>
            <p:cNvPr id="46" name="文本框 45">
              <a:extLst>
                <a:ext uri="{FF2B5EF4-FFF2-40B4-BE49-F238E27FC236}">
                  <a16:creationId xmlns:a16="http://schemas.microsoft.com/office/drawing/2014/main" id="{43E0417F-BE33-4BCA-9D7B-16CA095E1114}"/>
                </a:ext>
              </a:extLst>
            </p:cNvPr>
            <p:cNvSpPr txBox="1"/>
            <p:nvPr/>
          </p:nvSpPr>
          <p:spPr>
            <a:xfrm>
              <a:off x="550980" y="5280820"/>
              <a:ext cx="3218482" cy="369332"/>
            </a:xfrm>
            <a:prstGeom prst="rect">
              <a:avLst/>
            </a:prstGeom>
            <a:noFill/>
          </p:spPr>
          <p:txBody>
            <a:bodyPr wrap="square" rtlCol="0">
              <a:spAutoFit/>
            </a:bodyPr>
            <a:lstStyle/>
            <a:p>
              <a:r>
                <a:rPr lang="en-US" altLang="zh-CN" dirty="0"/>
                <a:t>a3, b3, </a:t>
              </a:r>
              <a:r>
                <a:rPr lang="zh-CN" altLang="en-US" dirty="0"/>
                <a:t>游标</a:t>
              </a:r>
              <a:r>
                <a:rPr lang="en-US" altLang="zh-CN" dirty="0"/>
                <a:t>, b2, a2, b1, a1</a:t>
              </a:r>
              <a:endParaRPr lang="zh-CN" altLang="en-US" dirty="0"/>
            </a:p>
          </p:txBody>
        </p:sp>
        <p:sp>
          <p:nvSpPr>
            <p:cNvPr id="47" name="文本框 46">
              <a:extLst>
                <a:ext uri="{FF2B5EF4-FFF2-40B4-BE49-F238E27FC236}">
                  <a16:creationId xmlns:a16="http://schemas.microsoft.com/office/drawing/2014/main" id="{DF53EF62-C7FC-413B-AA1C-27E171CFCD9F}"/>
                </a:ext>
              </a:extLst>
            </p:cNvPr>
            <p:cNvSpPr txBox="1"/>
            <p:nvPr/>
          </p:nvSpPr>
          <p:spPr>
            <a:xfrm>
              <a:off x="3478087" y="3440655"/>
              <a:ext cx="2079708" cy="369332"/>
            </a:xfrm>
            <a:prstGeom prst="rect">
              <a:avLst/>
            </a:prstGeom>
            <a:noFill/>
          </p:spPr>
          <p:txBody>
            <a:bodyPr wrap="square" rtlCol="0">
              <a:spAutoFit/>
            </a:bodyPr>
            <a:lstStyle/>
            <a:p>
              <a:r>
                <a:rPr lang="en-US" altLang="zh-CN" dirty="0"/>
                <a:t>| a3, </a:t>
              </a:r>
              <a:r>
                <a:rPr lang="zh-CN" altLang="en-US" dirty="0"/>
                <a:t>游标</a:t>
              </a:r>
              <a:r>
                <a:rPr lang="en-US" altLang="zh-CN" dirty="0"/>
                <a:t>, a2, a1</a:t>
              </a:r>
              <a:endParaRPr lang="zh-CN" altLang="en-US" dirty="0"/>
            </a:p>
          </p:txBody>
        </p:sp>
        <p:sp>
          <p:nvSpPr>
            <p:cNvPr id="48" name="文本框 47">
              <a:extLst>
                <a:ext uri="{FF2B5EF4-FFF2-40B4-BE49-F238E27FC236}">
                  <a16:creationId xmlns:a16="http://schemas.microsoft.com/office/drawing/2014/main" id="{682E556D-7BD3-4ABA-862D-AAE3C92B10BA}"/>
                </a:ext>
              </a:extLst>
            </p:cNvPr>
            <p:cNvSpPr txBox="1"/>
            <p:nvPr/>
          </p:nvSpPr>
          <p:spPr>
            <a:xfrm>
              <a:off x="3471647" y="5977900"/>
              <a:ext cx="1858675" cy="369332"/>
            </a:xfrm>
            <a:prstGeom prst="rect">
              <a:avLst/>
            </a:prstGeom>
            <a:noFill/>
          </p:spPr>
          <p:txBody>
            <a:bodyPr wrap="square" rtlCol="0">
              <a:spAutoFit/>
            </a:bodyPr>
            <a:lstStyle/>
            <a:p>
              <a:r>
                <a:rPr lang="en-US" altLang="zh-CN" dirty="0"/>
                <a:t>| b3, </a:t>
              </a:r>
              <a:r>
                <a:rPr lang="zh-CN" altLang="en-US" dirty="0"/>
                <a:t>游标</a:t>
              </a:r>
              <a:r>
                <a:rPr lang="en-US" altLang="zh-CN" dirty="0"/>
                <a:t>, b2, b1</a:t>
              </a:r>
              <a:endParaRPr lang="zh-CN" altLang="en-US" dirty="0"/>
            </a:p>
          </p:txBody>
        </p:sp>
        <p:sp>
          <p:nvSpPr>
            <p:cNvPr id="49" name="文本框 48">
              <a:extLst>
                <a:ext uri="{FF2B5EF4-FFF2-40B4-BE49-F238E27FC236}">
                  <a16:creationId xmlns:a16="http://schemas.microsoft.com/office/drawing/2014/main" id="{382AF56B-8796-4801-86C0-F7F1EE561E3B}"/>
                </a:ext>
              </a:extLst>
            </p:cNvPr>
            <p:cNvSpPr txBox="1"/>
            <p:nvPr/>
          </p:nvSpPr>
          <p:spPr>
            <a:xfrm>
              <a:off x="5630152" y="3629608"/>
              <a:ext cx="1769023" cy="369332"/>
            </a:xfrm>
            <a:prstGeom prst="rect">
              <a:avLst/>
            </a:prstGeom>
            <a:noFill/>
          </p:spPr>
          <p:txBody>
            <a:bodyPr wrap="square" rtlCol="0">
              <a:spAutoFit/>
            </a:bodyPr>
            <a:lstStyle/>
            <a:p>
              <a:r>
                <a:rPr lang="en-US" altLang="zh-CN" dirty="0"/>
                <a:t>a3, </a:t>
              </a:r>
              <a:r>
                <a:rPr lang="zh-CN" altLang="en-US" dirty="0"/>
                <a:t>游标</a:t>
              </a:r>
              <a:r>
                <a:rPr lang="en-US" altLang="zh-CN" dirty="0"/>
                <a:t>, a2, a1</a:t>
              </a:r>
              <a:endParaRPr lang="zh-CN" altLang="en-US" dirty="0"/>
            </a:p>
          </p:txBody>
        </p:sp>
        <p:sp>
          <p:nvSpPr>
            <p:cNvPr id="50" name="文本框 49">
              <a:extLst>
                <a:ext uri="{FF2B5EF4-FFF2-40B4-BE49-F238E27FC236}">
                  <a16:creationId xmlns:a16="http://schemas.microsoft.com/office/drawing/2014/main" id="{4D29EDB1-77F1-4F99-9305-04C619E87EA1}"/>
                </a:ext>
              </a:extLst>
            </p:cNvPr>
            <p:cNvSpPr txBox="1"/>
            <p:nvPr/>
          </p:nvSpPr>
          <p:spPr>
            <a:xfrm>
              <a:off x="5623109" y="5861414"/>
              <a:ext cx="1995015" cy="369332"/>
            </a:xfrm>
            <a:prstGeom prst="rect">
              <a:avLst/>
            </a:prstGeom>
            <a:noFill/>
          </p:spPr>
          <p:txBody>
            <a:bodyPr wrap="square" rtlCol="0">
              <a:spAutoFit/>
            </a:bodyPr>
            <a:lstStyle/>
            <a:p>
              <a:r>
                <a:rPr lang="en-US" altLang="zh-CN" dirty="0"/>
                <a:t>b3, </a:t>
              </a:r>
              <a:r>
                <a:rPr lang="zh-CN" altLang="en-US" dirty="0"/>
                <a:t>游标</a:t>
              </a:r>
              <a:r>
                <a:rPr lang="en-US" altLang="zh-CN" dirty="0"/>
                <a:t>, b2, b1</a:t>
              </a:r>
              <a:endParaRPr lang="zh-CN" altLang="en-US" dirty="0"/>
            </a:p>
          </p:txBody>
        </p:sp>
      </p:grpSp>
    </p:spTree>
    <p:extLst>
      <p:ext uri="{BB962C8B-B14F-4D97-AF65-F5344CB8AC3E}">
        <p14:creationId xmlns:p14="http://schemas.microsoft.com/office/powerpoint/2010/main" val="103309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C51B7-7235-4F05-8C0D-E47C7EF945DD}"/>
              </a:ext>
            </a:extLst>
          </p:cNvPr>
          <p:cNvSpPr>
            <a:spLocks noGrp="1"/>
          </p:cNvSpPr>
          <p:nvPr>
            <p:ph type="title"/>
          </p:nvPr>
        </p:nvSpPr>
        <p:spPr/>
        <p:txBody>
          <a:bodyPr/>
          <a:lstStyle/>
          <a:p>
            <a:r>
              <a:rPr lang="en-US" altLang="zh-CN" dirty="0"/>
              <a:t>0 </a:t>
            </a:r>
            <a:r>
              <a:rPr lang="en-US" altLang="zh-CN" dirty="0" err="1"/>
              <a:t>Flink</a:t>
            </a:r>
            <a:r>
              <a:rPr lang="zh-CN" altLang="en-US" dirty="0"/>
              <a:t>运行时拓扑</a:t>
            </a:r>
          </a:p>
        </p:txBody>
      </p:sp>
      <p:sp>
        <p:nvSpPr>
          <p:cNvPr id="3" name="内容占位符 2">
            <a:extLst>
              <a:ext uri="{FF2B5EF4-FFF2-40B4-BE49-F238E27FC236}">
                <a16:creationId xmlns:a16="http://schemas.microsoft.com/office/drawing/2014/main" id="{4C89B123-7BD2-4B36-9FF7-8994D64EF814}"/>
              </a:ext>
            </a:extLst>
          </p:cNvPr>
          <p:cNvSpPr>
            <a:spLocks noGrp="1"/>
          </p:cNvSpPr>
          <p:nvPr>
            <p:ph idx="1"/>
          </p:nvPr>
        </p:nvSpPr>
        <p:spPr/>
        <p:txBody>
          <a:bodyPr/>
          <a:lstStyle/>
          <a:p>
            <a:endParaRPr lang="zh-CN" altLang="en-US" dirty="0"/>
          </a:p>
        </p:txBody>
      </p:sp>
      <p:grpSp>
        <p:nvGrpSpPr>
          <p:cNvPr id="25" name="组合 24">
            <a:extLst>
              <a:ext uri="{FF2B5EF4-FFF2-40B4-BE49-F238E27FC236}">
                <a16:creationId xmlns:a16="http://schemas.microsoft.com/office/drawing/2014/main" id="{68473B64-9B9C-4B12-88B9-808D703F9BA4}"/>
              </a:ext>
            </a:extLst>
          </p:cNvPr>
          <p:cNvGrpSpPr/>
          <p:nvPr/>
        </p:nvGrpSpPr>
        <p:grpSpPr>
          <a:xfrm>
            <a:off x="1644440" y="1982757"/>
            <a:ext cx="8516597" cy="3456991"/>
            <a:chOff x="1989672" y="2178699"/>
            <a:chExt cx="7184307" cy="2441901"/>
          </a:xfrm>
        </p:grpSpPr>
        <p:sp>
          <p:nvSpPr>
            <p:cNvPr id="4" name="矩形 3">
              <a:extLst>
                <a:ext uri="{FF2B5EF4-FFF2-40B4-BE49-F238E27FC236}">
                  <a16:creationId xmlns:a16="http://schemas.microsoft.com/office/drawing/2014/main" id="{AD6439D0-F1B8-4061-88DA-FEF9AD7E0422}"/>
                </a:ext>
              </a:extLst>
            </p:cNvPr>
            <p:cNvSpPr/>
            <p:nvPr/>
          </p:nvSpPr>
          <p:spPr>
            <a:xfrm>
              <a:off x="1989672" y="3116620"/>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Source</a:t>
              </a:r>
              <a:endParaRPr lang="zh-CN" altLang="en-US" sz="2000" dirty="0">
                <a:solidFill>
                  <a:schemeClr val="tx1"/>
                </a:solidFill>
              </a:endParaRPr>
            </a:p>
          </p:txBody>
        </p:sp>
        <p:sp>
          <p:nvSpPr>
            <p:cNvPr id="5" name="矩形 4">
              <a:extLst>
                <a:ext uri="{FF2B5EF4-FFF2-40B4-BE49-F238E27FC236}">
                  <a16:creationId xmlns:a16="http://schemas.microsoft.com/office/drawing/2014/main" id="{4FC52EC7-59DF-417A-ADC7-8BD26C564441}"/>
                </a:ext>
              </a:extLst>
            </p:cNvPr>
            <p:cNvSpPr/>
            <p:nvPr/>
          </p:nvSpPr>
          <p:spPr>
            <a:xfrm>
              <a:off x="4007956" y="2178699"/>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instance1</a:t>
              </a:r>
              <a:endParaRPr lang="zh-CN" altLang="en-US" sz="2000" dirty="0">
                <a:solidFill>
                  <a:schemeClr val="tx1"/>
                </a:solidFill>
              </a:endParaRPr>
            </a:p>
          </p:txBody>
        </p:sp>
        <p:sp>
          <p:nvSpPr>
            <p:cNvPr id="6" name="矩形 5">
              <a:extLst>
                <a:ext uri="{FF2B5EF4-FFF2-40B4-BE49-F238E27FC236}">
                  <a16:creationId xmlns:a16="http://schemas.microsoft.com/office/drawing/2014/main" id="{B36D36AE-1B54-46E8-BDF8-9E6BDD9EDBE7}"/>
                </a:ext>
              </a:extLst>
            </p:cNvPr>
            <p:cNvSpPr/>
            <p:nvPr/>
          </p:nvSpPr>
          <p:spPr>
            <a:xfrm>
              <a:off x="4007956" y="3116621"/>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instance2</a:t>
              </a:r>
              <a:endParaRPr lang="zh-CN" altLang="en-US" sz="2000" dirty="0">
                <a:solidFill>
                  <a:schemeClr val="tx1"/>
                </a:solidFill>
              </a:endParaRPr>
            </a:p>
          </p:txBody>
        </p:sp>
        <p:sp>
          <p:nvSpPr>
            <p:cNvPr id="7" name="矩形 6">
              <a:extLst>
                <a:ext uri="{FF2B5EF4-FFF2-40B4-BE49-F238E27FC236}">
                  <a16:creationId xmlns:a16="http://schemas.microsoft.com/office/drawing/2014/main" id="{43815A22-4798-4EE8-AB0B-8BC8C15F9435}"/>
                </a:ext>
              </a:extLst>
            </p:cNvPr>
            <p:cNvSpPr/>
            <p:nvPr/>
          </p:nvSpPr>
          <p:spPr>
            <a:xfrm>
              <a:off x="4035490" y="4054543"/>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instance3</a:t>
              </a:r>
              <a:endParaRPr lang="zh-CN" altLang="en-US" sz="2000" dirty="0">
                <a:solidFill>
                  <a:schemeClr val="tx1"/>
                </a:solidFill>
              </a:endParaRPr>
            </a:p>
          </p:txBody>
        </p:sp>
        <p:cxnSp>
          <p:nvCxnSpPr>
            <p:cNvPr id="8" name="直接箭头连接符 7">
              <a:extLst>
                <a:ext uri="{FF2B5EF4-FFF2-40B4-BE49-F238E27FC236}">
                  <a16:creationId xmlns:a16="http://schemas.microsoft.com/office/drawing/2014/main" id="{2455B2FE-5DA6-46B3-8A38-6F5C533BA8B5}"/>
                </a:ext>
              </a:extLst>
            </p:cNvPr>
            <p:cNvCxnSpPr>
              <a:stCxn id="4" idx="3"/>
              <a:endCxn id="5" idx="1"/>
            </p:cNvCxnSpPr>
            <p:nvPr/>
          </p:nvCxnSpPr>
          <p:spPr>
            <a:xfrm flipV="1">
              <a:off x="3146665" y="2461728"/>
              <a:ext cx="861291" cy="93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1ADB934F-B996-483F-8948-9909B10C871E}"/>
                </a:ext>
              </a:extLst>
            </p:cNvPr>
            <p:cNvCxnSpPr>
              <a:stCxn id="4" idx="3"/>
              <a:endCxn id="6" idx="1"/>
            </p:cNvCxnSpPr>
            <p:nvPr/>
          </p:nvCxnSpPr>
          <p:spPr>
            <a:xfrm>
              <a:off x="3146665" y="3399649"/>
              <a:ext cx="8612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6117494-CF1B-49C0-BD9E-3841BCD6EB08}"/>
                </a:ext>
              </a:extLst>
            </p:cNvPr>
            <p:cNvCxnSpPr>
              <a:stCxn id="4" idx="3"/>
              <a:endCxn id="7" idx="1"/>
            </p:cNvCxnSpPr>
            <p:nvPr/>
          </p:nvCxnSpPr>
          <p:spPr>
            <a:xfrm>
              <a:off x="3146665" y="3399649"/>
              <a:ext cx="888825" cy="93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175010A-6F31-4D7C-9C9A-44EB1EA5B2D8}"/>
                </a:ext>
              </a:extLst>
            </p:cNvPr>
            <p:cNvSpPr/>
            <p:nvPr/>
          </p:nvSpPr>
          <p:spPr>
            <a:xfrm>
              <a:off x="6026238" y="2550563"/>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instance4</a:t>
              </a:r>
              <a:endParaRPr lang="zh-CN" altLang="en-US" sz="2000" dirty="0">
                <a:solidFill>
                  <a:schemeClr val="tx1"/>
                </a:solidFill>
              </a:endParaRPr>
            </a:p>
          </p:txBody>
        </p:sp>
        <p:cxnSp>
          <p:nvCxnSpPr>
            <p:cNvPr id="12" name="直接箭头连接符 11">
              <a:extLst>
                <a:ext uri="{FF2B5EF4-FFF2-40B4-BE49-F238E27FC236}">
                  <a16:creationId xmlns:a16="http://schemas.microsoft.com/office/drawing/2014/main" id="{B24107AC-7C00-4034-BF17-49B75A5EF6C1}"/>
                </a:ext>
              </a:extLst>
            </p:cNvPr>
            <p:cNvCxnSpPr>
              <a:stCxn id="6" idx="3"/>
              <a:endCxn id="11" idx="1"/>
            </p:cNvCxnSpPr>
            <p:nvPr/>
          </p:nvCxnSpPr>
          <p:spPr>
            <a:xfrm flipV="1">
              <a:off x="5164949" y="2833592"/>
              <a:ext cx="861289" cy="56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D5C4BC8-8C3A-4AC2-BF27-17C0E68DE2D7}"/>
                </a:ext>
              </a:extLst>
            </p:cNvPr>
            <p:cNvCxnSpPr>
              <a:stCxn id="5" idx="3"/>
              <a:endCxn id="11" idx="1"/>
            </p:cNvCxnSpPr>
            <p:nvPr/>
          </p:nvCxnSpPr>
          <p:spPr>
            <a:xfrm>
              <a:off x="5164949" y="2461728"/>
              <a:ext cx="861289" cy="37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FD0945C-1F91-4997-92F7-1997E2C9A235}"/>
                </a:ext>
              </a:extLst>
            </p:cNvPr>
            <p:cNvCxnSpPr>
              <a:stCxn id="7" idx="3"/>
              <a:endCxn id="11" idx="1"/>
            </p:cNvCxnSpPr>
            <p:nvPr/>
          </p:nvCxnSpPr>
          <p:spPr>
            <a:xfrm flipV="1">
              <a:off x="5192483" y="2833592"/>
              <a:ext cx="833755" cy="150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B2E75DDA-4E3E-4930-96E4-77307FAB597C}"/>
                </a:ext>
              </a:extLst>
            </p:cNvPr>
            <p:cNvSpPr/>
            <p:nvPr/>
          </p:nvSpPr>
          <p:spPr>
            <a:xfrm>
              <a:off x="6026238" y="3682677"/>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instance5</a:t>
              </a:r>
              <a:endParaRPr lang="zh-CN" altLang="en-US" sz="2000" dirty="0">
                <a:solidFill>
                  <a:schemeClr val="tx1"/>
                </a:solidFill>
              </a:endParaRPr>
            </a:p>
          </p:txBody>
        </p:sp>
        <p:cxnSp>
          <p:nvCxnSpPr>
            <p:cNvPr id="16" name="直接箭头连接符 15">
              <a:extLst>
                <a:ext uri="{FF2B5EF4-FFF2-40B4-BE49-F238E27FC236}">
                  <a16:creationId xmlns:a16="http://schemas.microsoft.com/office/drawing/2014/main" id="{9A289665-D823-4ED8-968D-B8C3BAF6FD08}"/>
                </a:ext>
              </a:extLst>
            </p:cNvPr>
            <p:cNvCxnSpPr>
              <a:cxnSpLocks/>
              <a:stCxn id="6" idx="3"/>
              <a:endCxn id="15" idx="1"/>
            </p:cNvCxnSpPr>
            <p:nvPr/>
          </p:nvCxnSpPr>
          <p:spPr>
            <a:xfrm>
              <a:off x="5164949" y="3399650"/>
              <a:ext cx="861289"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07B4948-28CB-47A1-9762-8C08170F6363}"/>
                </a:ext>
              </a:extLst>
            </p:cNvPr>
            <p:cNvCxnSpPr>
              <a:cxnSpLocks/>
              <a:stCxn id="5" idx="3"/>
              <a:endCxn id="15" idx="1"/>
            </p:cNvCxnSpPr>
            <p:nvPr/>
          </p:nvCxnSpPr>
          <p:spPr>
            <a:xfrm>
              <a:off x="5164949" y="2461728"/>
              <a:ext cx="861289" cy="150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A4411EA-FD9F-4E97-A765-5AC246B3883B}"/>
                </a:ext>
              </a:extLst>
            </p:cNvPr>
            <p:cNvCxnSpPr>
              <a:cxnSpLocks/>
              <a:stCxn id="7" idx="3"/>
              <a:endCxn id="15" idx="1"/>
            </p:cNvCxnSpPr>
            <p:nvPr/>
          </p:nvCxnSpPr>
          <p:spPr>
            <a:xfrm flipV="1">
              <a:off x="5192483" y="3965706"/>
              <a:ext cx="833755" cy="3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5949F9D-1019-4137-B1ED-E01B8F073F43}"/>
                </a:ext>
              </a:extLst>
            </p:cNvPr>
            <p:cNvSpPr/>
            <p:nvPr/>
          </p:nvSpPr>
          <p:spPr>
            <a:xfrm>
              <a:off x="8016986" y="3116619"/>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instance6</a:t>
              </a:r>
              <a:endParaRPr lang="zh-CN" altLang="en-US" sz="2000" dirty="0">
                <a:solidFill>
                  <a:schemeClr val="tx1"/>
                </a:solidFill>
              </a:endParaRPr>
            </a:p>
          </p:txBody>
        </p:sp>
        <p:cxnSp>
          <p:nvCxnSpPr>
            <p:cNvPr id="20" name="直接箭头连接符 19">
              <a:extLst>
                <a:ext uri="{FF2B5EF4-FFF2-40B4-BE49-F238E27FC236}">
                  <a16:creationId xmlns:a16="http://schemas.microsoft.com/office/drawing/2014/main" id="{D9AD51C0-B131-43FE-858D-8A95C531C90A}"/>
                </a:ext>
              </a:extLst>
            </p:cNvPr>
            <p:cNvCxnSpPr>
              <a:stCxn id="11" idx="3"/>
              <a:endCxn id="19" idx="1"/>
            </p:cNvCxnSpPr>
            <p:nvPr/>
          </p:nvCxnSpPr>
          <p:spPr>
            <a:xfrm>
              <a:off x="7183231" y="2833592"/>
              <a:ext cx="833755"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B370C68-199F-4CAD-8E11-3C846617FCCB}"/>
                </a:ext>
              </a:extLst>
            </p:cNvPr>
            <p:cNvCxnSpPr>
              <a:stCxn id="15" idx="3"/>
              <a:endCxn id="19" idx="1"/>
            </p:cNvCxnSpPr>
            <p:nvPr/>
          </p:nvCxnSpPr>
          <p:spPr>
            <a:xfrm flipV="1">
              <a:off x="7183231" y="3399648"/>
              <a:ext cx="833755" cy="56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293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E1F6E-F0F9-48B8-9E75-FA71C67A6EBC}"/>
              </a:ext>
            </a:extLst>
          </p:cNvPr>
          <p:cNvSpPr>
            <a:spLocks noGrp="1"/>
          </p:cNvSpPr>
          <p:nvPr>
            <p:ph type="title"/>
          </p:nvPr>
        </p:nvSpPr>
        <p:spPr/>
        <p:txBody>
          <a:bodyPr/>
          <a:lstStyle/>
          <a:p>
            <a:r>
              <a:rPr lang="en-US" altLang="zh-CN" dirty="0"/>
              <a:t>1 </a:t>
            </a:r>
            <a:r>
              <a:rPr lang="zh-CN" altLang="en-US" dirty="0"/>
              <a:t>生成指令</a:t>
            </a:r>
            <a:r>
              <a:rPr lang="en-US" altLang="zh-CN" dirty="0"/>
              <a:t>-</a:t>
            </a:r>
            <a:r>
              <a:rPr lang="zh-CN" altLang="en-US" dirty="0"/>
              <a:t>插入源算子的数据流</a:t>
            </a:r>
          </a:p>
        </p:txBody>
      </p:sp>
      <p:sp>
        <p:nvSpPr>
          <p:cNvPr id="3" name="内容占位符 2">
            <a:extLst>
              <a:ext uri="{FF2B5EF4-FFF2-40B4-BE49-F238E27FC236}">
                <a16:creationId xmlns:a16="http://schemas.microsoft.com/office/drawing/2014/main" id="{8177E619-7798-44D1-8F6D-61CECA736122}"/>
              </a:ext>
            </a:extLst>
          </p:cNvPr>
          <p:cNvSpPr>
            <a:spLocks noGrp="1"/>
          </p:cNvSpPr>
          <p:nvPr>
            <p:ph idx="1"/>
          </p:nvPr>
        </p:nvSpPr>
        <p:spPr/>
        <p:txBody>
          <a:bodyPr/>
          <a:lstStyle/>
          <a:p>
            <a:endParaRPr lang="zh-CN" altLang="en-US" dirty="0"/>
          </a:p>
        </p:txBody>
      </p:sp>
      <p:grpSp>
        <p:nvGrpSpPr>
          <p:cNvPr id="22" name="组合 21">
            <a:extLst>
              <a:ext uri="{FF2B5EF4-FFF2-40B4-BE49-F238E27FC236}">
                <a16:creationId xmlns:a16="http://schemas.microsoft.com/office/drawing/2014/main" id="{4ECD8CFB-FD46-4746-A5B9-C5A74CF39CC7}"/>
              </a:ext>
            </a:extLst>
          </p:cNvPr>
          <p:cNvGrpSpPr/>
          <p:nvPr/>
        </p:nvGrpSpPr>
        <p:grpSpPr>
          <a:xfrm>
            <a:off x="1994083" y="1988819"/>
            <a:ext cx="8203833" cy="4017548"/>
            <a:chOff x="2677886" y="2429340"/>
            <a:chExt cx="6317446" cy="3093754"/>
          </a:xfrm>
        </p:grpSpPr>
        <p:sp>
          <p:nvSpPr>
            <p:cNvPr id="4" name="矩形 3">
              <a:extLst>
                <a:ext uri="{FF2B5EF4-FFF2-40B4-BE49-F238E27FC236}">
                  <a16:creationId xmlns:a16="http://schemas.microsoft.com/office/drawing/2014/main" id="{F33CEB55-4D86-41AE-8EE2-99812F88DFF1}"/>
                </a:ext>
              </a:extLst>
            </p:cNvPr>
            <p:cNvSpPr/>
            <p:nvPr/>
          </p:nvSpPr>
          <p:spPr>
            <a:xfrm>
              <a:off x="3631861" y="2933989"/>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Client</a:t>
              </a:r>
              <a:endParaRPr lang="zh-CN" altLang="en-US" sz="2000" dirty="0">
                <a:solidFill>
                  <a:schemeClr val="tx1"/>
                </a:solidFill>
              </a:endParaRPr>
            </a:p>
          </p:txBody>
        </p:sp>
        <p:sp>
          <p:nvSpPr>
            <p:cNvPr id="5" name="矩形 4">
              <a:extLst>
                <a:ext uri="{FF2B5EF4-FFF2-40B4-BE49-F238E27FC236}">
                  <a16:creationId xmlns:a16="http://schemas.microsoft.com/office/drawing/2014/main" id="{AFFB086D-85B1-47F2-AE48-CFCF8E99FD15}"/>
                </a:ext>
              </a:extLst>
            </p:cNvPr>
            <p:cNvSpPr/>
            <p:nvPr/>
          </p:nvSpPr>
          <p:spPr>
            <a:xfrm>
              <a:off x="5742829" y="2927958"/>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Runtime</a:t>
              </a:r>
            </a:p>
            <a:p>
              <a:pPr algn="ctr"/>
              <a:r>
                <a:rPr lang="en-US" altLang="zh-CN" sz="2000" dirty="0">
                  <a:solidFill>
                    <a:schemeClr val="tx1"/>
                  </a:solidFill>
                </a:rPr>
                <a:t>Coordinator</a:t>
              </a:r>
              <a:endParaRPr lang="zh-CN" altLang="en-US" sz="2000" dirty="0">
                <a:solidFill>
                  <a:schemeClr val="tx1"/>
                </a:solidFill>
              </a:endParaRPr>
            </a:p>
          </p:txBody>
        </p:sp>
        <p:cxnSp>
          <p:nvCxnSpPr>
            <p:cNvPr id="6" name="直接箭头连接符 5">
              <a:extLst>
                <a:ext uri="{FF2B5EF4-FFF2-40B4-BE49-F238E27FC236}">
                  <a16:creationId xmlns:a16="http://schemas.microsoft.com/office/drawing/2014/main" id="{6E04C50B-8F70-4DCB-891F-21D30284CC26}"/>
                </a:ext>
              </a:extLst>
            </p:cNvPr>
            <p:cNvCxnSpPr>
              <a:cxnSpLocks/>
              <a:endCxn id="4" idx="1"/>
            </p:cNvCxnSpPr>
            <p:nvPr/>
          </p:nvCxnSpPr>
          <p:spPr>
            <a:xfrm>
              <a:off x="2677886" y="3217018"/>
              <a:ext cx="95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4D1C4A9-03D1-4BD3-B11A-05BDF5FEA535}"/>
                </a:ext>
              </a:extLst>
            </p:cNvPr>
            <p:cNvSpPr txBox="1"/>
            <p:nvPr/>
          </p:nvSpPr>
          <p:spPr>
            <a:xfrm>
              <a:off x="2757219" y="2671902"/>
              <a:ext cx="932226" cy="545115"/>
            </a:xfrm>
            <a:prstGeom prst="rect">
              <a:avLst/>
            </a:prstGeom>
            <a:noFill/>
          </p:spPr>
          <p:txBody>
            <a:bodyPr wrap="none" rtlCol="0">
              <a:spAutoFit/>
            </a:bodyPr>
            <a:lstStyle/>
            <a:p>
              <a:r>
                <a:rPr lang="zh-CN" altLang="en-US" sz="2000" dirty="0"/>
                <a:t>发现需要</a:t>
              </a:r>
              <a:endParaRPr lang="en-US" altLang="zh-CN" sz="2000" dirty="0"/>
            </a:p>
            <a:p>
              <a:r>
                <a:rPr lang="zh-CN" altLang="en-US" sz="2000" dirty="0"/>
                <a:t>重配置</a:t>
              </a:r>
            </a:p>
          </p:txBody>
        </p:sp>
        <p:cxnSp>
          <p:nvCxnSpPr>
            <p:cNvPr id="8" name="直接箭头连接符 7">
              <a:extLst>
                <a:ext uri="{FF2B5EF4-FFF2-40B4-BE49-F238E27FC236}">
                  <a16:creationId xmlns:a16="http://schemas.microsoft.com/office/drawing/2014/main" id="{D69DD758-C411-47EB-9A2D-6CDCEC5199C7}"/>
                </a:ext>
              </a:extLst>
            </p:cNvPr>
            <p:cNvCxnSpPr>
              <a:stCxn id="4" idx="3"/>
              <a:endCxn id="5" idx="1"/>
            </p:cNvCxnSpPr>
            <p:nvPr/>
          </p:nvCxnSpPr>
          <p:spPr>
            <a:xfrm flipV="1">
              <a:off x="4788854" y="3210987"/>
              <a:ext cx="953975"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B6AC1D7-1766-4FCB-8078-15CE515729B1}"/>
                </a:ext>
              </a:extLst>
            </p:cNvPr>
            <p:cNvSpPr txBox="1"/>
            <p:nvPr/>
          </p:nvSpPr>
          <p:spPr>
            <a:xfrm>
              <a:off x="4739786" y="2429340"/>
              <a:ext cx="1630608" cy="545115"/>
            </a:xfrm>
            <a:prstGeom prst="rect">
              <a:avLst/>
            </a:prstGeom>
            <a:noFill/>
          </p:spPr>
          <p:txBody>
            <a:bodyPr wrap="square" rtlCol="0">
              <a:spAutoFit/>
            </a:bodyPr>
            <a:lstStyle/>
            <a:p>
              <a:r>
                <a:rPr lang="zh-CN" altLang="en-US" sz="2000" dirty="0"/>
                <a:t>客户端向协调器</a:t>
              </a:r>
              <a:endParaRPr lang="en-US" altLang="zh-CN" sz="2000" dirty="0"/>
            </a:p>
            <a:p>
              <a:r>
                <a:rPr lang="zh-CN" altLang="en-US" sz="2000" dirty="0"/>
                <a:t>请求重配置</a:t>
              </a:r>
            </a:p>
          </p:txBody>
        </p:sp>
        <p:sp>
          <p:nvSpPr>
            <p:cNvPr id="10" name="矩形 9">
              <a:extLst>
                <a:ext uri="{FF2B5EF4-FFF2-40B4-BE49-F238E27FC236}">
                  <a16:creationId xmlns:a16="http://schemas.microsoft.com/office/drawing/2014/main" id="{9B58F165-CFC5-4FBA-8A1B-A42242D7D090}"/>
                </a:ext>
              </a:extLst>
            </p:cNvPr>
            <p:cNvSpPr/>
            <p:nvPr/>
          </p:nvSpPr>
          <p:spPr>
            <a:xfrm>
              <a:off x="5742829" y="4218692"/>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Checkpoint</a:t>
              </a:r>
            </a:p>
            <a:p>
              <a:pPr algn="ctr"/>
              <a:r>
                <a:rPr lang="en-US" altLang="zh-CN" sz="2000" dirty="0">
                  <a:solidFill>
                    <a:schemeClr val="tx1"/>
                  </a:solidFill>
                </a:rPr>
                <a:t>Coordinator</a:t>
              </a:r>
              <a:endParaRPr lang="zh-CN" altLang="en-US" sz="2000" dirty="0">
                <a:solidFill>
                  <a:schemeClr val="tx1"/>
                </a:solidFill>
              </a:endParaRPr>
            </a:p>
          </p:txBody>
        </p:sp>
        <p:sp>
          <p:nvSpPr>
            <p:cNvPr id="11" name="文本框 10">
              <a:extLst>
                <a:ext uri="{FF2B5EF4-FFF2-40B4-BE49-F238E27FC236}">
                  <a16:creationId xmlns:a16="http://schemas.microsoft.com/office/drawing/2014/main" id="{DC1F1C0B-D488-4749-9D8E-95FE94F61D48}"/>
                </a:ext>
              </a:extLst>
            </p:cNvPr>
            <p:cNvSpPr txBox="1"/>
            <p:nvPr/>
          </p:nvSpPr>
          <p:spPr>
            <a:xfrm>
              <a:off x="7245677" y="4590705"/>
              <a:ext cx="1749655" cy="308109"/>
            </a:xfrm>
            <a:prstGeom prst="rect">
              <a:avLst/>
            </a:prstGeom>
            <a:noFill/>
          </p:spPr>
          <p:txBody>
            <a:bodyPr wrap="square" rtlCol="0">
              <a:spAutoFit/>
            </a:bodyPr>
            <a:lstStyle/>
            <a:p>
              <a:r>
                <a:rPr lang="zh-CN" altLang="en-US" sz="2000" dirty="0"/>
                <a:t>适合进行重配置</a:t>
              </a:r>
            </a:p>
          </p:txBody>
        </p:sp>
        <p:sp>
          <p:nvSpPr>
            <p:cNvPr id="12" name="菱形 11">
              <a:extLst>
                <a:ext uri="{FF2B5EF4-FFF2-40B4-BE49-F238E27FC236}">
                  <a16:creationId xmlns:a16="http://schemas.microsoft.com/office/drawing/2014/main" id="{720DB3E6-E539-477D-9178-BAD1C565E166}"/>
                </a:ext>
              </a:extLst>
            </p:cNvPr>
            <p:cNvSpPr/>
            <p:nvPr/>
          </p:nvSpPr>
          <p:spPr>
            <a:xfrm>
              <a:off x="7037535" y="3429000"/>
              <a:ext cx="1107996" cy="82430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ysClr val="windowText" lastClr="000000"/>
                  </a:solidFill>
                </a:rPr>
                <a:t>检查</a:t>
              </a:r>
              <a:endParaRPr lang="en-US" altLang="zh-CN" sz="2000" dirty="0">
                <a:solidFill>
                  <a:sysClr val="windowText" lastClr="000000"/>
                </a:solidFill>
              </a:endParaRPr>
            </a:p>
            <a:p>
              <a:r>
                <a:rPr lang="zh-CN" altLang="en-US" sz="2000" dirty="0">
                  <a:solidFill>
                    <a:sysClr val="windowText" lastClr="000000"/>
                  </a:solidFill>
                </a:rPr>
                <a:t>条件</a:t>
              </a:r>
            </a:p>
          </p:txBody>
        </p:sp>
        <p:cxnSp>
          <p:nvCxnSpPr>
            <p:cNvPr id="13" name="直接箭头连接符 18">
              <a:extLst>
                <a:ext uri="{FF2B5EF4-FFF2-40B4-BE49-F238E27FC236}">
                  <a16:creationId xmlns:a16="http://schemas.microsoft.com/office/drawing/2014/main" id="{F57E5061-6B06-4C6E-8FBC-950D37CBAE15}"/>
                </a:ext>
              </a:extLst>
            </p:cNvPr>
            <p:cNvCxnSpPr>
              <a:stCxn id="5" idx="3"/>
              <a:endCxn id="12" idx="0"/>
            </p:cNvCxnSpPr>
            <p:nvPr/>
          </p:nvCxnSpPr>
          <p:spPr>
            <a:xfrm>
              <a:off x="6899822" y="3210987"/>
              <a:ext cx="691711" cy="2180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20">
              <a:extLst>
                <a:ext uri="{FF2B5EF4-FFF2-40B4-BE49-F238E27FC236}">
                  <a16:creationId xmlns:a16="http://schemas.microsoft.com/office/drawing/2014/main" id="{B571F5C6-07D9-4FDB-BEBA-4CB3918D2DD8}"/>
                </a:ext>
              </a:extLst>
            </p:cNvPr>
            <p:cNvCxnSpPr>
              <a:stCxn id="12" idx="2"/>
              <a:endCxn id="10" idx="3"/>
            </p:cNvCxnSpPr>
            <p:nvPr/>
          </p:nvCxnSpPr>
          <p:spPr>
            <a:xfrm rot="5400000">
              <a:off x="7121469" y="4031656"/>
              <a:ext cx="248419" cy="6917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22">
              <a:extLst>
                <a:ext uri="{FF2B5EF4-FFF2-40B4-BE49-F238E27FC236}">
                  <a16:creationId xmlns:a16="http://schemas.microsoft.com/office/drawing/2014/main" id="{F3F8E581-68EA-4320-AE13-0019E382EC24}"/>
                </a:ext>
              </a:extLst>
            </p:cNvPr>
            <p:cNvCxnSpPr>
              <a:stCxn id="12" idx="1"/>
              <a:endCxn id="5" idx="2"/>
            </p:cNvCxnSpPr>
            <p:nvPr/>
          </p:nvCxnSpPr>
          <p:spPr>
            <a:xfrm rot="10800000">
              <a:off x="6321327" y="3494015"/>
              <a:ext cx="716209" cy="347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8CC3A62-1CF6-48DD-B1A8-A2C17FDE5EBF}"/>
                </a:ext>
              </a:extLst>
            </p:cNvPr>
            <p:cNvSpPr txBox="1"/>
            <p:nvPr/>
          </p:nvSpPr>
          <p:spPr>
            <a:xfrm>
              <a:off x="6228641" y="3530603"/>
              <a:ext cx="1017036" cy="308109"/>
            </a:xfrm>
            <a:prstGeom prst="rect">
              <a:avLst/>
            </a:prstGeom>
            <a:noFill/>
          </p:spPr>
          <p:txBody>
            <a:bodyPr wrap="square" rtlCol="0">
              <a:spAutoFit/>
            </a:bodyPr>
            <a:lstStyle/>
            <a:p>
              <a:r>
                <a:rPr lang="zh-CN" altLang="en-US" sz="2000" dirty="0"/>
                <a:t>不适合</a:t>
              </a:r>
            </a:p>
          </p:txBody>
        </p:sp>
        <p:sp>
          <p:nvSpPr>
            <p:cNvPr id="17" name="文本框 16">
              <a:extLst>
                <a:ext uri="{FF2B5EF4-FFF2-40B4-BE49-F238E27FC236}">
                  <a16:creationId xmlns:a16="http://schemas.microsoft.com/office/drawing/2014/main" id="{4DE048B0-48EE-49D2-AEAE-E0C002D75FD6}"/>
                </a:ext>
              </a:extLst>
            </p:cNvPr>
            <p:cNvSpPr txBox="1"/>
            <p:nvPr/>
          </p:nvSpPr>
          <p:spPr>
            <a:xfrm>
              <a:off x="7098017" y="2789458"/>
              <a:ext cx="1511559" cy="308109"/>
            </a:xfrm>
            <a:prstGeom prst="rect">
              <a:avLst/>
            </a:prstGeom>
            <a:noFill/>
          </p:spPr>
          <p:txBody>
            <a:bodyPr wrap="square" rtlCol="0">
              <a:spAutoFit/>
            </a:bodyPr>
            <a:lstStyle/>
            <a:p>
              <a:r>
                <a:rPr lang="zh-CN" altLang="en-US" sz="2000" dirty="0"/>
                <a:t>产生重配置指令</a:t>
              </a:r>
            </a:p>
          </p:txBody>
        </p:sp>
        <p:sp>
          <p:nvSpPr>
            <p:cNvPr id="18" name="文本框 17">
              <a:extLst>
                <a:ext uri="{FF2B5EF4-FFF2-40B4-BE49-F238E27FC236}">
                  <a16:creationId xmlns:a16="http://schemas.microsoft.com/office/drawing/2014/main" id="{692FA878-FC8B-4831-96FA-EBC932DCB7D1}"/>
                </a:ext>
              </a:extLst>
            </p:cNvPr>
            <p:cNvSpPr txBox="1"/>
            <p:nvPr/>
          </p:nvSpPr>
          <p:spPr>
            <a:xfrm>
              <a:off x="5677678" y="4977979"/>
              <a:ext cx="1483567" cy="545115"/>
            </a:xfrm>
            <a:prstGeom prst="rect">
              <a:avLst/>
            </a:prstGeom>
            <a:noFill/>
          </p:spPr>
          <p:txBody>
            <a:bodyPr wrap="square" rtlCol="0">
              <a:spAutoFit/>
            </a:bodyPr>
            <a:lstStyle/>
            <a:p>
              <a:r>
                <a:rPr lang="zh-CN" altLang="en-US" sz="2000" dirty="0"/>
                <a:t>重配置指令绑定到检查点</a:t>
              </a:r>
            </a:p>
          </p:txBody>
        </p:sp>
        <p:sp>
          <p:nvSpPr>
            <p:cNvPr id="19" name="矩形 18">
              <a:extLst>
                <a:ext uri="{FF2B5EF4-FFF2-40B4-BE49-F238E27FC236}">
                  <a16:creationId xmlns:a16="http://schemas.microsoft.com/office/drawing/2014/main" id="{2B1D7CD9-7278-4835-967E-09828AB0E46B}"/>
                </a:ext>
              </a:extLst>
            </p:cNvPr>
            <p:cNvSpPr/>
            <p:nvPr/>
          </p:nvSpPr>
          <p:spPr>
            <a:xfrm>
              <a:off x="3631861" y="4218692"/>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Source</a:t>
              </a:r>
              <a:endParaRPr lang="zh-CN" altLang="en-US" sz="2000" dirty="0">
                <a:solidFill>
                  <a:schemeClr val="tx1"/>
                </a:solidFill>
              </a:endParaRPr>
            </a:p>
          </p:txBody>
        </p:sp>
        <p:cxnSp>
          <p:nvCxnSpPr>
            <p:cNvPr id="20" name="直接箭头连接符 19">
              <a:extLst>
                <a:ext uri="{FF2B5EF4-FFF2-40B4-BE49-F238E27FC236}">
                  <a16:creationId xmlns:a16="http://schemas.microsoft.com/office/drawing/2014/main" id="{671A340D-4E10-4D73-AED4-F6540C37B455}"/>
                </a:ext>
              </a:extLst>
            </p:cNvPr>
            <p:cNvCxnSpPr>
              <a:stCxn id="10" idx="1"/>
              <a:endCxn id="19" idx="3"/>
            </p:cNvCxnSpPr>
            <p:nvPr/>
          </p:nvCxnSpPr>
          <p:spPr>
            <a:xfrm flipH="1">
              <a:off x="4788854" y="4501721"/>
              <a:ext cx="95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3D86829-84CD-4CBD-B2B8-5FD6852837CC}"/>
                </a:ext>
              </a:extLst>
            </p:cNvPr>
            <p:cNvSpPr txBox="1"/>
            <p:nvPr/>
          </p:nvSpPr>
          <p:spPr>
            <a:xfrm>
              <a:off x="4788854" y="3946135"/>
              <a:ext cx="1511559" cy="545115"/>
            </a:xfrm>
            <a:prstGeom prst="rect">
              <a:avLst/>
            </a:prstGeom>
            <a:noFill/>
          </p:spPr>
          <p:txBody>
            <a:bodyPr wrap="square" rtlCol="0">
              <a:spAutoFit/>
            </a:bodyPr>
            <a:lstStyle/>
            <a:p>
              <a:r>
                <a:rPr lang="zh-CN" altLang="en-US" sz="2000" dirty="0"/>
                <a:t>发出检查点</a:t>
              </a:r>
              <a:endParaRPr lang="en-US" altLang="zh-CN" sz="2000" dirty="0"/>
            </a:p>
            <a:p>
              <a:r>
                <a:rPr lang="en-US" altLang="zh-CN" sz="2000" dirty="0"/>
                <a:t>barrier</a:t>
              </a:r>
              <a:endParaRPr lang="zh-CN" altLang="en-US" sz="2000" dirty="0"/>
            </a:p>
          </p:txBody>
        </p:sp>
      </p:grpSp>
    </p:spTree>
    <p:extLst>
      <p:ext uri="{BB962C8B-B14F-4D97-AF65-F5344CB8AC3E}">
        <p14:creationId xmlns:p14="http://schemas.microsoft.com/office/powerpoint/2010/main" val="23705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C8719-6A46-44FD-BB2D-DD8A1B2F823B}"/>
              </a:ext>
            </a:extLst>
          </p:cNvPr>
          <p:cNvSpPr>
            <a:spLocks noGrp="1"/>
          </p:cNvSpPr>
          <p:nvPr>
            <p:ph type="title"/>
          </p:nvPr>
        </p:nvSpPr>
        <p:spPr/>
        <p:txBody>
          <a:bodyPr/>
          <a:lstStyle/>
          <a:p>
            <a:r>
              <a:rPr lang="en-US" altLang="zh-CN" dirty="0"/>
              <a:t>2 </a:t>
            </a:r>
            <a:r>
              <a:rPr lang="zh-CN" altLang="en-US" dirty="0"/>
              <a:t>指令传播</a:t>
            </a:r>
          </a:p>
        </p:txBody>
      </p:sp>
      <p:sp>
        <p:nvSpPr>
          <p:cNvPr id="3" name="内容占位符 2">
            <a:extLst>
              <a:ext uri="{FF2B5EF4-FFF2-40B4-BE49-F238E27FC236}">
                <a16:creationId xmlns:a16="http://schemas.microsoft.com/office/drawing/2014/main" id="{A41B2E0A-1EBA-4D5B-9738-95758294ECC2}"/>
              </a:ext>
            </a:extLst>
          </p:cNvPr>
          <p:cNvSpPr>
            <a:spLocks noGrp="1"/>
          </p:cNvSpPr>
          <p:nvPr>
            <p:ph idx="1"/>
          </p:nvPr>
        </p:nvSpPr>
        <p:spPr/>
        <p:txBody>
          <a:bodyPr/>
          <a:lstStyle/>
          <a:p>
            <a:endParaRPr lang="zh-CN" altLang="en-US"/>
          </a:p>
        </p:txBody>
      </p:sp>
      <p:grpSp>
        <p:nvGrpSpPr>
          <p:cNvPr id="28" name="组合 27">
            <a:extLst>
              <a:ext uri="{FF2B5EF4-FFF2-40B4-BE49-F238E27FC236}">
                <a16:creationId xmlns:a16="http://schemas.microsoft.com/office/drawing/2014/main" id="{B17999EC-8527-452A-B405-04D4AA9650BA}"/>
              </a:ext>
            </a:extLst>
          </p:cNvPr>
          <p:cNvGrpSpPr/>
          <p:nvPr/>
        </p:nvGrpSpPr>
        <p:grpSpPr>
          <a:xfrm>
            <a:off x="1851895" y="1690688"/>
            <a:ext cx="8393117" cy="5003899"/>
            <a:chOff x="2260259" y="1992086"/>
            <a:chExt cx="7184307" cy="4283218"/>
          </a:xfrm>
        </p:grpSpPr>
        <p:sp>
          <p:nvSpPr>
            <p:cNvPr id="4" name="矩形 3">
              <a:extLst>
                <a:ext uri="{FF2B5EF4-FFF2-40B4-BE49-F238E27FC236}">
                  <a16:creationId xmlns:a16="http://schemas.microsoft.com/office/drawing/2014/main" id="{EBA5CAEB-9A48-4E10-AACE-DB598EE9DAB6}"/>
                </a:ext>
              </a:extLst>
            </p:cNvPr>
            <p:cNvSpPr/>
            <p:nvPr/>
          </p:nvSpPr>
          <p:spPr>
            <a:xfrm>
              <a:off x="2260259" y="2930007"/>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Source</a:t>
              </a:r>
              <a:endParaRPr lang="zh-CN" altLang="en-US" sz="2000" dirty="0">
                <a:solidFill>
                  <a:schemeClr val="tx1"/>
                </a:solidFill>
              </a:endParaRPr>
            </a:p>
          </p:txBody>
        </p:sp>
        <p:sp>
          <p:nvSpPr>
            <p:cNvPr id="5" name="矩形 4">
              <a:extLst>
                <a:ext uri="{FF2B5EF4-FFF2-40B4-BE49-F238E27FC236}">
                  <a16:creationId xmlns:a16="http://schemas.microsoft.com/office/drawing/2014/main" id="{AEF963FC-E4D2-420C-AFC2-3E96245B1C12}"/>
                </a:ext>
              </a:extLst>
            </p:cNvPr>
            <p:cNvSpPr/>
            <p:nvPr/>
          </p:nvSpPr>
          <p:spPr>
            <a:xfrm>
              <a:off x="4278543" y="1992086"/>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instance1</a:t>
              </a:r>
              <a:endParaRPr lang="zh-CN" altLang="en-US" sz="2000" dirty="0">
                <a:solidFill>
                  <a:schemeClr val="tx1"/>
                </a:solidFill>
              </a:endParaRPr>
            </a:p>
          </p:txBody>
        </p:sp>
        <p:sp>
          <p:nvSpPr>
            <p:cNvPr id="6" name="矩形 5">
              <a:extLst>
                <a:ext uri="{FF2B5EF4-FFF2-40B4-BE49-F238E27FC236}">
                  <a16:creationId xmlns:a16="http://schemas.microsoft.com/office/drawing/2014/main" id="{B14A8F5D-EC10-477B-A000-EECB5025F6D4}"/>
                </a:ext>
              </a:extLst>
            </p:cNvPr>
            <p:cNvSpPr/>
            <p:nvPr/>
          </p:nvSpPr>
          <p:spPr>
            <a:xfrm>
              <a:off x="4278543" y="2930008"/>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instance2</a:t>
              </a:r>
              <a:endParaRPr lang="zh-CN" altLang="en-US" sz="2000" dirty="0">
                <a:solidFill>
                  <a:schemeClr val="tx1"/>
                </a:solidFill>
              </a:endParaRPr>
            </a:p>
          </p:txBody>
        </p:sp>
        <p:sp>
          <p:nvSpPr>
            <p:cNvPr id="7" name="矩形 6">
              <a:extLst>
                <a:ext uri="{FF2B5EF4-FFF2-40B4-BE49-F238E27FC236}">
                  <a16:creationId xmlns:a16="http://schemas.microsoft.com/office/drawing/2014/main" id="{BFAFE059-AA0A-403C-AE41-63130EE67AB4}"/>
                </a:ext>
              </a:extLst>
            </p:cNvPr>
            <p:cNvSpPr/>
            <p:nvPr/>
          </p:nvSpPr>
          <p:spPr>
            <a:xfrm>
              <a:off x="4306077" y="3867930"/>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instance3</a:t>
              </a:r>
              <a:endParaRPr lang="zh-CN" altLang="en-US" sz="2000" dirty="0">
                <a:solidFill>
                  <a:schemeClr val="tx1"/>
                </a:solidFill>
              </a:endParaRPr>
            </a:p>
          </p:txBody>
        </p:sp>
        <p:cxnSp>
          <p:nvCxnSpPr>
            <p:cNvPr id="8" name="直接箭头连接符 7">
              <a:extLst>
                <a:ext uri="{FF2B5EF4-FFF2-40B4-BE49-F238E27FC236}">
                  <a16:creationId xmlns:a16="http://schemas.microsoft.com/office/drawing/2014/main" id="{589DCCA8-1741-442C-8ADA-F71AFFF69BBF}"/>
                </a:ext>
              </a:extLst>
            </p:cNvPr>
            <p:cNvCxnSpPr>
              <a:stCxn id="4" idx="3"/>
              <a:endCxn id="5" idx="1"/>
            </p:cNvCxnSpPr>
            <p:nvPr/>
          </p:nvCxnSpPr>
          <p:spPr>
            <a:xfrm flipV="1">
              <a:off x="3417252" y="2275115"/>
              <a:ext cx="861291" cy="93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1A368D1D-B8AF-467F-8F82-5C2BAFD7E087}"/>
                </a:ext>
              </a:extLst>
            </p:cNvPr>
            <p:cNvCxnSpPr>
              <a:stCxn id="4" idx="3"/>
              <a:endCxn id="6" idx="1"/>
            </p:cNvCxnSpPr>
            <p:nvPr/>
          </p:nvCxnSpPr>
          <p:spPr>
            <a:xfrm>
              <a:off x="3417252" y="3213036"/>
              <a:ext cx="8612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D94ECC8-7CF8-417D-B6E4-CA7459A5E2D5}"/>
                </a:ext>
              </a:extLst>
            </p:cNvPr>
            <p:cNvCxnSpPr>
              <a:stCxn id="4" idx="3"/>
              <a:endCxn id="7" idx="1"/>
            </p:cNvCxnSpPr>
            <p:nvPr/>
          </p:nvCxnSpPr>
          <p:spPr>
            <a:xfrm>
              <a:off x="3417252" y="3213036"/>
              <a:ext cx="888825" cy="93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7E3DF2FA-BCCC-49AE-9402-4A2BC27070FB}"/>
                </a:ext>
              </a:extLst>
            </p:cNvPr>
            <p:cNvSpPr/>
            <p:nvPr/>
          </p:nvSpPr>
          <p:spPr>
            <a:xfrm>
              <a:off x="6296825" y="2363950"/>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instance4</a:t>
              </a:r>
              <a:endParaRPr lang="zh-CN" altLang="en-US" sz="2000" dirty="0">
                <a:solidFill>
                  <a:schemeClr val="tx1"/>
                </a:solidFill>
              </a:endParaRPr>
            </a:p>
          </p:txBody>
        </p:sp>
        <p:cxnSp>
          <p:nvCxnSpPr>
            <p:cNvPr id="12" name="直接箭头连接符 11">
              <a:extLst>
                <a:ext uri="{FF2B5EF4-FFF2-40B4-BE49-F238E27FC236}">
                  <a16:creationId xmlns:a16="http://schemas.microsoft.com/office/drawing/2014/main" id="{553C42C9-4391-4199-9E98-3E491E96DF3A}"/>
                </a:ext>
              </a:extLst>
            </p:cNvPr>
            <p:cNvCxnSpPr>
              <a:stCxn id="6" idx="3"/>
              <a:endCxn id="11" idx="1"/>
            </p:cNvCxnSpPr>
            <p:nvPr/>
          </p:nvCxnSpPr>
          <p:spPr>
            <a:xfrm flipV="1">
              <a:off x="5435536" y="2646979"/>
              <a:ext cx="861289" cy="56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507A3B3-A1AA-46C7-A734-F8225D1E63B9}"/>
                </a:ext>
              </a:extLst>
            </p:cNvPr>
            <p:cNvCxnSpPr>
              <a:stCxn id="5" idx="3"/>
              <a:endCxn id="11" idx="1"/>
            </p:cNvCxnSpPr>
            <p:nvPr/>
          </p:nvCxnSpPr>
          <p:spPr>
            <a:xfrm>
              <a:off x="5435536" y="2275115"/>
              <a:ext cx="861289" cy="37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2EB16C-FE60-4417-8832-66834A26FD32}"/>
                </a:ext>
              </a:extLst>
            </p:cNvPr>
            <p:cNvCxnSpPr>
              <a:stCxn id="7" idx="3"/>
              <a:endCxn id="11" idx="1"/>
            </p:cNvCxnSpPr>
            <p:nvPr/>
          </p:nvCxnSpPr>
          <p:spPr>
            <a:xfrm flipV="1">
              <a:off x="5463070" y="2646979"/>
              <a:ext cx="833755" cy="150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A3E4702-B0EC-40B2-B5E6-9ABB14519E7A}"/>
                </a:ext>
              </a:extLst>
            </p:cNvPr>
            <p:cNvSpPr/>
            <p:nvPr/>
          </p:nvSpPr>
          <p:spPr>
            <a:xfrm>
              <a:off x="6296825" y="3496064"/>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instance5</a:t>
              </a:r>
              <a:endParaRPr lang="zh-CN" altLang="en-US" sz="2000" dirty="0">
                <a:solidFill>
                  <a:schemeClr val="tx1"/>
                </a:solidFill>
              </a:endParaRPr>
            </a:p>
          </p:txBody>
        </p:sp>
        <p:cxnSp>
          <p:nvCxnSpPr>
            <p:cNvPr id="16" name="直接箭头连接符 15">
              <a:extLst>
                <a:ext uri="{FF2B5EF4-FFF2-40B4-BE49-F238E27FC236}">
                  <a16:creationId xmlns:a16="http://schemas.microsoft.com/office/drawing/2014/main" id="{46731B02-789F-48D2-901B-A34771B8EF6A}"/>
                </a:ext>
              </a:extLst>
            </p:cNvPr>
            <p:cNvCxnSpPr>
              <a:cxnSpLocks/>
              <a:stCxn id="6" idx="3"/>
              <a:endCxn id="15" idx="1"/>
            </p:cNvCxnSpPr>
            <p:nvPr/>
          </p:nvCxnSpPr>
          <p:spPr>
            <a:xfrm>
              <a:off x="5435536" y="3213037"/>
              <a:ext cx="861289"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3C6F76A-5272-4834-9D5C-85A901D27B4C}"/>
                </a:ext>
              </a:extLst>
            </p:cNvPr>
            <p:cNvCxnSpPr>
              <a:cxnSpLocks/>
              <a:stCxn id="5" idx="3"/>
              <a:endCxn id="15" idx="1"/>
            </p:cNvCxnSpPr>
            <p:nvPr/>
          </p:nvCxnSpPr>
          <p:spPr>
            <a:xfrm>
              <a:off x="5435536" y="2275115"/>
              <a:ext cx="861289" cy="150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60D626D-A15E-4D42-989C-7FBA53D1E1DA}"/>
                </a:ext>
              </a:extLst>
            </p:cNvPr>
            <p:cNvCxnSpPr>
              <a:cxnSpLocks/>
              <a:stCxn id="7" idx="3"/>
              <a:endCxn id="15" idx="1"/>
            </p:cNvCxnSpPr>
            <p:nvPr/>
          </p:nvCxnSpPr>
          <p:spPr>
            <a:xfrm flipV="1">
              <a:off x="5463070" y="3779093"/>
              <a:ext cx="833755" cy="3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23C4AEC-E5F8-44DE-B145-C3BD7E35A13C}"/>
                </a:ext>
              </a:extLst>
            </p:cNvPr>
            <p:cNvSpPr/>
            <p:nvPr/>
          </p:nvSpPr>
          <p:spPr>
            <a:xfrm>
              <a:off x="8287573" y="2930006"/>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instance6</a:t>
              </a:r>
              <a:endParaRPr lang="zh-CN" altLang="en-US" sz="2000" dirty="0">
                <a:solidFill>
                  <a:schemeClr val="tx1"/>
                </a:solidFill>
              </a:endParaRPr>
            </a:p>
          </p:txBody>
        </p:sp>
        <p:cxnSp>
          <p:nvCxnSpPr>
            <p:cNvPr id="20" name="直接箭头连接符 19">
              <a:extLst>
                <a:ext uri="{FF2B5EF4-FFF2-40B4-BE49-F238E27FC236}">
                  <a16:creationId xmlns:a16="http://schemas.microsoft.com/office/drawing/2014/main" id="{63E8855A-C72A-4913-A334-9D227F49E3D5}"/>
                </a:ext>
              </a:extLst>
            </p:cNvPr>
            <p:cNvCxnSpPr>
              <a:stCxn id="11" idx="3"/>
              <a:endCxn id="19" idx="1"/>
            </p:cNvCxnSpPr>
            <p:nvPr/>
          </p:nvCxnSpPr>
          <p:spPr>
            <a:xfrm>
              <a:off x="7453818" y="2646979"/>
              <a:ext cx="833755"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93AD1B1-5175-4D48-8686-BF2A336A73AE}"/>
                </a:ext>
              </a:extLst>
            </p:cNvPr>
            <p:cNvCxnSpPr>
              <a:stCxn id="15" idx="3"/>
              <a:endCxn id="19" idx="1"/>
            </p:cNvCxnSpPr>
            <p:nvPr/>
          </p:nvCxnSpPr>
          <p:spPr>
            <a:xfrm flipV="1">
              <a:off x="7453818" y="3213035"/>
              <a:ext cx="833755" cy="56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D190510-9334-4070-B3EB-08BB2B9A772C}"/>
                </a:ext>
              </a:extLst>
            </p:cNvPr>
            <p:cNvSpPr txBox="1"/>
            <p:nvPr/>
          </p:nvSpPr>
          <p:spPr>
            <a:xfrm>
              <a:off x="4782393" y="5155163"/>
              <a:ext cx="1306286" cy="1120141"/>
            </a:xfrm>
            <a:prstGeom prst="rect">
              <a:avLst/>
            </a:prstGeom>
            <a:noFill/>
          </p:spPr>
          <p:txBody>
            <a:bodyPr wrap="square" rtlCol="0">
              <a:spAutoFit/>
            </a:bodyPr>
            <a:lstStyle/>
            <a:p>
              <a:r>
                <a:rPr lang="zh-CN" altLang="en-US" sz="2000" dirty="0"/>
                <a:t>发出带指令的检查点，缓存将要发出的数据</a:t>
              </a:r>
            </a:p>
          </p:txBody>
        </p:sp>
        <p:sp>
          <p:nvSpPr>
            <p:cNvPr id="23" name="文本框 22">
              <a:extLst>
                <a:ext uri="{FF2B5EF4-FFF2-40B4-BE49-F238E27FC236}">
                  <a16:creationId xmlns:a16="http://schemas.microsoft.com/office/drawing/2014/main" id="{8A338292-3CCB-4999-BEB6-DD45BF7C6B13}"/>
                </a:ext>
              </a:extLst>
            </p:cNvPr>
            <p:cNvSpPr txBox="1"/>
            <p:nvPr/>
          </p:nvSpPr>
          <p:spPr>
            <a:xfrm>
              <a:off x="6117060" y="4672106"/>
              <a:ext cx="1616187" cy="859644"/>
            </a:xfrm>
            <a:prstGeom prst="rect">
              <a:avLst/>
            </a:prstGeom>
            <a:noFill/>
          </p:spPr>
          <p:txBody>
            <a:bodyPr wrap="square" rtlCol="0">
              <a:spAutoFit/>
            </a:bodyPr>
            <a:lstStyle/>
            <a:p>
              <a:r>
                <a:rPr lang="en-US" altLang="zh-CN" sz="2000" dirty="0"/>
                <a:t>Barrier</a:t>
              </a:r>
              <a:r>
                <a:rPr lang="zh-CN" altLang="en-US" sz="2000" dirty="0"/>
                <a:t>对齐后，开始重配置，迁移状态等</a:t>
              </a:r>
            </a:p>
          </p:txBody>
        </p:sp>
        <p:sp>
          <p:nvSpPr>
            <p:cNvPr id="24" name="文本框 23">
              <a:extLst>
                <a:ext uri="{FF2B5EF4-FFF2-40B4-BE49-F238E27FC236}">
                  <a16:creationId xmlns:a16="http://schemas.microsoft.com/office/drawing/2014/main" id="{32DA8C11-F87D-453D-80D1-53438E0A22E5}"/>
                </a:ext>
              </a:extLst>
            </p:cNvPr>
            <p:cNvSpPr txBox="1"/>
            <p:nvPr/>
          </p:nvSpPr>
          <p:spPr>
            <a:xfrm>
              <a:off x="7742460" y="4231833"/>
              <a:ext cx="1240972" cy="599145"/>
            </a:xfrm>
            <a:prstGeom prst="rect">
              <a:avLst/>
            </a:prstGeom>
            <a:noFill/>
          </p:spPr>
          <p:txBody>
            <a:bodyPr wrap="square" rtlCol="0">
              <a:spAutoFit/>
            </a:bodyPr>
            <a:lstStyle/>
            <a:p>
              <a:r>
                <a:rPr lang="zh-CN" altLang="en-US" sz="2000" dirty="0"/>
                <a:t>重配置输入数据</a:t>
              </a:r>
            </a:p>
          </p:txBody>
        </p:sp>
        <p:sp>
          <p:nvSpPr>
            <p:cNvPr id="25" name="箭头: 上 24">
              <a:extLst>
                <a:ext uri="{FF2B5EF4-FFF2-40B4-BE49-F238E27FC236}">
                  <a16:creationId xmlns:a16="http://schemas.microsoft.com/office/drawing/2014/main" id="{78DD6DA7-F3CE-4AD4-8D9B-557C7A74EF87}"/>
                </a:ext>
              </a:extLst>
            </p:cNvPr>
            <p:cNvSpPr/>
            <p:nvPr/>
          </p:nvSpPr>
          <p:spPr>
            <a:xfrm>
              <a:off x="5358328" y="4693498"/>
              <a:ext cx="209484" cy="461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箭头: 上 25">
              <a:extLst>
                <a:ext uri="{FF2B5EF4-FFF2-40B4-BE49-F238E27FC236}">
                  <a16:creationId xmlns:a16="http://schemas.microsoft.com/office/drawing/2014/main" id="{57D2FE6F-1D79-4810-82F7-D3689943F4FE}"/>
                </a:ext>
              </a:extLst>
            </p:cNvPr>
            <p:cNvSpPr/>
            <p:nvPr/>
          </p:nvSpPr>
          <p:spPr>
            <a:xfrm>
              <a:off x="6770579" y="4203154"/>
              <a:ext cx="209484" cy="461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7" name="箭头: 上 26">
              <a:extLst>
                <a:ext uri="{FF2B5EF4-FFF2-40B4-BE49-F238E27FC236}">
                  <a16:creationId xmlns:a16="http://schemas.microsoft.com/office/drawing/2014/main" id="{75E90F3A-1F8E-4F3D-995B-5C2BCC97597F}"/>
                </a:ext>
              </a:extLst>
            </p:cNvPr>
            <p:cNvSpPr/>
            <p:nvPr/>
          </p:nvSpPr>
          <p:spPr>
            <a:xfrm>
              <a:off x="8182831" y="3734193"/>
              <a:ext cx="209484" cy="461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Tree>
    <p:extLst>
      <p:ext uri="{BB962C8B-B14F-4D97-AF65-F5344CB8AC3E}">
        <p14:creationId xmlns:p14="http://schemas.microsoft.com/office/powerpoint/2010/main" val="144815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65512-2DBE-482C-84E3-6951793CB340}"/>
              </a:ext>
            </a:extLst>
          </p:cNvPr>
          <p:cNvSpPr>
            <a:spLocks noGrp="1"/>
          </p:cNvSpPr>
          <p:nvPr>
            <p:ph type="title"/>
          </p:nvPr>
        </p:nvSpPr>
        <p:spPr/>
        <p:txBody>
          <a:bodyPr/>
          <a:lstStyle/>
          <a:p>
            <a:r>
              <a:rPr lang="en-US" altLang="zh-CN" dirty="0"/>
              <a:t>3 </a:t>
            </a:r>
            <a:r>
              <a:rPr lang="zh-CN" altLang="en-US" dirty="0"/>
              <a:t>修改列</a:t>
            </a:r>
          </a:p>
        </p:txBody>
      </p:sp>
      <p:sp>
        <p:nvSpPr>
          <p:cNvPr id="3" name="内容占位符 2">
            <a:extLst>
              <a:ext uri="{FF2B5EF4-FFF2-40B4-BE49-F238E27FC236}">
                <a16:creationId xmlns:a16="http://schemas.microsoft.com/office/drawing/2014/main" id="{3A881285-02FD-4A80-860A-9DDF29398D07}"/>
              </a:ext>
            </a:extLst>
          </p:cNvPr>
          <p:cNvSpPr>
            <a:spLocks noGrp="1"/>
          </p:cNvSpPr>
          <p:nvPr>
            <p:ph idx="1"/>
          </p:nvPr>
        </p:nvSpPr>
        <p:spPr/>
        <p:txBody>
          <a:bodyPr/>
          <a:lstStyle/>
          <a:p>
            <a:r>
              <a:rPr lang="zh-CN" altLang="en-US" dirty="0"/>
              <a:t>增加新算子</a:t>
            </a:r>
            <a:endParaRPr lang="en-US" altLang="zh-CN" dirty="0"/>
          </a:p>
          <a:p>
            <a:r>
              <a:rPr lang="zh-CN" altLang="en-US" dirty="0"/>
              <a:t>迁移算子</a:t>
            </a:r>
            <a:endParaRPr lang="en-US" altLang="zh-CN" dirty="0"/>
          </a:p>
          <a:p>
            <a:r>
              <a:rPr lang="zh-CN" altLang="en-US" dirty="0"/>
              <a:t>修改算子的用户定义函数</a:t>
            </a:r>
          </a:p>
        </p:txBody>
      </p:sp>
    </p:spTree>
    <p:extLst>
      <p:ext uri="{BB962C8B-B14F-4D97-AF65-F5344CB8AC3E}">
        <p14:creationId xmlns:p14="http://schemas.microsoft.com/office/powerpoint/2010/main" val="384304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0FF36-F27C-4F24-B7AA-AAEEF8CEDD3C}"/>
              </a:ext>
            </a:extLst>
          </p:cNvPr>
          <p:cNvSpPr>
            <a:spLocks noGrp="1"/>
          </p:cNvSpPr>
          <p:nvPr>
            <p:ph type="title"/>
          </p:nvPr>
        </p:nvSpPr>
        <p:spPr>
          <a:xfrm>
            <a:off x="838200" y="1073021"/>
            <a:ext cx="10515600" cy="4711958"/>
          </a:xfrm>
        </p:spPr>
        <p:txBody>
          <a:bodyPr>
            <a:normAutofit/>
          </a:bodyPr>
          <a:lstStyle/>
          <a:p>
            <a:pPr algn="ctr"/>
            <a:r>
              <a:rPr lang="zh-CN" altLang="en-US" dirty="0"/>
              <a:t>第二部分</a:t>
            </a:r>
            <a:br>
              <a:rPr lang="en-US" altLang="zh-CN" dirty="0"/>
            </a:br>
            <a:br>
              <a:rPr lang="en-US" altLang="zh-CN" dirty="0"/>
            </a:br>
            <a:r>
              <a:rPr lang="zh-CN" altLang="en-US" dirty="0"/>
              <a:t>分组</a:t>
            </a:r>
            <a:br>
              <a:rPr lang="zh-CN" altLang="en-US" dirty="0"/>
            </a:br>
            <a:r>
              <a:rPr lang="zh-CN" altLang="en-US" dirty="0"/>
              <a:t>状态迁移</a:t>
            </a:r>
            <a:br>
              <a:rPr lang="en-US" altLang="zh-CN" dirty="0"/>
            </a:br>
            <a:r>
              <a:rPr lang="zh-CN" altLang="en-US" dirty="0"/>
              <a:t>资源分配</a:t>
            </a:r>
            <a:br>
              <a:rPr lang="zh-CN" altLang="en-US" dirty="0"/>
            </a:br>
            <a:endParaRPr lang="zh-CN" altLang="en-US" dirty="0"/>
          </a:p>
        </p:txBody>
      </p:sp>
    </p:spTree>
    <p:extLst>
      <p:ext uri="{BB962C8B-B14F-4D97-AF65-F5344CB8AC3E}">
        <p14:creationId xmlns:p14="http://schemas.microsoft.com/office/powerpoint/2010/main" val="278198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7A626-9964-428D-AABE-0FFB58FA1802}"/>
              </a:ext>
            </a:extLst>
          </p:cNvPr>
          <p:cNvSpPr>
            <a:spLocks noGrp="1"/>
          </p:cNvSpPr>
          <p:nvPr>
            <p:ph type="title"/>
          </p:nvPr>
        </p:nvSpPr>
        <p:spPr/>
        <p:txBody>
          <a:bodyPr/>
          <a:lstStyle/>
          <a:p>
            <a:r>
              <a:rPr lang="zh-CN" altLang="en-US" dirty="0"/>
              <a:t>分组</a:t>
            </a:r>
          </a:p>
        </p:txBody>
      </p:sp>
      <p:sp>
        <p:nvSpPr>
          <p:cNvPr id="3" name="内容占位符 2">
            <a:extLst>
              <a:ext uri="{FF2B5EF4-FFF2-40B4-BE49-F238E27FC236}">
                <a16:creationId xmlns:a16="http://schemas.microsoft.com/office/drawing/2014/main" id="{B44842D1-B442-4158-91D7-8A5509FF71CF}"/>
              </a:ext>
            </a:extLst>
          </p:cNvPr>
          <p:cNvSpPr>
            <a:spLocks noGrp="1"/>
          </p:cNvSpPr>
          <p:nvPr>
            <p:ph idx="1"/>
          </p:nvPr>
        </p:nvSpPr>
        <p:spPr/>
        <p:txBody>
          <a:bodyPr/>
          <a:lstStyle/>
          <a:p>
            <a:endParaRPr lang="zh-CN" altLang="en-US" dirty="0"/>
          </a:p>
        </p:txBody>
      </p:sp>
      <p:grpSp>
        <p:nvGrpSpPr>
          <p:cNvPr id="4" name="组合 3">
            <a:extLst>
              <a:ext uri="{FF2B5EF4-FFF2-40B4-BE49-F238E27FC236}">
                <a16:creationId xmlns:a16="http://schemas.microsoft.com/office/drawing/2014/main" id="{C6C8D4A3-49B7-4027-8AC5-2CA088FEDF99}"/>
              </a:ext>
            </a:extLst>
          </p:cNvPr>
          <p:cNvGrpSpPr/>
          <p:nvPr/>
        </p:nvGrpSpPr>
        <p:grpSpPr>
          <a:xfrm>
            <a:off x="1851895" y="1690688"/>
            <a:ext cx="8393117" cy="4710949"/>
            <a:chOff x="2260259" y="1992086"/>
            <a:chExt cx="7184307" cy="4032460"/>
          </a:xfrm>
        </p:grpSpPr>
        <p:sp>
          <p:nvSpPr>
            <p:cNvPr id="5" name="矩形 4">
              <a:extLst>
                <a:ext uri="{FF2B5EF4-FFF2-40B4-BE49-F238E27FC236}">
                  <a16:creationId xmlns:a16="http://schemas.microsoft.com/office/drawing/2014/main" id="{F2D80054-903C-4B35-B747-3B47D62470E0}"/>
                </a:ext>
              </a:extLst>
            </p:cNvPr>
            <p:cNvSpPr/>
            <p:nvPr/>
          </p:nvSpPr>
          <p:spPr>
            <a:xfrm>
              <a:off x="2260259" y="2930007"/>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Source</a:t>
              </a:r>
              <a:endParaRPr lang="zh-CN" altLang="en-US" sz="2000" dirty="0">
                <a:solidFill>
                  <a:schemeClr val="tx1"/>
                </a:solidFill>
              </a:endParaRPr>
            </a:p>
          </p:txBody>
        </p:sp>
        <p:sp>
          <p:nvSpPr>
            <p:cNvPr id="6" name="矩形 5">
              <a:extLst>
                <a:ext uri="{FF2B5EF4-FFF2-40B4-BE49-F238E27FC236}">
                  <a16:creationId xmlns:a16="http://schemas.microsoft.com/office/drawing/2014/main" id="{F5D1C90E-8D1A-492B-A541-EFEB8201E66C}"/>
                </a:ext>
              </a:extLst>
            </p:cNvPr>
            <p:cNvSpPr/>
            <p:nvPr/>
          </p:nvSpPr>
          <p:spPr>
            <a:xfrm>
              <a:off x="4278543" y="1992086"/>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instance1</a:t>
              </a:r>
              <a:endParaRPr lang="zh-CN" altLang="en-US" sz="2000" dirty="0">
                <a:solidFill>
                  <a:schemeClr val="tx1"/>
                </a:solidFill>
              </a:endParaRPr>
            </a:p>
          </p:txBody>
        </p:sp>
        <p:sp>
          <p:nvSpPr>
            <p:cNvPr id="7" name="矩形 6">
              <a:extLst>
                <a:ext uri="{FF2B5EF4-FFF2-40B4-BE49-F238E27FC236}">
                  <a16:creationId xmlns:a16="http://schemas.microsoft.com/office/drawing/2014/main" id="{B42CA8E4-FBBF-4751-809C-AD9322C94102}"/>
                </a:ext>
              </a:extLst>
            </p:cNvPr>
            <p:cNvSpPr/>
            <p:nvPr/>
          </p:nvSpPr>
          <p:spPr>
            <a:xfrm>
              <a:off x="4278543" y="2930008"/>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instance2</a:t>
              </a:r>
              <a:endParaRPr lang="zh-CN" altLang="en-US" sz="2000" dirty="0">
                <a:solidFill>
                  <a:schemeClr val="tx1"/>
                </a:solidFill>
              </a:endParaRPr>
            </a:p>
          </p:txBody>
        </p:sp>
        <p:sp>
          <p:nvSpPr>
            <p:cNvPr id="8" name="矩形 7">
              <a:extLst>
                <a:ext uri="{FF2B5EF4-FFF2-40B4-BE49-F238E27FC236}">
                  <a16:creationId xmlns:a16="http://schemas.microsoft.com/office/drawing/2014/main" id="{78F7EB7B-F36F-4971-8603-500CE4420F0F}"/>
                </a:ext>
              </a:extLst>
            </p:cNvPr>
            <p:cNvSpPr/>
            <p:nvPr/>
          </p:nvSpPr>
          <p:spPr>
            <a:xfrm>
              <a:off x="4306077" y="3867930"/>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instance3</a:t>
              </a:r>
              <a:endParaRPr lang="zh-CN" altLang="en-US" sz="2000" dirty="0">
                <a:solidFill>
                  <a:schemeClr val="tx1"/>
                </a:solidFill>
              </a:endParaRPr>
            </a:p>
          </p:txBody>
        </p:sp>
        <p:cxnSp>
          <p:nvCxnSpPr>
            <p:cNvPr id="9" name="直接箭头连接符 8">
              <a:extLst>
                <a:ext uri="{FF2B5EF4-FFF2-40B4-BE49-F238E27FC236}">
                  <a16:creationId xmlns:a16="http://schemas.microsoft.com/office/drawing/2014/main" id="{B570EA9E-7BCC-44F6-84EF-E211E635A46B}"/>
                </a:ext>
              </a:extLst>
            </p:cNvPr>
            <p:cNvCxnSpPr>
              <a:stCxn id="5" idx="3"/>
              <a:endCxn id="6" idx="1"/>
            </p:cNvCxnSpPr>
            <p:nvPr/>
          </p:nvCxnSpPr>
          <p:spPr>
            <a:xfrm flipV="1">
              <a:off x="3417252" y="2275115"/>
              <a:ext cx="861291" cy="93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696CB2D-471F-4DC3-A48D-59A139C6BD04}"/>
                </a:ext>
              </a:extLst>
            </p:cNvPr>
            <p:cNvCxnSpPr>
              <a:stCxn id="5" idx="3"/>
              <a:endCxn id="7" idx="1"/>
            </p:cNvCxnSpPr>
            <p:nvPr/>
          </p:nvCxnSpPr>
          <p:spPr>
            <a:xfrm>
              <a:off x="3417252" y="3213036"/>
              <a:ext cx="8612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6A0D965-9751-42B2-B5D5-77134BDAB79E}"/>
                </a:ext>
              </a:extLst>
            </p:cNvPr>
            <p:cNvCxnSpPr>
              <a:stCxn id="5" idx="3"/>
              <a:endCxn id="8" idx="1"/>
            </p:cNvCxnSpPr>
            <p:nvPr/>
          </p:nvCxnSpPr>
          <p:spPr>
            <a:xfrm>
              <a:off x="3417252" y="3213036"/>
              <a:ext cx="888825" cy="93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CC66300-B554-4FDF-958D-319C86C6DAE2}"/>
                </a:ext>
              </a:extLst>
            </p:cNvPr>
            <p:cNvSpPr/>
            <p:nvPr/>
          </p:nvSpPr>
          <p:spPr>
            <a:xfrm>
              <a:off x="6296825" y="2363950"/>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instance4</a:t>
              </a:r>
              <a:endParaRPr lang="zh-CN" altLang="en-US" sz="2000" dirty="0">
                <a:solidFill>
                  <a:schemeClr val="tx1"/>
                </a:solidFill>
              </a:endParaRPr>
            </a:p>
          </p:txBody>
        </p:sp>
        <p:cxnSp>
          <p:nvCxnSpPr>
            <p:cNvPr id="13" name="直接箭头连接符 12">
              <a:extLst>
                <a:ext uri="{FF2B5EF4-FFF2-40B4-BE49-F238E27FC236}">
                  <a16:creationId xmlns:a16="http://schemas.microsoft.com/office/drawing/2014/main" id="{D13E4C85-AFA4-44A2-9E1B-E56F1BA1015D}"/>
                </a:ext>
              </a:extLst>
            </p:cNvPr>
            <p:cNvCxnSpPr>
              <a:stCxn id="7" idx="3"/>
              <a:endCxn id="12" idx="1"/>
            </p:cNvCxnSpPr>
            <p:nvPr/>
          </p:nvCxnSpPr>
          <p:spPr>
            <a:xfrm flipV="1">
              <a:off x="5435536" y="2646979"/>
              <a:ext cx="861289" cy="56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229C15C-960F-467A-BED4-7A0EB087CF61}"/>
                </a:ext>
              </a:extLst>
            </p:cNvPr>
            <p:cNvCxnSpPr>
              <a:stCxn id="6" idx="3"/>
              <a:endCxn id="12" idx="1"/>
            </p:cNvCxnSpPr>
            <p:nvPr/>
          </p:nvCxnSpPr>
          <p:spPr>
            <a:xfrm>
              <a:off x="5435536" y="2275115"/>
              <a:ext cx="861289" cy="37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E8A5BBB-A0E6-44AA-86B6-5683870BDD41}"/>
                </a:ext>
              </a:extLst>
            </p:cNvPr>
            <p:cNvCxnSpPr>
              <a:stCxn id="8" idx="3"/>
              <a:endCxn id="12" idx="1"/>
            </p:cNvCxnSpPr>
            <p:nvPr/>
          </p:nvCxnSpPr>
          <p:spPr>
            <a:xfrm flipV="1">
              <a:off x="5463070" y="2646979"/>
              <a:ext cx="833755" cy="150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A7F45CC-0A3D-4715-8F49-DBCAE7279AE9}"/>
                </a:ext>
              </a:extLst>
            </p:cNvPr>
            <p:cNvSpPr/>
            <p:nvPr/>
          </p:nvSpPr>
          <p:spPr>
            <a:xfrm>
              <a:off x="6296825" y="3496064"/>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instance5</a:t>
              </a:r>
              <a:endParaRPr lang="zh-CN" altLang="en-US" sz="2000" dirty="0">
                <a:solidFill>
                  <a:schemeClr val="tx1"/>
                </a:solidFill>
              </a:endParaRPr>
            </a:p>
          </p:txBody>
        </p:sp>
        <p:cxnSp>
          <p:nvCxnSpPr>
            <p:cNvPr id="17" name="直接箭头连接符 16">
              <a:extLst>
                <a:ext uri="{FF2B5EF4-FFF2-40B4-BE49-F238E27FC236}">
                  <a16:creationId xmlns:a16="http://schemas.microsoft.com/office/drawing/2014/main" id="{33CFA761-3F65-4E1B-AA52-60DCCAB958A8}"/>
                </a:ext>
              </a:extLst>
            </p:cNvPr>
            <p:cNvCxnSpPr>
              <a:cxnSpLocks/>
              <a:stCxn id="7" idx="3"/>
              <a:endCxn id="16" idx="1"/>
            </p:cNvCxnSpPr>
            <p:nvPr/>
          </p:nvCxnSpPr>
          <p:spPr>
            <a:xfrm>
              <a:off x="5435536" y="3213037"/>
              <a:ext cx="861289"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AB0401-D62E-4CFA-B47A-2E498A8D8477}"/>
                </a:ext>
              </a:extLst>
            </p:cNvPr>
            <p:cNvCxnSpPr>
              <a:cxnSpLocks/>
              <a:stCxn id="6" idx="3"/>
              <a:endCxn id="16" idx="1"/>
            </p:cNvCxnSpPr>
            <p:nvPr/>
          </p:nvCxnSpPr>
          <p:spPr>
            <a:xfrm>
              <a:off x="5435536" y="2275115"/>
              <a:ext cx="861289" cy="150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4155853-AEF3-447E-83F8-FF97308488AE}"/>
                </a:ext>
              </a:extLst>
            </p:cNvPr>
            <p:cNvCxnSpPr>
              <a:cxnSpLocks/>
              <a:stCxn id="8" idx="3"/>
              <a:endCxn id="16" idx="1"/>
            </p:cNvCxnSpPr>
            <p:nvPr/>
          </p:nvCxnSpPr>
          <p:spPr>
            <a:xfrm flipV="1">
              <a:off x="5463070" y="3779093"/>
              <a:ext cx="833755" cy="37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76CD21D-1351-430D-888B-942DE1EDBF60}"/>
                </a:ext>
              </a:extLst>
            </p:cNvPr>
            <p:cNvSpPr/>
            <p:nvPr/>
          </p:nvSpPr>
          <p:spPr>
            <a:xfrm>
              <a:off x="8287573" y="2930006"/>
              <a:ext cx="1156993" cy="566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instance6</a:t>
              </a:r>
              <a:endParaRPr lang="zh-CN" altLang="en-US" sz="2000" dirty="0">
                <a:solidFill>
                  <a:schemeClr val="tx1"/>
                </a:solidFill>
              </a:endParaRPr>
            </a:p>
          </p:txBody>
        </p:sp>
        <p:cxnSp>
          <p:nvCxnSpPr>
            <p:cNvPr id="21" name="直接箭头连接符 20">
              <a:extLst>
                <a:ext uri="{FF2B5EF4-FFF2-40B4-BE49-F238E27FC236}">
                  <a16:creationId xmlns:a16="http://schemas.microsoft.com/office/drawing/2014/main" id="{5CE0FE9B-6B65-4ACD-AFBE-41A295B222EA}"/>
                </a:ext>
              </a:extLst>
            </p:cNvPr>
            <p:cNvCxnSpPr>
              <a:stCxn id="12" idx="3"/>
              <a:endCxn id="20" idx="1"/>
            </p:cNvCxnSpPr>
            <p:nvPr/>
          </p:nvCxnSpPr>
          <p:spPr>
            <a:xfrm>
              <a:off x="7453818" y="2646979"/>
              <a:ext cx="833755"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A130984-E1B4-4E65-AA02-CBDA157766E9}"/>
                </a:ext>
              </a:extLst>
            </p:cNvPr>
            <p:cNvCxnSpPr>
              <a:stCxn id="16" idx="3"/>
              <a:endCxn id="20" idx="1"/>
            </p:cNvCxnSpPr>
            <p:nvPr/>
          </p:nvCxnSpPr>
          <p:spPr>
            <a:xfrm flipV="1">
              <a:off x="7453818" y="3213035"/>
              <a:ext cx="833755" cy="56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D584806-2964-425A-99F0-36D59AE48804}"/>
                </a:ext>
              </a:extLst>
            </p:cNvPr>
            <p:cNvSpPr txBox="1"/>
            <p:nvPr/>
          </p:nvSpPr>
          <p:spPr>
            <a:xfrm>
              <a:off x="4782393" y="5155163"/>
              <a:ext cx="1306286" cy="869383"/>
            </a:xfrm>
            <a:prstGeom prst="rect">
              <a:avLst/>
            </a:prstGeom>
            <a:noFill/>
          </p:spPr>
          <p:txBody>
            <a:bodyPr wrap="square" rtlCol="0">
              <a:spAutoFit/>
            </a:bodyPr>
            <a:lstStyle/>
            <a:p>
              <a:r>
                <a:rPr lang="zh-CN" altLang="en-US" sz="2000" dirty="0"/>
                <a:t>输出的分组算法相应的改变</a:t>
              </a:r>
            </a:p>
          </p:txBody>
        </p:sp>
        <p:sp>
          <p:nvSpPr>
            <p:cNvPr id="24" name="文本框 23">
              <a:extLst>
                <a:ext uri="{FF2B5EF4-FFF2-40B4-BE49-F238E27FC236}">
                  <a16:creationId xmlns:a16="http://schemas.microsoft.com/office/drawing/2014/main" id="{544A1BAD-0D32-4B4F-BB32-8A3A2C9F1192}"/>
                </a:ext>
              </a:extLst>
            </p:cNvPr>
            <p:cNvSpPr txBox="1"/>
            <p:nvPr/>
          </p:nvSpPr>
          <p:spPr>
            <a:xfrm>
              <a:off x="6117060" y="4672106"/>
              <a:ext cx="1616187" cy="342485"/>
            </a:xfrm>
            <a:prstGeom prst="rect">
              <a:avLst/>
            </a:prstGeom>
            <a:noFill/>
          </p:spPr>
          <p:txBody>
            <a:bodyPr wrap="square" rtlCol="0">
              <a:spAutoFit/>
            </a:bodyPr>
            <a:lstStyle/>
            <a:p>
              <a:r>
                <a:rPr lang="zh-CN" altLang="en-US" sz="2000" dirty="0"/>
                <a:t>并行度该变</a:t>
              </a:r>
            </a:p>
          </p:txBody>
        </p:sp>
        <p:sp>
          <p:nvSpPr>
            <p:cNvPr id="26" name="箭头: 上 25">
              <a:extLst>
                <a:ext uri="{FF2B5EF4-FFF2-40B4-BE49-F238E27FC236}">
                  <a16:creationId xmlns:a16="http://schemas.microsoft.com/office/drawing/2014/main" id="{026F6EF7-ED80-4228-9BA3-25226DA77E0D}"/>
                </a:ext>
              </a:extLst>
            </p:cNvPr>
            <p:cNvSpPr/>
            <p:nvPr/>
          </p:nvSpPr>
          <p:spPr>
            <a:xfrm>
              <a:off x="5358328" y="4693498"/>
              <a:ext cx="209484" cy="461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7" name="箭头: 上 26">
              <a:extLst>
                <a:ext uri="{FF2B5EF4-FFF2-40B4-BE49-F238E27FC236}">
                  <a16:creationId xmlns:a16="http://schemas.microsoft.com/office/drawing/2014/main" id="{28669E44-8581-4731-9CA7-B8ECAD6FB028}"/>
                </a:ext>
              </a:extLst>
            </p:cNvPr>
            <p:cNvSpPr/>
            <p:nvPr/>
          </p:nvSpPr>
          <p:spPr>
            <a:xfrm>
              <a:off x="6770579" y="4203154"/>
              <a:ext cx="209484" cy="4616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Tree>
    <p:extLst>
      <p:ext uri="{BB962C8B-B14F-4D97-AF65-F5344CB8AC3E}">
        <p14:creationId xmlns:p14="http://schemas.microsoft.com/office/powerpoint/2010/main" val="288616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3A4E8-8608-47C0-A49A-2CCA2E5867CA}"/>
              </a:ext>
            </a:extLst>
          </p:cNvPr>
          <p:cNvSpPr>
            <a:spLocks noGrp="1"/>
          </p:cNvSpPr>
          <p:nvPr>
            <p:ph type="title"/>
          </p:nvPr>
        </p:nvSpPr>
        <p:spPr/>
        <p:txBody>
          <a:bodyPr/>
          <a:lstStyle/>
          <a:p>
            <a:r>
              <a:rPr lang="zh-CN" altLang="en-US" dirty="0"/>
              <a:t>分组</a:t>
            </a:r>
          </a:p>
        </p:txBody>
      </p:sp>
      <p:sp>
        <p:nvSpPr>
          <p:cNvPr id="5" name="矩形 4">
            <a:extLst>
              <a:ext uri="{FF2B5EF4-FFF2-40B4-BE49-F238E27FC236}">
                <a16:creationId xmlns:a16="http://schemas.microsoft.com/office/drawing/2014/main" id="{650F03B4-4623-49A0-A90B-681E9F7A66A0}"/>
              </a:ext>
            </a:extLst>
          </p:cNvPr>
          <p:cNvSpPr/>
          <p:nvPr/>
        </p:nvSpPr>
        <p:spPr>
          <a:xfrm>
            <a:off x="1851895" y="2786421"/>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Source</a:t>
            </a:r>
            <a:endParaRPr lang="zh-CN" altLang="en-US" sz="2000" dirty="0">
              <a:solidFill>
                <a:schemeClr val="tx1"/>
              </a:solidFill>
            </a:endParaRPr>
          </a:p>
        </p:txBody>
      </p:sp>
      <p:sp>
        <p:nvSpPr>
          <p:cNvPr id="6" name="矩形 5">
            <a:extLst>
              <a:ext uri="{FF2B5EF4-FFF2-40B4-BE49-F238E27FC236}">
                <a16:creationId xmlns:a16="http://schemas.microsoft.com/office/drawing/2014/main" id="{9FA52A4E-0E4E-4ED7-89F4-35F09E2B78A6}"/>
              </a:ext>
            </a:extLst>
          </p:cNvPr>
          <p:cNvSpPr/>
          <p:nvPr/>
        </p:nvSpPr>
        <p:spPr>
          <a:xfrm>
            <a:off x="4209769" y="1690688"/>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instance1</a:t>
            </a:r>
            <a:endParaRPr lang="zh-CN" altLang="en-US" sz="2000" dirty="0">
              <a:solidFill>
                <a:schemeClr val="tx1"/>
              </a:solidFill>
            </a:endParaRPr>
          </a:p>
        </p:txBody>
      </p:sp>
      <p:sp>
        <p:nvSpPr>
          <p:cNvPr id="7" name="矩形 6">
            <a:extLst>
              <a:ext uri="{FF2B5EF4-FFF2-40B4-BE49-F238E27FC236}">
                <a16:creationId xmlns:a16="http://schemas.microsoft.com/office/drawing/2014/main" id="{7F66A2F6-E25D-463A-BA18-213958E9C897}"/>
              </a:ext>
            </a:extLst>
          </p:cNvPr>
          <p:cNvSpPr/>
          <p:nvPr/>
        </p:nvSpPr>
        <p:spPr>
          <a:xfrm>
            <a:off x="4209769" y="2786422"/>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instance2</a:t>
            </a:r>
            <a:endParaRPr lang="zh-CN" altLang="en-US" sz="2000" dirty="0">
              <a:solidFill>
                <a:schemeClr val="tx1"/>
              </a:solidFill>
            </a:endParaRPr>
          </a:p>
        </p:txBody>
      </p:sp>
      <p:sp>
        <p:nvSpPr>
          <p:cNvPr id="8" name="矩形 7">
            <a:extLst>
              <a:ext uri="{FF2B5EF4-FFF2-40B4-BE49-F238E27FC236}">
                <a16:creationId xmlns:a16="http://schemas.microsoft.com/office/drawing/2014/main" id="{5B0362CB-8134-4F7E-B9E1-DD46E974A14E}"/>
              </a:ext>
            </a:extLst>
          </p:cNvPr>
          <p:cNvSpPr/>
          <p:nvPr/>
        </p:nvSpPr>
        <p:spPr>
          <a:xfrm>
            <a:off x="4241936" y="3882156"/>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instance3</a:t>
            </a:r>
            <a:endParaRPr lang="zh-CN" altLang="en-US" sz="2000" dirty="0">
              <a:solidFill>
                <a:schemeClr val="tx1"/>
              </a:solidFill>
            </a:endParaRPr>
          </a:p>
        </p:txBody>
      </p:sp>
      <p:cxnSp>
        <p:nvCxnSpPr>
          <p:cNvPr id="9" name="直接箭头连接符 8">
            <a:extLst>
              <a:ext uri="{FF2B5EF4-FFF2-40B4-BE49-F238E27FC236}">
                <a16:creationId xmlns:a16="http://schemas.microsoft.com/office/drawing/2014/main" id="{D4841A67-2FA5-4785-8146-893025001D2D}"/>
              </a:ext>
            </a:extLst>
          </p:cNvPr>
          <p:cNvCxnSpPr>
            <a:stCxn id="5" idx="3"/>
            <a:endCxn id="6" idx="1"/>
          </p:cNvCxnSpPr>
          <p:nvPr/>
        </p:nvCxnSpPr>
        <p:spPr>
          <a:xfrm flipV="1">
            <a:off x="3203560" y="2021339"/>
            <a:ext cx="1006209" cy="109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F84155A-5C9A-4407-B3B4-B79DC74FBB86}"/>
              </a:ext>
            </a:extLst>
          </p:cNvPr>
          <p:cNvCxnSpPr>
            <a:stCxn id="5" idx="3"/>
            <a:endCxn id="7" idx="1"/>
          </p:cNvCxnSpPr>
          <p:nvPr/>
        </p:nvCxnSpPr>
        <p:spPr>
          <a:xfrm>
            <a:off x="3203560" y="3117071"/>
            <a:ext cx="1006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75EDBF8-DABC-4EDC-93A3-B8B1BDC00D49}"/>
              </a:ext>
            </a:extLst>
          </p:cNvPr>
          <p:cNvCxnSpPr>
            <a:stCxn id="5" idx="3"/>
            <a:endCxn id="8" idx="1"/>
          </p:cNvCxnSpPr>
          <p:nvPr/>
        </p:nvCxnSpPr>
        <p:spPr>
          <a:xfrm>
            <a:off x="3203560" y="3117071"/>
            <a:ext cx="1038376" cy="1095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4D10AC6-106A-43FE-AF4A-DCB984B44B8B}"/>
              </a:ext>
            </a:extLst>
          </p:cNvPr>
          <p:cNvSpPr/>
          <p:nvPr/>
        </p:nvSpPr>
        <p:spPr>
          <a:xfrm>
            <a:off x="6567642" y="1699202"/>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instance4</a:t>
            </a:r>
            <a:endParaRPr lang="zh-CN" altLang="en-US" sz="2000" dirty="0">
              <a:solidFill>
                <a:schemeClr val="tx1"/>
              </a:solidFill>
            </a:endParaRPr>
          </a:p>
        </p:txBody>
      </p:sp>
      <p:cxnSp>
        <p:nvCxnSpPr>
          <p:cNvPr id="13" name="直接箭头连接符 12">
            <a:extLst>
              <a:ext uri="{FF2B5EF4-FFF2-40B4-BE49-F238E27FC236}">
                <a16:creationId xmlns:a16="http://schemas.microsoft.com/office/drawing/2014/main" id="{B90D459F-AD5A-45D4-9623-276512BA4136}"/>
              </a:ext>
            </a:extLst>
          </p:cNvPr>
          <p:cNvCxnSpPr>
            <a:stCxn id="7" idx="3"/>
            <a:endCxn id="12" idx="1"/>
          </p:cNvCxnSpPr>
          <p:nvPr/>
        </p:nvCxnSpPr>
        <p:spPr>
          <a:xfrm flipV="1">
            <a:off x="5561434" y="2029852"/>
            <a:ext cx="1006208" cy="108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E4859B6-3C82-4B89-A38E-99A4B03BFFDF}"/>
              </a:ext>
            </a:extLst>
          </p:cNvPr>
          <p:cNvCxnSpPr>
            <a:stCxn id="6" idx="3"/>
            <a:endCxn id="12" idx="1"/>
          </p:cNvCxnSpPr>
          <p:nvPr/>
        </p:nvCxnSpPr>
        <p:spPr>
          <a:xfrm>
            <a:off x="5561434" y="2021338"/>
            <a:ext cx="1006208" cy="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E129EEC-5E98-46DF-8ABE-940007050710}"/>
              </a:ext>
            </a:extLst>
          </p:cNvPr>
          <p:cNvCxnSpPr>
            <a:stCxn id="8" idx="3"/>
            <a:endCxn id="12" idx="1"/>
          </p:cNvCxnSpPr>
          <p:nvPr/>
        </p:nvCxnSpPr>
        <p:spPr>
          <a:xfrm flipV="1">
            <a:off x="5593601" y="2029852"/>
            <a:ext cx="974041" cy="218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D7D5CBCC-FD5E-40EF-B821-1EF10476B8DC}"/>
              </a:ext>
            </a:extLst>
          </p:cNvPr>
          <p:cNvSpPr/>
          <p:nvPr/>
        </p:nvSpPr>
        <p:spPr>
          <a:xfrm>
            <a:off x="6591183" y="2794933"/>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instance5</a:t>
            </a:r>
            <a:endParaRPr lang="zh-CN" altLang="en-US" sz="2000" dirty="0">
              <a:solidFill>
                <a:schemeClr val="tx1"/>
              </a:solidFill>
            </a:endParaRPr>
          </a:p>
        </p:txBody>
      </p:sp>
      <p:cxnSp>
        <p:nvCxnSpPr>
          <p:cNvPr id="17" name="直接箭头连接符 16">
            <a:extLst>
              <a:ext uri="{FF2B5EF4-FFF2-40B4-BE49-F238E27FC236}">
                <a16:creationId xmlns:a16="http://schemas.microsoft.com/office/drawing/2014/main" id="{F25D9F87-D37E-4DD0-8F07-91826A18D1C7}"/>
              </a:ext>
            </a:extLst>
          </p:cNvPr>
          <p:cNvCxnSpPr>
            <a:cxnSpLocks/>
            <a:stCxn id="7" idx="3"/>
            <a:endCxn id="16" idx="1"/>
          </p:cNvCxnSpPr>
          <p:nvPr/>
        </p:nvCxnSpPr>
        <p:spPr>
          <a:xfrm>
            <a:off x="5561434" y="3117072"/>
            <a:ext cx="1029749" cy="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CC69CBA-2A63-434F-94DD-4D53DA8DDEAD}"/>
              </a:ext>
            </a:extLst>
          </p:cNvPr>
          <p:cNvCxnSpPr>
            <a:cxnSpLocks/>
            <a:stCxn id="6" idx="3"/>
            <a:endCxn id="16" idx="1"/>
          </p:cNvCxnSpPr>
          <p:nvPr/>
        </p:nvCxnSpPr>
        <p:spPr>
          <a:xfrm>
            <a:off x="5561434" y="2021338"/>
            <a:ext cx="1029749" cy="110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FBBA4C1-0EEE-43A3-B822-C83A56C26EFF}"/>
              </a:ext>
            </a:extLst>
          </p:cNvPr>
          <p:cNvCxnSpPr>
            <a:cxnSpLocks/>
            <a:stCxn id="8" idx="3"/>
            <a:endCxn id="16" idx="1"/>
          </p:cNvCxnSpPr>
          <p:nvPr/>
        </p:nvCxnSpPr>
        <p:spPr>
          <a:xfrm flipV="1">
            <a:off x="5593601" y="3125583"/>
            <a:ext cx="997582" cy="10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1B7A56B-2EFD-466E-81C5-17E0366EB8F5}"/>
              </a:ext>
            </a:extLst>
          </p:cNvPr>
          <p:cNvSpPr/>
          <p:nvPr/>
        </p:nvSpPr>
        <p:spPr>
          <a:xfrm>
            <a:off x="8893347" y="2786419"/>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instance6</a:t>
            </a:r>
            <a:endParaRPr lang="zh-CN" altLang="en-US" sz="2000" dirty="0">
              <a:solidFill>
                <a:schemeClr val="tx1"/>
              </a:solidFill>
            </a:endParaRPr>
          </a:p>
        </p:txBody>
      </p:sp>
      <p:cxnSp>
        <p:nvCxnSpPr>
          <p:cNvPr id="21" name="直接箭头连接符 20">
            <a:extLst>
              <a:ext uri="{FF2B5EF4-FFF2-40B4-BE49-F238E27FC236}">
                <a16:creationId xmlns:a16="http://schemas.microsoft.com/office/drawing/2014/main" id="{D6D373CD-6539-401C-AE3E-EECF778C1817}"/>
              </a:ext>
            </a:extLst>
          </p:cNvPr>
          <p:cNvCxnSpPr>
            <a:stCxn id="12" idx="3"/>
            <a:endCxn id="20" idx="1"/>
          </p:cNvCxnSpPr>
          <p:nvPr/>
        </p:nvCxnSpPr>
        <p:spPr>
          <a:xfrm>
            <a:off x="7919307" y="2029852"/>
            <a:ext cx="974040" cy="108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AE63C43-9EA1-4534-9135-3416D099DA2D}"/>
              </a:ext>
            </a:extLst>
          </p:cNvPr>
          <p:cNvCxnSpPr>
            <a:stCxn id="16" idx="3"/>
            <a:endCxn id="20" idx="1"/>
          </p:cNvCxnSpPr>
          <p:nvPr/>
        </p:nvCxnSpPr>
        <p:spPr>
          <a:xfrm flipV="1">
            <a:off x="7942848" y="3117069"/>
            <a:ext cx="950499" cy="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F4932E0-0AF0-48EF-97C0-B5012DE4120F}"/>
              </a:ext>
            </a:extLst>
          </p:cNvPr>
          <p:cNvSpPr txBox="1"/>
          <p:nvPr/>
        </p:nvSpPr>
        <p:spPr>
          <a:xfrm>
            <a:off x="4798396" y="5385974"/>
            <a:ext cx="1526078" cy="1323439"/>
          </a:xfrm>
          <a:prstGeom prst="rect">
            <a:avLst/>
          </a:prstGeom>
          <a:noFill/>
        </p:spPr>
        <p:txBody>
          <a:bodyPr wrap="square" rtlCol="0">
            <a:spAutoFit/>
          </a:bodyPr>
          <a:lstStyle/>
          <a:p>
            <a:r>
              <a:rPr lang="zh-CN" altLang="en-US" sz="2000" dirty="0"/>
              <a:t>输出的分组算法相应的改变，一致性哈希</a:t>
            </a:r>
          </a:p>
        </p:txBody>
      </p:sp>
      <p:sp>
        <p:nvSpPr>
          <p:cNvPr id="24" name="文本框 23">
            <a:extLst>
              <a:ext uri="{FF2B5EF4-FFF2-40B4-BE49-F238E27FC236}">
                <a16:creationId xmlns:a16="http://schemas.microsoft.com/office/drawing/2014/main" id="{5DD8BC39-91EB-484C-95C6-E6E8325BF003}"/>
              </a:ext>
            </a:extLst>
          </p:cNvPr>
          <p:cNvSpPr txBox="1"/>
          <p:nvPr/>
        </p:nvSpPr>
        <p:spPr>
          <a:xfrm>
            <a:off x="6388807" y="5752612"/>
            <a:ext cx="1888122" cy="400110"/>
          </a:xfrm>
          <a:prstGeom prst="rect">
            <a:avLst/>
          </a:prstGeom>
          <a:noFill/>
        </p:spPr>
        <p:txBody>
          <a:bodyPr wrap="square" rtlCol="0">
            <a:spAutoFit/>
          </a:bodyPr>
          <a:lstStyle/>
          <a:p>
            <a:r>
              <a:rPr lang="zh-CN" altLang="en-US" sz="2000" dirty="0"/>
              <a:t>并行度该变</a:t>
            </a:r>
          </a:p>
        </p:txBody>
      </p:sp>
      <p:sp>
        <p:nvSpPr>
          <p:cNvPr id="25" name="箭头: 上 24">
            <a:extLst>
              <a:ext uri="{FF2B5EF4-FFF2-40B4-BE49-F238E27FC236}">
                <a16:creationId xmlns:a16="http://schemas.microsoft.com/office/drawing/2014/main" id="{9C9B0A2A-7F8F-4308-B763-7F3841BEDCB0}"/>
              </a:ext>
            </a:extLst>
          </p:cNvPr>
          <p:cNvSpPr/>
          <p:nvPr/>
        </p:nvSpPr>
        <p:spPr>
          <a:xfrm>
            <a:off x="5471236" y="4846631"/>
            <a:ext cx="244731" cy="539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箭头: 上 25">
            <a:extLst>
              <a:ext uri="{FF2B5EF4-FFF2-40B4-BE49-F238E27FC236}">
                <a16:creationId xmlns:a16="http://schemas.microsoft.com/office/drawing/2014/main" id="{7F43F8F8-52F5-4311-BB90-82CAABE56E8F}"/>
              </a:ext>
            </a:extLst>
          </p:cNvPr>
          <p:cNvSpPr/>
          <p:nvPr/>
        </p:nvSpPr>
        <p:spPr>
          <a:xfrm>
            <a:off x="7152285" y="5204755"/>
            <a:ext cx="244731" cy="539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5" name="矩形 34">
            <a:extLst>
              <a:ext uri="{FF2B5EF4-FFF2-40B4-BE49-F238E27FC236}">
                <a16:creationId xmlns:a16="http://schemas.microsoft.com/office/drawing/2014/main" id="{3039158D-6C20-43F4-80CC-8EBA6C1B9BA2}"/>
              </a:ext>
            </a:extLst>
          </p:cNvPr>
          <p:cNvSpPr/>
          <p:nvPr/>
        </p:nvSpPr>
        <p:spPr>
          <a:xfrm>
            <a:off x="6567642" y="3878474"/>
            <a:ext cx="1351665" cy="661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Instance</a:t>
            </a:r>
          </a:p>
          <a:p>
            <a:pPr algn="ctr"/>
            <a:r>
              <a:rPr lang="en-US" altLang="zh-CN" sz="2000" dirty="0">
                <a:solidFill>
                  <a:schemeClr val="tx1"/>
                </a:solidFill>
              </a:rPr>
              <a:t>New</a:t>
            </a:r>
            <a:endParaRPr lang="zh-CN" altLang="en-US" sz="2000" dirty="0">
              <a:solidFill>
                <a:schemeClr val="tx1"/>
              </a:solidFill>
            </a:endParaRPr>
          </a:p>
        </p:txBody>
      </p:sp>
      <p:cxnSp>
        <p:nvCxnSpPr>
          <p:cNvPr id="37" name="直接箭头连接符 36">
            <a:extLst>
              <a:ext uri="{FF2B5EF4-FFF2-40B4-BE49-F238E27FC236}">
                <a16:creationId xmlns:a16="http://schemas.microsoft.com/office/drawing/2014/main" id="{75ED2B84-3383-41A2-9494-39453232F219}"/>
              </a:ext>
            </a:extLst>
          </p:cNvPr>
          <p:cNvCxnSpPr>
            <a:stCxn id="6" idx="3"/>
            <a:endCxn id="35" idx="1"/>
          </p:cNvCxnSpPr>
          <p:nvPr/>
        </p:nvCxnSpPr>
        <p:spPr>
          <a:xfrm>
            <a:off x="5561434" y="2021338"/>
            <a:ext cx="1006208" cy="218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C96F2C8-3FF7-4C1B-8509-074896DBD0F1}"/>
              </a:ext>
            </a:extLst>
          </p:cNvPr>
          <p:cNvCxnSpPr>
            <a:stCxn id="7" idx="3"/>
            <a:endCxn id="35" idx="1"/>
          </p:cNvCxnSpPr>
          <p:nvPr/>
        </p:nvCxnSpPr>
        <p:spPr>
          <a:xfrm>
            <a:off x="5561434" y="3117072"/>
            <a:ext cx="1006208" cy="109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6B681FB-430A-4197-9E43-47B07AA01D4C}"/>
              </a:ext>
            </a:extLst>
          </p:cNvPr>
          <p:cNvCxnSpPr>
            <a:stCxn id="8" idx="3"/>
            <a:endCxn id="35" idx="1"/>
          </p:cNvCxnSpPr>
          <p:nvPr/>
        </p:nvCxnSpPr>
        <p:spPr>
          <a:xfrm flipV="1">
            <a:off x="5593601" y="4209124"/>
            <a:ext cx="974041" cy="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F6F53BD-E4ED-48E9-88A0-2D091575924C}"/>
              </a:ext>
            </a:extLst>
          </p:cNvPr>
          <p:cNvCxnSpPr>
            <a:stCxn id="35" idx="3"/>
            <a:endCxn id="20" idx="1"/>
          </p:cNvCxnSpPr>
          <p:nvPr/>
        </p:nvCxnSpPr>
        <p:spPr>
          <a:xfrm flipV="1">
            <a:off x="7919307" y="3117069"/>
            <a:ext cx="974040" cy="109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575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1078</Words>
  <Application>Microsoft Office PowerPoint</Application>
  <PresentationFormat>宽屏</PresentationFormat>
  <Paragraphs>213</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等线 Light</vt:lpstr>
      <vt:lpstr>Arial</vt:lpstr>
      <vt:lpstr>Cambria Math</vt:lpstr>
      <vt:lpstr>Times New Roman</vt:lpstr>
      <vt:lpstr>Office 主题​​</vt:lpstr>
      <vt:lpstr>响应式的Flink运行时重配置的容错策略</vt:lpstr>
      <vt:lpstr>第一部分   响应式框架的实现</vt:lpstr>
      <vt:lpstr>0 Flink运行时拓扑</vt:lpstr>
      <vt:lpstr>1 生成指令-插入源算子的数据流</vt:lpstr>
      <vt:lpstr>2 指令传播</vt:lpstr>
      <vt:lpstr>3 修改列</vt:lpstr>
      <vt:lpstr>第二部分  分组 状态迁移 资源分配 </vt:lpstr>
      <vt:lpstr>分组</vt:lpstr>
      <vt:lpstr>分组</vt:lpstr>
      <vt:lpstr>状态迁移</vt:lpstr>
      <vt:lpstr>资源分配</vt:lpstr>
      <vt:lpstr>实验  对比对象 指标选择</vt:lpstr>
      <vt:lpstr>对比对象</vt:lpstr>
      <vt:lpstr>对比指标</vt:lpstr>
      <vt:lpstr>谢谢</vt:lpstr>
      <vt:lpstr>响应式的Flink运行时重配置的容错策略</vt:lpstr>
      <vt:lpstr>面对的问题</vt:lpstr>
      <vt:lpstr>解决方案</vt:lpstr>
      <vt:lpstr>项目流程</vt:lpstr>
      <vt:lpstr>1迁移触发</vt:lpstr>
      <vt:lpstr>2分组模型—两级路由</vt:lpstr>
      <vt:lpstr>2分组模型—负载和开销</vt:lpstr>
      <vt:lpstr>2分组模型—负载和开销</vt:lpstr>
      <vt:lpstr>2分组模型—新分组的构建</vt:lpstr>
      <vt:lpstr>3细粒度迁移—问题描述</vt:lpstr>
      <vt:lpstr>3细粒度迁移—代价计算</vt:lpstr>
      <vt:lpstr>3细粒度迁移—划分</vt:lpstr>
      <vt:lpstr>4异步检查点传播模型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响应式的Flink运行时重配置的容错策略</dc:title>
  <dc:creator>iWARRIOR XR</dc:creator>
  <cp:lastModifiedBy>iWARRIOR XR</cp:lastModifiedBy>
  <cp:revision>22</cp:revision>
  <dcterms:created xsi:type="dcterms:W3CDTF">2019-09-10T11:56:54Z</dcterms:created>
  <dcterms:modified xsi:type="dcterms:W3CDTF">2020-04-07T03:51:52Z</dcterms:modified>
</cp:coreProperties>
</file>