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61" r:id="rId4"/>
    <p:sldId id="262" r:id="rId5"/>
    <p:sldId id="264" r:id="rId6"/>
    <p:sldId id="266" r:id="rId7"/>
    <p:sldId id="267" r:id="rId8"/>
    <p:sldId id="292" r:id="rId9"/>
    <p:sldId id="268" r:id="rId10"/>
    <p:sldId id="265" r:id="rId11"/>
    <p:sldId id="270" r:id="rId12"/>
    <p:sldId id="271" r:id="rId13"/>
    <p:sldId id="269" r:id="rId14"/>
    <p:sldId id="272" r:id="rId15"/>
    <p:sldId id="273" r:id="rId16"/>
    <p:sldId id="274" r:id="rId17"/>
    <p:sldId id="29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94" r:id="rId30"/>
    <p:sldId id="288" r:id="rId31"/>
    <p:sldId id="289" r:id="rId32"/>
    <p:sldId id="295" r:id="rId33"/>
    <p:sldId id="296" r:id="rId34"/>
    <p:sldId id="290" r:id="rId35"/>
    <p:sldId id="297" r:id="rId36"/>
    <p:sldId id="298" r:id="rId37"/>
    <p:sldId id="299" r:id="rId38"/>
    <p:sldId id="30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37681159420291E-2"/>
          <c:y val="8.8902100664692257E-2"/>
          <c:w val="0.95141608657613452"/>
          <c:h val="0.7930872740952953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0.1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80</c:v>
                </c:pt>
                <c:pt idx="3">
                  <c:v>50</c:v>
                </c:pt>
                <c:pt idx="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CD-454F-94DD-8723A52CBF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0.1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70</c:v>
                </c:pt>
                <c:pt idx="2">
                  <c:v>50</c:v>
                </c:pt>
                <c:pt idx="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1CD-454F-94DD-8723A52CB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7148303"/>
        <c:axId val="1213816575"/>
      </c:scatterChart>
      <c:valAx>
        <c:axId val="1267148303"/>
        <c:scaling>
          <c:orientation val="minMax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13816575"/>
        <c:crosses val="autoZero"/>
        <c:crossBetween val="midCat"/>
        <c:majorUnit val="0.1"/>
      </c:valAx>
      <c:valAx>
        <c:axId val="121381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7148303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DBE40-EE91-464B-8F56-06626DFC4DC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EAA82-7C29-470A-AC9D-4388D6711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0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延时出现峰值的时刻表明系统进行了检查点，由于没有状态累积，迁移本身占用的时间很少，但是细粒度迁移因为准备工作需要额外消耗一些时间，导致延时的峰值比一次性迁移略微高了一些。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EAA82-7C29-470A-AC9D-4388D671137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8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2E02-3D66-43D9-82FF-E57C8963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9BEF51-28B5-4DEE-A441-83CDE0F80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49B3B-7BC3-4213-943D-1FDC15CB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524B3-8EF3-4991-99F5-4083BA6E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95D46-C3B3-408B-A374-85A1EB2E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8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8148B-E074-4C8C-BC1D-14B32114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AAFBE-C79C-4D0F-B357-CC4E993B0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CA226-1527-4BF4-8947-6A11F82F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09BC2-DB92-42EA-BE32-B7EBF396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475C3-14DC-4BCF-95A3-E9D79BD1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2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596B7B-712E-4462-8684-F20580BE4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B3ECC-1326-43F2-8599-667120E5A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2356C-BFE0-4C3C-9E1A-4021747B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839DE-0D2B-48AB-AF31-B03B361A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AAFBA-78D3-44E2-8368-6E9132B7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2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FC221-3C6A-4C4E-B597-6D784BBE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9FEB5-2F19-4AA1-BF95-079A38A6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34139-10B2-4B24-974F-A43329F1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7FBE3-DE34-4C8E-8CB4-6E555524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54E2D-2916-48CF-8EC3-BDBAC4CD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6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DB687-FCA7-48B2-A5B3-A035DBD6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7B8B2-E237-4F1F-9308-046F44ED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B2719-E5B1-4EE0-A8F3-DAE61146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3B402-672F-4886-B553-06C554A6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A1025-7992-4C46-BAD5-26D4A96B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7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B0746-35AF-42A2-A24C-8EADF622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B32A-F246-430F-92E1-DC0798185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7D3B3-A1C5-4484-A45B-B1964FBAA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5C17D-1579-49E8-A88B-C8CAA156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21B19-9F62-4091-9E53-297A6222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90599-4084-4ECF-A0A4-AC2DB045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83594-38B4-405B-A441-4A735563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0E380-0CBF-4D78-BB5E-568C86DC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25528D-CD9F-4B9F-804B-F57463EB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4AA830-535C-4F04-A1C7-04B300A3F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F1C5E9-8682-46DB-A641-7A9E9F1EB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BA8637-72A8-465F-9402-19205323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604BA4-0210-4135-A7FD-D1699F0E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649AE2-3B05-44E2-8824-1919A43E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4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CB036-25AA-4EF2-99F9-501868EA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0320E8-B250-429D-92EF-CAE5032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CCB17-926C-4B07-92B5-47866E47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BBDD1-A236-4752-8889-53818AB2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1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6AA1B2-EDEE-4FE7-94FB-77CD4A46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758C09-9DAC-43E5-9C7E-A3E532D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49F3E5-9758-40A0-8EB9-B26AF669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2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C7A3D-96F6-4003-9D98-99F83CA4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EA768-FE74-475C-B64E-F7A76680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778916-D672-4135-8CD8-740A7FE7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EFF5A-A591-44A8-A119-691A99CA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F8478-176A-4438-A6A2-AC644875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FCE3B-C280-47B7-9D69-84D69923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4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C2123-2190-4ABC-AC3F-E052E28B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45B041-B2C1-4B59-8FFC-8B3C4A38D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3E8B8-F0E2-4319-8E86-C08C7B8A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5BCAC-9153-4498-BA3F-E12A4290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E6BAB-1A75-4C1E-8D2E-D5D7FE7A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3F6B4-512D-419B-9110-E57CCF09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4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044C89-5E8C-481C-A09C-56005E12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01EB9-18AC-4179-8A3D-797BC092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1364D-505F-4A87-B7DF-B5877BA48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84A3-E58B-4435-8E57-63F2B6CCEB1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6E921-ED5A-47F4-9A33-06F20D2E7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DF9D5-9CF0-4567-A326-9156C1CC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BF0DE-2280-4C22-8247-72AB0B9A4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基于异步检查点机制的细粒度流分区负载均衡方法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18F3E-DBAE-4243-AC7E-04C0670B5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朱和一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毕业设计答辩</a:t>
            </a:r>
          </a:p>
        </p:txBody>
      </p:sp>
    </p:spTree>
    <p:extLst>
      <p:ext uri="{BB962C8B-B14F-4D97-AF65-F5344CB8AC3E}">
        <p14:creationId xmlns:p14="http://schemas.microsoft.com/office/powerpoint/2010/main" val="152871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9AB8F-3A21-4A35-AE3F-52F830E2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F2AF2-AFFD-43AB-99B6-19164C34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检测数据倾斜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获取必要信息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生成新分组策略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指令绑定检查点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协助状态迁移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852F81D-9805-428B-9936-2E626D6F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251398"/>
              </p:ext>
            </p:extLst>
          </p:nvPr>
        </p:nvGraphicFramePr>
        <p:xfrm>
          <a:off x="4692844" y="1524000"/>
          <a:ext cx="7499156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Visio" r:id="rId3" imgW="8823747" imgH="6271040" progId="Visio.Drawing.15">
                  <p:embed/>
                </p:oleObj>
              </mc:Choice>
              <mc:Fallback>
                <p:oleObj name="Visio" r:id="rId3" imgW="8823747" imgH="62710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844" y="1524000"/>
                        <a:ext cx="7499156" cy="533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3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7853697-4564-4314-9879-C116B440B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771157"/>
              </p:ext>
            </p:extLst>
          </p:nvPr>
        </p:nvGraphicFramePr>
        <p:xfrm>
          <a:off x="4233362" y="1610497"/>
          <a:ext cx="7958638" cy="5247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Visio" r:id="rId3" imgW="9494449" imgH="6278676" progId="Visio.Drawing.15">
                  <p:embed/>
                </p:oleObj>
              </mc:Choice>
              <mc:Fallback>
                <p:oleObj name="Visio" r:id="rId3" imgW="9494449" imgH="627867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362" y="1610497"/>
                        <a:ext cx="7958638" cy="5247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09813924-4C72-4531-8F62-0F46493F8F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具体设计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EC5CA2-C421-4027-B551-BC428FFD3251}"/>
              </a:ext>
            </a:extLst>
          </p:cNvPr>
          <p:cNvSpPr txBox="1">
            <a:spLocks/>
          </p:cNvSpPr>
          <p:nvPr/>
        </p:nvSpPr>
        <p:spPr>
          <a:xfrm>
            <a:off x="260665" y="1325563"/>
            <a:ext cx="4097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两级路由：动态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辅助模块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迁移协调器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生成分组策略</a:t>
            </a:r>
          </a:p>
        </p:txBody>
      </p:sp>
    </p:spTree>
    <p:extLst>
      <p:ext uri="{BB962C8B-B14F-4D97-AF65-F5344CB8AC3E}">
        <p14:creationId xmlns:p14="http://schemas.microsoft.com/office/powerpoint/2010/main" val="181198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FF62A-3575-43B5-81DB-9CBC543F1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23" y="1325563"/>
            <a:ext cx="4005649" cy="4351338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选择模型：高频状态按收益排序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划分模型：排序结果划分为若干组，每组生成一个动态路由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选择模型：动态路由组装到新分组策略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85C53DB-6421-4256-A6A1-E154A4568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035673"/>
              </p:ext>
            </p:extLst>
          </p:nvPr>
        </p:nvGraphicFramePr>
        <p:xfrm>
          <a:off x="4311545" y="2018271"/>
          <a:ext cx="7880456" cy="483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Visio" r:id="rId3" imgW="8404825" imgH="5158347" progId="Visio.Drawing.15">
                  <p:embed/>
                </p:oleObj>
              </mc:Choice>
              <mc:Fallback>
                <p:oleObj name="Visio" r:id="rId3" imgW="8404825" imgH="51583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545" y="2018271"/>
                        <a:ext cx="7880456" cy="4839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F761EC44-A2FB-44C4-AF62-09AE7FCDB1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选择模型和划分模型的交互设计</a:t>
            </a:r>
          </a:p>
        </p:txBody>
      </p:sp>
    </p:spTree>
    <p:extLst>
      <p:ext uri="{BB962C8B-B14F-4D97-AF65-F5344CB8AC3E}">
        <p14:creationId xmlns:p14="http://schemas.microsoft.com/office/powerpoint/2010/main" val="256645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A35E91B-61B9-428C-906B-803E5F67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单数据负载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算子负载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收益计算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目标：将高频状态按收益排序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E739570-CAE4-4BD0-81C6-7545CF536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260687"/>
              </p:ext>
            </p:extLst>
          </p:nvPr>
        </p:nvGraphicFramePr>
        <p:xfrm>
          <a:off x="4311545" y="2018271"/>
          <a:ext cx="7880456" cy="483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Visio" r:id="rId3" imgW="8404825" imgH="5158347" progId="Visio.Drawing.15">
                  <p:embed/>
                </p:oleObj>
              </mc:Choice>
              <mc:Fallback>
                <p:oleObj name="Visio" r:id="rId3" imgW="8404825" imgH="5158347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85C53DB-6421-4256-A6A1-E154A4568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545" y="2018271"/>
                        <a:ext cx="7880456" cy="4839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87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单数据负载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是算子已处理的某个状态（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）数据量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计算型负载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（普通） 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（窗口）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存储型负载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无状态用户定义函数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有状态用户定义函数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无状态累积的用户定义函数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有状态累积的用户定义函数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，例如竞拍价格中位数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32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算子负载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算子维护多个频率不同的状态（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计算型负载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存储型负载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05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表示可容忍的负载差上限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负载不均衡代价和收益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代价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𝑡𝑦𝑝𝑒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𝑡𝑦𝑝𝑒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𝑡𝑦𝑝𝑒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𝑡𝑦𝑝𝑒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收益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迁移代价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净收益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𝑛𝑒𝑡𝑃𝑟𝑜𝑓𝑖𝑡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113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3AC6-18F5-4CB3-A97C-03319910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DE387-E501-4CF5-A091-C124D242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444EA7-E85F-4CB3-B6DC-8BF2E67A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" y="0"/>
            <a:ext cx="5464013" cy="28425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99DB0B-DA78-478E-B2CE-8AC948A3C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54" y="9728"/>
            <a:ext cx="6767146" cy="6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9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A35E91B-61B9-428C-906B-803E5F67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不划分策略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最大用时划分策略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自平衡划分策略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目标：将按收益排序的高频状态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划分为若干组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6A1198F-B7DA-4032-9216-13E812C22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17761"/>
              </p:ext>
            </p:extLst>
          </p:nvPr>
        </p:nvGraphicFramePr>
        <p:xfrm>
          <a:off x="4311545" y="2018271"/>
          <a:ext cx="7880456" cy="483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Visio" r:id="rId3" imgW="8404825" imgH="5158347" progId="Visio.Drawing.15">
                  <p:embed/>
                </p:oleObj>
              </mc:Choice>
              <mc:Fallback>
                <p:oleObj name="Visio" r:id="rId3" imgW="8404825" imgH="5158347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85C53DB-6421-4256-A6A1-E154A4568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545" y="2018271"/>
                        <a:ext cx="7880456" cy="4839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19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不划分策略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A35E91B-61B9-428C-906B-803E5F67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不划分策略即一次性迁移，对比试验中做对照组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49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5DB88-D9C5-471C-B5CB-D4D02E34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F7E24E4-779C-43B3-A5E8-A9206305C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45080"/>
              </p:ext>
            </p:extLst>
          </p:nvPr>
        </p:nvGraphicFramePr>
        <p:xfrm>
          <a:off x="735013" y="1970730"/>
          <a:ext cx="1061878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Visio" r:id="rId3" imgW="7635027" imgH="3139126" progId="Visio.Drawing.15">
                  <p:embed/>
                </p:oleObj>
              </mc:Choice>
              <mc:Fallback>
                <p:oleObj name="Visio" r:id="rId3" imgW="7635027" imgH="3139126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34D085D-8A82-4579-AA94-2A80536F2F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970730"/>
                        <a:ext cx="10618787" cy="435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027F79-9893-4A78-B149-6B6B46E2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36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有向无环图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箭头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281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最大用时划分策略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6860" y="1689457"/>
                <a:ext cx="5674567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每次迁移用时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𝑚𝑖𝑔𝑟𝑎𝑡𝑖𝑜𝑛𝑇𝑖𝑚𝑒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线性回归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最大迁移用时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，背包问题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860" y="1689457"/>
                <a:ext cx="5674567" cy="4351338"/>
              </a:xfrm>
              <a:blipFill>
                <a:blip r:embed="rId2"/>
                <a:stretch>
                  <a:fillRect l="-1935" t="-2521" r="-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C78BB88-07F8-4B74-9ECC-518436387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15" y="163547"/>
            <a:ext cx="4892464" cy="65309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809386-C43F-4EFA-AB26-68B04607402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60" y="4452699"/>
            <a:ext cx="5274310" cy="19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1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自平衡划分策略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65983D0-9591-4BF0-8A5B-DFB93E418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119679"/>
              </p:ext>
            </p:extLst>
          </p:nvPr>
        </p:nvGraphicFramePr>
        <p:xfrm>
          <a:off x="6575898" y="2832049"/>
          <a:ext cx="5419928" cy="395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D1324E2-5A85-4E0E-AC3D-DFF24CEEF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174" y="1325563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每单位延时对面积的增加是递增的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代价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面积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base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𝑚𝑖𝑔𝑟𝑎𝑡𝑖𝑜𝑛𝑇𝑖𝑚𝑒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总面积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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划分次数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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背包问题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D1324E2-5A85-4E0E-AC3D-DFF24CEEF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4" y="1325563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F54EF83-24C9-4D0A-90D2-74194A43B7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16" y="974400"/>
            <a:ext cx="5274310" cy="19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5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827C-1CB4-4BD0-9F93-EA9380DF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50E5F-B32F-43BB-B1DF-7FC873B9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迁移协调器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检查点附带信息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下游算子的行为</a:t>
            </a:r>
          </a:p>
        </p:txBody>
      </p:sp>
    </p:spTree>
    <p:extLst>
      <p:ext uri="{BB962C8B-B14F-4D97-AF65-F5344CB8AC3E}">
        <p14:creationId xmlns:p14="http://schemas.microsoft.com/office/powerpoint/2010/main" val="120289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827C-1CB4-4BD0-9F93-EA9380DF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50E5F-B32F-43BB-B1DF-7FC873B9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状态表示目前没有迁移发生，系统准备就绪；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表示需要统计下游算子状态分布情况，该状态由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触发迁移后到达；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migrating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表示正在迁移，是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的下一个状态，在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状态的下一个检查点到来时，由辅助模块设置该状态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25DC9-8855-4932-BB30-D8121A2D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55" y="982494"/>
            <a:ext cx="5540220" cy="1577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E6066B-55EA-418F-B0A7-95B68CC0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70" y="4426709"/>
            <a:ext cx="4275190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827C-1CB4-4BD0-9F93-EA9380DF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50E5F-B32F-43BB-B1DF-7FC873B9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hasNext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3556CF-CDCE-4025-9CB9-3D758AF3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791" y="1471478"/>
            <a:ext cx="6450584" cy="21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1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827C-1CB4-4BD0-9F93-EA9380DF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迁移协调器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50E5F-B32F-43BB-B1DF-7FC873B9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E145955-6454-4277-AB75-C44073B2D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859791"/>
              </p:ext>
            </p:extLst>
          </p:nvPr>
        </p:nvGraphicFramePr>
        <p:xfrm>
          <a:off x="3465857" y="1325563"/>
          <a:ext cx="8506843" cy="39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Visio" r:id="rId3" imgW="10004812" imgH="4648027" progId="Visio.Drawing.15">
                  <p:embed/>
                </p:oleObj>
              </mc:Choice>
              <mc:Fallback>
                <p:oleObj name="Visio" r:id="rId3" imgW="10004812" imgH="46480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857" y="1325563"/>
                        <a:ext cx="8506843" cy="3949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961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827C-1CB4-4BD0-9F93-EA9380DF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检查点附带信息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350E5F-B32F-43BB-B1DF-7FC873B960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动态路由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序列化到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Byte[] ha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350E5F-B32F-43BB-B1DF-7FC873B96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F3CC795-37B3-4F36-AA2D-F4D8F217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75" y="2591198"/>
            <a:ext cx="2985849" cy="16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3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E06AA-02DB-4B6F-8C0F-9963D6A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细粒度迁移和一次性迁移的对比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细粒度迁移和一次性迁移对不同并行度的适应性对比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选择模型与其他分组策略生成算法的对比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最大用时划分策略和自平衡划分策略的分析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581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细粒度迁移和一次性迁移的对比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E06AA-02DB-4B6F-8C0F-9963D6A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83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无状态累积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2D3CE2-C22E-4734-903A-3E2AD06497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" y="2493963"/>
            <a:ext cx="5515362" cy="3268979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520224-FBEB-446A-AD09-F4B8BC87B5F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964"/>
            <a:ext cx="5446276" cy="3268978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7CA394-8222-4E2F-8FA6-A0612E5B594E}"/>
              </a:ext>
            </a:extLst>
          </p:cNvPr>
          <p:cNvSpPr txBox="1"/>
          <p:nvPr/>
        </p:nvSpPr>
        <p:spPr>
          <a:xfrm>
            <a:off x="580638" y="5762942"/>
            <a:ext cx="953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延时出现峰值的时刻表明系统进行了检查点，由于没有状态累积，迁移本身占用的时间很少。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97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细粒度迁移和一次性迁移的对比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E06AA-02DB-4B6F-8C0F-9963D6A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61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有状态累积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1D3E55-616C-4B82-9D76-E02D3FE2D3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120"/>
            <a:ext cx="7538720" cy="3230880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256A7C-1EC8-4BE9-A4B6-5B48AA80281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40" y="0"/>
            <a:ext cx="9712960" cy="4351338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4630E4-941C-4D15-A200-CCF4EB076AEE}"/>
              </a:ext>
            </a:extLst>
          </p:cNvPr>
          <p:cNvSpPr txBox="1"/>
          <p:nvPr/>
        </p:nvSpPr>
        <p:spPr>
          <a:xfrm>
            <a:off x="7626485" y="4963886"/>
            <a:ext cx="456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负载不均衡程度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延时 随时间变化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细粒度迁移可以将不均衡程度快速降低到阈值以下，延时峰更低</a:t>
            </a:r>
          </a:p>
        </p:txBody>
      </p:sp>
    </p:spTree>
    <p:extLst>
      <p:ext uri="{BB962C8B-B14F-4D97-AF65-F5344CB8AC3E}">
        <p14:creationId xmlns:p14="http://schemas.microsoft.com/office/powerpoint/2010/main" val="420911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D9AFB-E78F-435F-8C6D-A002657A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8D3A9-6959-47A7-977E-CDAD25A6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生成新分组策略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保证后续数据均匀分配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状态迁移机制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保证下游算子结果正确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运行时完成更新分组策略和状态迁移，保证不破坏一致性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细粒度负载均衡机制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避免单次状态迁移用时过长</a:t>
            </a:r>
          </a:p>
        </p:txBody>
      </p:sp>
    </p:spTree>
    <p:extLst>
      <p:ext uri="{BB962C8B-B14F-4D97-AF65-F5344CB8AC3E}">
        <p14:creationId xmlns:p14="http://schemas.microsoft.com/office/powerpoint/2010/main" val="2501556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不同并行度的适应性对比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E06AA-02DB-4B6F-8C0F-9963D6A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一次性迁移需要同步，并行度过大造成同步等待时间过长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细粒度迁移各算子之间解耦合，算子的平均延时随并行度增加而减少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F8C9CE-3AB8-496E-8AAA-4F1287075A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39" y="2397541"/>
            <a:ext cx="6395720" cy="3988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0006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14205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 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选择模型与其他分组策略生成算法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CE06AA-02DB-4B6F-8C0F-9963D6AD6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460" y="1325563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Zipfian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越大倾斜程度越大</a:t>
                </a: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CE06AA-02DB-4B6F-8C0F-9963D6AD6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460" y="132556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86C436F-1BB0-4388-A745-B7B52D69F06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04" y="1519554"/>
            <a:ext cx="7221236" cy="51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20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14205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 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选择模型与其他分组策略生成算法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CE06AA-02DB-4B6F-8C0F-9963D6AD6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用户定义函数类型为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CE06AA-02DB-4B6F-8C0F-9963D6AD6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9A7ED26-F840-4654-A65E-5905785503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2639"/>
            <a:ext cx="6096000" cy="3664262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03314E-BD4F-42A7-8EF2-304F82B3DA3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3495"/>
            <a:ext cx="6096000" cy="3663406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24E161-898C-4EAF-AB2A-971EB2626FD9}"/>
              </a:ext>
            </a:extLst>
          </p:cNvPr>
          <p:cNvSpPr txBox="1"/>
          <p:nvPr/>
        </p:nvSpPr>
        <p:spPr>
          <a:xfrm>
            <a:off x="1707501" y="5717646"/>
            <a:ext cx="1000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选择模型的迁移代价较小，均衡收益加大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选择模型进行一到两次负载均衡带来的均衡收益已经非常可观</a:t>
            </a:r>
          </a:p>
        </p:txBody>
      </p:sp>
    </p:spTree>
    <p:extLst>
      <p:ext uri="{BB962C8B-B14F-4D97-AF65-F5344CB8AC3E}">
        <p14:creationId xmlns:p14="http://schemas.microsoft.com/office/powerpoint/2010/main" val="2829117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14205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 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选择模型与其他分组策略生成算法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CE06AA-02DB-4B6F-8C0F-9963D6AD6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用户定义函数类型为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CE06AA-02DB-4B6F-8C0F-9963D6AD6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7C9F92D-C660-4C64-A5AC-957C254BE9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9" y="1868519"/>
            <a:ext cx="6102199" cy="3663918"/>
          </a:xfrm>
          <a:prstGeom prst="rect">
            <a:avLst/>
          </a:prstGeom>
          <a:noFill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270409-A424-47B7-813D-4FCA0F52209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8519"/>
            <a:ext cx="6102199" cy="3663918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AEFD10-588D-49EE-9161-7B62E3507481}"/>
              </a:ext>
            </a:extLst>
          </p:cNvPr>
          <p:cNvSpPr txBox="1"/>
          <p:nvPr/>
        </p:nvSpPr>
        <p:spPr>
          <a:xfrm>
            <a:off x="1707501" y="5717646"/>
            <a:ext cx="1000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选择模型的迁移代价较小，均衡收益加大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选择模型进行一到两次负载均衡带来的均衡收益已经非常可观</a:t>
            </a:r>
          </a:p>
        </p:txBody>
      </p:sp>
    </p:spTree>
    <p:extLst>
      <p:ext uri="{BB962C8B-B14F-4D97-AF65-F5344CB8AC3E}">
        <p14:creationId xmlns:p14="http://schemas.microsoft.com/office/powerpoint/2010/main" val="260032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640065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最大用时划分策略和自平衡划分策略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E06AA-02DB-4B6F-8C0F-9963D6A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最大迁移用时的设定与倾斜程度有关，对于指定的倾斜程度，用时设定大于某个值后均衡收益不再增加（设置过低导致较大状态无法迁移）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划分次数与最大迁移用时反相关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E3071D-CF75-4392-B047-68355C2A1F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7925"/>
            <a:ext cx="5821681" cy="3499041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5AB74A-F4A5-4370-BEC5-C551FA4312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31" y="3027925"/>
            <a:ext cx="6371969" cy="3830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5361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640065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最大用时划分策略和自平衡划分策略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E06AA-02DB-4B6F-8C0F-9963D6A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自平衡划分策略的均衡收益随倾斜程度增加而增加（不会出现状态过大无法迁移的情况）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最小延时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最大延时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划分的是否均匀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初始迁移因子选择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4~6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在各种倾斜程度下表现都比较好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B97A55-9008-4128-8AD5-8C860CF84E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85201"/>
            <a:ext cx="6096000" cy="3664355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3B25B1-10C3-44E4-BB34-167942B619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185201"/>
            <a:ext cx="6096000" cy="3655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9484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2340F-9516-499E-946A-C9BEA0A1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91B43-B668-4AF9-AEEF-72B492CB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细粒度状态迁移机制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320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CEC4B-FC5A-4F32-BEE6-81ABCFD7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评阅人意见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BEBF3-357D-4CDB-9B2E-050291457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40035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论文摘要条理性不强，建议重新组织。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已修改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第二章与第三章标题相同，请加以修改。通篇将“我们”改为“本文”。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已修改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部分章节标题过于简单，未能体现出本章的主要贡献或内容。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已修改 例如：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单数据负载 修改为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单个状态的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存储负载计算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算子负载 修改为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算子所有状态的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存储负载计算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中英文标题似乎不一致，请确认是否正确；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Fine-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 Load Balance Model: Fine-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056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85DFD-05B1-45A2-9EF2-DA1DC956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 第一段内容较突兀，建议增加一段内容，承上启下。且该部分的图与图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重复，请修改。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承上启下的内容在第二章最后一节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已删除，并缩减了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章节的文字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章对于模型的实现，不建议使用源代码，可采用伪代码或者流程图的形式更好。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将三处源代码较多的部分替换成了流程图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进一步提高论文条理性。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已修改若干语句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5D35F47-5F42-4FF4-9ECD-4D0B315A62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评阅人意见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30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8565B-2ED8-4314-BF6D-6E8908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分组策略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1F519A-71F8-4629-9F4C-482642FAF774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随机分组策略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下游算子维护状态的内存开销大，外加一层聚合算子。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键分组策略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数据倾斜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不拆分键的分组策略（倾斜幅度非常大时效果差）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READJ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DKG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基于物理位置（局部性原理减少网络开销）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拆分键的分组策略（下游算子内存开销大，平均延时大）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延时）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（按网络距离指定优先级）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内存感知（考虑下游算子内存开销）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74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036F4-053B-4476-94BB-55C481AD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状态迁移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210BA-40A7-48A0-8FCC-5FC49CE7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重启（离线迁移，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秒停顿）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Strom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继续（在线迁移，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秒停顿）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 Streaming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Shukla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等人：暂停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Fernandez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等人：暂停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继续，频繁做检查点保证容错。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备份拓扑（在线迁移，几倍额外资源消耗）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ChronoStream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（备份拓扑和主拓扑同时运行直到迁移完成）</a:t>
            </a:r>
          </a:p>
        </p:txBody>
      </p:sp>
    </p:spTree>
    <p:extLst>
      <p:ext uri="{BB962C8B-B14F-4D97-AF65-F5344CB8AC3E}">
        <p14:creationId xmlns:p14="http://schemas.microsoft.com/office/powerpoint/2010/main" val="354816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D9AFB-E78F-435F-8C6D-A002657A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负载均衡模型交互设计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8D3A9-6959-47A7-977E-CDAD25A6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生成新分组策略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保证后续数据均匀分配（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状态迁移机制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保证下游算子结果正确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更新机制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运行时完成更新分组策略和状态迁移，保证不破坏一致性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细粒度负载均衡机制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避免单次状态迁移用时过长（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划分模型）</a:t>
            </a:r>
          </a:p>
        </p:txBody>
      </p:sp>
    </p:spTree>
    <p:extLst>
      <p:ext uri="{BB962C8B-B14F-4D97-AF65-F5344CB8AC3E}">
        <p14:creationId xmlns:p14="http://schemas.microsoft.com/office/powerpoint/2010/main" val="390837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08D8C-2CDB-4C07-93E6-DC9C708C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状态迁移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31FA5-36C2-4B78-87D2-E6D83974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迁移协调器和下游算子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下游算子暂停后，与迁移协调器建立链接，迁入迁出状态。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下游算子行为：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一次性迁移：等待所有下游算子都建立链接，再迁移；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细粒度迁移：每个下游算子独立迁入迁出状态，多次发生该过程。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迁移协调器行为：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同上</a:t>
            </a:r>
          </a:p>
        </p:txBody>
      </p:sp>
    </p:spTree>
    <p:extLst>
      <p:ext uri="{BB962C8B-B14F-4D97-AF65-F5344CB8AC3E}">
        <p14:creationId xmlns:p14="http://schemas.microsoft.com/office/powerpoint/2010/main" val="376249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71041-8574-42E5-AAA4-AF949BE1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F1976CB-37BA-420D-B778-C3BFFF21A7B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7F935E9-3DFD-4BD3-BA21-6062768E6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730680"/>
              </p:ext>
            </p:extLst>
          </p:nvPr>
        </p:nvGraphicFramePr>
        <p:xfrm>
          <a:off x="734541" y="1397729"/>
          <a:ext cx="10619259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Visio" r:id="rId3" imgW="7635027" imgH="3139126" progId="Visio.Drawing.15">
                  <p:embed/>
                </p:oleObj>
              </mc:Choice>
              <mc:Fallback>
                <p:oleObj name="Visio" r:id="rId3" imgW="7635027" imgH="3139126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7F935E9-3DFD-4BD3-BA21-6062768E6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41" y="1397729"/>
                        <a:ext cx="10619259" cy="435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96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E2CE4-17F8-481D-82BF-9091AE2D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异步检查点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014BB-D4D8-4347-966B-0D5B036A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exactly-once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保证一致性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更新时机与检查点绑定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E3210A2-1DB7-4928-92C3-CAAB1C23A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62199"/>
              </p:ext>
            </p:extLst>
          </p:nvPr>
        </p:nvGraphicFramePr>
        <p:xfrm>
          <a:off x="4464908" y="1727737"/>
          <a:ext cx="7727092" cy="51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Visio" r:id="rId3" imgW="13372781" imgH="8907481" progId="Visio.Drawing.15">
                  <p:embed/>
                </p:oleObj>
              </mc:Choice>
              <mc:Fallback>
                <p:oleObj name="Visio" r:id="rId3" imgW="13372781" imgH="890748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908" y="1727737"/>
                        <a:ext cx="7727092" cy="5130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28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1661</Words>
  <Application>Microsoft Office PowerPoint</Application>
  <PresentationFormat>宽屏</PresentationFormat>
  <Paragraphs>205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等线</vt:lpstr>
      <vt:lpstr>等线 Light</vt:lpstr>
      <vt:lpstr>微软雅黑</vt:lpstr>
      <vt:lpstr>微软雅黑 Light</vt:lpstr>
      <vt:lpstr>Arial</vt:lpstr>
      <vt:lpstr>Cambria Math</vt:lpstr>
      <vt:lpstr>Wingdings</vt:lpstr>
      <vt:lpstr>Office 主题​​</vt:lpstr>
      <vt:lpstr>Visio</vt:lpstr>
      <vt:lpstr>基于异步检查点机制的细粒度流分区负载均衡方法研究</vt:lpstr>
      <vt:lpstr>课题背景</vt:lpstr>
      <vt:lpstr>目标</vt:lpstr>
      <vt:lpstr>研究现状- -分组策略</vt:lpstr>
      <vt:lpstr>研究现状- -状态迁移</vt:lpstr>
      <vt:lpstr>目标（负载均衡模型交互设计）</vt:lpstr>
      <vt:lpstr>状态迁移</vt:lpstr>
      <vt:lpstr>PowerPoint 演示文稿</vt:lpstr>
      <vt:lpstr>更新机制- -异步检查点</vt:lpstr>
      <vt:lpstr>S1负载均衡模型- -交互设计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实现</vt:lpstr>
      <vt:lpstr>实现- -选择模块</vt:lpstr>
      <vt:lpstr>实现- -划分模块</vt:lpstr>
      <vt:lpstr>实现- -迁移协调器</vt:lpstr>
      <vt:lpstr>实现- -检查点附带信息</vt:lpstr>
      <vt:lpstr>实验</vt:lpstr>
      <vt:lpstr>实验- -细粒度迁移和一次性迁移的对比</vt:lpstr>
      <vt:lpstr>实验- -细粒度迁移和一次性迁移的对比</vt:lpstr>
      <vt:lpstr>实验- -不同并行度的适应性对比</vt:lpstr>
      <vt:lpstr>实验- - S1选择模型与其他分组策略生成算法</vt:lpstr>
      <vt:lpstr>实验- - S1选择模型与其他分组策略生成算法</vt:lpstr>
      <vt:lpstr>实验- - S1选择模型与其他分组策略生成算法</vt:lpstr>
      <vt:lpstr>实验- -最大用时划分策略和自平衡划分策略</vt:lpstr>
      <vt:lpstr>实验- -最大用时划分策略和自平衡划分策略</vt:lpstr>
      <vt:lpstr>结论</vt:lpstr>
      <vt:lpstr>评阅人意见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S1负载均衡模型： 基于异步检查点机制的细粒度流分区负载均衡方法</dc:title>
  <dc:creator>iWARRIOR XR</dc:creator>
  <cp:lastModifiedBy>iWARRIOR XR</cp:lastModifiedBy>
  <cp:revision>60</cp:revision>
  <dcterms:created xsi:type="dcterms:W3CDTF">2020-06-22T01:57:10Z</dcterms:created>
  <dcterms:modified xsi:type="dcterms:W3CDTF">2020-06-24T09:21:33Z</dcterms:modified>
</cp:coreProperties>
</file>