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7" r:id="rId4"/>
    <p:sldId id="286" r:id="rId5"/>
    <p:sldId id="258" r:id="rId6"/>
    <p:sldId id="281" r:id="rId7"/>
    <p:sldId id="284" r:id="rId8"/>
    <p:sldId id="260" r:id="rId9"/>
    <p:sldId id="267" r:id="rId10"/>
    <p:sldId id="261" r:id="rId11"/>
    <p:sldId id="259" r:id="rId12"/>
    <p:sldId id="262" r:id="rId13"/>
    <p:sldId id="263" r:id="rId14"/>
    <p:sldId id="264" r:id="rId15"/>
    <p:sldId id="272" r:id="rId16"/>
    <p:sldId id="270" r:id="rId17"/>
    <p:sldId id="271" r:id="rId18"/>
    <p:sldId id="273" r:id="rId19"/>
    <p:sldId id="274" r:id="rId20"/>
    <p:sldId id="275" r:id="rId21"/>
    <p:sldId id="279" r:id="rId22"/>
    <p:sldId id="280" r:id="rId23"/>
    <p:sldId id="269" r:id="rId24"/>
    <p:sldId id="285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AFB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05069-FD38-4750-8644-46076D3B278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C16E-13F1-4C49-9C30-7B3DCA69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9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5C16E-13F1-4C49-9C30-7B3DCA6916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66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C16E-13F1-4C49-9C30-7B3DCA6916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9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C16E-13F1-4C49-9C30-7B3DCA6916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8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C16E-13F1-4C49-9C30-7B3DCA6916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53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C16E-13F1-4C49-9C30-7B3DCA6916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20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C16E-13F1-4C49-9C30-7B3DCA6916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9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C16E-13F1-4C49-9C30-7B3DCA6916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5C16E-13F1-4C49-9C30-7B3DCA69169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1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5C16E-13F1-4C49-9C30-7B3DCA69169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14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5C16E-13F1-4C49-9C30-7B3DCA6916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5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5C16E-13F1-4C49-9C30-7B3DCA6916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5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C16E-13F1-4C49-9C30-7B3DCA6916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45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C16E-13F1-4C49-9C30-7B3DCA6916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C16E-13F1-4C49-9C30-7B3DCA6916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9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C16E-13F1-4C49-9C30-7B3DCA6916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817-479E-48D2-8682-EFF3C42EAC2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5D5C-AE9C-4570-B4A8-8ACB1E6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2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817-479E-48D2-8682-EFF3C42EAC2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5D5C-AE9C-4570-B4A8-8ACB1E6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817-479E-48D2-8682-EFF3C42EAC2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5D5C-AE9C-4570-B4A8-8ACB1E6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6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817-479E-48D2-8682-EFF3C42EAC2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5D5C-AE9C-4570-B4A8-8ACB1E6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817-479E-48D2-8682-EFF3C42EAC2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5D5C-AE9C-4570-B4A8-8ACB1E6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817-479E-48D2-8682-EFF3C42EAC2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5D5C-AE9C-4570-B4A8-8ACB1E6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817-479E-48D2-8682-EFF3C42EAC2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5D5C-AE9C-4570-B4A8-8ACB1E6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817-479E-48D2-8682-EFF3C42EAC2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5D5C-AE9C-4570-B4A8-8ACB1E6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2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817-479E-48D2-8682-EFF3C42EAC2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5D5C-AE9C-4570-B4A8-8ACB1E6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2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817-479E-48D2-8682-EFF3C42EAC2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5D5C-AE9C-4570-B4A8-8ACB1E6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0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817-479E-48D2-8682-EFF3C42EAC2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5D5C-AE9C-4570-B4A8-8ACB1E6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8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7E817-479E-48D2-8682-EFF3C42EAC2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A5D5C-AE9C-4570-B4A8-8ACB1E6BE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7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143000"/>
          </a:xfrm>
        </p:spPr>
        <p:txBody>
          <a:bodyPr>
            <a:normAutofit fontScale="25000" lnSpcReduction="20000"/>
          </a:bodyPr>
          <a:lstStyle/>
          <a:p>
            <a:r>
              <a:rPr lang="ro-RO" sz="38400" dirty="0">
                <a:solidFill>
                  <a:schemeClr val="bg1"/>
                </a:solidFill>
              </a:rPr>
              <a:t>React.js</a:t>
            </a:r>
            <a:endParaRPr lang="en-US" sz="38400" dirty="0">
              <a:solidFill>
                <a:schemeClr val="bg1"/>
              </a:solidFill>
            </a:endParaRPr>
          </a:p>
          <a:p>
            <a:r>
              <a:rPr lang="en-US" sz="11200" dirty="0">
                <a:solidFill>
                  <a:schemeClr val="bg1"/>
                </a:solidFill>
              </a:rPr>
              <a:t>BEGINNER LEVEL</a:t>
            </a:r>
            <a:endParaRPr lang="ro-RO" sz="11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91" y="152400"/>
            <a:ext cx="5162909" cy="364630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410200"/>
            <a:ext cx="3757613" cy="1193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58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AFB"/>
                </a:solidFill>
              </a:rPr>
              <a:t>JXS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38054-5631-49BC-B28F-7AC67B85CF8F}"/>
              </a:ext>
            </a:extLst>
          </p:cNvPr>
          <p:cNvSpPr txBox="1"/>
          <p:nvPr/>
        </p:nvSpPr>
        <p:spPr>
          <a:xfrm>
            <a:off x="838200" y="15240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After compilation, JSX expressions become regular JavaScript function calls and evaluate to JavaScript objects.</a:t>
            </a:r>
          </a:p>
          <a:p>
            <a:br>
              <a:rPr lang="ro-RO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This means that you can use JSX inside</a:t>
            </a:r>
            <a:r>
              <a:rPr lang="ro-RO" sz="2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inside of </a:t>
            </a:r>
            <a:r>
              <a:rPr lang="en-US" sz="2400" dirty="0">
                <a:solidFill>
                  <a:srgbClr val="FFC000"/>
                </a:solidFill>
              </a:rPr>
              <a:t>if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statements and </a:t>
            </a:r>
            <a:r>
              <a:rPr lang="en-US" sz="2400" dirty="0">
                <a:solidFill>
                  <a:srgbClr val="FFC000"/>
                </a:solidFill>
              </a:rPr>
              <a:t>for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loops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assign it to variables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accept it as arguments in a function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return it from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40991-F73B-4A51-985C-7CF624AC3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723388"/>
            <a:ext cx="5360443" cy="1754326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435963C4-6480-416C-982A-BE4FB02180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2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AFB"/>
                </a:solidFill>
              </a:rPr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 you split the UI into independent, reusable pieces, and think about each piece in isolation</a:t>
            </a:r>
          </a:p>
          <a:p>
            <a:r>
              <a:rPr lang="en-US" dirty="0">
                <a:solidFill>
                  <a:schemeClr val="bg1"/>
                </a:solidFill>
              </a:rPr>
              <a:t>Conceptually, components are like JavaScript functions that receive props and return a React element</a:t>
            </a:r>
            <a:endParaRPr lang="ro-RO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Can be defined using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 or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endParaRPr lang="ro-RO" b="1" dirty="0">
              <a:solidFill>
                <a:schemeClr val="bg1"/>
              </a:solidFill>
            </a:endParaRPr>
          </a:p>
          <a:p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F60F7-EF69-4B15-AA91-F738DD60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3" y="5105400"/>
            <a:ext cx="3578997" cy="1028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30E0EE-AFEF-4237-98C0-71BF45737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659" y="4876800"/>
            <a:ext cx="4115704" cy="15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1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rgbClr val="61DAFB"/>
                </a:solidFill>
              </a:rPr>
              <a:t>Rendering a Component</a:t>
            </a:r>
            <a:endParaRPr lang="en-US" dirty="0">
              <a:solidFill>
                <a:srgbClr val="61DAFB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9EB605-766E-48E8-9EB9-F652C888F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362200"/>
            <a:ext cx="5243033" cy="3579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4809" y="1402811"/>
            <a:ext cx="6353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 render a React element into a root DOM node,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pass both to </a:t>
            </a:r>
            <a:r>
              <a:rPr lang="en-US" sz="2400" dirty="0" err="1">
                <a:solidFill>
                  <a:schemeClr val="bg1"/>
                </a:solidFill>
              </a:rPr>
              <a:t>ReactDOM.render</a:t>
            </a:r>
            <a:r>
              <a:rPr lang="en-US" sz="2400" dirty="0">
                <a:solidFill>
                  <a:schemeClr val="bg1"/>
                </a:solidFill>
              </a:rPr>
              <a:t>():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355" y="6087070"/>
            <a:ext cx="7864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Always start component names with a capital letter. 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React treats components starting with lowercase letters as DOM tags. ( &lt;div /&gt; </a:t>
            </a:r>
            <a:r>
              <a:rPr lang="en-US" dirty="0" err="1">
                <a:solidFill>
                  <a:srgbClr val="FFC000"/>
                </a:solidFill>
              </a:rPr>
              <a:t>etc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2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rgbClr val="61DAFB"/>
                </a:solidFill>
              </a:rPr>
              <a:t>Composing Components</a:t>
            </a:r>
            <a:endParaRPr lang="en-US" dirty="0">
              <a:solidFill>
                <a:srgbClr val="61DAFB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B5ED11-ED4B-4BA0-A24F-7F2668310DEC}"/>
              </a:ext>
            </a:extLst>
          </p:cNvPr>
          <p:cNvSpPr txBox="1"/>
          <p:nvPr/>
        </p:nvSpPr>
        <p:spPr>
          <a:xfrm>
            <a:off x="721971" y="1447800"/>
            <a:ext cx="770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Components can refer to other components in their output.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840564-C9F3-422E-96E4-A14B485F5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30" y="2380181"/>
            <a:ext cx="3974830" cy="39748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EDCFA-7FAB-4AC4-BD52-DE8DABC33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380181"/>
            <a:ext cx="4506184" cy="38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2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ro-RO" dirty="0">
                <a:solidFill>
                  <a:srgbClr val="61DAFB"/>
                </a:solidFill>
              </a:rPr>
              <a:t>PROPS, STATE</a:t>
            </a:r>
            <a:endParaRPr lang="en-US" dirty="0">
              <a:solidFill>
                <a:srgbClr val="61DAFB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F3A65A-92CB-496A-B20D-52355A0A0A5B}"/>
              </a:ext>
            </a:extLst>
          </p:cNvPr>
          <p:cNvSpPr txBox="1"/>
          <p:nvPr/>
        </p:nvSpPr>
        <p:spPr>
          <a:xfrm>
            <a:off x="0" y="9906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bg1"/>
                </a:solidFill>
              </a:rPr>
              <a:t>Props are Read-Only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State it is private and fully controlled by the component.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Class components (that have a local state)  should always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all the base constructor with props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8D85CB-DF67-4D1B-B4A8-254975BFF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615712"/>
            <a:ext cx="6940564" cy="41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2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3885AD-EB5B-4770-B097-8CF09D7D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1143000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rgbClr val="61DAFB"/>
                </a:solidFill>
              </a:rPr>
              <a:t>Lifecycle methods</a:t>
            </a:r>
            <a:endParaRPr lang="en-US" dirty="0">
              <a:solidFill>
                <a:srgbClr val="61DAFB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1447800"/>
            <a:ext cx="9144000" cy="489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3885AD-EB5B-4770-B097-8CF09D7D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1143000"/>
          </a:xfrm>
        </p:spPr>
        <p:txBody>
          <a:bodyPr>
            <a:normAutofit/>
          </a:bodyPr>
          <a:lstStyle/>
          <a:p>
            <a:r>
              <a:rPr lang="ro-RO" b="1" dirty="0">
                <a:solidFill>
                  <a:schemeClr val="bg1"/>
                </a:solidFill>
              </a:rPr>
              <a:t>constructor()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4FE817-5036-49A1-90CD-54B2FB90F6BA}"/>
              </a:ext>
            </a:extLst>
          </p:cNvPr>
          <p:cNvSpPr txBox="1"/>
          <p:nvPr/>
        </p:nvSpPr>
        <p:spPr>
          <a:xfrm>
            <a:off x="228600" y="1408093"/>
            <a:ext cx="87694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is called before component it is mounted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Initializing local state by assigning an object to </a:t>
            </a:r>
            <a:r>
              <a:rPr lang="en-US" sz="2800" dirty="0" err="1">
                <a:solidFill>
                  <a:schemeClr val="bg1"/>
                </a:solidFill>
              </a:rPr>
              <a:t>this.state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Binding event handler methods to an instance</a:t>
            </a:r>
            <a:endParaRPr lang="ro-RO" sz="28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00DF0B-AAD7-4BFF-8B29-8F99C5189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904608"/>
            <a:ext cx="5849925" cy="183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7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8DB5-E683-456C-BC96-A208BEA97DC0}"/>
              </a:ext>
            </a:extLst>
          </p:cNvPr>
          <p:cNvSpPr txBox="1"/>
          <p:nvPr/>
        </p:nvSpPr>
        <p:spPr>
          <a:xfrm>
            <a:off x="339314" y="1410187"/>
            <a:ext cx="88077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is the only required method in a class component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When called, it should examine </a:t>
            </a:r>
            <a:r>
              <a:rPr lang="en-US" sz="2000" dirty="0" err="1">
                <a:solidFill>
                  <a:schemeClr val="bg1"/>
                </a:solidFill>
              </a:rPr>
              <a:t>this.props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 err="1">
                <a:solidFill>
                  <a:schemeClr val="bg1"/>
                </a:solidFill>
              </a:rPr>
              <a:t>this.state</a:t>
            </a:r>
            <a:r>
              <a:rPr lang="en-US" sz="2000" dirty="0">
                <a:solidFill>
                  <a:schemeClr val="bg1"/>
                </a:solidFill>
              </a:rPr>
              <a:t> and return one of the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following: an element</a:t>
            </a:r>
            <a:r>
              <a:rPr lang="ro-RO" sz="2000" dirty="0">
                <a:solidFill>
                  <a:schemeClr val="bg1"/>
                </a:solidFill>
              </a:rPr>
              <a:t>,</a:t>
            </a:r>
            <a:r>
              <a:rPr lang="en-US" sz="2000" dirty="0">
                <a:solidFill>
                  <a:schemeClr val="bg1"/>
                </a:solidFill>
              </a:rPr>
              <a:t> string, numbers, </a:t>
            </a:r>
            <a:r>
              <a:rPr lang="ro-RO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boolean</a:t>
            </a:r>
            <a:r>
              <a:rPr lang="en-US" sz="2000" dirty="0">
                <a:solidFill>
                  <a:schemeClr val="bg1"/>
                </a:solidFill>
              </a:rPr>
              <a:t> or null, arrays, fragments, portals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should be pure, meaning that it does not modify component state,</a:t>
            </a:r>
          </a:p>
          <a:p>
            <a:r>
              <a:rPr lang="en-US" sz="2000" dirty="0">
                <a:solidFill>
                  <a:schemeClr val="bg1"/>
                </a:solidFill>
              </a:rPr>
              <a:t>it returns the same result each time it’s invoked</a:t>
            </a:r>
            <a:endParaRPr lang="ro-RO" sz="20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will not be called if </a:t>
            </a:r>
            <a:r>
              <a:rPr lang="ro-RO" sz="2000" dirty="0">
                <a:solidFill>
                  <a:schemeClr val="bg1"/>
                </a:solidFill>
              </a:rPr>
              <a:t>shouldComponentUpdate </a:t>
            </a:r>
            <a:r>
              <a:rPr lang="en-US" sz="2000" dirty="0">
                <a:solidFill>
                  <a:schemeClr val="bg1"/>
                </a:solidFill>
              </a:rPr>
              <a:t>will return “false”</a:t>
            </a:r>
            <a:endParaRPr lang="ro-RO" sz="20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478100-9EE2-4C6C-A43B-3D461026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chemeClr val="bg1"/>
                </a:solidFill>
              </a:rPr>
              <a:t>render()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50C223-52D8-4628-B223-F9B81AAE3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051" y="3429000"/>
            <a:ext cx="4481897" cy="32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4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8DB5-E683-456C-BC96-A208BEA97DC0}"/>
              </a:ext>
            </a:extLst>
          </p:cNvPr>
          <p:cNvSpPr txBox="1"/>
          <p:nvPr/>
        </p:nvSpPr>
        <p:spPr>
          <a:xfrm>
            <a:off x="449424" y="1925733"/>
            <a:ext cx="3810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is invoked immediately after a component is mounted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This method is a good place for:</a:t>
            </a:r>
          </a:p>
          <a:p>
            <a:r>
              <a:rPr lang="ro-RO" sz="2000" dirty="0">
                <a:solidFill>
                  <a:schemeClr val="bg1"/>
                </a:solidFill>
              </a:rPr>
              <a:t>-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ro-RO" sz="2000" dirty="0">
                <a:solidFill>
                  <a:schemeClr val="bg1"/>
                </a:solidFill>
              </a:rPr>
              <a:t>nitialization that requires DOM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o-RO" sz="2000" dirty="0">
                <a:solidFill>
                  <a:schemeClr val="bg1"/>
                </a:solidFill>
              </a:rPr>
              <a:t>- </a:t>
            </a:r>
            <a:r>
              <a:rPr lang="en-US" sz="2000" dirty="0">
                <a:solidFill>
                  <a:schemeClr val="bg1"/>
                </a:solidFill>
              </a:rPr>
              <a:t>load data from a remote endpoint</a:t>
            </a:r>
            <a:endParaRPr lang="ro-RO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can also call </a:t>
            </a:r>
            <a:r>
              <a:rPr lang="en-US" sz="2000" dirty="0" err="1">
                <a:solidFill>
                  <a:schemeClr val="bg1"/>
                </a:solidFill>
              </a:rPr>
              <a:t>setState</a:t>
            </a:r>
            <a:r>
              <a:rPr lang="en-US" sz="2000" dirty="0">
                <a:solidFill>
                  <a:schemeClr val="bg1"/>
                </a:solidFill>
              </a:rPr>
              <a:t>  =&gt; </a:t>
            </a:r>
          </a:p>
          <a:p>
            <a:r>
              <a:rPr lang="en-US" sz="2000" dirty="0">
                <a:solidFill>
                  <a:schemeClr val="bg1"/>
                </a:solidFill>
              </a:rPr>
              <a:t>=&gt;  It will trigger an extra rendering, but it will happen before the browser updates the screen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478100-9EE2-4C6C-A43B-3D461026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chemeClr val="bg1"/>
                </a:solidFill>
              </a:rPr>
              <a:t>componentDidMount()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15F7D-2B51-48BD-9F36-657031BB0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424" y="1616076"/>
            <a:ext cx="4657209" cy="41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4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8DB5-E683-456C-BC96-A208BEA97DC0}"/>
              </a:ext>
            </a:extLst>
          </p:cNvPr>
          <p:cNvSpPr txBox="1"/>
          <p:nvPr/>
        </p:nvSpPr>
        <p:spPr>
          <a:xfrm>
            <a:off x="498738" y="1809297"/>
            <a:ext cx="79915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Used to let React know if a component’s output</a:t>
            </a:r>
          </a:p>
          <a:p>
            <a:r>
              <a:rPr lang="en-US" sz="2800" dirty="0">
                <a:solidFill>
                  <a:schemeClr val="bg1"/>
                </a:solidFill>
              </a:rPr>
              <a:t>is not affected by the current change in state or props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is invoked before rendering when new props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or state are being received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Return </a:t>
            </a:r>
            <a:r>
              <a:rPr lang="en-US" sz="2800" dirty="0">
                <a:solidFill>
                  <a:srgbClr val="FFC000"/>
                </a:solidFill>
              </a:rPr>
              <a:t>true </a:t>
            </a:r>
            <a:r>
              <a:rPr lang="en-US" sz="2800" dirty="0">
                <a:solidFill>
                  <a:schemeClr val="bg1"/>
                </a:solidFill>
              </a:rPr>
              <a:t>by default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is not called for the initial render or</a:t>
            </a:r>
          </a:p>
          <a:p>
            <a:r>
              <a:rPr lang="en-US" sz="2800" dirty="0">
                <a:solidFill>
                  <a:schemeClr val="bg1"/>
                </a:solidFill>
              </a:rPr>
              <a:t>when </a:t>
            </a:r>
            <a:r>
              <a:rPr lang="en-US" sz="2800" dirty="0" err="1">
                <a:solidFill>
                  <a:schemeClr val="bg1"/>
                </a:solidFill>
              </a:rPr>
              <a:t>forceUpdate</a:t>
            </a:r>
            <a:r>
              <a:rPr lang="en-US" sz="2800" dirty="0">
                <a:solidFill>
                  <a:schemeClr val="bg1"/>
                </a:solidFill>
              </a:rPr>
              <a:t>() is used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478100-9EE2-4C6C-A43B-3D461026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907"/>
            <a:ext cx="8229600" cy="1143000"/>
          </a:xfrm>
        </p:spPr>
        <p:txBody>
          <a:bodyPr>
            <a:noAutofit/>
          </a:bodyPr>
          <a:lstStyle/>
          <a:p>
            <a:r>
              <a:rPr lang="ro-RO" sz="3000" b="1" dirty="0">
                <a:solidFill>
                  <a:schemeClr val="bg1"/>
                </a:solidFill>
              </a:rPr>
              <a:t>shouldComponentUpdate(nextProps, nextState)</a:t>
            </a: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155934" y="5334000"/>
            <a:ext cx="87335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Consider using the built-in </a:t>
            </a:r>
            <a:r>
              <a:rPr lang="en-US" sz="2000" b="1" dirty="0" err="1">
                <a:solidFill>
                  <a:schemeClr val="bg1"/>
                </a:solidFill>
              </a:rPr>
              <a:t>PureComponent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instead of writing </a:t>
            </a:r>
            <a:r>
              <a:rPr lang="en-US" dirty="0" err="1">
                <a:solidFill>
                  <a:schemeClr val="bg1"/>
                </a:solidFill>
              </a:rPr>
              <a:t>shouldComponentUpdate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by hand. </a:t>
            </a:r>
            <a:r>
              <a:rPr lang="en-US" dirty="0" err="1">
                <a:solidFill>
                  <a:srgbClr val="FFC000"/>
                </a:solidFill>
              </a:rPr>
              <a:t>PureComponent</a:t>
            </a:r>
            <a:r>
              <a:rPr lang="en-US" dirty="0">
                <a:solidFill>
                  <a:srgbClr val="FFC000"/>
                </a:solidFill>
              </a:rPr>
              <a:t> performs a shallow comparison of props and state,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and reduces the chance that you’ll skip a necessary update.</a:t>
            </a:r>
          </a:p>
        </p:txBody>
      </p:sp>
    </p:spTree>
    <p:extLst>
      <p:ext uri="{BB962C8B-B14F-4D97-AF65-F5344CB8AC3E}">
        <p14:creationId xmlns:p14="http://schemas.microsoft.com/office/powerpoint/2010/main" val="143115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AFB"/>
                </a:solidFill>
              </a:rPr>
              <a:t>Who am I?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</p:spPr>
      </p:pic>
      <p:sp>
        <p:nvSpPr>
          <p:cNvPr id="8" name="TextBox 7"/>
          <p:cNvSpPr txBox="1"/>
          <p:nvPr/>
        </p:nvSpPr>
        <p:spPr>
          <a:xfrm>
            <a:off x="3962400" y="2057400"/>
            <a:ext cx="48720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Experienced Web Developer.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Skilled in C#, .NET MVC, 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Sql</a:t>
            </a:r>
            <a:r>
              <a:rPr lang="en-US" sz="2800" dirty="0">
                <a:solidFill>
                  <a:schemeClr val="bg1"/>
                </a:solidFill>
              </a:rPr>
              <a:t> Server and some frontend technologies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like React (</a:t>
            </a:r>
            <a:r>
              <a:rPr lang="en-US" sz="2800" dirty="0" err="1">
                <a:solidFill>
                  <a:schemeClr val="bg1"/>
                </a:solidFill>
              </a:rPr>
              <a:t>Javascript</a:t>
            </a:r>
            <a:r>
              <a:rPr lang="en-US" sz="2800" dirty="0">
                <a:solidFill>
                  <a:schemeClr val="bg1"/>
                </a:solidFill>
              </a:rPr>
              <a:t> ES6),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Typescript, HTML5, CSS/LESS.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Strong engineering professional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graduated at „</a:t>
            </a:r>
            <a:r>
              <a:rPr lang="en-US" sz="2800" dirty="0" err="1">
                <a:solidFill>
                  <a:schemeClr val="bg1"/>
                </a:solidFill>
              </a:rPr>
              <a:t>Transilvania</a:t>
            </a:r>
            <a:r>
              <a:rPr lang="en-US" sz="2800" dirty="0">
                <a:solidFill>
                  <a:schemeClr val="bg1"/>
                </a:solidFill>
              </a:rPr>
              <a:t>” University from </a:t>
            </a:r>
            <a:r>
              <a:rPr lang="en-US" sz="2800" dirty="0" err="1">
                <a:solidFill>
                  <a:schemeClr val="bg1"/>
                </a:solidFill>
              </a:rPr>
              <a:t>Brașov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224C1-D6CF-4EAC-A170-E8CAD1FC8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46" y="1676400"/>
            <a:ext cx="3066348" cy="44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81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8DB5-E683-456C-BC96-A208BEA97DC0}"/>
              </a:ext>
            </a:extLst>
          </p:cNvPr>
          <p:cNvSpPr txBox="1"/>
          <p:nvPr/>
        </p:nvSpPr>
        <p:spPr>
          <a:xfrm>
            <a:off x="304800" y="1788856"/>
            <a:ext cx="88658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</a:rPr>
              <a:t>is invoked immediately after updating occurs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</a:rPr>
              <a:t>We can reload data from server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</a:rPr>
              <a:t>We can call </a:t>
            </a:r>
            <a:r>
              <a:rPr lang="en-US" sz="2700" dirty="0" err="1">
                <a:solidFill>
                  <a:schemeClr val="bg1"/>
                </a:solidFill>
              </a:rPr>
              <a:t>setState</a:t>
            </a:r>
            <a:r>
              <a:rPr lang="en-US" sz="2700" dirty="0">
                <a:solidFill>
                  <a:schemeClr val="bg1"/>
                </a:solidFill>
              </a:rPr>
              <a:t>() but note that it must be wrapped</a:t>
            </a:r>
          </a:p>
          <a:p>
            <a:r>
              <a:rPr lang="en-US" sz="2700" dirty="0">
                <a:solidFill>
                  <a:schemeClr val="bg1"/>
                </a:solidFill>
              </a:rPr>
              <a:t>in a condition like in the example above, or you’ll cause </a:t>
            </a:r>
          </a:p>
          <a:p>
            <a:r>
              <a:rPr lang="en-US" sz="2700" dirty="0">
                <a:solidFill>
                  <a:schemeClr val="bg1"/>
                </a:solidFill>
              </a:rPr>
              <a:t>an infinite loop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</a:rPr>
              <a:t>will not be invoked if </a:t>
            </a:r>
            <a:r>
              <a:rPr lang="en-US" sz="2400" dirty="0" err="1">
                <a:solidFill>
                  <a:schemeClr val="bg1"/>
                </a:solidFill>
              </a:rPr>
              <a:t>shouldComponentUpdate</a:t>
            </a:r>
            <a:r>
              <a:rPr lang="en-US" sz="2400" dirty="0">
                <a:solidFill>
                  <a:schemeClr val="bg1"/>
                </a:solidFill>
              </a:rPr>
              <a:t>() </a:t>
            </a:r>
            <a:r>
              <a:rPr lang="en-US" sz="2700" dirty="0">
                <a:solidFill>
                  <a:schemeClr val="bg1"/>
                </a:solidFill>
              </a:rPr>
              <a:t>returns false</a:t>
            </a:r>
            <a:endParaRPr lang="ro-RO" sz="27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478100-9EE2-4C6C-A43B-3D461026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9907"/>
            <a:ext cx="8229600" cy="1143000"/>
          </a:xfrm>
        </p:spPr>
        <p:txBody>
          <a:bodyPr>
            <a:noAutofit/>
          </a:bodyPr>
          <a:lstStyle/>
          <a:p>
            <a:r>
              <a:rPr lang="ro-RO" sz="3200" b="1" dirty="0">
                <a:solidFill>
                  <a:schemeClr val="bg1"/>
                </a:solidFill>
              </a:rPr>
              <a:t>componentDidUpdate(</a:t>
            </a:r>
            <a:r>
              <a:rPr lang="en-GB" sz="3200" b="1" dirty="0" err="1">
                <a:solidFill>
                  <a:schemeClr val="bg1">
                    <a:lumMod val="75000"/>
                  </a:schemeClr>
                </a:solidFill>
              </a:rPr>
              <a:t>prev</a:t>
            </a:r>
            <a:r>
              <a:rPr lang="ro-RO" sz="3200" b="1" dirty="0">
                <a:solidFill>
                  <a:schemeClr val="bg1">
                    <a:lumMod val="75000"/>
                  </a:schemeClr>
                </a:solidFill>
              </a:rPr>
              <a:t>Props</a:t>
            </a:r>
            <a:r>
              <a:rPr lang="en-GB" sz="32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GB" sz="3200" b="1" dirty="0" err="1">
                <a:solidFill>
                  <a:schemeClr val="bg1">
                    <a:lumMod val="75000"/>
                  </a:schemeClr>
                </a:solidFill>
              </a:rPr>
              <a:t>prevState</a:t>
            </a:r>
            <a:r>
              <a:rPr lang="ro-RO" sz="3200" b="1" dirty="0">
                <a:solidFill>
                  <a:schemeClr val="bg1"/>
                </a:solidFill>
              </a:rPr>
              <a:t>)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CEA0A-55B6-4BCF-8201-FB2473930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876800"/>
            <a:ext cx="5751397" cy="176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87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BC7528-5E10-4078-A5F5-722412A21C8B}"/>
              </a:ext>
            </a:extLst>
          </p:cNvPr>
          <p:cNvSpPr txBox="1"/>
          <p:nvPr/>
        </p:nvSpPr>
        <p:spPr>
          <a:xfrm>
            <a:off x="838200" y="1197114"/>
            <a:ext cx="7744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React events are named using </a:t>
            </a:r>
            <a:r>
              <a:rPr lang="en-US" sz="2000" dirty="0" err="1">
                <a:solidFill>
                  <a:schemeClr val="bg1"/>
                </a:solidFill>
              </a:rPr>
              <a:t>camelCase</a:t>
            </a:r>
            <a:r>
              <a:rPr lang="en-US" sz="2000" dirty="0">
                <a:solidFill>
                  <a:schemeClr val="bg1"/>
                </a:solidFill>
              </a:rPr>
              <a:t>, rather than lowercase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With JSX you pass a function as the event handler, rather than a string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13F83-3A62-45C7-89F4-E9D11426D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209800"/>
            <a:ext cx="2629684" cy="853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BACE46-6C60-460B-A4FB-8F9EEDB13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525" y="2209800"/>
            <a:ext cx="2721152" cy="769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523BF6-421C-439C-9332-1B47DA58AC44}"/>
              </a:ext>
            </a:extLst>
          </p:cNvPr>
          <p:cNvSpPr txBox="1"/>
          <p:nvPr/>
        </p:nvSpPr>
        <p:spPr>
          <a:xfrm>
            <a:off x="1125335" y="3200400"/>
            <a:ext cx="6875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Another difference is that you cannot return false to prevent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default behavior in React. You must call </a:t>
            </a:r>
            <a:r>
              <a:rPr lang="en-US" sz="2000" dirty="0" err="1">
                <a:solidFill>
                  <a:schemeClr val="bg1"/>
                </a:solidFill>
              </a:rPr>
              <a:t>preventDefault</a:t>
            </a:r>
            <a:r>
              <a:rPr lang="en-US" sz="2000" dirty="0">
                <a:solidFill>
                  <a:schemeClr val="bg1"/>
                </a:solidFill>
              </a:rPr>
              <a:t> explicitly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FD0D69-FCEF-4606-A77D-884526CC4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920" y="4085762"/>
            <a:ext cx="4077916" cy="2568706"/>
          </a:xfrm>
          <a:prstGeom prst="rect">
            <a:avLst/>
          </a:prstGeom>
        </p:spPr>
      </p:pic>
      <p:sp>
        <p:nvSpPr>
          <p:cNvPr id="11" name="Title 3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>
                <a:solidFill>
                  <a:srgbClr val="61DAFB"/>
                </a:solidFill>
              </a:rPr>
              <a:t>Handling Events</a:t>
            </a:r>
            <a:endParaRPr lang="en-US" dirty="0">
              <a:solidFill>
                <a:srgbClr val="61D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8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73F171-E370-4D19-B541-E04AFF8A6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973" y="1905000"/>
            <a:ext cx="3765403" cy="2629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C4BD7B-228E-4797-A9AB-6992CE570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25" y="1905000"/>
            <a:ext cx="3933093" cy="25839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CB558F-997E-4A13-A1F9-484C1DA239DF}"/>
              </a:ext>
            </a:extLst>
          </p:cNvPr>
          <p:cNvSpPr txBox="1"/>
          <p:nvPr/>
        </p:nvSpPr>
        <p:spPr>
          <a:xfrm>
            <a:off x="457200" y="1066800"/>
            <a:ext cx="8489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if you refer to a method without () after it, such as </a:t>
            </a:r>
            <a:r>
              <a:rPr lang="en-US" sz="2000" dirty="0" err="1">
                <a:solidFill>
                  <a:schemeClr val="bg1"/>
                </a:solidFill>
              </a:rPr>
              <a:t>onClick</a:t>
            </a:r>
            <a:r>
              <a:rPr lang="en-US" sz="2000" dirty="0">
                <a:solidFill>
                  <a:schemeClr val="bg1"/>
                </a:solidFill>
              </a:rPr>
              <a:t>={</a:t>
            </a:r>
            <a:r>
              <a:rPr lang="en-US" sz="2000" dirty="0" err="1">
                <a:solidFill>
                  <a:schemeClr val="bg1"/>
                </a:solidFill>
              </a:rPr>
              <a:t>this.handleClick</a:t>
            </a:r>
            <a:r>
              <a:rPr lang="en-US" sz="2000" dirty="0">
                <a:solidFill>
                  <a:schemeClr val="bg1"/>
                </a:solidFill>
              </a:rPr>
              <a:t>},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you should bind that method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1E7FDA-2C69-48DA-A521-DE8E89AA1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200" y="6133975"/>
            <a:ext cx="3978827" cy="419225"/>
          </a:xfrm>
          <a:prstGeom prst="rect">
            <a:avLst/>
          </a:prstGeom>
        </p:spPr>
      </p:pic>
      <p:sp>
        <p:nvSpPr>
          <p:cNvPr id="11" name="Title 3"/>
          <p:cNvSpPr txBox="1">
            <a:spLocks/>
          </p:cNvSpPr>
          <p:nvPr/>
        </p:nvSpPr>
        <p:spPr>
          <a:xfrm>
            <a:off x="5334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>
                <a:solidFill>
                  <a:srgbClr val="61DAFB"/>
                </a:solidFill>
              </a:rPr>
              <a:t>Handling Events</a:t>
            </a:r>
            <a:endParaRPr lang="en-US" dirty="0">
              <a:solidFill>
                <a:srgbClr val="61DAF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724400"/>
            <a:ext cx="198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Passing Arguments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5004137"/>
            <a:ext cx="8790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both cases, the 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</a:t>
            </a:r>
            <a:r>
              <a:rPr lang="en-US" sz="2000" dirty="0">
                <a:solidFill>
                  <a:schemeClr val="bg1"/>
                </a:solidFill>
              </a:rPr>
              <a:t> argument representing the React 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event</a:t>
            </a:r>
            <a:r>
              <a:rPr lang="en-US" sz="2000" dirty="0">
                <a:solidFill>
                  <a:schemeClr val="bg1"/>
                </a:solidFill>
              </a:rPr>
              <a:t> will be passed as a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Second argument after the ID. With an arrow function, we have to pass it explicitly, </a:t>
            </a:r>
          </a:p>
          <a:p>
            <a:r>
              <a:rPr lang="en-US" sz="2000" dirty="0">
                <a:solidFill>
                  <a:schemeClr val="bg1"/>
                </a:solidFill>
              </a:rPr>
              <a:t>but with bind any further arguments are automatically forwarded.</a:t>
            </a:r>
          </a:p>
        </p:txBody>
      </p:sp>
    </p:spTree>
    <p:extLst>
      <p:ext uri="{BB962C8B-B14F-4D97-AF65-F5344CB8AC3E}">
        <p14:creationId xmlns:p14="http://schemas.microsoft.com/office/powerpoint/2010/main" val="1829816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47DC-4560-4913-8B66-44FEA2E0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61DAFB"/>
                </a:solidFill>
              </a:rPr>
              <a:t>Keys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9302" y="1600200"/>
            <a:ext cx="8301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Keys</a:t>
            </a:r>
            <a:r>
              <a:rPr lang="en-US" sz="2400" dirty="0">
                <a:solidFill>
                  <a:schemeClr val="bg1"/>
                </a:solidFill>
              </a:rPr>
              <a:t> help React identify which items have changed,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are added, or are removed. Keys should be given to the elements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inside the array to give the elements a stable identity: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58293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64580" y="5352871"/>
            <a:ext cx="7614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If we add or remove some elements in the future or change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the order of the dynamically created elements,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React will use the key values to keep track of each element.</a:t>
            </a: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CB558F-997E-4A13-A1F9-484C1DA239DF}"/>
              </a:ext>
            </a:extLst>
          </p:cNvPr>
          <p:cNvSpPr txBox="1"/>
          <p:nvPr/>
        </p:nvSpPr>
        <p:spPr>
          <a:xfrm>
            <a:off x="381000" y="1454989"/>
            <a:ext cx="8243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How to update something on the Parent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component from a child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61DAFB"/>
                </a:solidFill>
              </a:rPr>
              <a:t>Lifting State Up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BC2EBB-38B7-42E6-BD00-0F45447A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95" y="30480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57611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0BC0-018A-477E-9754-F39A7003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Q</a:t>
            </a:r>
            <a:r>
              <a:rPr lang="en-US" sz="7200" dirty="0">
                <a:solidFill>
                  <a:srgbClr val="FFC000"/>
                </a:solidFill>
              </a:rPr>
              <a:t>&amp;</a:t>
            </a:r>
            <a:r>
              <a:rPr lang="en-US" sz="8800" dirty="0">
                <a:solidFill>
                  <a:schemeClr val="bg1"/>
                </a:solidFill>
              </a:rPr>
              <a:t>A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2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AFB"/>
                </a:solidFill>
              </a:rPr>
              <a:t>What do we do today?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6DC7F0-CF9A-459E-8C8A-63CAC6373E80}"/>
              </a:ext>
            </a:extLst>
          </p:cNvPr>
          <p:cNvSpPr txBox="1"/>
          <p:nvPr/>
        </p:nvSpPr>
        <p:spPr>
          <a:xfrm>
            <a:off x="914400" y="1682859"/>
            <a:ext cx="4872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React or not React?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What is it?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How it works?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Why do we need it?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3E1F7-B18F-4D99-95A6-A89B507827E9}"/>
              </a:ext>
            </a:extLst>
          </p:cNvPr>
          <p:cNvSpPr txBox="1"/>
          <p:nvPr/>
        </p:nvSpPr>
        <p:spPr>
          <a:xfrm>
            <a:off x="2214514" y="3886200"/>
            <a:ext cx="64722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2. Create small application using React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>
                <a:solidFill>
                  <a:schemeClr val="bg1"/>
                </a:solidFill>
              </a:rPr>
              <a:t>Javascript</a:t>
            </a: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Component, state/props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Lifecycle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49F79-AC70-4AA7-AA9C-2708315F4321}"/>
              </a:ext>
            </a:extLst>
          </p:cNvPr>
          <p:cNvSpPr txBox="1"/>
          <p:nvPr/>
        </p:nvSpPr>
        <p:spPr>
          <a:xfrm>
            <a:off x="838200" y="6041424"/>
            <a:ext cx="647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Coffee break:  15:45 – 16:00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3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AFB"/>
                </a:solidFill>
              </a:rPr>
              <a:t>What is it?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</p:spPr>
      </p:pic>
      <p:sp>
        <p:nvSpPr>
          <p:cNvPr id="8" name="TextBox 7"/>
          <p:cNvSpPr txBox="1"/>
          <p:nvPr/>
        </p:nvSpPr>
        <p:spPr>
          <a:xfrm>
            <a:off x="784138" y="2514600"/>
            <a:ext cx="765209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React is a declarative, efficient, and flexible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JavaScript library for building user interfaces.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 It lets you compose complex </a:t>
            </a:r>
            <a:r>
              <a:rPr lang="en-US" sz="3200" dirty="0" err="1">
                <a:solidFill>
                  <a:schemeClr val="bg1"/>
                </a:solidFill>
              </a:rPr>
              <a:t>Uis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from small and isolated pieces of code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called “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>
                <a:solidFill>
                  <a:schemeClr val="bg1"/>
                </a:solidFill>
              </a:rPr>
              <a:t>”.</a:t>
            </a:r>
            <a:endParaRPr lang="ro-RO" sz="3200" dirty="0">
              <a:solidFill>
                <a:schemeClr val="bg1"/>
              </a:solidFill>
            </a:endParaRPr>
          </a:p>
          <a:p>
            <a:pPr algn="ctr"/>
            <a:endParaRPr lang="ro-RO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3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AFB"/>
                </a:solidFill>
              </a:rPr>
              <a:t>Virtual</a:t>
            </a:r>
            <a:r>
              <a:rPr lang="ro-RO" dirty="0">
                <a:solidFill>
                  <a:srgbClr val="61DAFB"/>
                </a:solidFill>
              </a:rPr>
              <a:t> DOM</a:t>
            </a:r>
            <a:endParaRPr lang="en-US" dirty="0">
              <a:solidFill>
                <a:srgbClr val="61DAFB"/>
              </a:solidFill>
            </a:endParaRPr>
          </a:p>
        </p:txBody>
      </p:sp>
      <p:pic>
        <p:nvPicPr>
          <p:cNvPr id="52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</p:spPr>
      </p:pic>
      <p:sp>
        <p:nvSpPr>
          <p:cNvPr id="31" name="TextBox 30"/>
          <p:cNvSpPr txBox="1"/>
          <p:nvPr/>
        </p:nvSpPr>
        <p:spPr>
          <a:xfrm>
            <a:off x="347477" y="1524000"/>
            <a:ext cx="852541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is an abstraction of the HTML DOM. It is detached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from the browser-specific implementation details.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The Virtual DOM is a programming concept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where a representation of a UI is kept in memory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and synced with the “real” DOM by a library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such as </a:t>
            </a:r>
            <a:r>
              <a:rPr lang="en-US" sz="3200" b="1" dirty="0" err="1">
                <a:solidFill>
                  <a:schemeClr val="bg1"/>
                </a:solidFill>
              </a:rPr>
              <a:t>ReactDOM</a:t>
            </a:r>
            <a:r>
              <a:rPr lang="en-US" sz="32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For every DOM object,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there is a corresponding "virtual DOM object."</a:t>
            </a:r>
          </a:p>
        </p:txBody>
      </p:sp>
    </p:spTree>
    <p:extLst>
      <p:ext uri="{BB962C8B-B14F-4D97-AF65-F5344CB8AC3E}">
        <p14:creationId xmlns:p14="http://schemas.microsoft.com/office/powerpoint/2010/main" val="129124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DAFB"/>
                </a:solidFill>
              </a:rPr>
              <a:t>Reconciliation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27675" y="506206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SetState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855788" y="4821798"/>
            <a:ext cx="0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cagon 17"/>
          <p:cNvSpPr/>
          <p:nvPr/>
        </p:nvSpPr>
        <p:spPr>
          <a:xfrm>
            <a:off x="7436688" y="5671666"/>
            <a:ext cx="838200" cy="73404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2</a:t>
            </a:r>
          </a:p>
        </p:txBody>
      </p:sp>
      <p:sp>
        <p:nvSpPr>
          <p:cNvPr id="21" name="Decagon 20"/>
          <p:cNvSpPr/>
          <p:nvPr/>
        </p:nvSpPr>
        <p:spPr>
          <a:xfrm>
            <a:off x="7432375" y="4087751"/>
            <a:ext cx="838200" cy="734047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1</a:t>
            </a:r>
          </a:p>
        </p:txBody>
      </p:sp>
      <p:cxnSp>
        <p:nvCxnSpPr>
          <p:cNvPr id="20" name="Straight Arrow Connector 19"/>
          <p:cNvCxnSpPr>
            <a:stCxn id="18" idx="6"/>
            <a:endCxn id="22" idx="3"/>
          </p:cNvCxnSpPr>
          <p:nvPr/>
        </p:nvCxnSpPr>
        <p:spPr>
          <a:xfrm flipH="1">
            <a:off x="6618645" y="6038690"/>
            <a:ext cx="818043" cy="10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675849" y="4432007"/>
            <a:ext cx="603821" cy="63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336875" y="4107424"/>
            <a:ext cx="1281770" cy="68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Virtual DOM 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23128" y="5060460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29" name="Straight Arrow Connector 28"/>
          <p:cNvCxnSpPr>
            <a:endCxn id="21" idx="6"/>
          </p:cNvCxnSpPr>
          <p:nvPr/>
        </p:nvCxnSpPr>
        <p:spPr>
          <a:xfrm>
            <a:off x="6477000" y="4454775"/>
            <a:ext cx="955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685913" y="5429792"/>
            <a:ext cx="603821" cy="55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1"/>
          </p:cNvCxnSpPr>
          <p:nvPr/>
        </p:nvCxnSpPr>
        <p:spPr>
          <a:xfrm flipH="1">
            <a:off x="4656184" y="5245126"/>
            <a:ext cx="366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0730" y="4747036"/>
            <a:ext cx="2912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all the differences</a:t>
            </a:r>
            <a:endParaRPr lang="ro-RO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discovers optimal changes</a:t>
            </a:r>
            <a:endParaRPr lang="ro-RO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209800" y="548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19092" y="5781938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Yes</a:t>
            </a:r>
            <a:endParaRPr lang="ro-RO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6250" y="6151270"/>
            <a:ext cx="16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“Redraw” DOM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97238" y="6145216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Stop!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8755" y="57960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</a:t>
            </a:r>
            <a:endParaRPr lang="ro-RO" b="1" dirty="0">
              <a:solidFill>
                <a:schemeClr val="bg1"/>
              </a:solidFill>
            </a:endParaRPr>
          </a:p>
        </p:txBody>
      </p:sp>
      <p:pic>
        <p:nvPicPr>
          <p:cNvPr id="52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</p:spPr>
      </p:pic>
      <p:sp>
        <p:nvSpPr>
          <p:cNvPr id="22" name="Rounded Rectangle 21"/>
          <p:cNvSpPr/>
          <p:nvPr/>
        </p:nvSpPr>
        <p:spPr>
          <a:xfrm>
            <a:off x="5336875" y="5708868"/>
            <a:ext cx="1281770" cy="68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Virtual DOM 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0527" y="1524000"/>
            <a:ext cx="77793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is the process through which React updates the DOM.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When a component's </a:t>
            </a:r>
            <a:r>
              <a:rPr lang="en-US" sz="2400" dirty="0">
                <a:solidFill>
                  <a:srgbClr val="FFC000"/>
                </a:solidFill>
              </a:rPr>
              <a:t>state changes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React has to calculate if it is necessary to update the DOM.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It does this by  </a:t>
            </a:r>
            <a:r>
              <a:rPr lang="en-US" sz="2400" dirty="0" err="1">
                <a:solidFill>
                  <a:schemeClr val="bg1"/>
                </a:solidFill>
              </a:rPr>
              <a:t>unmounting</a:t>
            </a:r>
            <a:r>
              <a:rPr lang="en-US" sz="2400" dirty="0">
                <a:solidFill>
                  <a:schemeClr val="bg1"/>
                </a:solidFill>
              </a:rPr>
              <a:t> the whole </a:t>
            </a:r>
            <a:r>
              <a:rPr lang="en-US" sz="2400" dirty="0">
                <a:solidFill>
                  <a:srgbClr val="FFC000"/>
                </a:solidFill>
              </a:rPr>
              <a:t>virtual DOM (tree)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and create a new one, comparing it with the current DOM.</a:t>
            </a:r>
          </a:p>
        </p:txBody>
      </p:sp>
    </p:spTree>
    <p:extLst>
      <p:ext uri="{BB962C8B-B14F-4D97-AF65-F5344CB8AC3E}">
        <p14:creationId xmlns:p14="http://schemas.microsoft.com/office/powerpoint/2010/main" val="31674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9B35AC-2C10-4B95-AC86-21BD4AD41EB1}"/>
              </a:ext>
            </a:extLst>
          </p:cNvPr>
          <p:cNvSpPr/>
          <p:nvPr/>
        </p:nvSpPr>
        <p:spPr>
          <a:xfrm>
            <a:off x="685800" y="1447800"/>
            <a:ext cx="7739067" cy="403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347DC-4560-4913-8B66-44FEA2E0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1737C-3FB8-43BC-A0C8-F8BB52E0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66" y="1538801"/>
            <a:ext cx="7553334" cy="38565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9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23" y="101701"/>
            <a:ext cx="5319155" cy="6553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0" h="0"/>
            <a:bevelB w="0" h="0"/>
          </a:sp3d>
        </p:spPr>
      </p:pic>
    </p:spTree>
    <p:extLst>
      <p:ext uri="{BB962C8B-B14F-4D97-AF65-F5344CB8AC3E}">
        <p14:creationId xmlns:p14="http://schemas.microsoft.com/office/powerpoint/2010/main" val="33461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61DAFB"/>
                </a:solidFill>
              </a:rPr>
              <a:t>JXS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"/>
            <a:ext cx="1354292" cy="9564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3000" y="1143000"/>
            <a:ext cx="6391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 it is a syntax extension to JavaScript.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370" y="1828800"/>
            <a:ext cx="81126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Using JSX you can write concise HTML in the same file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as you write JavaScript code, then Babel will transform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these expressions into actual JavaScript code.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3352800"/>
            <a:ext cx="4862513" cy="2908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0946" y="6400800"/>
            <a:ext cx="3100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- Is not mandatory to use JSX with React</a:t>
            </a:r>
          </a:p>
        </p:txBody>
      </p:sp>
    </p:spTree>
    <p:extLst>
      <p:ext uri="{BB962C8B-B14F-4D97-AF65-F5344CB8AC3E}">
        <p14:creationId xmlns:p14="http://schemas.microsoft.com/office/powerpoint/2010/main" val="303869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1016</Words>
  <Application>Microsoft Office PowerPoint</Application>
  <PresentationFormat>On-screen Show (4:3)</PresentationFormat>
  <Paragraphs>160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Who am I?</vt:lpstr>
      <vt:lpstr>What do we do today?</vt:lpstr>
      <vt:lpstr>What is it?</vt:lpstr>
      <vt:lpstr>Virtual DOM</vt:lpstr>
      <vt:lpstr>Reconciliation</vt:lpstr>
      <vt:lpstr>PowerPoint Presentation</vt:lpstr>
      <vt:lpstr>PowerPoint Presentation</vt:lpstr>
      <vt:lpstr>JXS</vt:lpstr>
      <vt:lpstr>JXS</vt:lpstr>
      <vt:lpstr>Components</vt:lpstr>
      <vt:lpstr>Rendering a Component</vt:lpstr>
      <vt:lpstr>Composing Components</vt:lpstr>
      <vt:lpstr>PROPS, STATE</vt:lpstr>
      <vt:lpstr>Lifecycle methods</vt:lpstr>
      <vt:lpstr>constructor()</vt:lpstr>
      <vt:lpstr>render()</vt:lpstr>
      <vt:lpstr>componentDidMount()</vt:lpstr>
      <vt:lpstr>shouldComponentUpdate(nextProps, nextState)</vt:lpstr>
      <vt:lpstr>componentDidUpdate(prevProps, prevState)</vt:lpstr>
      <vt:lpstr>PowerPoint Presentation</vt:lpstr>
      <vt:lpstr>PowerPoint Presentation</vt:lpstr>
      <vt:lpstr>Keys</vt:lpstr>
      <vt:lpstr>Example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Jonny-PC</dc:creator>
  <cp:lastModifiedBy>Ioan Adrian MORAR</cp:lastModifiedBy>
  <cp:revision>128</cp:revision>
  <dcterms:created xsi:type="dcterms:W3CDTF">2018-09-16T14:46:08Z</dcterms:created>
  <dcterms:modified xsi:type="dcterms:W3CDTF">2019-10-11T15:09:57Z</dcterms:modified>
</cp:coreProperties>
</file>