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96"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39"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FC79D-A0EB-443C-81D5-2E888AA946F7}"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18A11-0B59-40AA-9583-986792243331}" type="slidenum">
              <a:rPr lang="en-US" smtClean="0"/>
              <a:t>‹#›</a:t>
            </a:fld>
            <a:endParaRPr lang="en-US"/>
          </a:p>
        </p:txBody>
      </p:sp>
    </p:spTree>
    <p:extLst>
      <p:ext uri="{BB962C8B-B14F-4D97-AF65-F5344CB8AC3E}">
        <p14:creationId xmlns:p14="http://schemas.microsoft.com/office/powerpoint/2010/main" val="318423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818A11-0B59-40AA-9583-986792243331}" type="slidenum">
              <a:rPr lang="en-US" smtClean="0"/>
              <a:t>14</a:t>
            </a:fld>
            <a:endParaRPr lang="en-US"/>
          </a:p>
        </p:txBody>
      </p:sp>
    </p:spTree>
    <p:extLst>
      <p:ext uri="{BB962C8B-B14F-4D97-AF65-F5344CB8AC3E}">
        <p14:creationId xmlns:p14="http://schemas.microsoft.com/office/powerpoint/2010/main" val="141878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3745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95269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533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161601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2102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01017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10381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15657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343114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6F7A4-7A6D-4F24-9F45-ED5EB4D8E7B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26386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A6F7A4-7A6D-4F24-9F45-ED5EB4D8E7BF}"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407407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A6F7A4-7A6D-4F24-9F45-ED5EB4D8E7BF}"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126829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A6F7A4-7A6D-4F24-9F45-ED5EB4D8E7BF}"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136199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6F7A4-7A6D-4F24-9F45-ED5EB4D8E7BF}"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180101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6F7A4-7A6D-4F24-9F45-ED5EB4D8E7BF}"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264807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6F7A4-7A6D-4F24-9F45-ED5EB4D8E7BF}"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3A207-5B22-4B3F-AFD2-88EC649F323A}" type="slidenum">
              <a:rPr lang="en-US" smtClean="0"/>
              <a:t>‹#›</a:t>
            </a:fld>
            <a:endParaRPr lang="en-US"/>
          </a:p>
        </p:txBody>
      </p:sp>
    </p:spTree>
    <p:extLst>
      <p:ext uri="{BB962C8B-B14F-4D97-AF65-F5344CB8AC3E}">
        <p14:creationId xmlns:p14="http://schemas.microsoft.com/office/powerpoint/2010/main" val="55865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A6F7A4-7A6D-4F24-9F45-ED5EB4D8E7BF}" type="datetimeFigureOut">
              <a:rPr lang="en-US" smtClean="0"/>
              <a:t>5/4/2024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43A207-5B22-4B3F-AFD2-88EC649F323A}" type="slidenum">
              <a:rPr lang="en-US" smtClean="0"/>
              <a:t>‹#›</a:t>
            </a:fld>
            <a:endParaRPr lang="en-US"/>
          </a:p>
        </p:txBody>
      </p:sp>
    </p:spTree>
    <p:extLst>
      <p:ext uri="{BB962C8B-B14F-4D97-AF65-F5344CB8AC3E}">
        <p14:creationId xmlns:p14="http://schemas.microsoft.com/office/powerpoint/2010/main" val="23438008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9925" y="629983"/>
            <a:ext cx="7850777" cy="5347105"/>
          </a:xfrm>
          <a:prstGeom prst="rect">
            <a:avLst/>
          </a:prstGeom>
        </p:spPr>
        <p:txBody>
          <a:bodyPr wrap="square">
            <a:spAutoFit/>
          </a:bodyPr>
          <a:lstStyle/>
          <a:p>
            <a:pPr algn="ctr">
              <a:lnSpc>
                <a:spcPct val="90000"/>
              </a:lnSpc>
            </a:pPr>
            <a:r>
              <a:rPr lang="en-US" sz="2800" b="1" dirty="0">
                <a:solidFill>
                  <a:srgbClr val="000000"/>
                </a:solidFill>
                <a:latin typeface="Arial" panose="020B0604020202020204" pitchFamily="34" charset="0"/>
                <a:ea typeface="Times New Roman" panose="02020603050405020304" pitchFamily="18" charset="0"/>
              </a:rPr>
              <a:t>ANDROID BASED   E-VOTING SYSTEM</a:t>
            </a:r>
            <a:endParaRPr lang="en-US" sz="2800" dirty="0" smtClean="0">
              <a:effectLst/>
              <a:latin typeface="Times New Roman" panose="02020603050405020304" pitchFamily="18" charset="0"/>
              <a:ea typeface="Times New Roman" panose="02020603050405020304" pitchFamily="18" charset="0"/>
            </a:endParaRPr>
          </a:p>
          <a:p>
            <a:pPr>
              <a:lnSpc>
                <a:spcPct val="90000"/>
              </a:lnSpc>
              <a:spcBef>
                <a:spcPts val="1000"/>
              </a:spcBef>
            </a:pPr>
            <a:r>
              <a:rPr lang="en-US" b="1" i="1" dirty="0">
                <a:solidFill>
                  <a:srgbClr val="000000"/>
                </a:solidFill>
                <a:latin typeface="Arial" panose="020B0604020202020204" pitchFamily="34" charset="0"/>
                <a:ea typeface="Times New Roman" panose="02020603050405020304" pitchFamily="18" charset="0"/>
              </a:rPr>
              <a:t> </a:t>
            </a:r>
            <a:endParaRPr lang="en-US" sz="14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400" b="1" i="1" dirty="0">
                <a:solidFill>
                  <a:srgbClr val="000000"/>
                </a:solidFill>
                <a:latin typeface="Arial" panose="020B0604020202020204" pitchFamily="34" charset="0"/>
                <a:ea typeface="Times New Roman" panose="02020603050405020304" pitchFamily="18" charset="0"/>
              </a:rPr>
              <a:t>Undertaken By:</a:t>
            </a:r>
            <a:endParaRPr lang="en-US" sz="24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b="1" i="1" dirty="0">
                <a:solidFill>
                  <a:srgbClr val="000000"/>
                </a:solidFill>
                <a:latin typeface="Arial" panose="020B0604020202020204" pitchFamily="34" charset="0"/>
                <a:ea typeface="Times New Roman" panose="02020603050405020304" pitchFamily="18" charset="0"/>
              </a:rPr>
              <a:t> </a:t>
            </a:r>
            <a:endParaRPr lang="en-US" sz="14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000" b="1" dirty="0">
                <a:solidFill>
                  <a:srgbClr val="000000"/>
                </a:solidFill>
                <a:latin typeface="Arial" panose="020B0604020202020204" pitchFamily="34" charset="0"/>
                <a:ea typeface="Times New Roman" panose="02020603050405020304" pitchFamily="18" charset="0"/>
              </a:rPr>
              <a:t>Muhammad Nadeem</a:t>
            </a:r>
            <a:endParaRPr lang="en-US" sz="20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000" b="1" cap="all" dirty="0">
                <a:solidFill>
                  <a:srgbClr val="000000"/>
                </a:solidFill>
                <a:latin typeface="Arial" panose="020B0604020202020204" pitchFamily="34" charset="0"/>
                <a:ea typeface="Times New Roman" panose="02020603050405020304" pitchFamily="18" charset="0"/>
              </a:rPr>
              <a:t>Reg. No. </a:t>
            </a:r>
            <a:r>
              <a:rPr lang="en-US" sz="2000" b="1" cap="all" dirty="0" smtClean="0">
                <a:solidFill>
                  <a:srgbClr val="000000"/>
                </a:solidFill>
                <a:latin typeface="Arial" panose="020B0604020202020204" pitchFamily="34" charset="0"/>
                <a:ea typeface="Times New Roman" panose="02020603050405020304" pitchFamily="18" charset="0"/>
              </a:rPr>
              <a:t>CIIT/FA20-bse-035/  </a:t>
            </a:r>
            <a:r>
              <a:rPr lang="en-US" sz="2000" b="1" cap="all" dirty="0" err="1" smtClean="0">
                <a:solidFill>
                  <a:srgbClr val="000000"/>
                </a:solidFill>
                <a:latin typeface="Arial" panose="020B0604020202020204" pitchFamily="34" charset="0"/>
                <a:ea typeface="Times New Roman" panose="02020603050405020304" pitchFamily="18" charset="0"/>
              </a:rPr>
              <a:t>Vehari</a:t>
            </a:r>
            <a:endParaRPr lang="en-US" sz="20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000" b="1" cap="all" dirty="0">
                <a:solidFill>
                  <a:srgbClr val="000000"/>
                </a:solidFill>
                <a:latin typeface="Arial" panose="020B0604020202020204" pitchFamily="34" charset="0"/>
                <a:ea typeface="Times New Roman" panose="02020603050405020304" pitchFamily="18" charset="0"/>
              </a:rPr>
              <a:t> </a:t>
            </a:r>
            <a:endParaRPr lang="en-US" sz="20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000" b="1" dirty="0">
                <a:solidFill>
                  <a:srgbClr val="000000"/>
                </a:solidFill>
                <a:latin typeface="Arial" panose="020B0604020202020204" pitchFamily="34" charset="0"/>
                <a:ea typeface="Times New Roman" panose="02020603050405020304" pitchFamily="18" charset="0"/>
              </a:rPr>
              <a:t>Muhammad Usman</a:t>
            </a:r>
            <a:endParaRPr lang="en-US" sz="2000" dirty="0" smtClean="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en-US" sz="2000" b="1" cap="all" dirty="0">
                <a:solidFill>
                  <a:srgbClr val="000000"/>
                </a:solidFill>
                <a:latin typeface="Arial" panose="020B0604020202020204" pitchFamily="34" charset="0"/>
                <a:ea typeface="Times New Roman" panose="02020603050405020304" pitchFamily="18" charset="0"/>
              </a:rPr>
              <a:t>Reg. No. CIIT/FA20-bse-055</a:t>
            </a:r>
            <a:r>
              <a:rPr lang="en-US" sz="2000" b="1" cap="all" dirty="0" smtClean="0">
                <a:solidFill>
                  <a:srgbClr val="000000"/>
                </a:solidFill>
                <a:latin typeface="Arial" panose="020B0604020202020204" pitchFamily="34" charset="0"/>
                <a:ea typeface="Times New Roman" panose="02020603050405020304" pitchFamily="18" charset="0"/>
              </a:rPr>
              <a:t>/  </a:t>
            </a:r>
            <a:r>
              <a:rPr lang="en-US" sz="2000" b="1" cap="all" dirty="0" err="1" smtClean="0">
                <a:solidFill>
                  <a:srgbClr val="000000"/>
                </a:solidFill>
                <a:latin typeface="Arial" panose="020B0604020202020204" pitchFamily="34" charset="0"/>
                <a:ea typeface="Times New Roman" panose="02020603050405020304" pitchFamily="18" charset="0"/>
              </a:rPr>
              <a:t>Vehari</a:t>
            </a:r>
            <a:endParaRPr lang="en-US" sz="2000" dirty="0" smtClean="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000" b="1" i="1" dirty="0" smtClean="0">
                <a:effectLst/>
                <a:latin typeface="Calibri" panose="020F0502020204030204" pitchFamily="34" charset="0"/>
                <a:ea typeface="Calibri" panose="020F0502020204030204" pitchFamily="34" charset="0"/>
                <a:cs typeface="Times New Roman" panose="02020603050405020304" pitchFamily="18" charset="0"/>
              </a:rPr>
              <a:t>                                             Supervised By: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i="1" dirty="0" smtClean="0">
                <a:effectLst/>
                <a:latin typeface="Calibri" panose="020F0502020204030204" pitchFamily="34" charset="0"/>
                <a:ea typeface="Calibri" panose="020F0502020204030204" pitchFamily="34" charset="0"/>
                <a:cs typeface="Times New Roman" panose="02020603050405020304" pitchFamily="18" charset="0"/>
              </a:rPr>
              <a:t>                                            Sir NASHIT ALI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276841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152352" rIns="0" bIns="152352" numCol="1" anchor="ctr" anchorCtr="0" compatLnSpc="1">
            <a:prstTxWarp prst="textNoShape">
              <a:avLst/>
            </a:prstTxWarp>
            <a:spAutoFit/>
          </a:bodyPr>
          <a:lstStyle/>
          <a:p>
            <a:endParaRPr lang="en-US"/>
          </a:p>
        </p:txBody>
      </p:sp>
      <p:pic>
        <p:nvPicPr>
          <p:cNvPr id="3073" name="Picture 5" descr="M-Vote-Use-Cas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863" y="457200"/>
            <a:ext cx="5434148" cy="61264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097281" y="-422196"/>
            <a:ext cx="745889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altLang="en-US" sz="24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rPr>
              <a:t/>
            </a:r>
            <a:br>
              <a:rPr kumimoji="0" lang="en-CA" altLang="en-US" sz="24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rPr>
            </a:br>
            <a:r>
              <a:rPr kumimoji="0" lang="en-CA" altLang="en-US" sz="2400" b="1" i="0" u="none" strike="noStrike" cap="none" normalizeH="0" baseline="0" dirty="0" smtClean="0" bmk="_Toc5693646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Behavioral Requirements</a:t>
            </a:r>
            <a:endParaRPr kumimoji="0" lang="en-CA" altLang="en-US" sz="24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CA"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3938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833" y="1667714"/>
            <a:ext cx="6096000" cy="1154162"/>
          </a:xfrm>
          <a:prstGeom prst="rect">
            <a:avLst/>
          </a:prstGeom>
        </p:spPr>
        <p:txBody>
          <a:bodyPr>
            <a:spAutoFit/>
          </a:bodyPr>
          <a:lstStyle/>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User Authentication and Authorization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Real-time Monitoring and Reporting</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User Feedback and Support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5972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7387" y="114599"/>
            <a:ext cx="5703741" cy="548099"/>
          </a:xfrm>
          <a:prstGeom prst="rect">
            <a:avLst/>
          </a:prstGeom>
        </p:spPr>
        <p:txBody>
          <a:bodyPr wrap="none">
            <a:spAutoFit/>
          </a:bodyPr>
          <a:lstStyle/>
          <a:p>
            <a:pPr marL="457200" marR="0" indent="0">
              <a:lnSpc>
                <a:spcPct val="115000"/>
              </a:lnSpc>
              <a:spcBef>
                <a:spcPts val="1200"/>
              </a:spcBef>
              <a:spcAft>
                <a:spcPts val="1200"/>
              </a:spcAft>
              <a:tabLst>
                <a:tab pos="914400" algn="l"/>
                <a:tab pos="457200" algn="l"/>
              </a:tabLst>
            </a:pPr>
            <a:r>
              <a:rPr lang="en-CA" sz="2800" b="1" dirty="0" smtClean="0">
                <a:latin typeface="Times" panose="02020603050405020304" pitchFamily="18" charset="0"/>
                <a:ea typeface="Times New Roman" panose="02020603050405020304" pitchFamily="18" charset="0"/>
              </a:rPr>
              <a:t>External Interface Requirements</a:t>
            </a:r>
            <a:endParaRPr lang="en-US" sz="2800" b="1" dirty="0">
              <a:effectLst/>
              <a:latin typeface="Times" panose="02020603050405020304" pitchFamily="18" charset="0"/>
              <a:ea typeface="Times New Roman" panose="02020603050405020304" pitchFamily="18" charset="0"/>
            </a:endParaRPr>
          </a:p>
        </p:txBody>
      </p:sp>
      <p:pic>
        <p:nvPicPr>
          <p:cNvPr id="3" name="Picture 2" descr="C:\Users\PREMIER\AppData\Local\Packages\5319275A.WhatsAppDesktop_cv1g1gvanyjgm\TempState\DFB84A11F431C62436CFB760E30A34FE\WhatsApp Image 2024-05-01 at 10.06.03_68cccbf5.jpg"/>
          <p:cNvPicPr/>
          <p:nvPr/>
        </p:nvPicPr>
        <p:blipFill rotWithShape="1">
          <a:blip r:embed="rId2">
            <a:extLst>
              <a:ext uri="{28A0092B-C50C-407E-A947-70E740481C1C}">
                <a14:useLocalDpi xmlns:a14="http://schemas.microsoft.com/office/drawing/2010/main" val="0"/>
              </a:ext>
            </a:extLst>
          </a:blip>
          <a:srcRect b="10385"/>
          <a:stretch/>
        </p:blipFill>
        <p:spPr bwMode="auto">
          <a:xfrm>
            <a:off x="2948107" y="787718"/>
            <a:ext cx="3162300" cy="56702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35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340A39045C40D50DDA207BCFDECE883A\WhatsApp Image 2024-05-01 at 10.06.03_6fe32b12.jpg"/>
          <p:cNvPicPr/>
          <p:nvPr/>
        </p:nvPicPr>
        <p:blipFill rotWithShape="1">
          <a:blip r:embed="rId2">
            <a:extLst>
              <a:ext uri="{28A0092B-C50C-407E-A947-70E740481C1C}">
                <a14:useLocalDpi xmlns:a14="http://schemas.microsoft.com/office/drawing/2010/main" val="0"/>
              </a:ext>
            </a:extLst>
          </a:blip>
          <a:srcRect b="10650"/>
          <a:stretch/>
        </p:blipFill>
        <p:spPr bwMode="auto">
          <a:xfrm>
            <a:off x="2786064" y="371475"/>
            <a:ext cx="3496218" cy="63293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643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A4666CD9E1AB0E4ABF05A0FB232F4AD3\WhatsApp Image 2024-05-01 at 10.06.05_7dbe7ab8.jpg"/>
          <p:cNvPicPr/>
          <p:nvPr/>
        </p:nvPicPr>
        <p:blipFill rotWithShape="1">
          <a:blip r:embed="rId3">
            <a:extLst>
              <a:ext uri="{28A0092B-C50C-407E-A947-70E740481C1C}">
                <a14:useLocalDpi xmlns:a14="http://schemas.microsoft.com/office/drawing/2010/main" val="0"/>
              </a:ext>
            </a:extLst>
          </a:blip>
          <a:srcRect b="10560"/>
          <a:stretch/>
        </p:blipFill>
        <p:spPr bwMode="auto">
          <a:xfrm>
            <a:off x="3528694" y="544600"/>
            <a:ext cx="4020185" cy="59951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5477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E924517087669CF201EA91BD737A4FF4\WhatsApp Image 2024-05-01 at 10.06.02_98a0e478.jpg"/>
          <p:cNvPicPr/>
          <p:nvPr/>
        </p:nvPicPr>
        <p:blipFill rotWithShape="1">
          <a:blip r:embed="rId2">
            <a:extLst>
              <a:ext uri="{28A0092B-C50C-407E-A947-70E740481C1C}">
                <a14:useLocalDpi xmlns:a14="http://schemas.microsoft.com/office/drawing/2010/main" val="0"/>
              </a:ext>
            </a:extLst>
          </a:blip>
          <a:srcRect b="15212"/>
          <a:stretch/>
        </p:blipFill>
        <p:spPr bwMode="auto">
          <a:xfrm>
            <a:off x="3319751" y="291695"/>
            <a:ext cx="4111625" cy="61783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513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465636EB4A7FF4B267F3B765D07A02DA\WhatsApp Image 2024-05-01 at 10.06.04_24786fd1.jpg"/>
          <p:cNvPicPr/>
          <p:nvPr/>
        </p:nvPicPr>
        <p:blipFill rotWithShape="1">
          <a:blip r:embed="rId2">
            <a:extLst>
              <a:ext uri="{28A0092B-C50C-407E-A947-70E740481C1C}">
                <a14:useLocalDpi xmlns:a14="http://schemas.microsoft.com/office/drawing/2010/main" val="0"/>
              </a:ext>
            </a:extLst>
          </a:blip>
          <a:srcRect b="13760"/>
          <a:stretch/>
        </p:blipFill>
        <p:spPr bwMode="auto">
          <a:xfrm>
            <a:off x="3199447" y="172085"/>
            <a:ext cx="4037330" cy="66859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3511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B31DF16A88CE00FED951F24B46E08649\WhatsApp Image 2024-05-01 at 10.06.02_c61e056f.jpg"/>
          <p:cNvPicPr/>
          <p:nvPr/>
        </p:nvPicPr>
        <p:blipFill rotWithShape="1">
          <a:blip r:embed="rId2">
            <a:extLst>
              <a:ext uri="{28A0092B-C50C-407E-A947-70E740481C1C}">
                <a14:useLocalDpi xmlns:a14="http://schemas.microsoft.com/office/drawing/2010/main" val="0"/>
              </a:ext>
            </a:extLst>
          </a:blip>
          <a:srcRect b="8390"/>
          <a:stretch/>
        </p:blipFill>
        <p:spPr bwMode="auto">
          <a:xfrm>
            <a:off x="3274059" y="159656"/>
            <a:ext cx="3957955" cy="65604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3898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17EB7ECC4C38E4705361CCCD903AD8C6\WhatsApp Image 2024-05-01 at 10.06.02_5cc71896.jpg"/>
          <p:cNvPicPr/>
          <p:nvPr/>
        </p:nvPicPr>
        <p:blipFill rotWithShape="1">
          <a:blip r:embed="rId2">
            <a:extLst>
              <a:ext uri="{28A0092B-C50C-407E-A947-70E740481C1C}">
                <a14:useLocalDpi xmlns:a14="http://schemas.microsoft.com/office/drawing/2010/main" val="0"/>
              </a:ext>
            </a:extLst>
          </a:blip>
          <a:srcRect b="8139"/>
          <a:stretch/>
        </p:blipFill>
        <p:spPr bwMode="auto">
          <a:xfrm>
            <a:off x="3224530" y="0"/>
            <a:ext cx="3856990" cy="66008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4843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6D19C113404CEE55B4036FCE1A37C058\WhatsApp Image 2024-05-01 at 10.06.05_3efa2b39.jpg"/>
          <p:cNvPicPr/>
          <p:nvPr/>
        </p:nvPicPr>
        <p:blipFill rotWithShape="1">
          <a:blip r:embed="rId2">
            <a:extLst>
              <a:ext uri="{28A0092B-C50C-407E-A947-70E740481C1C}">
                <a14:useLocalDpi xmlns:a14="http://schemas.microsoft.com/office/drawing/2010/main" val="0"/>
              </a:ext>
            </a:extLst>
          </a:blip>
          <a:srcRect b="21374"/>
          <a:stretch/>
        </p:blipFill>
        <p:spPr bwMode="auto">
          <a:xfrm>
            <a:off x="2968625" y="157163"/>
            <a:ext cx="4054475" cy="65722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7827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74551" tIns="304704"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6391275" y="0"/>
            <a:ext cx="46038" cy="4603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81639" y="1022310"/>
            <a:ext cx="659660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CA" altLang="en-US" sz="2800" b="1" dirty="0" smtClean="0" bmk="_Toc56936446">
                <a:latin typeface="Times New Roman" panose="02020603050405020304" pitchFamily="18" charset="0"/>
                <a:ea typeface="Times New Roman" panose="02020603050405020304" pitchFamily="18" charset="0"/>
                <a:cs typeface="Times New Roman" panose="02020603050405020304" pitchFamily="18" charset="0"/>
              </a:rPr>
              <a:t>INTRODUCTION</a:t>
            </a:r>
            <a:endParaRPr kumimoji="0" lang="en-CA" altLang="en-US" sz="3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Welcome to the future of voting! Our Android-based solution is poised to transform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elections, simplifying the process through a mobile app.</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facial recognition and fingerprint authentication, we ensure secure voting.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Our aim? To increase voter participation by offering convenience and real-time results. Plus, our app enables users to validate their votes, ensuring transparency and accountability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053052" y="4495275"/>
            <a:ext cx="4193035" cy="1435265"/>
          </a:xfrm>
          <a:prstGeom prst="rect">
            <a:avLst/>
          </a:prstGeom>
        </p:spPr>
        <p:txBody>
          <a:bodyPr wrap="square">
            <a:spAutoFit/>
          </a:bodyPr>
          <a:lstStyle/>
          <a:p>
            <a:pPr marL="342900" lvl="0" indent="-342900">
              <a:buFont typeface="Wingdings" panose="05000000000000000000" pitchFamily="2" charset="2"/>
              <a:buChar char="q"/>
            </a:pPr>
            <a:r>
              <a:rPr lang="en-CA" sz="2400" b="1" dirty="0"/>
              <a:t>System Introduction</a:t>
            </a:r>
            <a:endParaRPr lang="en-US" sz="2400" b="1" dirty="0"/>
          </a:p>
          <a:p>
            <a:pPr marL="342900" lvl="0" indent="-342900">
              <a:buFont typeface="Wingdings" panose="05000000000000000000" pitchFamily="2" charset="2"/>
              <a:buChar char="q"/>
            </a:pPr>
            <a:r>
              <a:rPr lang="en-CA" sz="2400" b="1" dirty="0"/>
              <a:t>Background of the System</a:t>
            </a:r>
            <a:endParaRPr lang="en-US" sz="2400" b="1" dirty="0"/>
          </a:p>
          <a:p>
            <a:pPr marL="342900" marR="0" lvl="0" indent="-342900">
              <a:lnSpc>
                <a:spcPct val="115000"/>
              </a:lnSpc>
              <a:spcBef>
                <a:spcPts val="1400"/>
              </a:spcBef>
              <a:spcAft>
                <a:spcPts val="1400"/>
              </a:spcAft>
              <a:buFont typeface="Wingdings" panose="05000000000000000000" pitchFamily="2" charset="2"/>
              <a:buChar char="q"/>
              <a:tabLst>
                <a:tab pos="365760" algn="l"/>
                <a:tab pos="457200" algn="l"/>
              </a:tabLst>
            </a:pPr>
            <a:endParaRPr lang="en-US" sz="2400" b="1" dirty="0">
              <a:latin typeface="Times"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2017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F6C9DC70ECFD8F90BA8598AA2401CD1A\WhatsApp Image 2024-05-01 at 10.06.03_2604620f.jpg"/>
          <p:cNvPicPr/>
          <p:nvPr/>
        </p:nvPicPr>
        <p:blipFill rotWithShape="1">
          <a:blip r:embed="rId2">
            <a:extLst>
              <a:ext uri="{28A0092B-C50C-407E-A947-70E740481C1C}">
                <a14:useLocalDpi xmlns:a14="http://schemas.microsoft.com/office/drawing/2010/main" val="0"/>
              </a:ext>
            </a:extLst>
          </a:blip>
          <a:srcRect b="11854"/>
          <a:stretch/>
        </p:blipFill>
        <p:spPr bwMode="auto">
          <a:xfrm>
            <a:off x="2935923" y="134619"/>
            <a:ext cx="3919855" cy="64804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7705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6271FAADEEDD7626D661856B7A004E27\WhatsApp Image 2024-05-01 at 10.06.04_b9fcaed4.jpg"/>
          <p:cNvPicPr/>
          <p:nvPr/>
        </p:nvPicPr>
        <p:blipFill rotWithShape="1">
          <a:blip r:embed="rId2">
            <a:extLst>
              <a:ext uri="{28A0092B-C50C-407E-A947-70E740481C1C}">
                <a14:useLocalDpi xmlns:a14="http://schemas.microsoft.com/office/drawing/2010/main" val="0"/>
              </a:ext>
            </a:extLst>
          </a:blip>
          <a:srcRect b="23977"/>
          <a:stretch/>
        </p:blipFill>
        <p:spPr bwMode="auto">
          <a:xfrm>
            <a:off x="2985769" y="188596"/>
            <a:ext cx="3905885" cy="63979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8780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17D8DA815FA21C57AF9829FB0A869602\WhatsApp Image 2024-05-01 at 10.06.05_d23f4778.jpg"/>
          <p:cNvPicPr/>
          <p:nvPr/>
        </p:nvPicPr>
        <p:blipFill rotWithShape="1">
          <a:blip r:embed="rId2">
            <a:extLst>
              <a:ext uri="{28A0092B-C50C-407E-A947-70E740481C1C}">
                <a14:useLocalDpi xmlns:a14="http://schemas.microsoft.com/office/drawing/2010/main" val="0"/>
              </a:ext>
            </a:extLst>
          </a:blip>
          <a:srcRect l="238" r="-238" b="13037"/>
          <a:stretch/>
        </p:blipFill>
        <p:spPr bwMode="auto">
          <a:xfrm>
            <a:off x="2751138" y="251144"/>
            <a:ext cx="4089400" cy="64211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5551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EMIER\AppData\Local\Packages\5319275A.WhatsAppDesktop_cv1g1gvanyjgm\TempState\17D8DA815FA21C57AF9829FB0A869602\WhatsApp Image 2024-05-01 at 10.06.05_d23f4778.jpg"/>
          <p:cNvPicPr/>
          <p:nvPr/>
        </p:nvPicPr>
        <p:blipFill rotWithShape="1">
          <a:blip r:embed="rId2">
            <a:extLst>
              <a:ext uri="{28A0092B-C50C-407E-A947-70E740481C1C}">
                <a14:useLocalDpi xmlns:a14="http://schemas.microsoft.com/office/drawing/2010/main" val="0"/>
              </a:ext>
            </a:extLst>
          </a:blip>
          <a:srcRect l="238" r="-238" b="13037"/>
          <a:stretch/>
        </p:blipFill>
        <p:spPr bwMode="auto">
          <a:xfrm>
            <a:off x="2736849" y="122557"/>
            <a:ext cx="4089400" cy="65782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6426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0837" y="380673"/>
            <a:ext cx="6096000" cy="5763501"/>
          </a:xfrm>
          <a:prstGeom prst="rect">
            <a:avLst/>
          </a:prstGeom>
        </p:spPr>
        <p:txBody>
          <a:bodyPr>
            <a:spAutoFit/>
          </a:bodyPr>
          <a:lstStyle/>
          <a:p>
            <a:pPr algn="just">
              <a:lnSpc>
                <a:spcPct val="115000"/>
              </a:lnSpc>
              <a:spcBef>
                <a:spcPts val="1200"/>
              </a:spcBef>
              <a:spcAft>
                <a:spcPts val="300"/>
              </a:spcAft>
              <a:tabLst>
                <a:tab pos="548640" algn="l"/>
                <a:tab pos="457200" algn="l"/>
              </a:tabLst>
            </a:pPr>
            <a:r>
              <a:rPr lang="en-CA" sz="2400" b="1" dirty="0" smtClean="0">
                <a:effectLst/>
                <a:latin typeface="Times New Roman" panose="02020603050405020304" pitchFamily="18" charset="0"/>
                <a:ea typeface="Times New Roman" panose="02020603050405020304" pitchFamily="18" charset="0"/>
              </a:rPr>
              <a:t>User Interface</a:t>
            </a:r>
            <a:endParaRPr lang="en-US" sz="2400" b="1" dirty="0" smtClean="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Voter Registration Interface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Biometric Verification Systems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Government Identity Databases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Other Interfaces (if any) </a:t>
            </a:r>
            <a:endParaRPr lang="en-US" sz="2400" b="1" dirty="0" smtClean="0">
              <a:effectLst/>
              <a:latin typeface="Times"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CA"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Hardware Interfaces: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15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Voting Machines or Devices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15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Smart Cards or Tokens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15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Network Infrastructure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CA" sz="2400" b="1" dirty="0" smtClean="0">
                <a:effectLst/>
                <a:latin typeface="Times New Roman" panose="02020603050405020304" pitchFamily="18" charset="0"/>
                <a:ea typeface="Calibri" panose="020F0502020204030204" pitchFamily="34" charset="0"/>
                <a:cs typeface="Times New Roman" panose="02020603050405020304" pitchFamily="18" charset="0"/>
              </a:rPr>
              <a:t>Software Interfaces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Voter Registration System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Biometric Verification Software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Election Commission Database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5555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388" y="428626"/>
            <a:ext cx="7186612" cy="5617948"/>
          </a:xfrm>
          <a:prstGeom prst="rect">
            <a:avLst/>
          </a:prstGeom>
        </p:spPr>
        <p:txBody>
          <a:bodyPr wrap="square">
            <a:spAutoFit/>
          </a:bodyPr>
          <a:lstStyle/>
          <a:p>
            <a:pPr marL="342900" marR="0" lvl="0" indent="-342900">
              <a:lnSpc>
                <a:spcPct val="115000"/>
              </a:lnSpc>
              <a:spcBef>
                <a:spcPts val="1400"/>
              </a:spcBef>
              <a:spcAft>
                <a:spcPts val="1400"/>
              </a:spcAft>
              <a:buFont typeface="Wingdings" panose="05000000000000000000" pitchFamily="2" charset="2"/>
              <a:buChar char=""/>
              <a:tabLst>
                <a:tab pos="365760" algn="l"/>
                <a:tab pos="457200" algn="l"/>
              </a:tabLst>
            </a:pPr>
            <a:r>
              <a:rPr lang="en-CA" sz="2800" b="1" dirty="0" smtClean="0">
                <a:effectLst/>
                <a:latin typeface="Times New Roman" panose="02020603050405020304" pitchFamily="18" charset="0"/>
                <a:ea typeface="Times New Roman" panose="02020603050405020304" pitchFamily="18" charset="0"/>
              </a:rPr>
              <a:t>Non-functional Requirements</a:t>
            </a:r>
            <a:endParaRPr lang="en-US" sz="2800" b="1" dirty="0" smtClean="0">
              <a:effectLst/>
              <a:latin typeface="Times" panose="02020603050405020304" pitchFamily="18" charset="0"/>
              <a:ea typeface="Times New Roman" panose="02020603050405020304" pitchFamily="18" charset="0"/>
            </a:endParaRPr>
          </a:p>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Performance Requirements</a:t>
            </a:r>
            <a:endParaRPr lang="en-US" sz="2400" b="1" dirty="0" smtClean="0">
              <a:effectLst/>
              <a:latin typeface="Times"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Response Time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Concurrency Handling</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Reliability and Availability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Data Transfer Efficiency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Safety and Security Requirements</a:t>
            </a:r>
            <a:endParaRPr lang="en-US" sz="2400" b="1" dirty="0" smtClean="0">
              <a:effectLst/>
              <a:latin typeface="Times"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Authentication verify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Secure Transmission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Auditability and Transparency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Multi-factor Authentication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957388" y="5877610"/>
            <a:ext cx="6096000" cy="707886"/>
          </a:xfrm>
          <a:prstGeom prst="rect">
            <a:avLst/>
          </a:prstGeom>
        </p:spPr>
        <p:txBody>
          <a:bodyPr>
            <a:spAutoFit/>
          </a:bodyPr>
          <a:lstStyle/>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Backup and Recovery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Regulatory Compliance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5626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337" y="490627"/>
            <a:ext cx="6096000" cy="4958280"/>
          </a:xfrm>
          <a:prstGeom prst="rect">
            <a:avLst/>
          </a:prstGeom>
        </p:spPr>
        <p:txBody>
          <a:bodyPr>
            <a:spAutoFit/>
          </a:bodyPr>
          <a:lstStyle/>
          <a:p>
            <a:pPr marL="274320" marR="0" indent="-274320">
              <a:lnSpc>
                <a:spcPct val="115000"/>
              </a:lnSpc>
              <a:spcBef>
                <a:spcPts val="2400"/>
              </a:spcBef>
              <a:spcAft>
                <a:spcPts val="1200"/>
              </a:spcAft>
              <a:tabLst>
                <a:tab pos="274320" algn="l"/>
                <a:tab pos="457200" algn="l"/>
              </a:tabLst>
            </a:pPr>
            <a:r>
              <a:rPr lang="en-CA" sz="2400" b="1" kern="1400" dirty="0" smtClean="0">
                <a:effectLst/>
                <a:latin typeface="Times New Roman" panose="02020603050405020304" pitchFamily="18" charset="0"/>
                <a:ea typeface="Times New Roman" panose="02020603050405020304" pitchFamily="18" charset="0"/>
              </a:rPr>
              <a:t>DESIGN SPECIFICATIONS</a:t>
            </a:r>
            <a:endParaRPr lang="en-US" sz="2400" b="1" kern="1400" dirty="0" smtClean="0">
              <a:effectLst/>
              <a:latin typeface="Times" panose="02020603050405020304" pitchFamily="18" charset="0"/>
              <a:ea typeface="Times New Roman" panose="02020603050405020304" pitchFamily="18" charset="0"/>
            </a:endParaRPr>
          </a:p>
          <a:p>
            <a:pPr algn="just">
              <a:lnSpc>
                <a:spcPct val="115000"/>
              </a:lnSpc>
              <a:spcAft>
                <a:spcPts val="800"/>
              </a:spcAft>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chapter provides an overview of the design specifications for the "Android Based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E-voting system" project. It includes sections on the introduction, composite viewport, logical viewpoint, information viewpoint, interaction viewpoint, and state dynamic viewpoint.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000" dirty="0" smtClean="0">
                <a:effectLst/>
                <a:latin typeface="Calibri" panose="020F0502020204030204" pitchFamily="34" charset="0"/>
                <a:ea typeface="Calibri" panose="020F0502020204030204" pitchFamily="34" charset="0"/>
                <a:cs typeface="Times New Roman" panose="02020603050405020304" pitchFamily="18" charset="0"/>
              </a:rPr>
              <a:t>Use case diagram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000" dirty="0" smtClean="0">
                <a:effectLst/>
                <a:latin typeface="Calibri" panose="020F0502020204030204" pitchFamily="34" charset="0"/>
                <a:ea typeface="Calibri" panose="020F0502020204030204" pitchFamily="34" charset="0"/>
                <a:cs typeface="Times New Roman" panose="02020603050405020304" pitchFamily="18" charset="0"/>
              </a:rPr>
              <a:t>Class diagram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000" dirty="0" smtClean="0">
                <a:effectLst/>
                <a:latin typeface="Calibri" panose="020F0502020204030204" pitchFamily="34" charset="0"/>
                <a:ea typeface="Calibri" panose="020F0502020204030204" pitchFamily="34" charset="0"/>
                <a:cs typeface="Times New Roman" panose="02020603050405020304" pitchFamily="18" charset="0"/>
              </a:rPr>
              <a:t>Sequence diagram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000" dirty="0" smtClean="0">
                <a:effectLst/>
                <a:latin typeface="Calibri" panose="020F0502020204030204" pitchFamily="34" charset="0"/>
                <a:ea typeface="Calibri" panose="020F0502020204030204" pitchFamily="34" charset="0"/>
                <a:cs typeface="Times New Roman" panose="02020603050405020304" pitchFamily="18" charset="0"/>
              </a:rPr>
              <a:t>ER diagram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000" dirty="0" smtClean="0">
                <a:effectLst/>
                <a:latin typeface="Calibri" panose="020F0502020204030204" pitchFamily="34" charset="0"/>
                <a:ea typeface="Calibri" panose="020F0502020204030204" pitchFamily="34" charset="0"/>
                <a:cs typeface="Times New Roman" panose="02020603050405020304" pitchFamily="18" charset="0"/>
              </a:rPr>
              <a:t>State dynamic diagram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59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264" y="0"/>
            <a:ext cx="7843836" cy="7238713"/>
          </a:xfrm>
          <a:prstGeom prst="rect">
            <a:avLst/>
          </a:prstGeom>
        </p:spPr>
        <p:txBody>
          <a:bodyPr wrap="square">
            <a:spAutoFit/>
          </a:bodyPr>
          <a:lstStyle/>
          <a:p>
            <a:pPr>
              <a:lnSpc>
                <a:spcPct val="115000"/>
              </a:lnSpc>
              <a:spcBef>
                <a:spcPts val="1400"/>
              </a:spcBef>
              <a:spcAft>
                <a:spcPts val="1400"/>
              </a:spcAft>
              <a:tabLst>
                <a:tab pos="365760" algn="l"/>
                <a:tab pos="457200" algn="l"/>
              </a:tabLst>
            </a:pPr>
            <a:r>
              <a:rPr lang="en-CA" sz="2400" b="1" dirty="0" smtClean="0">
                <a:effectLst/>
                <a:latin typeface="Times New Roman" panose="02020603050405020304" pitchFamily="18" charset="0"/>
                <a:ea typeface="Times New Roman" panose="02020603050405020304" pitchFamily="18" charset="0"/>
              </a:rPr>
              <a:t>Development Tools</a:t>
            </a:r>
            <a:endParaRPr lang="en-US" sz="2400" b="1" dirty="0" smtClean="0">
              <a:effectLst/>
              <a:latin typeface="Times" panose="02020603050405020304" pitchFamily="18" charset="0"/>
              <a:ea typeface="Times New Roman" panose="02020603050405020304" pitchFamily="18" charset="0"/>
            </a:endParaRPr>
          </a:p>
          <a:p>
            <a:pPr marL="365760" marR="0" algn="just">
              <a:lnSpc>
                <a:spcPct val="115000"/>
              </a:lnSpc>
              <a:spcBef>
                <a:spcPts val="0"/>
              </a:spcBef>
              <a:spcAft>
                <a:spcPts val="800"/>
              </a:spcAft>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development of the "Android Based E-Voting System" project, the following tools and IDEs were utilized: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365760" algn="just">
              <a:lnSpc>
                <a:spcPct val="115000"/>
              </a:lnSpc>
              <a:spcAft>
                <a:spcPts val="800"/>
              </a:spcAft>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Programming Languages: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Dart: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Used for frontend development.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15000"/>
              </a:lnSpc>
              <a:spcAft>
                <a:spcPts val="800"/>
              </a:spcAft>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Frameworks: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Flutter:</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Utilized for building the frontend user interface.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15000"/>
              </a:lnSpc>
              <a:spcAft>
                <a:spcPts val="800"/>
              </a:spcAft>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Database Management System: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Firebase:</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Chosen as the relational database system for data storage and retrieval.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15000"/>
              </a:lnSpc>
              <a:spcAft>
                <a:spcPts val="800"/>
              </a:spcAft>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 Control: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Git</a:t>
            </a: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Utilized for version control and collaborative development.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15000"/>
              </a:lnSpc>
              <a:spcAft>
                <a:spcPts val="800"/>
              </a:spcAft>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Integrated Development Environments (IDEs):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Studio Code:</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Used as the primary IDE for coding and debugging.</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Android Studio:</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Employed for Flutter app development and testing on Android devices.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587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445,397 Thank You Images, Stock Photos, 3D objec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00025"/>
            <a:ext cx="11444287" cy="635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32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799" y="293353"/>
            <a:ext cx="3695242" cy="461665"/>
          </a:xfrm>
          <a:prstGeom prst="rect">
            <a:avLst/>
          </a:prstGeom>
        </p:spPr>
        <p:txBody>
          <a:bodyPr wrap="none">
            <a:spAutoFit/>
          </a:bodyPr>
          <a:lstStyle/>
          <a:p>
            <a:pPr marL="285750" marR="0" lvl="0" indent="-285750">
              <a:spcBef>
                <a:spcPts val="1400"/>
              </a:spcBef>
              <a:spcAft>
                <a:spcPts val="1400"/>
              </a:spcAft>
              <a:buFont typeface="Wingdings" panose="05000000000000000000" pitchFamily="2" charset="2"/>
              <a:buChar char="q"/>
              <a:tabLst>
                <a:tab pos="365760" algn="l"/>
                <a:tab pos="457200" algn="l"/>
              </a:tabLst>
            </a:pPr>
            <a:r>
              <a:rPr lang="en-CA" sz="2400" b="1" dirty="0" smtClean="0">
                <a:effectLst/>
                <a:latin typeface="Times New Roman" panose="02020603050405020304" pitchFamily="18" charset="0"/>
                <a:ea typeface="Times New Roman" panose="02020603050405020304" pitchFamily="18" charset="0"/>
              </a:rPr>
              <a:t>Objectives of the System</a:t>
            </a:r>
            <a:endParaRPr lang="en-US" sz="2000" b="1" dirty="0">
              <a:effectLst/>
              <a:latin typeface="Times" panose="02020603050405020304" pitchFamily="18" charset="0"/>
              <a:ea typeface="Times New Roman" panose="02020603050405020304" pitchFamily="18" charset="0"/>
            </a:endParaRPr>
          </a:p>
        </p:txBody>
      </p:sp>
      <p:sp>
        <p:nvSpPr>
          <p:cNvPr id="3" name="Rectangle 2"/>
          <p:cNvSpPr/>
          <p:nvPr/>
        </p:nvSpPr>
        <p:spPr>
          <a:xfrm>
            <a:off x="2033799" y="1035086"/>
            <a:ext cx="7056317" cy="5150128"/>
          </a:xfrm>
          <a:prstGeom prst="rect">
            <a:avLst/>
          </a:prstGeom>
        </p:spPr>
        <p:txBody>
          <a:bodyPr wrap="square">
            <a:spAutoFit/>
          </a:bodyPr>
          <a:lstStyle/>
          <a:p>
            <a:pPr algn="just">
              <a:lnSpc>
                <a:spcPct val="115000"/>
              </a:lnSpc>
              <a:spcAft>
                <a:spcPts val="80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The objectives of the Android-based e-voting system are as follows: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create a user-friendly mobile application for eligible voters to cast their votes conveniently.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enhance the security of the voting process by implementing advanced authentication and encryption mechanisms.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provide real-time results and analytics for election administrators.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reduce the administrative burden of managing paper ballots and manual vote counting.</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improve accessibility for voters with disabilities through inclusive design features.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To support multiple types of elections, including government, academic, and corporate elections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337050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1166" y="0"/>
            <a:ext cx="6096000" cy="2235484"/>
          </a:xfrm>
          <a:prstGeom prst="rect">
            <a:avLst/>
          </a:prstGeom>
        </p:spPr>
        <p:txBody>
          <a:bodyPr>
            <a:spAutoFit/>
          </a:bodyPr>
          <a:lstStyle/>
          <a:p>
            <a:pPr marL="342900" marR="0" lvl="0" indent="-342900">
              <a:lnSpc>
                <a:spcPct val="115000"/>
              </a:lnSpc>
              <a:spcBef>
                <a:spcPts val="1400"/>
              </a:spcBef>
              <a:spcAft>
                <a:spcPts val="1400"/>
              </a:spcAft>
              <a:buFont typeface="Wingdings" panose="05000000000000000000" pitchFamily="2" charset="2"/>
              <a:buChar char=""/>
              <a:tabLst>
                <a:tab pos="365760" algn="l"/>
                <a:tab pos="457200" algn="l"/>
              </a:tabLst>
            </a:pPr>
            <a:r>
              <a:rPr lang="en-CA" sz="2400" b="1" dirty="0" smtClean="0">
                <a:effectLst/>
                <a:latin typeface="Times New Roman" panose="02020603050405020304" pitchFamily="18" charset="0"/>
                <a:ea typeface="Times New Roman" panose="02020603050405020304" pitchFamily="18" charset="0"/>
              </a:rPr>
              <a:t>Significance of the System</a:t>
            </a:r>
            <a:endParaRPr lang="en-US" sz="2400" b="1" dirty="0" smtClean="0">
              <a:effectLst/>
              <a:latin typeface="Times"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Efficiency and Speed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Reduced Errors and Fraud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Enhanced Transparency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Cost Efficiency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Environmental Impact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51166" y="2546629"/>
            <a:ext cx="6784421" cy="587853"/>
          </a:xfrm>
          <a:prstGeom prst="rect">
            <a:avLst/>
          </a:prstGeom>
        </p:spPr>
        <p:txBody>
          <a:bodyPr wrap="none">
            <a:spAutoFit/>
          </a:bodyPr>
          <a:lstStyle/>
          <a:p>
            <a:pPr marL="731520" marR="0" indent="-457200">
              <a:lnSpc>
                <a:spcPct val="115000"/>
              </a:lnSpc>
              <a:spcBef>
                <a:spcPts val="2400"/>
              </a:spcBef>
              <a:spcAft>
                <a:spcPts val="1200"/>
              </a:spcAft>
              <a:buFont typeface="Wingdings" panose="05000000000000000000" pitchFamily="2" charset="2"/>
              <a:buChar char="Ø"/>
              <a:tabLst>
                <a:tab pos="274320" algn="l"/>
                <a:tab pos="457200" algn="l"/>
              </a:tabLst>
            </a:pPr>
            <a:r>
              <a:rPr lang="en-CA" sz="2800" b="1" kern="1400" dirty="0">
                <a:latin typeface="Times New Roman" panose="02020603050405020304" pitchFamily="18" charset="0"/>
                <a:ea typeface="Times New Roman" panose="02020603050405020304" pitchFamily="18" charset="0"/>
              </a:rPr>
              <a:t>REQUIREMENT SPECIFICATIONS</a:t>
            </a:r>
            <a:endParaRPr lang="en-US" sz="2800" b="1" kern="1400" dirty="0">
              <a:latin typeface="Times" panose="02020603050405020304" pitchFamily="18" charset="0"/>
              <a:ea typeface="Times New Roman" panose="02020603050405020304" pitchFamily="18" charset="0"/>
            </a:endParaRPr>
          </a:p>
        </p:txBody>
      </p:sp>
      <p:sp>
        <p:nvSpPr>
          <p:cNvPr id="4" name="Rectangle 3"/>
          <p:cNvSpPr/>
          <p:nvPr/>
        </p:nvSpPr>
        <p:spPr>
          <a:xfrm>
            <a:off x="2251166" y="3187094"/>
            <a:ext cx="2800638" cy="517065"/>
          </a:xfrm>
          <a:prstGeom prst="rect">
            <a:avLst/>
          </a:prstGeom>
        </p:spPr>
        <p:txBody>
          <a:bodyPr wrap="none">
            <a:spAutoFit/>
          </a:bodyPr>
          <a:lstStyle/>
          <a:p>
            <a:pPr marL="708660" marR="0" indent="-342900">
              <a:lnSpc>
                <a:spcPct val="115000"/>
              </a:lnSpc>
              <a:spcBef>
                <a:spcPts val="1400"/>
              </a:spcBef>
              <a:spcAft>
                <a:spcPts val="1400"/>
              </a:spcAft>
              <a:buFont typeface="Wingdings" panose="05000000000000000000" pitchFamily="2" charset="2"/>
              <a:buChar char="q"/>
              <a:tabLst>
                <a:tab pos="365760" algn="l"/>
                <a:tab pos="457200" algn="l"/>
              </a:tabLst>
            </a:pPr>
            <a:r>
              <a:rPr lang="en-CA" sz="2400" b="1" dirty="0" smtClean="0">
                <a:effectLst/>
                <a:latin typeface="Times New Roman" panose="02020603050405020304" pitchFamily="18" charset="0"/>
                <a:ea typeface="Times New Roman" panose="02020603050405020304" pitchFamily="18" charset="0"/>
              </a:rPr>
              <a:t>Product Scope</a:t>
            </a:r>
            <a:endParaRPr lang="en-US" sz="2400" b="1" dirty="0">
              <a:effectLst/>
              <a:latin typeface="Times" panose="02020603050405020304" pitchFamily="18" charset="0"/>
              <a:ea typeface="Times New Roman" panose="02020603050405020304" pitchFamily="18" charset="0"/>
            </a:endParaRPr>
          </a:p>
        </p:txBody>
      </p:sp>
      <p:sp>
        <p:nvSpPr>
          <p:cNvPr id="5" name="Rectangle 4"/>
          <p:cNvSpPr/>
          <p:nvPr/>
        </p:nvSpPr>
        <p:spPr>
          <a:xfrm>
            <a:off x="2251166" y="3756771"/>
            <a:ext cx="6938523" cy="2862322"/>
          </a:xfrm>
          <a:prstGeom prst="rect">
            <a:avLst/>
          </a:prstGeom>
        </p:spPr>
        <p:txBody>
          <a:bodyPr wrap="square">
            <a:spAutoFit/>
          </a:bodyPr>
          <a:lstStyle/>
          <a:p>
            <a:pPr algn="just"/>
            <a:r>
              <a:rPr lang="en-US" sz="2000" dirty="0" smtClean="0">
                <a:solidFill>
                  <a:srgbClr val="0D0D0D"/>
                </a:solidFill>
                <a:effectLst/>
                <a:latin typeface="Times New Roman" panose="02020603050405020304" pitchFamily="18" charset="0"/>
                <a:ea typeface="Calibri" panose="020F0502020204030204" pitchFamily="34" charset="0"/>
              </a:rPr>
              <a:t>The Android e-voting system made with Flutter needs to focus on making voter registration smooth and secure. It should use strong security measures like encryption and multi-factor authentication to protect against hacking. The interface should be easy to use on any device, and biometric verification can ensure that only eligible voters can cast their votes securely. The system should accurately record votes and keep a clear record of the process for transparency. It should also be accessible to people with disabilities. </a:t>
            </a:r>
            <a:endParaRPr lang="en-US" sz="2000" dirty="0"/>
          </a:p>
        </p:txBody>
      </p:sp>
    </p:spTree>
    <p:extLst>
      <p:ext uri="{BB962C8B-B14F-4D97-AF65-F5344CB8AC3E}">
        <p14:creationId xmlns:p14="http://schemas.microsoft.com/office/powerpoint/2010/main" val="2226162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0252" y="381524"/>
            <a:ext cx="6096000" cy="3931333"/>
          </a:xfrm>
          <a:prstGeom prst="rect">
            <a:avLst/>
          </a:prstGeom>
        </p:spPr>
        <p:txBody>
          <a:bodyPr>
            <a:spAutoFit/>
          </a:bodyPr>
          <a:lstStyle/>
          <a:p>
            <a:pPr>
              <a:lnSpc>
                <a:spcPct val="115000"/>
              </a:lnSpc>
              <a:spcBef>
                <a:spcPts val="1400"/>
              </a:spcBef>
              <a:spcAft>
                <a:spcPts val="1400"/>
              </a:spcAft>
              <a:tabLst>
                <a:tab pos="365760" algn="l"/>
                <a:tab pos="457200" algn="l"/>
              </a:tabLst>
            </a:pPr>
            <a:r>
              <a:rPr lang="en-CA" sz="2400" b="1" dirty="0" smtClean="0">
                <a:effectLst/>
                <a:latin typeface="Times New Roman" panose="02020603050405020304" pitchFamily="18" charset="0"/>
                <a:ea typeface="Times New Roman" panose="02020603050405020304" pitchFamily="18" charset="0"/>
              </a:rPr>
              <a:t>Product Description</a:t>
            </a:r>
            <a:endParaRPr lang="en-US" sz="2400" b="1" dirty="0" smtClean="0">
              <a:effectLst/>
              <a:latin typeface="Times" panose="02020603050405020304" pitchFamily="18" charset="0"/>
              <a:ea typeface="Times New Roman" panose="02020603050405020304" pitchFamily="18" charset="0"/>
            </a:endParaRPr>
          </a:p>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Product Functionality</a:t>
            </a:r>
            <a:endParaRPr lang="en-US" sz="2400" b="1" dirty="0" smtClean="0">
              <a:effectLst/>
              <a:latin typeface="Times"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Voter Authentication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Ballot Casting</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Ballot Verification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Security Measures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Audit Trail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Accessibility Features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Scalability and Reliability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100252" y="4012411"/>
            <a:ext cx="6096000" cy="2507866"/>
          </a:xfrm>
          <a:prstGeom prst="rect">
            <a:avLst/>
          </a:prstGeom>
        </p:spPr>
        <p:txBody>
          <a:bodyPr>
            <a:spAutoFit/>
          </a:bodyPr>
          <a:lstStyle/>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Users and Characteristics</a:t>
            </a:r>
            <a:endParaRPr lang="en-US" sz="2400" b="1" dirty="0" smtClean="0">
              <a:effectLst/>
              <a:latin typeface="Times" panose="02020603050405020304" pitchFamily="18" charset="0"/>
              <a:ea typeface="Times New Roman" panose="02020603050405020304" pitchFamily="18" charset="0"/>
            </a:endParaRPr>
          </a:p>
          <a:p>
            <a:pPr marL="457200" marR="0">
              <a:lnSpc>
                <a:spcPct val="115000"/>
              </a:lnSpc>
              <a:spcBef>
                <a:spcPts val="0"/>
              </a:spcBef>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Users of E-Voting Systems: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Voters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Election Administrators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IT Professionals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3713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1244" y="1303319"/>
            <a:ext cx="4570995" cy="423834"/>
          </a:xfrm>
          <a:prstGeom prst="rect">
            <a:avLst/>
          </a:prstGeom>
        </p:spPr>
        <p:txBody>
          <a:bodyPr wrap="none">
            <a:spAutoFit/>
          </a:bodyPr>
          <a:lstStyle/>
          <a:p>
            <a:pPr marL="457200" marR="0" algn="just">
              <a:lnSpc>
                <a:spcPct val="115000"/>
              </a:lnSpc>
              <a:spcBef>
                <a:spcPts val="0"/>
              </a:spcBef>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Characteristics of E-Voting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48000" y="2021452"/>
            <a:ext cx="6096000" cy="2246769"/>
          </a:xfrm>
          <a:prstGeom prst="rect">
            <a:avLst/>
          </a:prstGeom>
        </p:spPr>
        <p:txBody>
          <a:bodyPr>
            <a:spAutoFit/>
          </a:bodyPr>
          <a:lstStyle/>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Accessibility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Transparency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Auditability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Usability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4192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429" y="415044"/>
            <a:ext cx="3964483" cy="548099"/>
          </a:xfrm>
          <a:prstGeom prst="rect">
            <a:avLst/>
          </a:prstGeom>
        </p:spPr>
        <p:txBody>
          <a:bodyPr wrap="none">
            <a:spAutoFit/>
          </a:bodyPr>
          <a:lstStyle/>
          <a:p>
            <a:pPr marL="342900" marR="0" lvl="0" indent="-342900">
              <a:lnSpc>
                <a:spcPct val="115000"/>
              </a:lnSpc>
              <a:spcBef>
                <a:spcPts val="1400"/>
              </a:spcBef>
              <a:spcAft>
                <a:spcPts val="1400"/>
              </a:spcAft>
              <a:buFont typeface="Wingdings" panose="05000000000000000000" pitchFamily="2" charset="2"/>
              <a:buChar char=""/>
              <a:tabLst>
                <a:tab pos="365760" algn="l"/>
                <a:tab pos="457200" algn="l"/>
              </a:tabLst>
            </a:pPr>
            <a:r>
              <a:rPr lang="en-CA" sz="2800" b="1" dirty="0">
                <a:latin typeface="Times New Roman" panose="02020603050405020304" pitchFamily="18" charset="0"/>
                <a:ea typeface="Times New Roman" panose="02020603050405020304" pitchFamily="18" charset="0"/>
              </a:rPr>
              <a:t>Specific Requirements</a:t>
            </a:r>
            <a:endParaRPr lang="en-US" sz="2000" b="1" dirty="0">
              <a:effectLst/>
              <a:latin typeface="Times" panose="02020603050405020304" pitchFamily="18" charset="0"/>
              <a:ea typeface="Times New Roman" panose="02020603050405020304" pitchFamily="18" charset="0"/>
            </a:endParaRPr>
          </a:p>
        </p:txBody>
      </p:sp>
      <p:sp>
        <p:nvSpPr>
          <p:cNvPr id="3" name="Rectangle 2"/>
          <p:cNvSpPr/>
          <p:nvPr/>
        </p:nvSpPr>
        <p:spPr>
          <a:xfrm>
            <a:off x="2476429" y="1211878"/>
            <a:ext cx="3867597" cy="483017"/>
          </a:xfrm>
          <a:prstGeom prst="rect">
            <a:avLst/>
          </a:prstGeom>
        </p:spPr>
        <p:txBody>
          <a:bodyPr wrap="none">
            <a:spAutoFit/>
          </a:bodyPr>
          <a:lstStyle/>
          <a:p>
            <a:pPr marL="342900" marR="0" lvl="0" indent="-342900">
              <a:lnSpc>
                <a:spcPct val="115000"/>
              </a:lnSpc>
              <a:spcBef>
                <a:spcPts val="1200"/>
              </a:spcBef>
              <a:spcAft>
                <a:spcPts val="1200"/>
              </a:spcAft>
              <a:buFont typeface="Wingdings" panose="05000000000000000000" pitchFamily="2" charset="2"/>
              <a:buChar char=""/>
              <a:tabLst>
                <a:tab pos="914400" algn="l"/>
                <a:tab pos="457200" algn="l"/>
              </a:tabLst>
            </a:pPr>
            <a:r>
              <a:rPr lang="en-CA" sz="2400" b="1" dirty="0" smtClean="0">
                <a:effectLst/>
                <a:latin typeface="Times New Roman" panose="02020603050405020304" pitchFamily="18" charset="0"/>
                <a:ea typeface="Times New Roman" panose="02020603050405020304" pitchFamily="18" charset="0"/>
              </a:rPr>
              <a:t>Functional Requirements</a:t>
            </a:r>
            <a:endParaRPr lang="en-US" b="1" dirty="0">
              <a:effectLst/>
              <a:latin typeface="Times" panose="02020603050405020304" pitchFamily="18" charset="0"/>
              <a:ea typeface="Times New Roman" panose="02020603050405020304" pitchFamily="18" charset="0"/>
            </a:endParaRPr>
          </a:p>
        </p:txBody>
      </p:sp>
      <p:sp>
        <p:nvSpPr>
          <p:cNvPr id="4" name="Rectangle 3"/>
          <p:cNvSpPr/>
          <p:nvPr/>
        </p:nvSpPr>
        <p:spPr>
          <a:xfrm>
            <a:off x="2476429" y="1943630"/>
            <a:ext cx="6824796" cy="4442242"/>
          </a:xfrm>
          <a:prstGeom prst="rect">
            <a:avLst/>
          </a:prstGeom>
        </p:spPr>
        <p:txBody>
          <a:bodyPr wrap="square">
            <a:spAutoFit/>
          </a:bodyPr>
          <a:lstStyle/>
          <a:p>
            <a:pPr indent="457200" algn="just">
              <a:lnSpc>
                <a:spcPct val="115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Administrator module: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Admin Login with facial recognition authentication.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Add Voters Data.</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Edit/delete candidates’ particulars.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Create a poll/election.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Provide a database having voters’ information.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Edit/delete voter’s information in the database.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Provide database having the total number of casted votes.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Produce a report or analysis based on the total casted votes and voting ratio etc. statistically in a graphical view.</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Produce detailed report demographically and based on the male/female voting ratio.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41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852" y="889417"/>
            <a:ext cx="6096000" cy="4863383"/>
          </a:xfrm>
          <a:prstGeom prst="rect">
            <a:avLst/>
          </a:prstGeom>
        </p:spPr>
        <p:txBody>
          <a:bodyPr>
            <a:spAutoFit/>
          </a:bodyPr>
          <a:lstStyle/>
          <a:p>
            <a:pPr indent="457200" algn="just">
              <a:lnSpc>
                <a:spcPct val="115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Voter Module:</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Connect to the system through the Android application.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Sign up for cast vote o Login for voting with facial recognition authentication.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Cast a vote in favor of a candidate/subject.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85800" marR="0" algn="just">
              <a:lnSpc>
                <a:spcPct val="115000"/>
              </a:lnSpc>
              <a:spcBef>
                <a:spcPts val="0"/>
              </a:spcBef>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Voting Module:</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Can view the results after polling time.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Produce a report on total casted votes and voting ratio.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Produce a report based on demographics and the male/female voting ratio.</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Publish Results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248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1234" y="826161"/>
            <a:ext cx="6675120" cy="2398734"/>
          </a:xfrm>
          <a:prstGeom prst="rect">
            <a:avLst/>
          </a:prstGeom>
        </p:spPr>
        <p:txBody>
          <a:bodyPr wrap="square">
            <a:spAutoFit/>
          </a:bodyPr>
          <a:lstStyle/>
          <a:p>
            <a:pPr indent="457200" algn="just">
              <a:lnSpc>
                <a:spcPct val="115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Real-time Updates: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Display real-time updates on the progress of the election, including the number of votes cast and interim results.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Data Backup and Recovery: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Regularly back up voting data, and in the event of a system failure, implement a reliable data recovery mechanism.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996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TotalTime>
  <Words>745</Words>
  <Application>Microsoft Office PowerPoint</Application>
  <PresentationFormat>Widescreen</PresentationFormat>
  <Paragraphs>144</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Symbol</vt:lpstr>
      <vt:lpstr>Times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PREMIER</dc:creator>
  <cp:lastModifiedBy>PREMIER</cp:lastModifiedBy>
  <cp:revision>8</cp:revision>
  <dcterms:created xsi:type="dcterms:W3CDTF">2024-05-04T07:24:36Z</dcterms:created>
  <dcterms:modified xsi:type="dcterms:W3CDTF">2024-05-04T08:30:35Z</dcterms:modified>
</cp:coreProperties>
</file>