
<file path=[Content_Types].xml><?xml version="1.0" encoding="utf-8"?>
<Types xmlns="http://schemas.openxmlformats.org/package/2006/content-types">
  <Default Extension="pict" ContentType="image/pict"/>
  <Override PartName="/ppt/slideLayouts/slideLayout15.xml" ContentType="application/vnd.openxmlformats-officedocument.presentationml.slideLayout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notesSlides/notesSlide5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Default Extension="pdf" ContentType="application/pdf"/>
  <Override PartName="/ppt/slideLayouts/slideLayout17.xml" ContentType="application/vnd.openxmlformats-officedocument.presentationml.slideLayout+xml"/>
  <Default Extension="gif" ContentType="image/gif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embeddings/Microsoft_Equation1.bin" ContentType="application/vnd.openxmlformats-officedocument.oleObject"/>
  <Override PartName="/ppt/slideLayouts/slideLayout18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embeddings/Microsoft_Equation2.bin" ContentType="application/vnd.openxmlformats-officedocument.oleObject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9.xml" ContentType="application/vnd.openxmlformats-officedocument.presentationml.slideLayout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81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9" r:id="rId4"/>
    <p:sldId id="260" r:id="rId5"/>
    <p:sldId id="270" r:id="rId6"/>
    <p:sldId id="271" r:id="rId7"/>
    <p:sldId id="286" r:id="rId8"/>
    <p:sldId id="273" r:id="rId9"/>
    <p:sldId id="284" r:id="rId10"/>
    <p:sldId id="285" r:id="rId11"/>
    <p:sldId id="280" r:id="rId12"/>
    <p:sldId id="275" r:id="rId13"/>
    <p:sldId id="282" r:id="rId14"/>
    <p:sldId id="267" r:id="rId15"/>
    <p:sldId id="288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showPr showNarration="1">
    <p:present/>
    <p:sldAll/>
    <p:penClr>
      <a:prstClr val="red"/>
    </p:penClr>
    <p:extLst>
      <p:ext uri="{EC167BDD-8182-4AB7-AECC-EB403E3ABB37}">
        <p14:laserClr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clrMru>
    <a:srgbClr val="00B200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598" autoAdjust="0"/>
    <p:restoredTop sz="92707" autoAdjust="0"/>
  </p:normalViewPr>
  <p:slideViewPr>
    <p:cSldViewPr snapToGrid="0" snapToObjects="1">
      <p:cViewPr varScale="1">
        <p:scale>
          <a:sx n="96" d="100"/>
          <a:sy n="96" d="100"/>
        </p:scale>
        <p:origin x="-60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68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30CB8-7936-2241-9DF7-88A1DC70AF64}" type="datetimeFigureOut">
              <a:rPr lang="en-US" smtClean="0"/>
              <a:pPr/>
              <a:t>6/7/14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3A5D8-C1E8-9C42-A35B-21452CB18D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691249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673B4-72EF-534B-B5CB-8DED5168F1B8}" type="datetimeFigureOut">
              <a:rPr lang="en-US" smtClean="0"/>
              <a:pPr/>
              <a:t>6/7/14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FC986-FB3D-D941-8830-F7A2B9F82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011133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FC986-FB3D-D941-8830-F7A2B9F826E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FC986-FB3D-D941-8830-F7A2B9F826E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FC986-FB3D-D941-8830-F7A2B9F826E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FC986-FB3D-D941-8830-F7A2B9F826E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FC986-FB3D-D941-8830-F7A2B9F826E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8D5FA6D0-C4CB-8A41-BE43-F8110F9146E2}" type="datetime1">
              <a:rPr lang="en-US" smtClean="0"/>
              <a:pPr/>
              <a:t>6/7/14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Team Uni_Iowa_State_1 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422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5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481-4582-3349-9A90-2B9C53E81162}" type="datetime1">
              <a:rPr lang="en-US" smtClean="0"/>
              <a:pPr/>
              <a:t>6/7/14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Uni_Iowa_State_1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6EA8-4FA6-A94F-87B2-70BF1E41B4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F08F-59DD-104F-A5A5-22A66468411B}" type="datetime1">
              <a:rPr lang="en-US" smtClean="0"/>
              <a:pPr/>
              <a:t>6/7/14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Uni_Iowa_State_1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6EA8-4FA6-A94F-87B2-70BF1E41B4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B71C8-84F9-AF4C-953E-CAA58A315C01}" type="datetime1">
              <a:rPr lang="en-US" smtClean="0"/>
              <a:pPr/>
              <a:t>6/7/14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Uni_Iowa_State_1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6EA8-4FA6-A94F-87B2-70BF1E41B4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960A6E8-CD9D-ED44-8607-D5DE02C116B1}" type="datetime1">
              <a:rPr lang="en-US" smtClean="0"/>
              <a:pPr/>
              <a:t>6/7/14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 lang="en-US" smtClean="0"/>
              <a:t>Team Uni_Iowa_State_1 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32CF7DD2-3322-314D-BE84-F417C7E77DC6}" type="datetime1">
              <a:rPr lang="en-US" smtClean="0"/>
              <a:pPr/>
              <a:t>6/7/14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Team Uni_Iowa_State_1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6EA8-4FA6-A94F-87B2-70BF1E41B4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F6A9-41AC-A04F-8DBD-5D154ECC7D94}" type="datetime1">
              <a:rPr lang="en-US" smtClean="0"/>
              <a:pPr/>
              <a:t>6/7/14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Uni_Iowa_State_1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6EA8-4FA6-A94F-87B2-70BF1E41B4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0C189A-625E-E244-A1A4-C05D8709429D}" type="datetime1">
              <a:rPr lang="en-US" smtClean="0"/>
              <a:pPr/>
              <a:t>6/7/14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Team Uni_Iowa_State_1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6EA8-4FA6-A94F-87B2-70BF1E41B4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33FC740-E93E-324B-BD5D-B7B89B51727A}" type="datetime1">
              <a:rPr lang="en-US" smtClean="0"/>
              <a:pPr/>
              <a:t>6/7/14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Team Uni_Iowa_State_1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6EA8-4FA6-A94F-87B2-70BF1E41B4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74DF1F43-B66B-1B4D-AF81-47036647305A}" type="datetime1">
              <a:rPr lang="en-US" smtClean="0"/>
              <a:pPr/>
              <a:t>6/7/14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Team Uni_Iowa_State_1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6EA8-4FA6-A94F-87B2-70BF1E41B4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989D-D408-5747-820D-E44DB6BBC4FF}" type="datetime1">
              <a:rPr lang="en-US" smtClean="0"/>
              <a:pPr/>
              <a:t>6/7/14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Uni_Iowa_State_1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6EA8-4FA6-A94F-87B2-70BF1E41B4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4F30-6C41-D144-9B7B-06C5A9121990}" type="datetime1">
              <a:rPr lang="en-US" smtClean="0"/>
              <a:pPr/>
              <a:t>6/7/14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Uni_Iowa_State_1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6EA8-4FA6-A94F-87B2-70BF1E41B4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47053-B1F4-1446-8170-7D5446F95218}" type="datetime1">
              <a:rPr lang="en-US" smtClean="0"/>
              <a:pPr/>
              <a:t>6/7/14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Uni_Iowa_State_1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6EA8-4FA6-A94F-87B2-70BF1E41B4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3B3E-AB7C-EB4D-8C98-027DA576E11C}" type="datetime1">
              <a:rPr lang="en-US" smtClean="0"/>
              <a:pPr/>
              <a:t>6/7/14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Uni_Iowa_State_1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6EA8-4FA6-A94F-87B2-70BF1E41B4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A0DAC7A4-47A6-324A-94D3-E112051C1620}" type="datetime1">
              <a:rPr lang="en-US" smtClean="0"/>
              <a:pPr/>
              <a:t>6/7/14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Team Uni_Iowa_State_1 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3E1B48C7-7109-B749-B507-348E024757E8}" type="datetime1">
              <a:rPr lang="en-US" smtClean="0"/>
              <a:pPr/>
              <a:t>6/7/14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Team Uni_Iowa_State_1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08066EA8-4FA6-A94F-87B2-70BF1E41B4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0FDD-C822-C045-847D-1E4FFA593CD0}" type="datetime1">
              <a:rPr lang="en-US" smtClean="0"/>
              <a:pPr/>
              <a:t>6/7/14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Uni_Iowa_State_1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6EA8-4FA6-A94F-87B2-70BF1E41B4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1004-32E4-9D47-A8E6-DCF741EA4064}" type="datetime1">
              <a:rPr lang="en-US" smtClean="0"/>
              <a:pPr/>
              <a:t>6/7/14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Uni_Iowa_State_1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6EA8-4FA6-A94F-87B2-70BF1E41B4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6C43-3AD9-7E4F-A60E-24F097A27DCB}" type="datetime1">
              <a:rPr lang="en-US" smtClean="0"/>
              <a:pPr/>
              <a:t>6/7/14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Uni_Iowa_State_1 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08066EA8-4FA6-A94F-87B2-70BF1E41B4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7904-1897-7145-8165-0A1F6F45BE48}" type="datetime1">
              <a:rPr lang="en-US" smtClean="0"/>
              <a:pPr/>
              <a:t>6/7/14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Uni_Iowa_State_1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6EA8-4FA6-A94F-87B2-70BF1E41B4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FA19782-2803-4342-B883-882C92DDCEA5}" type="datetime1">
              <a:rPr lang="en-US" smtClean="0"/>
              <a:pPr/>
              <a:t>6/7/14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rgbClr val="CE1126"/>
                </a:solidFill>
              </a:defRPr>
            </a:lvl1pPr>
          </a:lstStyle>
          <a:p>
            <a:r>
              <a:rPr lang="en-US" smtClean="0"/>
              <a:t>Team Uni_Iowa_State_1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08066EA8-4FA6-A94F-87B2-70BF1E41B4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2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df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4.pdf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d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6913" y="648531"/>
            <a:ext cx="4051741" cy="1569660"/>
          </a:xfrm>
          <a:solidFill>
            <a:schemeClr val="bg1">
              <a:alpha val="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Team Uni_Iowa_State_1</a:t>
            </a:r>
            <a:br>
              <a:rPr lang="en-US" dirty="0" smtClean="0"/>
            </a:br>
            <a:r>
              <a:rPr lang="en-US" sz="889" dirty="0" smtClean="0"/>
              <a:t/>
            </a:r>
            <a:br>
              <a:rPr lang="en-US" sz="889" dirty="0" smtClean="0"/>
            </a:br>
            <a:r>
              <a:rPr lang="en-US" dirty="0" smtClean="0"/>
              <a:t>Iowa State University</a:t>
            </a:r>
            <a:br>
              <a:rPr lang="en-US" dirty="0" smtClean="0"/>
            </a:br>
            <a:r>
              <a:rPr lang="en-US" dirty="0" smtClean="0"/>
              <a:t>Department of Statistics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3548" y="595059"/>
            <a:ext cx="3415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DMC 2014</a:t>
            </a:r>
          </a:p>
          <a:p>
            <a:r>
              <a:rPr lang="en-US" sz="4800" dirty="0" smtClean="0"/>
              <a:t>Solution</a:t>
            </a:r>
            <a:endParaRPr lang="en-US" sz="4800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Uni_Iowa_State_1 </a:t>
            </a:r>
            <a:endParaRPr lang="en-US" dirty="0"/>
          </a:p>
        </p:txBody>
      </p:sp>
      <p:pic>
        <p:nvPicPr>
          <p:cNvPr id="9" name="Picture 8" descr="teamISU1.JPG"/>
          <p:cNvPicPr>
            <a:picLocks noChangeAspect="1"/>
          </p:cNvPicPr>
          <p:nvPr/>
        </p:nvPicPr>
        <p:blipFill>
          <a:blip r:embed="rId3"/>
          <a:srcRect b="20703"/>
          <a:stretch>
            <a:fillRect/>
          </a:stretch>
        </p:blipFill>
        <p:spPr>
          <a:xfrm>
            <a:off x="1212193" y="2218191"/>
            <a:ext cx="6889439" cy="29330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5344" y="5119427"/>
            <a:ext cx="7703310" cy="369332"/>
          </a:xfrm>
          <a:prstGeom prst="rect">
            <a:avLst/>
          </a:prstGeom>
          <a:solidFill>
            <a:schemeClr val="bg1">
              <a:alpha val="64000"/>
            </a:schemeClr>
          </a:solidFill>
          <a:effectLst>
            <a:glow rad="101600"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750" y="5040047"/>
            <a:ext cx="8588140" cy="1240447"/>
          </a:xfrm>
        </p:spPr>
        <p:txBody>
          <a:bodyPr>
            <a:noAutofit/>
          </a:bodyPr>
          <a:lstStyle/>
          <a:p>
            <a:pPr marL="457200" indent="-457200"/>
            <a:r>
              <a:rPr lang="en-US" sz="2400" dirty="0" smtClean="0">
                <a:solidFill>
                  <a:schemeClr val="accent1"/>
                </a:solidFill>
                <a:effectLst/>
              </a:rPr>
              <a:t>Presenters: </a:t>
            </a:r>
            <a:r>
              <a:rPr lang="en-US" sz="2400" dirty="0" smtClean="0">
                <a:solidFill>
                  <a:srgbClr val="000000"/>
                </a:solidFill>
                <a:effectLst/>
              </a:rPr>
              <a:t>Guillermo </a:t>
            </a:r>
            <a:r>
              <a:rPr lang="en-US" sz="2400" dirty="0" err="1" smtClean="0">
                <a:solidFill>
                  <a:srgbClr val="000000"/>
                </a:solidFill>
                <a:effectLst/>
              </a:rPr>
              <a:t>Basulto</a:t>
            </a:r>
            <a:r>
              <a:rPr lang="en-US" sz="2400" dirty="0" smtClean="0">
                <a:solidFill>
                  <a:srgbClr val="000000"/>
                </a:solidFill>
                <a:effectLst/>
              </a:rPr>
              <a:t>, Fan Cao, Cory Lanker, </a:t>
            </a:r>
            <a:r>
              <a:rPr lang="en-US" sz="2400" dirty="0" err="1" smtClean="0">
                <a:solidFill>
                  <a:srgbClr val="000000"/>
                </a:solidFill>
                <a:effectLst/>
              </a:rPr>
              <a:t>Xin</a:t>
            </a:r>
            <a:r>
              <a:rPr lang="en-US" sz="2400" dirty="0" smtClean="0">
                <a:solidFill>
                  <a:srgbClr val="000000"/>
                </a:solidFill>
                <a:effectLst/>
              </a:rPr>
              <a:t> Yin</a:t>
            </a:r>
          </a:p>
          <a:p>
            <a:pPr marL="457200" indent="-457200"/>
            <a:r>
              <a:rPr lang="en-US" sz="2400" dirty="0" smtClean="0">
                <a:solidFill>
                  <a:srgbClr val="CE1126"/>
                </a:solidFill>
                <a:effectLst/>
              </a:rPr>
              <a:t>Absent:</a:t>
            </a:r>
            <a:r>
              <a:rPr lang="en-US" sz="2400" dirty="0" smtClean="0">
                <a:solidFill>
                  <a:srgbClr val="000000"/>
                </a:solidFill>
                <a:effectLst/>
              </a:rPr>
              <a:t>       </a:t>
            </a:r>
            <a:r>
              <a:rPr lang="en-US" dirty="0" smtClean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effectLst/>
              </a:rPr>
              <a:t>Zoe Cheng, Marius </a:t>
            </a:r>
            <a:r>
              <a:rPr lang="en-US" sz="2400" dirty="0" err="1" smtClean="0">
                <a:solidFill>
                  <a:srgbClr val="000000"/>
                </a:solidFill>
                <a:effectLst/>
              </a:rPr>
              <a:t>Dragomiroiu</a:t>
            </a:r>
            <a:r>
              <a:rPr lang="en-US" sz="2400" dirty="0" smtClean="0">
                <a:solidFill>
                  <a:srgbClr val="000000"/>
                </a:solidFill>
                <a:effectLst/>
              </a:rPr>
              <a:t>, Jessica Hicks, </a:t>
            </a:r>
            <a:br>
              <a:rPr lang="en-US" sz="2400" dirty="0" smtClean="0">
                <a:solidFill>
                  <a:srgbClr val="000000"/>
                </a:solidFill>
                <a:effectLst/>
              </a:rPr>
            </a:br>
            <a:r>
              <a:rPr lang="en-US" sz="2400" dirty="0" smtClean="0">
                <a:solidFill>
                  <a:srgbClr val="000000"/>
                </a:solidFill>
                <a:effectLst/>
              </a:rPr>
              <a:t>	         </a:t>
            </a:r>
            <a:r>
              <a:rPr lang="en-US" sz="1000" dirty="0" smtClean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effectLst/>
              </a:rPr>
              <a:t>Ian </a:t>
            </a:r>
            <a:r>
              <a:rPr lang="en-US" sz="2400" dirty="0" err="1" smtClean="0">
                <a:solidFill>
                  <a:srgbClr val="000000"/>
                </a:solidFill>
                <a:effectLst/>
              </a:rPr>
              <a:t>Mouzon</a:t>
            </a:r>
            <a:r>
              <a:rPr lang="en-US" sz="2400" dirty="0" smtClean="0">
                <a:solidFill>
                  <a:srgbClr val="000000"/>
                </a:solidFill>
                <a:effectLst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effectLst/>
              </a:rPr>
              <a:t>Lanfeng</a:t>
            </a:r>
            <a:r>
              <a:rPr lang="en-US" sz="2400" dirty="0" smtClean="0">
                <a:solidFill>
                  <a:srgbClr val="000000"/>
                </a:solidFill>
                <a:effectLst/>
              </a:rPr>
              <a:t> Pan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t="2927" r="3547"/>
          <a:stretch>
            <a:fillRect/>
          </a:stretch>
        </p:blipFill>
        <p:spPr>
          <a:xfrm>
            <a:off x="701146" y="1889263"/>
            <a:ext cx="7641893" cy="466005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Uni_Iowa_State_1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6EA8-4FA6-A94F-87B2-70BF1E41B44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98144" y="3439748"/>
            <a:ext cx="1394332" cy="784830"/>
          </a:xfrm>
          <a:prstGeom prst="rect">
            <a:avLst/>
          </a:prstGeom>
          <a:solidFill>
            <a:schemeClr val="bg1">
              <a:alpha val="50000"/>
            </a:schemeClr>
          </a:solidFill>
          <a:ln w="28575">
            <a:solidFill>
              <a:schemeClr val="accent1"/>
            </a:solidFill>
          </a:ln>
        </p:spPr>
        <p:txBody>
          <a:bodyPr wrap="square" lIns="0" tIns="0" rIns="0" rtlCol="0">
            <a:spAutoFit/>
          </a:bodyPr>
          <a:lstStyle/>
          <a:p>
            <a:pPr algn="ctr"/>
            <a:r>
              <a:rPr lang="en-US" sz="2400" dirty="0" smtClean="0"/>
              <a:t>none returned!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6501182" y="4779719"/>
            <a:ext cx="1072454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6890079" y="4781332"/>
            <a:ext cx="1074097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6818687" y="2956464"/>
            <a:ext cx="964981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51066" y="6291839"/>
            <a:ext cx="1751872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/>
              <a:t>date of visit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02686" y="3629647"/>
            <a:ext cx="369332" cy="925260"/>
          </a:xfrm>
          <a:prstGeom prst="rect">
            <a:avLst/>
          </a:prstGeom>
          <a:solidFill>
            <a:schemeClr val="bg1"/>
          </a:solidFill>
        </p:spPr>
        <p:txBody>
          <a:bodyPr vert="vert270" wrap="square" lIns="0" tIns="0" rIns="0" bIns="0" rtlCol="0">
            <a:spAutoFit/>
          </a:bodyPr>
          <a:lstStyle/>
          <a:p>
            <a:r>
              <a:rPr lang="en-US" sz="2400" dirty="0" smtClean="0"/>
              <a:t>price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34479" y="5860675"/>
            <a:ext cx="51266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200" dirty="0" smtClean="0"/>
              <a:t>0 €</a:t>
            </a:r>
            <a:endParaRPr lang="en-US" sz="2200" dirty="0"/>
          </a:p>
        </p:txBody>
      </p:sp>
      <p:sp>
        <p:nvSpPr>
          <p:cNvPr id="20" name="TextBox 19"/>
          <p:cNvSpPr txBox="1"/>
          <p:nvPr/>
        </p:nvSpPr>
        <p:spPr>
          <a:xfrm>
            <a:off x="379422" y="4920548"/>
            <a:ext cx="774615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200" dirty="0" smtClean="0"/>
              <a:t>50 €</a:t>
            </a:r>
            <a:endParaRPr lang="en-US" sz="2200" dirty="0"/>
          </a:p>
        </p:txBody>
      </p:sp>
      <p:sp>
        <p:nvSpPr>
          <p:cNvPr id="21" name="TextBox 20"/>
          <p:cNvSpPr txBox="1"/>
          <p:nvPr/>
        </p:nvSpPr>
        <p:spPr>
          <a:xfrm>
            <a:off x="445562" y="3965405"/>
            <a:ext cx="713252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200" dirty="0" smtClean="0"/>
              <a:t>100 €</a:t>
            </a:r>
            <a:endParaRPr lang="en-US" sz="2200" dirty="0"/>
          </a:p>
        </p:txBody>
      </p:sp>
      <p:sp>
        <p:nvSpPr>
          <p:cNvPr id="22" name="TextBox 21"/>
          <p:cNvSpPr txBox="1"/>
          <p:nvPr/>
        </p:nvSpPr>
        <p:spPr>
          <a:xfrm>
            <a:off x="385758" y="3035043"/>
            <a:ext cx="774615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200" dirty="0" smtClean="0"/>
              <a:t>150 €</a:t>
            </a:r>
            <a:endParaRPr lang="en-US" sz="2200" dirty="0"/>
          </a:p>
        </p:txBody>
      </p:sp>
      <p:sp>
        <p:nvSpPr>
          <p:cNvPr id="23" name="TextBox 22"/>
          <p:cNvSpPr txBox="1"/>
          <p:nvPr/>
        </p:nvSpPr>
        <p:spPr>
          <a:xfrm>
            <a:off x="397427" y="2083293"/>
            <a:ext cx="774615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200" dirty="0" smtClean="0"/>
              <a:t>200 €</a:t>
            </a:r>
            <a:endParaRPr lang="en-US" sz="2200" dirty="0"/>
          </a:p>
        </p:txBody>
      </p:sp>
      <p:sp>
        <p:nvSpPr>
          <p:cNvPr id="24" name="TextBox 23"/>
          <p:cNvSpPr txBox="1"/>
          <p:nvPr/>
        </p:nvSpPr>
        <p:spPr>
          <a:xfrm>
            <a:off x="2309191" y="1739313"/>
            <a:ext cx="447688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/>
              <a:t>all visits for Customer #1171 </a:t>
            </a:r>
            <a:endParaRPr lang="en-US" sz="24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7746784" y="3373597"/>
            <a:ext cx="1223856" cy="1735924"/>
            <a:chOff x="7635982" y="3184624"/>
            <a:chExt cx="1223856" cy="1735924"/>
          </a:xfrm>
        </p:grpSpPr>
        <p:sp>
          <p:nvSpPr>
            <p:cNvPr id="26" name="Rectangle 25"/>
            <p:cNvSpPr/>
            <p:nvPr/>
          </p:nvSpPr>
          <p:spPr>
            <a:xfrm>
              <a:off x="7635982" y="3184624"/>
              <a:ext cx="1223856" cy="17359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7856806" y="4511164"/>
              <a:ext cx="109728" cy="109728"/>
            </a:xfrm>
            <a:prstGeom prst="triangl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71614" y="3262140"/>
              <a:ext cx="11612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 smtClean="0"/>
                <a:t>Return</a:t>
              </a:r>
              <a:endParaRPr lang="en-US" sz="24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7870034" y="4122878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118180" y="3937658"/>
              <a:ext cx="5412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400" dirty="0" smtClean="0"/>
                <a:t>yes</a:t>
              </a:r>
              <a:endParaRPr lang="en-US" sz="2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125072" y="4328198"/>
              <a:ext cx="5412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400" dirty="0" smtClean="0"/>
                <a:t>no</a:t>
              </a:r>
            </a:p>
          </p:txBody>
        </p:sp>
      </p:grpSp>
      <p:sp>
        <p:nvSpPr>
          <p:cNvPr id="41" name="Content Placeholder 2"/>
          <p:cNvSpPr txBox="1">
            <a:spLocks/>
          </p:cNvSpPr>
          <p:nvPr/>
        </p:nvSpPr>
        <p:spPr>
          <a:xfrm>
            <a:off x="498474" y="404261"/>
            <a:ext cx="8243270" cy="1357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 defTabSz="914400">
              <a:lnSpc>
                <a:spcPct val="120000"/>
              </a:lnSpc>
              <a:buSzPct val="90000"/>
              <a:buFont typeface="Wingdings" charset="2"/>
              <a:buChar char="§"/>
            </a:pPr>
            <a:r>
              <a:rPr lang="en-US" sz="2000" dirty="0" smtClean="0">
                <a:solidFill>
                  <a:srgbClr val="CE1126"/>
                </a:solidFill>
              </a:rPr>
              <a:t>data mining approach</a:t>
            </a:r>
          </a:p>
          <a:p>
            <a:pPr marL="228600" lvl="0" indent="-228600" defTabSz="914400">
              <a:lnSpc>
                <a:spcPct val="120000"/>
              </a:lnSpc>
              <a:buSzPct val="90000"/>
              <a:buFont typeface="Wingdings" charset="2"/>
              <a:buChar char="§"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statistical learning approach</a:t>
            </a:r>
          </a:p>
          <a:p>
            <a:pPr marL="228600" lvl="0" indent="-228600" defTabSz="914400">
              <a:lnSpc>
                <a:spcPct val="120000"/>
              </a:lnSpc>
              <a:buClr>
                <a:schemeClr val="bg1">
                  <a:lumMod val="65000"/>
                </a:schemeClr>
              </a:buClr>
              <a:buSzPct val="90000"/>
              <a:buFont typeface="Wingdings" charset="2"/>
              <a:buChar char="§"/>
            </a:pPr>
            <a:r>
              <a:rPr lang="en-US" sz="2000" noProof="0" dirty="0" smtClean="0">
                <a:solidFill>
                  <a:srgbClr val="A6A6A6"/>
                </a:solidFill>
              </a:rPr>
              <a:t>classification methods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Uni_Iowa_State_1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98474" y="2019301"/>
            <a:ext cx="8243270" cy="2029020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sz="2800" dirty="0" smtClean="0"/>
              <a:t>likelihood ratio statistics</a:t>
            </a:r>
          </a:p>
          <a:p>
            <a:pPr algn="ctr">
              <a:buNone/>
            </a:pPr>
            <a:endParaRPr lang="en-US" dirty="0" smtClean="0">
              <a:solidFill>
                <a:srgbClr val="262626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262626"/>
                </a:solidFill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6EA8-4FA6-A94F-87B2-70BF1E41B44C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011363" y="2632732"/>
          <a:ext cx="2111375" cy="1120775"/>
        </p:xfrm>
        <a:graphic>
          <a:graphicData uri="http://schemas.openxmlformats.org/presentationml/2006/ole">
            <p:oleObj spid="_x0000_s36866" name="Equation" r:id="rId3" imgW="838200" imgH="44450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913534" y="2632732"/>
            <a:ext cx="3840480" cy="1107996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lIns="91440" rtlCol="0">
            <a:spAutoFit/>
          </a:bodyPr>
          <a:lstStyle/>
          <a:p>
            <a:r>
              <a:rPr lang="en-US" sz="2200" dirty="0" smtClean="0"/>
              <a:t>where: </a:t>
            </a:r>
          </a:p>
          <a:p>
            <a:r>
              <a:rPr lang="en-US" sz="2200" dirty="0" smtClean="0"/>
              <a:t>   R = number of returns</a:t>
            </a:r>
          </a:p>
          <a:p>
            <a:r>
              <a:rPr lang="en-US" sz="2200" dirty="0" smtClean="0"/>
              <a:t>NR = number of non-returns</a:t>
            </a:r>
            <a:endParaRPr lang="en-US" sz="22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98474" y="404261"/>
            <a:ext cx="8243270" cy="1357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 defTabSz="914400">
              <a:lnSpc>
                <a:spcPct val="120000"/>
              </a:lnSpc>
              <a:buSzPct val="90000"/>
              <a:buFont typeface="Wingdings" charset="2"/>
              <a:buChar char="§"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data mining approach</a:t>
            </a:r>
          </a:p>
          <a:p>
            <a:pPr marL="228600" lvl="0" indent="-228600" defTabSz="914400">
              <a:lnSpc>
                <a:spcPct val="120000"/>
              </a:lnSpc>
              <a:buSzPct val="90000"/>
              <a:buFont typeface="Wingdings" charset="2"/>
              <a:buChar char="§"/>
            </a:pPr>
            <a:r>
              <a:rPr lang="en-US" sz="2000" dirty="0" smtClean="0">
                <a:solidFill>
                  <a:schemeClr val="accent1"/>
                </a:solidFill>
              </a:rPr>
              <a:t>statistical learning approach</a:t>
            </a:r>
          </a:p>
          <a:p>
            <a:pPr marL="228600" lvl="0" indent="-228600" defTabSz="914400">
              <a:lnSpc>
                <a:spcPct val="120000"/>
              </a:lnSpc>
              <a:buClr>
                <a:schemeClr val="bg1">
                  <a:lumMod val="65000"/>
                </a:schemeClr>
              </a:buClr>
              <a:buSzPct val="90000"/>
              <a:buFont typeface="Wingdings" charset="2"/>
              <a:buChar char="§"/>
            </a:pPr>
            <a:r>
              <a:rPr lang="en-US" sz="2000" noProof="0" dirty="0" smtClean="0">
                <a:solidFill>
                  <a:schemeClr val="bg1">
                    <a:lumMod val="65000"/>
                  </a:schemeClr>
                </a:solidFill>
              </a:rPr>
              <a:t>classification methods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97516" y="2019301"/>
            <a:ext cx="8243270" cy="4144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lang="en-US" sz="2800" dirty="0" smtClean="0">
              <a:solidFill>
                <a:srgbClr val="262626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example: for each item, tabulate</a:t>
            </a:r>
          </a:p>
          <a:p>
            <a:pPr marL="4572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 of returns for that item</a:t>
            </a:r>
          </a:p>
          <a:p>
            <a:pPr marL="4572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 of non-returns for that item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summarizes all categories with a single feature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Uni_Iowa_State_1 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98474" y="2019300"/>
            <a:ext cx="8243270" cy="4144963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1800"/>
              </a:spcAft>
            </a:pPr>
            <a:r>
              <a:rPr lang="en-US" sz="4129" dirty="0" smtClean="0"/>
              <a:t> </a:t>
            </a:r>
            <a:r>
              <a:rPr lang="en-US" sz="3871" dirty="0" smtClean="0"/>
              <a:t>return leakage problem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err="1" smtClean="0">
                <a:latin typeface="Courier New"/>
                <a:cs typeface="Courier New"/>
              </a:rPr>
              <a:t>ntree</a:t>
            </a:r>
            <a:r>
              <a:rPr lang="en-US" b="1" dirty="0" smtClean="0">
                <a:latin typeface="Courier New"/>
                <a:cs typeface="Courier New"/>
              </a:rPr>
              <a:t>     OOB      1      2 |   Test      1      2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urier New"/>
                <a:cs typeface="Courier New"/>
              </a:rPr>
              <a:t>    1:  28.46% 29.92% 27.13%|  49.12% 24.31% 70.37%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urier New"/>
                <a:cs typeface="Courier New"/>
              </a:rPr>
              <a:t>    5:  27.88% 29.96% 25.98%|  46.64% 47.96% 45.51%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urier New"/>
                <a:cs typeface="Courier New"/>
              </a:rPr>
              <a:t>   10:  25.71% 28.54% 23.15%|  46.30% 44.94% 47.46%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urier New"/>
                <a:cs typeface="Courier New"/>
              </a:rPr>
              <a:t>   20:  23.47% 27.26% 20.03%|  45.44% 41.54% 48.79%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urier New"/>
                <a:cs typeface="Courier New"/>
              </a:rPr>
              <a:t>   40:  22.02% 26.44% 18.01%|  43.85% 41.23% 46.10%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urier New"/>
                <a:cs typeface="Courier New"/>
              </a:rPr>
              <a:t>   60:  21.55% 26.18% 17.35%|  43.48% 40.14% 46.33%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urier New"/>
                <a:cs typeface="Courier New"/>
              </a:rPr>
              <a:t>   80:  21.32% 26.11% 16.97%|  43.27% 44.99% 41.80%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urier New"/>
                <a:cs typeface="Courier New"/>
              </a:rPr>
              <a:t>  100:  21.16% 25.99% 16.77%|  42.98% 48.24% 38.47%</a:t>
            </a:r>
          </a:p>
          <a:p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6EA8-4FA6-A94F-87B2-70BF1E41B44C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640298" y="4551054"/>
            <a:ext cx="4684302" cy="436584"/>
            <a:chOff x="1640298" y="4551054"/>
            <a:chExt cx="4684302" cy="436584"/>
          </a:xfrm>
        </p:grpSpPr>
        <p:sp>
          <p:nvSpPr>
            <p:cNvPr id="11" name="Oval 10"/>
            <p:cNvSpPr/>
            <p:nvPr/>
          </p:nvSpPr>
          <p:spPr>
            <a:xfrm>
              <a:off x="1640298" y="4551054"/>
              <a:ext cx="1177311" cy="436584"/>
            </a:xfrm>
            <a:prstGeom prst="ellipse">
              <a:avLst/>
            </a:prstGeom>
            <a:noFill/>
            <a:ln w="508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147289" y="4551054"/>
              <a:ext cx="1177311" cy="436584"/>
            </a:xfrm>
            <a:prstGeom prst="ellipse">
              <a:avLst/>
            </a:prstGeom>
            <a:noFill/>
            <a:ln w="508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Content Placeholder 2"/>
          <p:cNvSpPr txBox="1">
            <a:spLocks/>
          </p:cNvSpPr>
          <p:nvPr/>
        </p:nvSpPr>
        <p:spPr>
          <a:xfrm>
            <a:off x="498474" y="404261"/>
            <a:ext cx="8243270" cy="1357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 defTabSz="914400">
              <a:lnSpc>
                <a:spcPct val="120000"/>
              </a:lnSpc>
              <a:buSzPct val="90000"/>
              <a:buFont typeface="Wingdings" charset="2"/>
              <a:buChar char="§"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data mining approach</a:t>
            </a:r>
          </a:p>
          <a:p>
            <a:pPr marL="228600" lvl="0" indent="-228600" defTabSz="914400">
              <a:lnSpc>
                <a:spcPct val="120000"/>
              </a:lnSpc>
              <a:buSzPct val="90000"/>
              <a:buFont typeface="Wingdings" charset="2"/>
              <a:buChar char="§"/>
            </a:pPr>
            <a:r>
              <a:rPr lang="en-US" sz="2000" dirty="0" smtClean="0">
                <a:solidFill>
                  <a:schemeClr val="accent1"/>
                </a:solidFill>
              </a:rPr>
              <a:t>statistical learning approach</a:t>
            </a:r>
          </a:p>
          <a:p>
            <a:pPr marL="228600" lvl="0" indent="-228600" defTabSz="914400">
              <a:lnSpc>
                <a:spcPct val="120000"/>
              </a:lnSpc>
              <a:buClr>
                <a:schemeClr val="bg1">
                  <a:lumMod val="65000"/>
                </a:schemeClr>
              </a:buClr>
              <a:buSzPct val="90000"/>
              <a:buFont typeface="Wingdings" charset="2"/>
              <a:buChar char="§"/>
            </a:pPr>
            <a:r>
              <a:rPr lang="en-US" sz="2000" noProof="0" dirty="0" smtClean="0">
                <a:solidFill>
                  <a:schemeClr val="bg1">
                    <a:lumMod val="65000"/>
                  </a:schemeClr>
                </a:solidFill>
              </a:rPr>
              <a:t>classification methods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92722" y="1547887"/>
            <a:ext cx="8243270" cy="4629606"/>
            <a:chOff x="492722" y="1547887"/>
            <a:chExt cx="8243270" cy="4629606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3496246" y="5563109"/>
            <a:ext cx="2545305" cy="614384"/>
          </p:xfrm>
          <a:graphic>
            <a:graphicData uri="http://schemas.openxmlformats.org/presentationml/2006/ole">
              <p:oleObj spid="_x0000_s37890" name="Equation" r:id="rId3" imgW="736600" imgH="177800" progId="Equation.3">
                <p:embed/>
              </p:oleObj>
            </a:graphicData>
          </a:graphic>
        </p:graphicFrame>
        <p:cxnSp>
          <p:nvCxnSpPr>
            <p:cNvPr id="10" name="Straight Connector 9"/>
            <p:cNvCxnSpPr/>
            <p:nvPr/>
          </p:nvCxnSpPr>
          <p:spPr>
            <a:xfrm>
              <a:off x="5423566" y="6124573"/>
              <a:ext cx="383618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ontent Placeholder 2"/>
            <p:cNvSpPr txBox="1">
              <a:spLocks/>
            </p:cNvSpPr>
            <p:nvPr/>
          </p:nvSpPr>
          <p:spPr>
            <a:xfrm>
              <a:off x="492722" y="1547887"/>
              <a:ext cx="8243270" cy="41449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/>
            <a:p>
              <a:pPr marL="228600" marR="0" lvl="0" indent="-228600" algn="l" defTabSz="914400" rtl="0" eaLnBrk="1" fontAlgn="auto" latinLnBrk="0" hangingPunct="1">
                <a:lnSpc>
                  <a:spcPct val="100000"/>
                </a:lnSpc>
                <a:spcBef>
                  <a:spcPts val="2000"/>
                </a:spcBef>
                <a:spcAft>
                  <a:spcPts val="180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n"/>
                <a:tabLst/>
                <a:defRPr/>
              </a:pPr>
              <a:endPara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endParaRPr>
            </a:p>
            <a:p>
              <a:pPr marL="228600" marR="0" lvl="0" indent="-228600" algn="l" defTabSz="914400" rtl="0" eaLnBrk="1" fontAlgn="auto" latinLnBrk="0" hangingPunct="1">
                <a:lnSpc>
                  <a:spcPct val="100000"/>
                </a:lnSpc>
                <a:spcBef>
                  <a:spcPts val="2000"/>
                </a:spcBef>
                <a:spcAft>
                  <a:spcPts val="180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n"/>
                <a:tabLst/>
                <a:defRPr/>
              </a:pPr>
              <a:endParaRPr lang="en-US" sz="2600" b="1" dirty="0" smtClean="0">
                <a:latin typeface="Courier New"/>
                <a:cs typeface="Courier New"/>
              </a:endParaRPr>
            </a:p>
            <a:p>
              <a:pPr marL="228600" marR="0" lvl="0" indent="-228600" algn="l" defTabSz="914400" rtl="0" eaLnBrk="1" fontAlgn="auto" latinLnBrk="0" hangingPunct="1">
                <a:lnSpc>
                  <a:spcPct val="100000"/>
                </a:lnSpc>
                <a:spcBef>
                  <a:spcPts val="2000"/>
                </a:spcBef>
                <a:spcAft>
                  <a:spcPts val="180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n"/>
                <a:tabLst/>
                <a:defRPr/>
              </a:pPr>
              <a:endPara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endParaRPr>
            </a:p>
            <a:p>
              <a:pPr marL="228600" marR="0" lvl="0" indent="-228600" algn="l" defTabSz="914400" rtl="0" eaLnBrk="1" fontAlgn="auto" latinLnBrk="0" hangingPunct="1">
                <a:lnSpc>
                  <a:spcPct val="100000"/>
                </a:lnSpc>
                <a:spcBef>
                  <a:spcPts val="2000"/>
                </a:spcBef>
                <a:spcAft>
                  <a:spcPts val="180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n"/>
                <a:tabLst/>
                <a:defRPr/>
              </a:pPr>
              <a:endParaRPr lang="en-US" sz="2600" b="1" dirty="0" smtClean="0">
                <a:latin typeface="Courier New"/>
                <a:cs typeface="Courier New"/>
              </a:endParaRPr>
            </a:p>
            <a:p>
              <a:pPr marL="228600" marR="0" lvl="0" indent="-228600" algn="l" defTabSz="914400" rtl="0" eaLnBrk="1" fontAlgn="auto" latinLnBrk="0" hangingPunct="1">
                <a:lnSpc>
                  <a:spcPct val="100000"/>
                </a:lnSpc>
                <a:spcBef>
                  <a:spcPts val="2000"/>
                </a:spcBef>
                <a:spcAft>
                  <a:spcPts val="1800"/>
                </a:spcAft>
                <a:buClr>
                  <a:schemeClr val="accent1"/>
                </a:buClr>
                <a:buSzPct val="75000"/>
                <a:tabLst/>
                <a:defRPr/>
              </a:pPr>
              <a:endPara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endParaRPr>
            </a:p>
            <a:p>
              <a:pPr marL="228600" marR="0" lvl="0" indent="-228600" algn="l" defTabSz="914400" rtl="0" eaLnBrk="1" fontAlgn="auto" latinLnBrk="0" hangingPunct="1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n"/>
                <a:tabLst/>
                <a:defRPr/>
              </a:pPr>
              <a:r>
                <a:rPr kumimoji="0" lang="en-US" sz="3871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problem:  model is  </a:t>
              </a:r>
            </a:p>
            <a:p>
              <a:pPr marL="228600" marR="0" lvl="0" indent="-228600" algn="l" defTabSz="914400" rtl="0" eaLnBrk="1" fontAlgn="auto" latinLnBrk="0" hangingPunct="1">
                <a:lnSpc>
                  <a:spcPct val="100000"/>
                </a:lnSpc>
                <a:spcBef>
                  <a:spcPts val="2000"/>
                </a:spcBef>
                <a:spcAft>
                  <a:spcPts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n"/>
                <a:tabLst/>
                <a:defRPr/>
              </a:pPr>
              <a:endPara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65682" y="2039400"/>
            <a:ext cx="8243270" cy="4322767"/>
            <a:chOff x="465682" y="2039400"/>
            <a:chExt cx="8243270" cy="4322767"/>
          </a:xfrm>
        </p:grpSpPr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465682" y="2039400"/>
              <a:ext cx="8243270" cy="41449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/>
            <a:p>
              <a:pPr marL="228600" marR="0" lvl="0" indent="-228600" algn="l" defTabSz="914400" rtl="0" eaLnBrk="1" fontAlgn="auto" latinLnBrk="0" hangingPunct="1">
                <a:lnSpc>
                  <a:spcPct val="100000"/>
                </a:lnSpc>
                <a:spcBef>
                  <a:spcPts val="2000"/>
                </a:spcBef>
                <a:spcAft>
                  <a:spcPts val="0"/>
                </a:spcAft>
                <a:buClr>
                  <a:schemeClr val="accent1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en-US" sz="3613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228600" marR="0" lvl="0" indent="-228600" algn="l" defTabSz="914400" rtl="0" eaLnBrk="1" fontAlgn="auto" latinLnBrk="0" hangingPunct="1">
                <a:lnSpc>
                  <a:spcPct val="100000"/>
                </a:lnSpc>
                <a:spcBef>
                  <a:spcPts val="2000"/>
                </a:spcBef>
                <a:spcAft>
                  <a:spcPts val="0"/>
                </a:spcAft>
                <a:buClr>
                  <a:schemeClr val="accent1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lang="en-US" sz="3613" dirty="0" smtClean="0"/>
            </a:p>
            <a:p>
              <a:pPr marL="228600" marR="0" lvl="0" indent="-228600" algn="l" defTabSz="914400" rtl="0" eaLnBrk="1" fontAlgn="auto" latinLnBrk="0" hangingPunct="1">
                <a:lnSpc>
                  <a:spcPct val="100000"/>
                </a:lnSpc>
                <a:spcBef>
                  <a:spcPts val="2000"/>
                </a:spcBef>
                <a:spcAft>
                  <a:spcPts val="0"/>
                </a:spcAft>
                <a:buClr>
                  <a:schemeClr val="accent1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en-US" sz="3613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228600" marR="0" lvl="0" indent="-228600" algn="l" defTabSz="914400" rtl="0" eaLnBrk="1" fontAlgn="auto" latinLnBrk="0" hangingPunct="1">
                <a:lnSpc>
                  <a:spcPct val="100000"/>
                </a:lnSpc>
                <a:spcBef>
                  <a:spcPts val="2000"/>
                </a:spcBef>
                <a:spcAft>
                  <a:spcPts val="0"/>
                </a:spcAft>
                <a:buClr>
                  <a:schemeClr val="accent1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lang="en-US" sz="1161" dirty="0" smtClean="0"/>
            </a:p>
            <a:p>
              <a:pPr marL="228600" marR="0" lvl="0" indent="-228600" algn="l" defTabSz="914400" rtl="0" eaLnBrk="1" fontAlgn="auto" latinLnBrk="0" hangingPunct="1">
                <a:lnSpc>
                  <a:spcPct val="100000"/>
                </a:lnSpc>
                <a:spcBef>
                  <a:spcPts val="2000"/>
                </a:spcBef>
                <a:spcAft>
                  <a:spcPts val="0"/>
                </a:spcAft>
                <a:buClr>
                  <a:schemeClr val="accent1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en-US" sz="3613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228600" marR="0" lvl="0" indent="-2286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ct val="75000"/>
                <a:buFont typeface="Wingdings" pitchFamily="2" charset="2"/>
                <a:buNone/>
                <a:tabLst/>
                <a:defRPr/>
              </a:pPr>
              <a:r>
                <a:rPr kumimoji="0" lang="en-US" sz="2581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ntree</a:t>
              </a:r>
              <a:r>
                <a:rPr kumimoji="0" lang="en-US" sz="2581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      OOB      1      2|    Test      1      2</a:t>
              </a:r>
            </a:p>
            <a:p>
              <a:pPr marL="228600" marR="0" lvl="0" indent="-2286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ct val="75000"/>
                <a:buFont typeface="Wingdings" pitchFamily="2" charset="2"/>
                <a:buNone/>
                <a:tabLst/>
                <a:defRPr/>
              </a:pPr>
              <a:r>
                <a:rPr kumimoji="0" lang="en-US" sz="2581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   50:  30.04% 34.99% 25.33%|  30.89% 37.30% 24.86%</a:t>
              </a:r>
            </a:p>
            <a:p>
              <a:pPr marL="228600" marR="0" lvl="0" indent="-2286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ct val="75000"/>
                <a:buFont typeface="Wingdings" pitchFamily="2" charset="2"/>
                <a:buNone/>
                <a:tabLst/>
                <a:defRPr/>
              </a:pPr>
              <a:r>
                <a:rPr kumimoji="0" lang="en-US" sz="2581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  100:  29.02% 34.63% 23.65%|  30.52% 37.82% 23.60%</a:t>
              </a:r>
            </a:p>
            <a:p>
              <a:pPr marL="228600" marR="0" lvl="0" indent="-2286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ct val="75000"/>
                <a:buFont typeface="Wingdings" pitchFamily="2" charset="2"/>
                <a:buNone/>
                <a:tabLst/>
                <a:defRPr/>
              </a:pPr>
              <a:r>
                <a:rPr kumimoji="0" lang="en-US" sz="2581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  150:  28.79% 34.70% 23.10%|  30.24% 37.58% 23.28%</a:t>
              </a:r>
            </a:p>
            <a:p>
              <a:pPr marL="228600" marR="0" lvl="0" indent="-2286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ct val="75000"/>
                <a:buFont typeface="Wingdings" pitchFamily="2" charset="2"/>
                <a:buNone/>
                <a:tabLst/>
                <a:defRPr/>
              </a:pPr>
              <a:r>
                <a:rPr kumimoji="0" lang="en-US" sz="2581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  200:  28.44% 34.57% 22.52%|  30.49% 37.84% 23.52%</a:t>
              </a:r>
            </a:p>
            <a:p>
              <a:pPr marL="228600" marR="0" lvl="0" indent="-228600" algn="l" defTabSz="914400" rtl="0" eaLnBrk="1" fontAlgn="auto" latinLnBrk="0" hangingPunct="1">
                <a:lnSpc>
                  <a:spcPct val="100000"/>
                </a:lnSpc>
                <a:spcBef>
                  <a:spcPts val="2000"/>
                </a:spcBef>
                <a:spcAft>
                  <a:spcPts val="0"/>
                </a:spcAft>
                <a:buClr>
                  <a:schemeClr val="accent1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640298" y="5490378"/>
              <a:ext cx="1177311" cy="436584"/>
            </a:xfrm>
            <a:prstGeom prst="ellipse">
              <a:avLst/>
            </a:prstGeom>
            <a:noFill/>
            <a:ln w="508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147289" y="5490378"/>
              <a:ext cx="1177311" cy="436584"/>
            </a:xfrm>
            <a:prstGeom prst="ellipse">
              <a:avLst/>
            </a:prstGeom>
            <a:noFill/>
            <a:ln w="508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35088" y="5900502"/>
              <a:ext cx="25662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</a:rPr>
                <a:t>much closer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8" idx="5"/>
            </p:cNvCxnSpPr>
            <p:nvPr/>
          </p:nvCxnSpPr>
          <p:spPr>
            <a:xfrm rot="10800000">
              <a:off x="2645196" y="5863027"/>
              <a:ext cx="489892" cy="268309"/>
            </a:xfrm>
            <a:prstGeom prst="straightConnector1">
              <a:avLst/>
            </a:prstGeom>
            <a:ln w="38100">
              <a:tailEnd type="arrow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4987035" y="5860813"/>
              <a:ext cx="423303" cy="303450"/>
            </a:xfrm>
            <a:prstGeom prst="straightConnector1">
              <a:avLst/>
            </a:prstGeom>
            <a:ln w="38100">
              <a:tailEnd type="arrow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Uni_Iowa_State_1 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98474" y="1794391"/>
            <a:ext cx="8243270" cy="122200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 do not train the model with orders </a:t>
            </a:r>
            <a:br>
              <a:rPr lang="en-US" sz="2800" dirty="0" smtClean="0"/>
            </a:br>
            <a:r>
              <a:rPr lang="en-US" sz="2800" dirty="0" smtClean="0"/>
              <a:t> used for feature matrix generation</a:t>
            </a:r>
          </a:p>
          <a:p>
            <a:pPr>
              <a:buNone/>
            </a:pPr>
            <a:endParaRPr lang="en-US" sz="3613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6EA8-4FA6-A94F-87B2-70BF1E41B44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7" name="Picture 16" descr="validse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8182" t="11765" r="19091" b="65882"/>
              <a:stretch>
                <a:fillRect/>
              </a:stretch>
            </p:blipFill>
          </mc:Choice>
          <mc:Fallback>
            <p:blipFill>
              <a:blip r:embed="rId3"/>
              <a:srcRect l="8182" t="11765" r="19091" b="65882"/>
              <a:stretch>
                <a:fillRect/>
              </a:stretch>
            </p:blipFill>
          </mc:Fallback>
        </mc:AlternateContent>
        <p:spPr>
          <a:xfrm>
            <a:off x="1761197" y="2880734"/>
            <a:ext cx="6558115" cy="155753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98474" y="3241302"/>
            <a:ext cx="1279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before: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83154" y="3844082"/>
            <a:ext cx="962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after:</a:t>
            </a:r>
            <a:endParaRPr lang="en-US" sz="2400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98474" y="404261"/>
            <a:ext cx="8243270" cy="1357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 defTabSz="914400">
              <a:lnSpc>
                <a:spcPct val="120000"/>
              </a:lnSpc>
              <a:buSzPct val="90000"/>
              <a:buFont typeface="Wingdings" charset="2"/>
              <a:buChar char="§"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data mining approach</a:t>
            </a:r>
          </a:p>
          <a:p>
            <a:pPr marL="228600" lvl="0" indent="-228600" defTabSz="914400">
              <a:lnSpc>
                <a:spcPct val="120000"/>
              </a:lnSpc>
              <a:buSzPct val="90000"/>
              <a:buFont typeface="Wingdings" charset="2"/>
              <a:buChar char="§"/>
            </a:pPr>
            <a:r>
              <a:rPr lang="en-US" sz="2000" dirty="0" smtClean="0">
                <a:solidFill>
                  <a:schemeClr val="accent1"/>
                </a:solidFill>
              </a:rPr>
              <a:t>statistical learning approach</a:t>
            </a:r>
          </a:p>
          <a:p>
            <a:pPr marL="228600" lvl="0" indent="-228600" defTabSz="914400">
              <a:lnSpc>
                <a:spcPct val="120000"/>
              </a:lnSpc>
              <a:buClr>
                <a:schemeClr val="bg1">
                  <a:lumMod val="65000"/>
                </a:schemeClr>
              </a:buClr>
              <a:buSzPct val="90000"/>
              <a:buFont typeface="Wingdings" charset="2"/>
              <a:buChar char="§"/>
            </a:pPr>
            <a:r>
              <a:rPr lang="en-US" sz="2000" noProof="0" dirty="0" smtClean="0">
                <a:solidFill>
                  <a:schemeClr val="bg1">
                    <a:lumMod val="65000"/>
                  </a:schemeClr>
                </a:solidFill>
              </a:rPr>
              <a:t>classification methods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Uni_Iowa_State_1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8474" y="1981200"/>
            <a:ext cx="7893909" cy="4278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6EA8-4FA6-A94F-87B2-70BF1E41B44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98474" y="404261"/>
            <a:ext cx="8243270" cy="1357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 defTabSz="914400">
              <a:lnSpc>
                <a:spcPct val="120000"/>
              </a:lnSpc>
              <a:buSzPct val="90000"/>
              <a:buFont typeface="Wingdings" charset="2"/>
              <a:buChar char="§"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data mining approach</a:t>
            </a:r>
          </a:p>
          <a:p>
            <a:pPr marL="228600" lvl="0" indent="-228600" defTabSz="914400">
              <a:lnSpc>
                <a:spcPct val="120000"/>
              </a:lnSpc>
              <a:buSzPct val="90000"/>
              <a:buFont typeface="Wingdings" charset="2"/>
              <a:buChar char="§"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statistical learning approach</a:t>
            </a:r>
            <a:endParaRPr lang="en-US" sz="2000" dirty="0" smtClean="0">
              <a:solidFill>
                <a:srgbClr val="CE1126"/>
              </a:solidFill>
            </a:endParaRPr>
          </a:p>
          <a:p>
            <a:pPr marL="228600" lvl="0" indent="-228600" defTabSz="914400">
              <a:lnSpc>
                <a:spcPct val="120000"/>
              </a:lnSpc>
              <a:buSzPct val="90000"/>
              <a:buFont typeface="Wingdings" charset="2"/>
              <a:buChar char="§"/>
            </a:pPr>
            <a:r>
              <a:rPr lang="en-US" sz="2000" noProof="0" dirty="0" smtClean="0">
                <a:solidFill>
                  <a:srgbClr val="CE1126"/>
                </a:solidFill>
              </a:rPr>
              <a:t>classification methods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CE112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" name="表格 5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99329866"/>
              </p:ext>
            </p:extLst>
          </p:nvPr>
        </p:nvGraphicFramePr>
        <p:xfrm>
          <a:off x="977298" y="1954740"/>
          <a:ext cx="7196221" cy="396032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3573207"/>
                <a:gridCol w="2050372"/>
                <a:gridCol w="1572642"/>
              </a:tblGrid>
              <a:tr h="43789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+mn-lt"/>
                        </a:rPr>
                        <a:t>Method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+mn-lt"/>
                        </a:rPr>
                        <a:t>Test error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+mn-lt"/>
                        </a:rPr>
                        <a:t>Weight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378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29.3% ± 1.8%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78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SVM−RBF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29.7%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78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29.9%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78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J48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31.1%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78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neural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networks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31.2%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78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LASSO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logistic regression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29.7%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78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adaBoost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30.0%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78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Uni_Iowa_State_1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8474" y="1981200"/>
            <a:ext cx="7893909" cy="4278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99329866"/>
              </p:ext>
            </p:extLst>
          </p:nvPr>
        </p:nvGraphicFramePr>
        <p:xfrm>
          <a:off x="977298" y="1954740"/>
          <a:ext cx="7196221" cy="396032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3573207"/>
                <a:gridCol w="2050372"/>
                <a:gridCol w="1572642"/>
              </a:tblGrid>
              <a:tr h="43789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+mn-lt"/>
                        </a:rPr>
                        <a:t>Method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+mn-lt"/>
                        </a:rPr>
                        <a:t>Test error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+mn-lt"/>
                        </a:rPr>
                        <a:t>Weight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378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29.3% ± 1.8%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66.00%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78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SVM−RBF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29.7%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33.00%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78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29.9%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0.33%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78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J48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31.1%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0.33%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78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neural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networks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31.2%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0.33%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78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LASSO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logistic regression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29.7%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78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adaBoost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30.0%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78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combined classifier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29.0%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6EA8-4FA6-A94F-87B2-70BF1E41B44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98474" y="404261"/>
            <a:ext cx="8243270" cy="1357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 defTabSz="914400">
              <a:lnSpc>
                <a:spcPct val="120000"/>
              </a:lnSpc>
              <a:buSzPct val="90000"/>
              <a:buFont typeface="Wingdings" charset="2"/>
              <a:buChar char="§"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data mining approach</a:t>
            </a:r>
          </a:p>
          <a:p>
            <a:pPr marL="228600" lvl="0" indent="-228600" defTabSz="914400">
              <a:lnSpc>
                <a:spcPct val="120000"/>
              </a:lnSpc>
              <a:buSzPct val="90000"/>
              <a:buFont typeface="Wingdings" charset="2"/>
              <a:buChar char="§"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statistical learning approach</a:t>
            </a:r>
            <a:endParaRPr lang="en-US" sz="2000" dirty="0" smtClean="0">
              <a:solidFill>
                <a:srgbClr val="CE1126"/>
              </a:solidFill>
            </a:endParaRPr>
          </a:p>
          <a:p>
            <a:pPr marL="228600" lvl="0" indent="-228600" defTabSz="914400">
              <a:lnSpc>
                <a:spcPct val="120000"/>
              </a:lnSpc>
              <a:buSzPct val="90000"/>
              <a:buFont typeface="Wingdings" charset="2"/>
              <a:buChar char="§"/>
            </a:pPr>
            <a:r>
              <a:rPr lang="en-US" sz="2000" noProof="0" dirty="0" smtClean="0">
                <a:solidFill>
                  <a:srgbClr val="CE1126"/>
                </a:solidFill>
              </a:rPr>
              <a:t>classification methods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CE112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smtClean="0"/>
              <a:t>Thank you for your attention!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630" y="1981200"/>
            <a:ext cx="7734964" cy="4144963"/>
          </a:xfrm>
        </p:spPr>
        <p:txBody>
          <a:bodyPr/>
          <a:lstStyle/>
          <a:p>
            <a:pPr marL="0" indent="-457200" algn="ctr">
              <a:spcBef>
                <a:spcPct val="20000"/>
              </a:spcBef>
              <a:buClrTx/>
              <a:buSzTx/>
              <a:buNone/>
              <a:defRPr/>
            </a:pPr>
            <a:endParaRPr lang="en-US" sz="800" dirty="0" smtClean="0">
              <a:cs typeface="Times New Roman" pitchFamily="18" charset="0"/>
            </a:endParaRPr>
          </a:p>
          <a:p>
            <a:pPr marL="0" indent="-457200" algn="ctr">
              <a:spcBef>
                <a:spcPct val="20000"/>
              </a:spcBef>
              <a:buClrTx/>
              <a:buSzTx/>
              <a:buNone/>
              <a:defRPr/>
            </a:pPr>
            <a:r>
              <a:rPr lang="en-US" sz="3000" dirty="0" smtClean="0">
                <a:cs typeface="Times New Roman" pitchFamily="18" charset="0"/>
              </a:rPr>
              <a:t>Our team cordially thanks </a:t>
            </a:r>
            <a:r>
              <a:rPr lang="en-US" sz="3000" dirty="0" err="1" smtClean="0">
                <a:cs typeface="Times New Roman" pitchFamily="18" charset="0"/>
              </a:rPr>
              <a:t>Prudsys</a:t>
            </a:r>
            <a:r>
              <a:rPr lang="en-US" sz="3000" dirty="0" smtClean="0">
                <a:cs typeface="Times New Roman" pitchFamily="18" charset="0"/>
              </a:rPr>
              <a:t> </a:t>
            </a:r>
            <a:br>
              <a:rPr lang="en-US" sz="3000" dirty="0" smtClean="0">
                <a:cs typeface="Times New Roman" pitchFamily="18" charset="0"/>
              </a:rPr>
            </a:br>
            <a:r>
              <a:rPr lang="en-US" sz="3000" dirty="0" smtClean="0">
                <a:cs typeface="Times New Roman" pitchFamily="18" charset="0"/>
              </a:rPr>
              <a:t>for their invitation to present </a:t>
            </a:r>
            <a:br>
              <a:rPr lang="en-US" sz="3000" dirty="0" smtClean="0">
                <a:cs typeface="Times New Roman" pitchFamily="18" charset="0"/>
              </a:rPr>
            </a:br>
            <a:r>
              <a:rPr lang="en-US" sz="3000" dirty="0" smtClean="0">
                <a:cs typeface="Times New Roman" pitchFamily="18" charset="0"/>
              </a:rPr>
              <a:t>our solution at User Days.</a:t>
            </a:r>
          </a:p>
          <a:p>
            <a:pPr marL="457200" lvl="0" indent="-457200">
              <a:spcBef>
                <a:spcPct val="20000"/>
              </a:spcBef>
              <a:buClrTx/>
              <a:buSzTx/>
              <a:buNone/>
              <a:defRPr/>
            </a:pPr>
            <a:endParaRPr lang="en-US" sz="3600" dirty="0" smtClean="0"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Uni_Iowa_State_1 </a:t>
            </a:r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6936" y="4577131"/>
            <a:ext cx="3168026" cy="1114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6EA8-4FA6-A94F-87B2-70BF1E41B44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7" descr="universityseal.gif"/>
          <p:cNvPicPr>
            <a:picLocks noChangeAspect="1"/>
          </p:cNvPicPr>
          <p:nvPr/>
        </p:nvPicPr>
        <p:blipFill>
          <a:blip r:embed="rId3"/>
          <a:srcRect l="23226" r="23226"/>
          <a:stretch>
            <a:fillRect/>
          </a:stretch>
        </p:blipFill>
        <p:spPr>
          <a:xfrm>
            <a:off x="5125045" y="3785303"/>
            <a:ext cx="2661515" cy="2340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Iowa:  “The Heartland of America”</a:t>
            </a:r>
            <a:endParaRPr lang="en-US" dirty="0"/>
          </a:p>
        </p:txBody>
      </p:sp>
      <p:pic>
        <p:nvPicPr>
          <p:cNvPr id="7" name="Content Placeholder 6" descr="Iowa_in_United_States.png"/>
          <p:cNvPicPr>
            <a:picLocks noGrp="1" noChangeAspect="1"/>
          </p:cNvPicPr>
          <p:nvPr>
            <p:ph idx="1"/>
          </p:nvPr>
        </p:nvPicPr>
        <p:blipFill>
          <a:blip r:embed="rId2"/>
          <a:srcRect l="-6332" r="-6332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Uni_Iowa_State_1 </a:t>
            </a:r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8474" y="1981200"/>
            <a:ext cx="8243270" cy="4144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lang="en-US" sz="2800" dirty="0" smtClean="0">
              <a:effectLst>
                <a:glow rad="254000">
                  <a:schemeClr val="bg1">
                    <a:alpha val="75000"/>
                  </a:schemeClr>
                </a:glow>
              </a:effectLst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lang="en-US" sz="3600" dirty="0" smtClean="0">
              <a:effectLst>
                <a:glow rad="254000">
                  <a:schemeClr val="bg1">
                    <a:alpha val="75000"/>
                  </a:schemeClr>
                </a:glow>
              </a:effectLst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tabLst/>
              <a:defRPr/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>
                <a:glow rad="254000">
                  <a:schemeClr val="bg1">
                    <a:alpha val="75000"/>
                  </a:schemeClr>
                </a:glo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2800" dirty="0" smtClean="0">
                <a:effectLst>
                  <a:glow rad="254000">
                    <a:schemeClr val="bg1">
                      <a:alpha val="75000"/>
                    </a:schemeClr>
                  </a:glow>
                </a:effectLst>
              </a:rPr>
              <a:t>reputation:			corn and pigs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glow rad="254000">
                    <a:schemeClr val="bg1">
                      <a:alpha val="75000"/>
                    </a:schemeClr>
                  </a:glow>
                </a:effectLst>
                <a:uLnTx/>
                <a:uFillTx/>
                <a:latin typeface="+mn-lt"/>
                <a:ea typeface="+mn-ea"/>
                <a:cs typeface="+mn-cs"/>
              </a:rPr>
              <a:t>most spoken language </a:t>
            </a:r>
            <a:b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glow rad="254000">
                    <a:schemeClr val="bg1">
                      <a:alpha val="75000"/>
                    </a:schemeClr>
                  </a:glow>
                </a:effectLst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glow rad="254000">
                    <a:schemeClr val="bg1">
                      <a:alpha val="75000"/>
                    </a:schemeClr>
                  </a:glow>
                </a:effectLst>
                <a:uLnTx/>
                <a:uFillTx/>
                <a:latin typeface="+mn-lt"/>
                <a:ea typeface="+mn-ea"/>
                <a:cs typeface="+mn-cs"/>
              </a:rPr>
              <a:t>other than English or Spanish:	German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6EA8-4FA6-A94F-87B2-70BF1E41B44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7750275" cy="4525963"/>
          </a:xfrm>
        </p:spPr>
        <p:txBody>
          <a:bodyPr>
            <a:normAutofit/>
          </a:bodyPr>
          <a:lstStyle/>
          <a:p>
            <a:pPr marL="514350" indent="-514350">
              <a:buSzPct val="100000"/>
              <a:buFont typeface="+mj-ea"/>
              <a:buAutoNum type="circleNumDbPlain"/>
            </a:pPr>
            <a:r>
              <a:rPr lang="en-US" dirty="0" smtClean="0"/>
              <a:t>data mining approach</a:t>
            </a:r>
          </a:p>
          <a:p>
            <a:pPr lvl="2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 set exploration</a:t>
            </a:r>
          </a:p>
          <a:p>
            <a:pPr lvl="2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feature matrix creation</a:t>
            </a:r>
          </a:p>
          <a:p>
            <a:pPr marL="514350" indent="-514350">
              <a:buSzPct val="100000"/>
              <a:buFont typeface="+mj-ea"/>
              <a:buAutoNum type="circleNumDbPlain" startAt="2"/>
            </a:pPr>
            <a:r>
              <a:rPr lang="en-US" dirty="0" smtClean="0"/>
              <a:t>statistical learning approach</a:t>
            </a:r>
          </a:p>
          <a:p>
            <a:pPr lvl="2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likelihood ratio statistics</a:t>
            </a:r>
          </a:p>
          <a:p>
            <a:pPr lvl="2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proper training and validation sets</a:t>
            </a:r>
          </a:p>
          <a:p>
            <a:pPr marL="514350" indent="-514350">
              <a:buSzPct val="100000"/>
              <a:buFont typeface="+mj-ea"/>
              <a:buAutoNum type="circleNumDbPlain" startAt="3"/>
            </a:pPr>
            <a:r>
              <a:rPr lang="en-US" dirty="0" smtClean="0"/>
              <a:t>classification methods</a:t>
            </a:r>
          </a:p>
          <a:p>
            <a:pPr lvl="2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variety of methods</a:t>
            </a:r>
          </a:p>
          <a:p>
            <a:pPr lvl="2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 single prediction from ensemble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Uni_Iowa_State_1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6EA8-4FA6-A94F-87B2-70BF1E41B44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Uni_Iowa_State_1 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98474" y="2019300"/>
            <a:ext cx="8243270" cy="41449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 schedule</a:t>
            </a:r>
            <a:endParaRPr lang="en-US" sz="3200" dirty="0">
              <a:solidFill>
                <a:srgbClr val="262626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8474" y="404261"/>
            <a:ext cx="8243270" cy="1357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 defTabSz="914400">
              <a:lnSpc>
                <a:spcPct val="120000"/>
              </a:lnSpc>
              <a:buSzPct val="90000"/>
              <a:buFont typeface="Wingdings" charset="2"/>
              <a:buChar char="§"/>
            </a:pPr>
            <a:r>
              <a:rPr lang="en-US" sz="2000" dirty="0" smtClean="0">
                <a:solidFill>
                  <a:srgbClr val="CE1126"/>
                </a:solidFill>
              </a:rPr>
              <a:t>data mining approach</a:t>
            </a:r>
          </a:p>
          <a:p>
            <a:pPr marL="228600" lvl="0" indent="-228600" defTabSz="914400">
              <a:lnSpc>
                <a:spcPct val="120000"/>
              </a:lnSpc>
              <a:buSzPct val="90000"/>
              <a:buFont typeface="Wingdings" charset="2"/>
              <a:buChar char="§"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statistical learning approach</a:t>
            </a:r>
          </a:p>
          <a:p>
            <a:pPr marL="228600" lvl="0" indent="-228600" defTabSz="914400">
              <a:lnSpc>
                <a:spcPct val="120000"/>
              </a:lnSpc>
              <a:buClr>
                <a:schemeClr val="bg1">
                  <a:lumMod val="65000"/>
                </a:schemeClr>
              </a:buClr>
              <a:buSzPct val="90000"/>
              <a:buFont typeface="Wingdings" charset="2"/>
              <a:buChar char="§"/>
            </a:pPr>
            <a:r>
              <a:rPr lang="en-US" sz="2000" noProof="0" dirty="0" smtClean="0">
                <a:solidFill>
                  <a:srgbClr val="A6A6A6"/>
                </a:solidFill>
              </a:rPr>
              <a:t>classification methods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6EA8-4FA6-A94F-87B2-70BF1E41B44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" name="Picture 9" descr="schedule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27146" y="2861209"/>
            <a:ext cx="8382930" cy="1379469"/>
          </a:xfrm>
          <a:prstGeom prst="rect">
            <a:avLst/>
          </a:prstGeom>
        </p:spPr>
      </p:pic>
      <p:pic>
        <p:nvPicPr>
          <p:cNvPr id="12" name="Picture 11" descr="schedule2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4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26582" y="4522809"/>
            <a:ext cx="8396194" cy="15386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Uni_Iowa_State_1 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96894" y="1981200"/>
            <a:ext cx="8007265" cy="4442385"/>
          </a:xfrm>
        </p:spPr>
        <p:txBody>
          <a:bodyPr>
            <a:normAutofit/>
          </a:bodyPr>
          <a:lstStyle/>
          <a:p>
            <a:pPr marL="228600" lvl="1">
              <a:spcBef>
                <a:spcPts val="1400"/>
              </a:spcBef>
              <a:buClr>
                <a:schemeClr val="accent1"/>
              </a:buClr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preliminary discoveries</a:t>
            </a:r>
          </a:p>
          <a:p>
            <a:pPr marL="457200" lvl="2">
              <a:spcBef>
                <a:spcPts val="140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 delivery date missing</a:t>
            </a:r>
            <a:endParaRPr lang="en-US" sz="2800" dirty="0" smtClean="0">
              <a:solidFill>
                <a:schemeClr val="tx1"/>
              </a:solidFill>
              <a:sym typeface="Wingdings"/>
            </a:endParaRPr>
          </a:p>
          <a:p>
            <a:pPr marL="457200" lvl="2">
              <a:spcBef>
                <a:spcPts val="1400"/>
              </a:spcBef>
            </a:pPr>
            <a:r>
              <a:rPr lang="en-US" sz="2800" dirty="0" smtClean="0">
                <a:solidFill>
                  <a:schemeClr val="tx1"/>
                </a:solidFill>
                <a:sym typeface="Wingdings"/>
              </a:rPr>
              <a:t> fashion seasons? </a:t>
            </a:r>
          </a:p>
          <a:p>
            <a:pPr marL="685800" lvl="3">
              <a:spcBef>
                <a:spcPts val="1400"/>
              </a:spcBef>
            </a:pPr>
            <a:r>
              <a:rPr lang="en-US" sz="2600" dirty="0" smtClean="0">
                <a:solidFill>
                  <a:schemeClr val="tx1"/>
                </a:solidFill>
                <a:sym typeface="Wingdings"/>
              </a:rPr>
              <a:t>2 per year, based on shipping breaks</a:t>
            </a:r>
          </a:p>
          <a:p>
            <a:pPr marL="457200" lvl="2">
              <a:spcBef>
                <a:spcPts val="1400"/>
              </a:spcBef>
            </a:pPr>
            <a:r>
              <a:rPr lang="en-US" sz="2800" dirty="0" smtClean="0">
                <a:solidFill>
                  <a:schemeClr val="tx1"/>
                </a:solidFill>
                <a:sym typeface="Wingdings"/>
              </a:rPr>
              <a:t> item IDs are chronological</a:t>
            </a:r>
          </a:p>
          <a:p>
            <a:pPr marL="457200" lvl="2">
              <a:spcBef>
                <a:spcPts val="1400"/>
              </a:spcBef>
            </a:pPr>
            <a:r>
              <a:rPr lang="en-US" sz="2800" dirty="0" smtClean="0">
                <a:solidFill>
                  <a:schemeClr val="tx1"/>
                </a:solidFill>
                <a:sym typeface="Wingdings"/>
              </a:rPr>
              <a:t> delivery date = 31-Dec-1990  ?</a:t>
            </a:r>
          </a:p>
          <a:p>
            <a:pPr marL="457200" lvl="2">
              <a:spcBef>
                <a:spcPts val="1400"/>
              </a:spcBef>
            </a:pPr>
            <a:r>
              <a:rPr lang="en-US" sz="2800" dirty="0" smtClean="0">
                <a:solidFill>
                  <a:schemeClr val="tx1"/>
                </a:solidFill>
                <a:sym typeface="Wingdings"/>
              </a:rPr>
              <a:t> error correction (e.g., birth date, size, color)</a:t>
            </a:r>
            <a:endParaRPr lang="en-US" sz="28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6EA8-4FA6-A94F-87B2-70BF1E41B44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98474" y="404261"/>
            <a:ext cx="8243270" cy="1357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 defTabSz="914400">
              <a:lnSpc>
                <a:spcPct val="120000"/>
              </a:lnSpc>
              <a:buSzPct val="90000"/>
              <a:buFont typeface="Wingdings" charset="2"/>
              <a:buChar char="§"/>
            </a:pPr>
            <a:r>
              <a:rPr lang="en-US" sz="2000" dirty="0" smtClean="0">
                <a:solidFill>
                  <a:srgbClr val="CE1126"/>
                </a:solidFill>
              </a:rPr>
              <a:t>data mining approach</a:t>
            </a:r>
          </a:p>
          <a:p>
            <a:pPr marL="228600" lvl="0" indent="-228600" defTabSz="914400">
              <a:lnSpc>
                <a:spcPct val="120000"/>
              </a:lnSpc>
              <a:buSzPct val="90000"/>
              <a:buFont typeface="Wingdings" charset="2"/>
              <a:buChar char="§"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statistical learning approach</a:t>
            </a:r>
          </a:p>
          <a:p>
            <a:pPr marL="228600" lvl="0" indent="-228600" defTabSz="914400">
              <a:lnSpc>
                <a:spcPct val="120000"/>
              </a:lnSpc>
              <a:buClr>
                <a:schemeClr val="bg1">
                  <a:lumMod val="65000"/>
                </a:schemeClr>
              </a:buClr>
              <a:buSzPct val="90000"/>
              <a:buFont typeface="Wingdings" charset="2"/>
              <a:buChar char="§"/>
            </a:pPr>
            <a:r>
              <a:rPr lang="en-US" sz="2000" noProof="0" dirty="0" smtClean="0">
                <a:solidFill>
                  <a:srgbClr val="A6A6A6"/>
                </a:solidFill>
              </a:rPr>
              <a:t>classification methods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Uni_Iowa_State_1 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98474" y="1981201"/>
            <a:ext cx="8243270" cy="1749604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3200" dirty="0" smtClean="0"/>
              <a:t>order dependence</a:t>
            </a:r>
          </a:p>
          <a:p>
            <a:pPr lvl="2"/>
            <a:r>
              <a:rPr lang="en-US" sz="2800" dirty="0" smtClean="0"/>
              <a:t> each customer visit </a:t>
            </a:r>
            <a:r>
              <a:rPr lang="en-US" sz="2800" dirty="0" smtClean="0">
                <a:sym typeface="Wingdings" panose="05000000000000000000" pitchFamily="2" charset="2"/>
              </a:rPr>
              <a:t>has “batch” of orders</a:t>
            </a:r>
            <a:endParaRPr lang="en-US" sz="2800" dirty="0" smtClean="0"/>
          </a:p>
          <a:p>
            <a:pPr lvl="2"/>
            <a:r>
              <a:rPr lang="en-US" sz="2800" dirty="0" smtClean="0"/>
              <a:t> same customer can have multiple visits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6EA8-4FA6-A94F-87B2-70BF1E41B44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98474" y="404261"/>
            <a:ext cx="8243270" cy="1357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 defTabSz="914400">
              <a:lnSpc>
                <a:spcPct val="120000"/>
              </a:lnSpc>
              <a:buSzPct val="90000"/>
              <a:buFont typeface="Wingdings" charset="2"/>
              <a:buChar char="§"/>
            </a:pPr>
            <a:r>
              <a:rPr lang="en-US" sz="2000" dirty="0" smtClean="0">
                <a:solidFill>
                  <a:srgbClr val="CE1126"/>
                </a:solidFill>
              </a:rPr>
              <a:t>data mining approach</a:t>
            </a:r>
          </a:p>
          <a:p>
            <a:pPr marL="228600" lvl="0" indent="-228600" defTabSz="914400">
              <a:lnSpc>
                <a:spcPct val="120000"/>
              </a:lnSpc>
              <a:buSzPct val="90000"/>
              <a:buFont typeface="Wingdings" charset="2"/>
              <a:buChar char="§"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statistical learning approach</a:t>
            </a:r>
          </a:p>
          <a:p>
            <a:pPr marL="228600" lvl="0" indent="-228600" defTabSz="914400">
              <a:lnSpc>
                <a:spcPct val="120000"/>
              </a:lnSpc>
              <a:buClr>
                <a:schemeClr val="bg1">
                  <a:lumMod val="65000"/>
                </a:schemeClr>
              </a:buClr>
              <a:buSzPct val="90000"/>
              <a:buFont typeface="Wingdings" charset="2"/>
              <a:buChar char="§"/>
            </a:pPr>
            <a:r>
              <a:rPr lang="en-US" sz="2000" noProof="0" dirty="0" smtClean="0">
                <a:solidFill>
                  <a:srgbClr val="A6A6A6"/>
                </a:solidFill>
              </a:rPr>
              <a:t>classification methods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98474" y="1981200"/>
            <a:ext cx="8243270" cy="4442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lang="en-US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feature matrix creation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very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important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fully characterize information for all orders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Uni_Iowa_State_1 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8243270" cy="4442385"/>
          </a:xfrm>
        </p:spPr>
        <p:txBody>
          <a:bodyPr>
            <a:normAutofit/>
          </a:bodyPr>
          <a:lstStyle/>
          <a:p>
            <a:pPr lvl="1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historical behavior</a:t>
            </a:r>
          </a:p>
          <a:p>
            <a:pPr lvl="2"/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order history for same customer, item, color, etc. </a:t>
            </a:r>
          </a:p>
          <a:p>
            <a:pPr lvl="2"/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all interactions </a:t>
            </a:r>
          </a:p>
          <a:p>
            <a:pPr lvl="1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batch summary </a:t>
            </a:r>
          </a:p>
          <a:p>
            <a:pPr lvl="2"/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number of orders, distinct sizes, distinct items</a:t>
            </a:r>
          </a:p>
          <a:p>
            <a:pPr lvl="1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price trends, purchasing history </a:t>
            </a:r>
          </a:p>
          <a:p>
            <a:pPr lvl="2"/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discount or sale price</a:t>
            </a:r>
          </a:p>
          <a:p>
            <a:pPr lvl="1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“social network” information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6EA8-4FA6-A94F-87B2-70BF1E41B44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98474" y="404261"/>
            <a:ext cx="8243270" cy="1357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 defTabSz="914400">
              <a:lnSpc>
                <a:spcPct val="120000"/>
              </a:lnSpc>
              <a:buSzPct val="90000"/>
              <a:buFont typeface="Wingdings" charset="2"/>
              <a:buChar char="§"/>
            </a:pPr>
            <a:r>
              <a:rPr lang="en-US" sz="2000" dirty="0" smtClean="0">
                <a:solidFill>
                  <a:srgbClr val="CE1126"/>
                </a:solidFill>
              </a:rPr>
              <a:t>data mining approach</a:t>
            </a:r>
          </a:p>
          <a:p>
            <a:pPr marL="228600" lvl="0" indent="-228600" defTabSz="914400">
              <a:lnSpc>
                <a:spcPct val="120000"/>
              </a:lnSpc>
              <a:buSzPct val="90000"/>
              <a:buFont typeface="Wingdings" charset="2"/>
              <a:buChar char="§"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statistical learning approach</a:t>
            </a:r>
          </a:p>
          <a:p>
            <a:pPr marL="228600" lvl="0" indent="-228600" defTabSz="914400">
              <a:lnSpc>
                <a:spcPct val="120000"/>
              </a:lnSpc>
              <a:buClr>
                <a:schemeClr val="bg1">
                  <a:lumMod val="65000"/>
                </a:schemeClr>
              </a:buClr>
              <a:buSzPct val="90000"/>
              <a:buFont typeface="Wingdings" charset="2"/>
              <a:buChar char="§"/>
            </a:pPr>
            <a:r>
              <a:rPr lang="en-US" sz="2000" noProof="0" dirty="0" smtClean="0">
                <a:solidFill>
                  <a:srgbClr val="A6A6A6"/>
                </a:solidFill>
              </a:rPr>
              <a:t>classification methods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Uni_Iowa_State_1 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98474" y="2019300"/>
            <a:ext cx="7807326" cy="1989331"/>
          </a:xfrm>
        </p:spPr>
        <p:txBody>
          <a:bodyPr>
            <a:normAutofit/>
          </a:bodyPr>
          <a:lstStyle/>
          <a:p>
            <a:pPr marL="91440">
              <a:spcBef>
                <a:spcPts val="1200"/>
              </a:spcBef>
              <a:buNone/>
            </a:pPr>
            <a:r>
              <a:rPr lang="en-US" sz="3200" dirty="0" smtClean="0"/>
              <a:t>style category</a:t>
            </a:r>
          </a:p>
          <a:p>
            <a:pPr lvl="1">
              <a:spcBef>
                <a:spcPts val="1200"/>
              </a:spcBef>
            </a:pPr>
            <a:r>
              <a:rPr lang="en-US" sz="2800" dirty="0" smtClean="0">
                <a:solidFill>
                  <a:srgbClr val="262626"/>
                </a:solidFill>
              </a:rPr>
              <a:t>clustering of items based on specific sizes</a:t>
            </a:r>
          </a:p>
          <a:p>
            <a:pPr lvl="1">
              <a:spcBef>
                <a:spcPts val="1200"/>
              </a:spcBef>
            </a:pPr>
            <a:r>
              <a:rPr lang="en-US" sz="2800" dirty="0" smtClean="0">
                <a:solidFill>
                  <a:srgbClr val="262626"/>
                </a:solidFill>
              </a:rPr>
              <a:t>shoes, t-shirts, tops, bottoms, junior, </a:t>
            </a:r>
            <a:r>
              <a:rPr lang="en-US" sz="2800" dirty="0" err="1" smtClean="0">
                <a:solidFill>
                  <a:srgbClr val="262626"/>
                </a:solidFill>
              </a:rPr>
              <a:t>unsized</a:t>
            </a:r>
            <a:endParaRPr lang="en-US" sz="2800" dirty="0" smtClean="0">
              <a:solidFill>
                <a:srgbClr val="262626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6EA8-4FA6-A94F-87B2-70BF1E41B44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98474" y="404261"/>
            <a:ext cx="8243270" cy="1357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 defTabSz="914400">
              <a:lnSpc>
                <a:spcPct val="120000"/>
              </a:lnSpc>
              <a:buSzPct val="90000"/>
              <a:buFont typeface="Wingdings" charset="2"/>
              <a:buChar char="§"/>
            </a:pPr>
            <a:r>
              <a:rPr lang="en-US" sz="2000" dirty="0" smtClean="0">
                <a:solidFill>
                  <a:srgbClr val="CE1126"/>
                </a:solidFill>
              </a:rPr>
              <a:t>data mining approach</a:t>
            </a:r>
          </a:p>
          <a:p>
            <a:pPr marL="228600" lvl="0" indent="-228600" defTabSz="914400">
              <a:lnSpc>
                <a:spcPct val="120000"/>
              </a:lnSpc>
              <a:buSzPct val="90000"/>
              <a:buFont typeface="Wingdings" charset="2"/>
              <a:buChar char="§"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statistical learning approach</a:t>
            </a:r>
          </a:p>
          <a:p>
            <a:pPr marL="228600" lvl="0" indent="-228600" defTabSz="914400">
              <a:lnSpc>
                <a:spcPct val="120000"/>
              </a:lnSpc>
              <a:buClr>
                <a:schemeClr val="bg1">
                  <a:lumMod val="65000"/>
                </a:schemeClr>
              </a:buClr>
              <a:buSzPct val="90000"/>
              <a:buFont typeface="Wingdings" charset="2"/>
              <a:buChar char="§"/>
            </a:pPr>
            <a:r>
              <a:rPr lang="en-US" sz="2000" noProof="0" dirty="0" smtClean="0">
                <a:solidFill>
                  <a:srgbClr val="A6A6A6"/>
                </a:solidFill>
              </a:rPr>
              <a:t>classification methods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98474" y="2158470"/>
            <a:ext cx="7807326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144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/>
              <a:defRPr/>
            </a:pPr>
            <a:endParaRPr lang="en-US" sz="3200" dirty="0" smtClean="0"/>
          </a:p>
          <a:p>
            <a:pPr marL="9144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/>
              <a:defRPr/>
            </a:pPr>
            <a:endParaRPr lang="en-US" sz="2000" dirty="0" smtClean="0"/>
          </a:p>
          <a:p>
            <a:pPr marL="9144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universal size</a:t>
            </a:r>
          </a:p>
          <a:p>
            <a:pPr marL="4572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unifies different size systems</a:t>
            </a:r>
          </a:p>
          <a:p>
            <a:pPr marL="4572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reduces number of size levels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701146" y="1889263"/>
            <a:ext cx="7641893" cy="4660059"/>
            <a:chOff x="701146" y="1889263"/>
            <a:chExt cx="7641893" cy="4660059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 t="2927" r="3547"/>
            <a:stretch>
              <a:fillRect/>
            </a:stretch>
          </p:blipFill>
          <p:spPr>
            <a:xfrm>
              <a:off x="701146" y="1889263"/>
              <a:ext cx="7641893" cy="4660059"/>
            </a:xfrm>
            <a:prstGeom prst="rect">
              <a:avLst/>
            </a:prstGeom>
          </p:spPr>
        </p:pic>
        <p:sp>
          <p:nvSpPr>
            <p:cNvPr id="34" name="5-Point Star 33"/>
            <p:cNvSpPr/>
            <p:nvPr/>
          </p:nvSpPr>
          <p:spPr>
            <a:xfrm>
              <a:off x="7197733" y="2189133"/>
              <a:ext cx="182880" cy="182880"/>
            </a:xfrm>
            <a:prstGeom prst="star5">
              <a:avLst/>
            </a:prstGeom>
            <a:solidFill>
              <a:srgbClr val="00B2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5-Point Star 35"/>
            <p:cNvSpPr/>
            <p:nvPr/>
          </p:nvSpPr>
          <p:spPr>
            <a:xfrm>
              <a:off x="6924866" y="5397762"/>
              <a:ext cx="182880" cy="182880"/>
            </a:xfrm>
            <a:prstGeom prst="star5">
              <a:avLst/>
            </a:prstGeom>
            <a:solidFill>
              <a:srgbClr val="00B2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5-Point Star 36"/>
            <p:cNvSpPr/>
            <p:nvPr/>
          </p:nvSpPr>
          <p:spPr>
            <a:xfrm>
              <a:off x="7326839" y="5397762"/>
              <a:ext cx="182880" cy="182880"/>
            </a:xfrm>
            <a:prstGeom prst="star5">
              <a:avLst/>
            </a:prstGeom>
            <a:solidFill>
              <a:srgbClr val="00B2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Uni_Iowa_State_1 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6EA8-4FA6-A94F-87B2-70BF1E41B44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89850" y="3466207"/>
            <a:ext cx="530352" cy="7848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tIns="0" rIns="0" rtlCol="0">
            <a:spAutoFit/>
          </a:bodyPr>
          <a:lstStyle/>
          <a:p>
            <a:r>
              <a:rPr lang="en-US" sz="4800" b="1" dirty="0" smtClean="0">
                <a:solidFill>
                  <a:schemeClr val="tx2"/>
                </a:solidFill>
              </a:rPr>
              <a:t>?</a:t>
            </a:r>
            <a:endParaRPr lang="en-US" sz="4800" b="1" dirty="0">
              <a:solidFill>
                <a:schemeClr val="tx2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6504530" y="4783915"/>
            <a:ext cx="1067344" cy="1589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6893452" y="4784710"/>
            <a:ext cx="1067342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6805060" y="2970090"/>
            <a:ext cx="992234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105137" y="2063850"/>
            <a:ext cx="388127" cy="410917"/>
          </a:xfrm>
          <a:prstGeom prst="ellipse">
            <a:avLst/>
          </a:prstGeom>
          <a:noFill/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86071" y="5285562"/>
            <a:ext cx="888815" cy="410917"/>
          </a:xfrm>
          <a:prstGeom prst="ellipse">
            <a:avLst/>
          </a:prstGeom>
          <a:noFill/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751066" y="6291839"/>
            <a:ext cx="1751872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/>
              <a:t>date of visit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02686" y="3629647"/>
            <a:ext cx="369332" cy="925260"/>
          </a:xfrm>
          <a:prstGeom prst="rect">
            <a:avLst/>
          </a:prstGeom>
          <a:solidFill>
            <a:schemeClr val="bg1"/>
          </a:solidFill>
        </p:spPr>
        <p:txBody>
          <a:bodyPr vert="vert270" wrap="square" lIns="0" tIns="0" rIns="0" bIns="0" rtlCol="0">
            <a:spAutoFit/>
          </a:bodyPr>
          <a:lstStyle/>
          <a:p>
            <a:r>
              <a:rPr lang="en-US" sz="2400" dirty="0" smtClean="0"/>
              <a:t>price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634479" y="5860675"/>
            <a:ext cx="51266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200" dirty="0" smtClean="0"/>
              <a:t>0 €</a:t>
            </a:r>
            <a:endParaRPr lang="en-US" sz="2200" dirty="0"/>
          </a:p>
        </p:txBody>
      </p:sp>
      <p:sp>
        <p:nvSpPr>
          <p:cNvPr id="21" name="TextBox 20"/>
          <p:cNvSpPr txBox="1"/>
          <p:nvPr/>
        </p:nvSpPr>
        <p:spPr>
          <a:xfrm>
            <a:off x="379422" y="4920548"/>
            <a:ext cx="774615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200" dirty="0" smtClean="0"/>
              <a:t>50 €</a:t>
            </a:r>
            <a:endParaRPr lang="en-US" sz="2200" dirty="0"/>
          </a:p>
        </p:txBody>
      </p:sp>
      <p:sp>
        <p:nvSpPr>
          <p:cNvPr id="22" name="TextBox 21"/>
          <p:cNvSpPr txBox="1"/>
          <p:nvPr/>
        </p:nvSpPr>
        <p:spPr>
          <a:xfrm>
            <a:off x="445562" y="3965405"/>
            <a:ext cx="713252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200" dirty="0" smtClean="0"/>
              <a:t>100 €</a:t>
            </a:r>
            <a:endParaRPr lang="en-US" sz="2200" dirty="0"/>
          </a:p>
        </p:txBody>
      </p:sp>
      <p:sp>
        <p:nvSpPr>
          <p:cNvPr id="23" name="TextBox 22"/>
          <p:cNvSpPr txBox="1"/>
          <p:nvPr/>
        </p:nvSpPr>
        <p:spPr>
          <a:xfrm>
            <a:off x="385758" y="3035043"/>
            <a:ext cx="774615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200" dirty="0" smtClean="0"/>
              <a:t>150 €</a:t>
            </a:r>
            <a:endParaRPr lang="en-US" sz="2200" dirty="0"/>
          </a:p>
        </p:txBody>
      </p:sp>
      <p:sp>
        <p:nvSpPr>
          <p:cNvPr id="24" name="TextBox 23"/>
          <p:cNvSpPr txBox="1"/>
          <p:nvPr/>
        </p:nvSpPr>
        <p:spPr>
          <a:xfrm>
            <a:off x="397427" y="2083293"/>
            <a:ext cx="774615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200" dirty="0" smtClean="0"/>
              <a:t>200 €</a:t>
            </a:r>
            <a:endParaRPr lang="en-US" sz="2200" dirty="0"/>
          </a:p>
        </p:txBody>
      </p:sp>
      <p:sp>
        <p:nvSpPr>
          <p:cNvPr id="25" name="TextBox 24"/>
          <p:cNvSpPr txBox="1"/>
          <p:nvPr/>
        </p:nvSpPr>
        <p:spPr>
          <a:xfrm>
            <a:off x="2309191" y="1739313"/>
            <a:ext cx="447688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/>
              <a:t>all visits for Customer #1171 </a:t>
            </a:r>
            <a:endParaRPr lang="en-US" sz="24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7746784" y="3373597"/>
            <a:ext cx="1223856" cy="1735924"/>
            <a:chOff x="7635982" y="3184624"/>
            <a:chExt cx="1223856" cy="1735924"/>
          </a:xfrm>
        </p:grpSpPr>
        <p:sp>
          <p:nvSpPr>
            <p:cNvPr id="31" name="Rectangle 30"/>
            <p:cNvSpPr/>
            <p:nvPr/>
          </p:nvSpPr>
          <p:spPr>
            <a:xfrm>
              <a:off x="7635982" y="3184624"/>
              <a:ext cx="1223856" cy="17359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7856806" y="4511164"/>
              <a:ext cx="109728" cy="109728"/>
            </a:xfrm>
            <a:prstGeom prst="triangl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71614" y="3262140"/>
              <a:ext cx="11612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 smtClean="0"/>
                <a:t>Return</a:t>
              </a:r>
              <a:endParaRPr lang="en-US" sz="2400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7870034" y="4122878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118180" y="3937658"/>
              <a:ext cx="5412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400" dirty="0" smtClean="0"/>
                <a:t>yes</a:t>
              </a:r>
              <a:endParaRPr lang="en-US" sz="2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125072" y="4328198"/>
              <a:ext cx="5412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400" dirty="0" smtClean="0"/>
                <a:t>no</a:t>
              </a:r>
            </a:p>
          </p:txBody>
        </p:sp>
      </p:grpSp>
      <p:sp>
        <p:nvSpPr>
          <p:cNvPr id="38" name="Content Placeholder 2"/>
          <p:cNvSpPr txBox="1">
            <a:spLocks/>
          </p:cNvSpPr>
          <p:nvPr/>
        </p:nvSpPr>
        <p:spPr>
          <a:xfrm>
            <a:off x="498474" y="404261"/>
            <a:ext cx="8243270" cy="1357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 defTabSz="914400">
              <a:lnSpc>
                <a:spcPct val="120000"/>
              </a:lnSpc>
              <a:buSzPct val="90000"/>
              <a:buFont typeface="Wingdings" charset="2"/>
              <a:buChar char="§"/>
            </a:pPr>
            <a:r>
              <a:rPr lang="en-US" sz="2000" dirty="0" smtClean="0">
                <a:solidFill>
                  <a:srgbClr val="CE1126"/>
                </a:solidFill>
              </a:rPr>
              <a:t>data mining approach</a:t>
            </a:r>
          </a:p>
          <a:p>
            <a:pPr marL="228600" lvl="0" indent="-228600" defTabSz="914400">
              <a:lnSpc>
                <a:spcPct val="120000"/>
              </a:lnSpc>
              <a:buSzPct val="90000"/>
              <a:buFont typeface="Wingdings" charset="2"/>
              <a:buChar char="§"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statistical learning approach</a:t>
            </a:r>
          </a:p>
          <a:p>
            <a:pPr marL="228600" lvl="0" indent="-228600" defTabSz="914400">
              <a:lnSpc>
                <a:spcPct val="120000"/>
              </a:lnSpc>
              <a:buClr>
                <a:schemeClr val="bg1">
                  <a:lumMod val="65000"/>
                </a:schemeClr>
              </a:buClr>
              <a:buSzPct val="90000"/>
              <a:buFont typeface="Wingdings" charset="2"/>
              <a:buChar char="§"/>
            </a:pPr>
            <a:r>
              <a:rPr lang="en-US" sz="2000" noProof="0" dirty="0" smtClean="0">
                <a:solidFill>
                  <a:srgbClr val="A6A6A6"/>
                </a:solidFill>
              </a:rPr>
              <a:t>classification methods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7" grpId="0" animBg="1"/>
    </p:bldLst>
  </p:timing>
</p:sld>
</file>

<file path=ppt/theme/theme1.xml><?xml version="1.0" encoding="utf-8"?>
<a:theme xmlns:a="http://schemas.openxmlformats.org/drawingml/2006/main" name="Advantage">
  <a:themeElements>
    <a:clrScheme name="Custom 1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CE1126"/>
      </a:accent1>
      <a:accent2>
        <a:srgbClr val="BC5E1E"/>
      </a:accent2>
      <a:accent3>
        <a:srgbClr val="F2BF49"/>
      </a:accent3>
      <a:accent4>
        <a:srgbClr val="076D54"/>
      </a:accent4>
      <a:accent5>
        <a:srgbClr val="544726"/>
      </a:accent5>
      <a:accent6>
        <a:srgbClr val="EAE2B7"/>
      </a:accent6>
      <a:hlink>
        <a:srgbClr val="004459"/>
      </a:hlink>
      <a:folHlink>
        <a:srgbClr val="3A75C4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2012</TotalTime>
  <Words>982</Words>
  <Application>Microsoft Macintosh PowerPoint</Application>
  <PresentationFormat>On-screen Show (4:3)</PresentationFormat>
  <Paragraphs>249</Paragraphs>
  <Slides>16</Slides>
  <Notes>5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Advantage</vt:lpstr>
      <vt:lpstr>Equation</vt:lpstr>
      <vt:lpstr>Team Uni_Iowa_State_1  Iowa State University Department of Statistics</vt:lpstr>
      <vt:lpstr>Iowa:  “The Heartland of America”</vt:lpstr>
      <vt:lpstr>Team approach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Thank you for your attention! </vt:lpstr>
    </vt:vector>
  </TitlesOfParts>
  <Company>ISU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Iowa State University Department of Statistics</dc:title>
  <dc:creator>Cory Lanker</dc:creator>
  <cp:lastModifiedBy>Cory Lanker</cp:lastModifiedBy>
  <cp:revision>112</cp:revision>
  <cp:lastPrinted>2014-06-06T20:49:36Z</cp:lastPrinted>
  <dcterms:created xsi:type="dcterms:W3CDTF">2014-06-07T22:35:25Z</dcterms:created>
  <dcterms:modified xsi:type="dcterms:W3CDTF">2014-06-07T22:37:15Z</dcterms:modified>
</cp:coreProperties>
</file>