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5" r:id="rId9"/>
    <p:sldId id="264" r:id="rId10"/>
    <p:sldId id="261"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8F7CD-061E-417A-BDA2-9791DBD19117}"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26B35-9A84-41A9-8E18-B42D1012A002}" type="slidenum">
              <a:rPr lang="en-US" smtClean="0"/>
              <a:t>‹#›</a:t>
            </a:fld>
            <a:endParaRPr lang="en-US"/>
          </a:p>
        </p:txBody>
      </p:sp>
    </p:spTree>
    <p:extLst>
      <p:ext uri="{BB962C8B-B14F-4D97-AF65-F5344CB8AC3E}">
        <p14:creationId xmlns:p14="http://schemas.microsoft.com/office/powerpoint/2010/main" val="28510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26B35-9A84-41A9-8E18-B42D1012A002}" type="slidenum">
              <a:rPr lang="en-US" smtClean="0"/>
              <a:t>1</a:t>
            </a:fld>
            <a:endParaRPr lang="en-US"/>
          </a:p>
        </p:txBody>
      </p:sp>
    </p:spTree>
    <p:extLst>
      <p:ext uri="{BB962C8B-B14F-4D97-AF65-F5344CB8AC3E}">
        <p14:creationId xmlns:p14="http://schemas.microsoft.com/office/powerpoint/2010/main" val="229613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AE8A2-AE76-44EA-844C-248FF8443CEB}"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238796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AE8A2-AE76-44EA-844C-248FF8443CEB}"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324986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AE8A2-AE76-44EA-844C-248FF8443CEB}"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275594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AE8A2-AE76-44EA-844C-248FF8443CEB}"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85573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AE8A2-AE76-44EA-844C-248FF8443CEB}"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299256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AE8A2-AE76-44EA-844C-248FF8443CEB}"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188353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AE8A2-AE76-44EA-844C-248FF8443CEB}"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395564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AE8A2-AE76-44EA-844C-248FF8443CEB}"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308721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AE8A2-AE76-44EA-844C-248FF8443CEB}"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272242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AE8A2-AE76-44EA-844C-248FF8443CEB}"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224692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AE8A2-AE76-44EA-844C-248FF8443CEB}"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5B41C-6D37-4E0D-85EC-B60B6D0A668B}" type="slidenum">
              <a:rPr lang="en-US" smtClean="0"/>
              <a:t>‹#›</a:t>
            </a:fld>
            <a:endParaRPr lang="en-US"/>
          </a:p>
        </p:txBody>
      </p:sp>
    </p:spTree>
    <p:extLst>
      <p:ext uri="{BB962C8B-B14F-4D97-AF65-F5344CB8AC3E}">
        <p14:creationId xmlns:p14="http://schemas.microsoft.com/office/powerpoint/2010/main" val="31017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AE8A2-AE76-44EA-844C-248FF8443CEB}" type="datetimeFigureOut">
              <a:rPr lang="en-US" smtClean="0"/>
              <a:t>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B41C-6D37-4E0D-85EC-B60B6D0A668B}" type="slidenum">
              <a:rPr lang="en-US" smtClean="0"/>
              <a:t>‹#›</a:t>
            </a:fld>
            <a:endParaRPr lang="en-US"/>
          </a:p>
        </p:txBody>
      </p:sp>
    </p:spTree>
    <p:extLst>
      <p:ext uri="{BB962C8B-B14F-4D97-AF65-F5344CB8AC3E}">
        <p14:creationId xmlns:p14="http://schemas.microsoft.com/office/powerpoint/2010/main" val="95952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org/AboutAMA/Pages/Definition-of-Marketing.aspx" TargetMode="External"/><Relationship Id="rId2" Type="http://schemas.openxmlformats.org/officeDocument/2006/relationships/hyperlink" Target="http://www.cim.co.uk/more/getin2marketing/what-is-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Marketing  notes </a:t>
            </a:r>
            <a:endParaRPr lang="en-US" dirty="0"/>
          </a:p>
        </p:txBody>
      </p:sp>
      <p:sp>
        <p:nvSpPr>
          <p:cNvPr id="3" name="Subtitle 2"/>
          <p:cNvSpPr>
            <a:spLocks noGrp="1"/>
          </p:cNvSpPr>
          <p:nvPr>
            <p:ph type="subTitle" idx="1"/>
          </p:nvPr>
        </p:nvSpPr>
        <p:spPr/>
        <p:txBody>
          <a:bodyPr/>
          <a:lstStyle/>
          <a:p>
            <a:r>
              <a:rPr lang="en-US" b="1" dirty="0" smtClean="0"/>
              <a:t>Topic one : introduction to marketing </a:t>
            </a:r>
            <a:endParaRPr lang="en-US" b="1" dirty="0"/>
          </a:p>
        </p:txBody>
      </p:sp>
    </p:spTree>
    <p:extLst>
      <p:ext uri="{BB962C8B-B14F-4D97-AF65-F5344CB8AC3E}">
        <p14:creationId xmlns:p14="http://schemas.microsoft.com/office/powerpoint/2010/main" val="213872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  contd.</a:t>
            </a:r>
            <a:endParaRPr lang="en-US" dirty="0"/>
          </a:p>
        </p:txBody>
      </p:sp>
      <p:sp>
        <p:nvSpPr>
          <p:cNvPr id="3" name="Content Placeholder 2"/>
          <p:cNvSpPr>
            <a:spLocks noGrp="1"/>
          </p:cNvSpPr>
          <p:nvPr>
            <p:ph idx="1"/>
          </p:nvPr>
        </p:nvSpPr>
        <p:spPr/>
        <p:txBody>
          <a:bodyPr/>
          <a:lstStyle/>
          <a:p>
            <a:r>
              <a:rPr lang="en-GB" b="1" dirty="0" smtClean="0"/>
              <a:t>Demands </a:t>
            </a:r>
            <a:r>
              <a:rPr lang="en-GB" dirty="0" smtClean="0"/>
              <a:t>are human wants that are backed by buying power.</a:t>
            </a:r>
            <a:endParaRPr lang="en-UG" dirty="0" smtClean="0"/>
          </a:p>
          <a:p>
            <a:pPr marL="571500" lvl="0" indent="-571500" algn="just">
              <a:buFont typeface="+mj-lt"/>
              <a:buAutoNum type="romanUcPeriod"/>
            </a:pPr>
            <a:r>
              <a:rPr lang="en-GB" dirty="0" smtClean="0"/>
              <a:t>Consumers view products as bundles of benefits and choose products that give them the best bundle for their money.</a:t>
            </a:r>
            <a:endParaRPr lang="en-UG" dirty="0" smtClean="0"/>
          </a:p>
          <a:p>
            <a:pPr marL="571500" lvl="0" indent="-571500" algn="just">
              <a:buFont typeface="+mj-lt"/>
              <a:buAutoNum type="romanUcPeriod"/>
            </a:pPr>
            <a:r>
              <a:rPr lang="en-GB" dirty="0" smtClean="0"/>
              <a:t>People demand products with the benefits that add up to the most satisfaction.</a:t>
            </a:r>
            <a:endParaRPr lang="en-UG" dirty="0" smtClean="0"/>
          </a:p>
          <a:p>
            <a:pPr marL="571500" lvl="0" indent="-571500" algn="just">
              <a:buFont typeface="+mj-lt"/>
              <a:buAutoNum type="romanUcPeriod"/>
            </a:pPr>
            <a:r>
              <a:rPr lang="en-GB" dirty="0" smtClean="0"/>
              <a:t>Outstanding marketing companies go to great lengths to learn about and understand their customer’s needs, wants, and demands. The outstanding company strives to stay close to the customer.</a:t>
            </a:r>
            <a:endParaRPr lang="en-UG" dirty="0" smtClean="0"/>
          </a:p>
          <a:p>
            <a:pPr marL="571500" indent="-571500" algn="just">
              <a:buFont typeface="+mj-lt"/>
              <a:buAutoNum type="romanUcPeriod"/>
            </a:pPr>
            <a:endParaRPr lang="en-US" dirty="0"/>
          </a:p>
        </p:txBody>
      </p:sp>
    </p:spTree>
    <p:extLst>
      <p:ext uri="{BB962C8B-B14F-4D97-AF65-F5344CB8AC3E}">
        <p14:creationId xmlns:p14="http://schemas.microsoft.com/office/powerpoint/2010/main" val="233773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marketing system</a:t>
            </a:r>
            <a:r>
              <a:rPr lang="en-UG" dirty="0"/>
              <a:t/>
            </a:r>
            <a:br>
              <a:rPr lang="en-UG"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a:t>There are certain factors that can influence the marketing process directly or indirectly termed as, “actors and forces in marketing </a:t>
            </a:r>
            <a:r>
              <a:rPr lang="en-GB" dirty="0" smtClean="0"/>
              <a:t>system. Hence a marketing </a:t>
            </a:r>
            <a:r>
              <a:rPr lang="en-GB" dirty="0"/>
              <a:t>system comprises of different actors and </a:t>
            </a:r>
            <a:r>
              <a:rPr lang="en-GB" dirty="0" smtClean="0"/>
              <a:t>forces</a:t>
            </a:r>
            <a:r>
              <a:rPr lang="en-GB" dirty="0"/>
              <a:t>, </a:t>
            </a:r>
            <a:r>
              <a:rPr lang="en-GB" dirty="0" smtClean="0"/>
              <a:t> these include;</a:t>
            </a:r>
          </a:p>
          <a:p>
            <a:pPr lvl="0"/>
            <a:r>
              <a:rPr lang="en-GB" dirty="0"/>
              <a:t>Producer/seller, these include all the functional areas of the firm which must all coordinate to be able to produce and deliver </a:t>
            </a:r>
            <a:r>
              <a:rPr lang="en-GB" b="1" dirty="0" smtClean="0"/>
              <a:t>Marketing </a:t>
            </a:r>
            <a:r>
              <a:rPr lang="en-GB" b="1" dirty="0"/>
              <a:t>Intermediaries - </a:t>
            </a:r>
            <a:r>
              <a:rPr lang="en-GB" dirty="0"/>
              <a:t>include various middlemen and distribution firms as well as marketing service agencies and financial institutions.</a:t>
            </a:r>
            <a:endParaRPr lang="en-UG" dirty="0"/>
          </a:p>
          <a:p>
            <a:pPr lvl="0"/>
            <a:r>
              <a:rPr lang="en-GB" b="1" dirty="0"/>
              <a:t>Competitors - </a:t>
            </a:r>
            <a:r>
              <a:rPr lang="en-GB" dirty="0"/>
              <a:t>are those companies also serving a target market with similar products and services.</a:t>
            </a:r>
            <a:endParaRPr lang="en-UG" dirty="0"/>
          </a:p>
          <a:p>
            <a:pPr lvl="0"/>
            <a:r>
              <a:rPr lang="en-GB" b="1" dirty="0"/>
              <a:t>Publics - </a:t>
            </a:r>
            <a:r>
              <a:rPr lang="en-GB" dirty="0"/>
              <a:t>may consist of any group that perceives itself having an interest in the actions of the firm. Publics can have positive as well as negative influences on the company's objectives.</a:t>
            </a:r>
            <a:endParaRPr lang="en-UG" dirty="0"/>
          </a:p>
          <a:p>
            <a:endParaRPr lang="en-US" dirty="0"/>
          </a:p>
        </p:txBody>
      </p:sp>
    </p:spTree>
    <p:extLst>
      <p:ext uri="{BB962C8B-B14F-4D97-AF65-F5344CB8AC3E}">
        <p14:creationId xmlns:p14="http://schemas.microsoft.com/office/powerpoint/2010/main" val="110550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system cont.</a:t>
            </a:r>
            <a:endParaRPr lang="en-US" dirty="0"/>
          </a:p>
        </p:txBody>
      </p:sp>
      <p:sp>
        <p:nvSpPr>
          <p:cNvPr id="3" name="Content Placeholder 2"/>
          <p:cNvSpPr>
            <a:spLocks noGrp="1"/>
          </p:cNvSpPr>
          <p:nvPr>
            <p:ph idx="1"/>
          </p:nvPr>
        </p:nvSpPr>
        <p:spPr/>
        <p:txBody>
          <a:bodyPr>
            <a:normAutofit fontScale="92500"/>
          </a:bodyPr>
          <a:lstStyle/>
          <a:p>
            <a:pPr lvl="0"/>
            <a:r>
              <a:rPr lang="en-GB" dirty="0" smtClean="0"/>
              <a:t>product/service effectively.</a:t>
            </a:r>
            <a:endParaRPr lang="en-UG" dirty="0" smtClean="0"/>
          </a:p>
          <a:p>
            <a:pPr lvl="0"/>
            <a:r>
              <a:rPr lang="en-GB" dirty="0" smtClean="0"/>
              <a:t>product/service, Consideration, i.e. something valuable to exchange in return of product/service (e.g. money),</a:t>
            </a:r>
            <a:endParaRPr lang="en-UG" dirty="0" smtClean="0"/>
          </a:p>
          <a:p>
            <a:pPr lvl="0"/>
            <a:r>
              <a:rPr lang="en-GB" b="1" dirty="0" smtClean="0"/>
              <a:t>Consumer/customer</a:t>
            </a:r>
            <a:r>
              <a:rPr lang="en-GB" dirty="0" smtClean="0"/>
              <a:t>: usually consist of consumer, industrial, reseller, government, and international markets</a:t>
            </a:r>
            <a:r>
              <a:rPr lang="en-GB" b="1" dirty="0" smtClean="0"/>
              <a:t>.</a:t>
            </a:r>
            <a:endParaRPr lang="en-UG" dirty="0" smtClean="0"/>
          </a:p>
          <a:p>
            <a:pPr lvl="0"/>
            <a:r>
              <a:rPr lang="en-GB" dirty="0" smtClean="0"/>
              <a:t>Communication process (i.e. to have two way communications like to provide information about product or service to customer or consumer and to have feedback in same regard from the customer. </a:t>
            </a:r>
            <a:endParaRPr lang="en-UG" dirty="0" smtClean="0"/>
          </a:p>
          <a:p>
            <a:pPr lvl="0"/>
            <a:r>
              <a:rPr lang="en-GB" b="1" dirty="0" smtClean="0"/>
              <a:t>Suppliers - </a:t>
            </a:r>
            <a:r>
              <a:rPr lang="en-GB" dirty="0" smtClean="0"/>
              <a:t>are the firms and persons that provide the resources needed by the company and competitors to produce goods and services.</a:t>
            </a:r>
            <a:endParaRPr lang="en-UG" dirty="0" smtClean="0"/>
          </a:p>
          <a:p>
            <a:endParaRPr lang="en-US" dirty="0"/>
          </a:p>
        </p:txBody>
      </p:sp>
    </p:spTree>
    <p:extLst>
      <p:ext uri="{BB962C8B-B14F-4D97-AF65-F5344CB8AC3E}">
        <p14:creationId xmlns:p14="http://schemas.microsoft.com/office/powerpoint/2010/main" val="253141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system contd.</a:t>
            </a:r>
            <a:endParaRPr lang="en-US" dirty="0"/>
          </a:p>
        </p:txBody>
      </p:sp>
      <p:sp>
        <p:nvSpPr>
          <p:cNvPr id="3" name="Content Placeholder 2"/>
          <p:cNvSpPr>
            <a:spLocks noGrp="1"/>
          </p:cNvSpPr>
          <p:nvPr>
            <p:ph idx="1"/>
          </p:nvPr>
        </p:nvSpPr>
        <p:spPr/>
        <p:txBody>
          <a:bodyPr/>
          <a:lstStyle/>
          <a:p>
            <a:pPr lvl="0"/>
            <a:r>
              <a:rPr lang="en-GB" b="1" dirty="0"/>
              <a:t>Marketing Intermediaries - </a:t>
            </a:r>
            <a:r>
              <a:rPr lang="en-GB" dirty="0"/>
              <a:t>include various middlemen and distribution firms as well as marketing service agencies and financial institutions.</a:t>
            </a:r>
            <a:endParaRPr lang="en-UG" dirty="0"/>
          </a:p>
          <a:p>
            <a:pPr lvl="0"/>
            <a:r>
              <a:rPr lang="en-GB" b="1" dirty="0"/>
              <a:t>Competitors - </a:t>
            </a:r>
            <a:r>
              <a:rPr lang="en-GB" dirty="0"/>
              <a:t>are those companies also serving a target market with similar products and services.</a:t>
            </a:r>
            <a:endParaRPr lang="en-UG" dirty="0"/>
          </a:p>
          <a:p>
            <a:r>
              <a:rPr lang="en-GB" b="1" dirty="0"/>
              <a:t>Publics - </a:t>
            </a:r>
            <a:r>
              <a:rPr lang="en-GB" dirty="0"/>
              <a:t>may consist of any group that perceives itself having an interest in the actions of the firm. Publics can have positive as well as negative influences on the company's objectives</a:t>
            </a:r>
            <a:endParaRPr lang="en-US" dirty="0"/>
          </a:p>
        </p:txBody>
      </p:sp>
    </p:spTree>
    <p:extLst>
      <p:ext uri="{BB962C8B-B14F-4D97-AF65-F5344CB8AC3E}">
        <p14:creationId xmlns:p14="http://schemas.microsoft.com/office/powerpoint/2010/main" val="5818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system activities </a:t>
            </a:r>
            <a:endParaRPr lang="en-US" dirty="0"/>
          </a:p>
        </p:txBody>
      </p:sp>
      <p:sp>
        <p:nvSpPr>
          <p:cNvPr id="3" name="Content Placeholder 2"/>
          <p:cNvSpPr>
            <a:spLocks noGrp="1"/>
          </p:cNvSpPr>
          <p:nvPr>
            <p:ph idx="1"/>
          </p:nvPr>
        </p:nvSpPr>
        <p:spPr/>
        <p:txBody>
          <a:bodyPr>
            <a:normAutofit lnSpcReduction="10000"/>
          </a:bodyPr>
          <a:lstStyle/>
          <a:p>
            <a:pPr marL="914400" lvl="1" indent="-457200" algn="just">
              <a:buFont typeface="+mj-lt"/>
              <a:buAutoNum type="arabicPeriod"/>
            </a:pPr>
            <a:r>
              <a:rPr lang="en-GB" sz="2800" dirty="0"/>
              <a:t>Sellers must search for buyers, identify their needs, design good products and services, set prices for them, promote them, and store and deliver them.</a:t>
            </a:r>
            <a:endParaRPr lang="en-UG" sz="2800" dirty="0"/>
          </a:p>
          <a:p>
            <a:pPr marL="914400" lvl="1" indent="-457200" algn="just">
              <a:buFont typeface="+mj-lt"/>
              <a:buAutoNum type="arabicPeriod"/>
            </a:pPr>
            <a:r>
              <a:rPr lang="en-GB" sz="2800" dirty="0"/>
              <a:t>A modern marketing system includes all of the elements necessary to bring buyers and sellers together. This might include such activities as product development, research, communication, distribution, pricing, and services.</a:t>
            </a:r>
            <a:endParaRPr lang="en-UG" sz="2800" dirty="0"/>
          </a:p>
          <a:p>
            <a:pPr marL="914400" lvl="1" indent="-457200" algn="just">
              <a:buFont typeface="+mj-lt"/>
              <a:buAutoNum type="arabicPeriod"/>
            </a:pPr>
            <a:r>
              <a:rPr lang="en-GB" sz="2800" dirty="0"/>
              <a:t>Each of the major actors in a marketing system adds value for the next level of the system. There is often critical interdependency among network members.</a:t>
            </a:r>
            <a:endParaRPr lang="en-UG" sz="2800" dirty="0"/>
          </a:p>
          <a:p>
            <a:pPr marL="0" indent="0" algn="just">
              <a:buNone/>
            </a:pPr>
            <a:r>
              <a:rPr lang="en-GB" dirty="0"/>
              <a:t> </a:t>
            </a:r>
            <a:endParaRPr lang="en-UG" dirty="0"/>
          </a:p>
          <a:p>
            <a:endParaRPr lang="en-US" dirty="0"/>
          </a:p>
        </p:txBody>
      </p:sp>
    </p:spTree>
    <p:extLst>
      <p:ext uri="{BB962C8B-B14F-4D97-AF65-F5344CB8AC3E}">
        <p14:creationId xmlns:p14="http://schemas.microsoft.com/office/powerpoint/2010/main" val="281905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4 p’s of marketing</a:t>
            </a:r>
            <a:r>
              <a:rPr lang="en-UG" dirty="0"/>
              <a:t/>
            </a:r>
            <a:br>
              <a:rPr lang="en-UG" dirty="0"/>
            </a:br>
            <a:endParaRPr lang="en-US" dirty="0"/>
          </a:p>
        </p:txBody>
      </p:sp>
      <p:sp>
        <p:nvSpPr>
          <p:cNvPr id="3" name="Content Placeholder 2"/>
          <p:cNvSpPr>
            <a:spLocks noGrp="1"/>
          </p:cNvSpPr>
          <p:nvPr>
            <p:ph idx="1"/>
          </p:nvPr>
        </p:nvSpPr>
        <p:spPr/>
        <p:txBody>
          <a:bodyPr>
            <a:normAutofit/>
          </a:bodyPr>
          <a:lstStyle/>
          <a:p>
            <a:pPr marL="0" indent="0" algn="just">
              <a:buNone/>
            </a:pPr>
            <a:r>
              <a:rPr lang="en-GB" dirty="0" smtClean="0"/>
              <a:t>To </a:t>
            </a:r>
            <a:r>
              <a:rPr lang="en-GB" dirty="0"/>
              <a:t>learn more about marketing first we should learn about some basics that are sometimes termed as 4ps (Product, price, place, promotion) </a:t>
            </a:r>
            <a:endParaRPr lang="en-GB" b="1" dirty="0"/>
          </a:p>
          <a:p>
            <a:pPr marL="514350" lvl="0" indent="-514350" algn="just">
              <a:buFont typeface="+mj-lt"/>
              <a:buAutoNum type="arabicPeriod"/>
            </a:pPr>
            <a:r>
              <a:rPr lang="en-GB" b="1" dirty="0" smtClean="0"/>
              <a:t>Product</a:t>
            </a:r>
            <a:r>
              <a:rPr lang="en-GB" dirty="0" smtClean="0"/>
              <a:t>—what </a:t>
            </a:r>
            <a:r>
              <a:rPr lang="en-GB" dirty="0"/>
              <a:t>are you selling? (It might be a product or a service</a:t>
            </a:r>
            <a:r>
              <a:rPr lang="en-GB" dirty="0" smtClean="0"/>
              <a:t>.)</a:t>
            </a:r>
          </a:p>
          <a:p>
            <a:pPr marL="514350" indent="-514350" algn="just">
              <a:buFont typeface="+mj-lt"/>
              <a:buAutoNum type="arabicPeriod"/>
            </a:pPr>
            <a:r>
              <a:rPr lang="en-GB" b="1" dirty="0"/>
              <a:t>Price</a:t>
            </a:r>
            <a:r>
              <a:rPr lang="en-GB" dirty="0"/>
              <a:t>—what is your pricing strategy?</a:t>
            </a:r>
            <a:endParaRPr lang="en-UG" dirty="0"/>
          </a:p>
          <a:p>
            <a:pPr marL="514350" indent="-514350" algn="just">
              <a:buFont typeface="+mj-lt"/>
              <a:buAutoNum type="arabicPeriod"/>
            </a:pPr>
            <a:r>
              <a:rPr lang="en-GB" b="1" dirty="0"/>
              <a:t>Place or distribution</a:t>
            </a:r>
            <a:r>
              <a:rPr lang="en-GB" dirty="0"/>
              <a:t>—how are you distributing your product to get it into the marketplace?</a:t>
            </a:r>
            <a:endParaRPr lang="en-UG" dirty="0"/>
          </a:p>
          <a:p>
            <a:pPr marL="514350" indent="-514350" algn="just">
              <a:buFont typeface="+mj-lt"/>
              <a:buAutoNum type="arabicPeriod"/>
            </a:pPr>
            <a:r>
              <a:rPr lang="en-GB" b="1" dirty="0"/>
              <a:t>Promotion</a:t>
            </a:r>
            <a:r>
              <a:rPr lang="en-GB" dirty="0"/>
              <a:t>—how are you telling consumers in your target group about your products?</a:t>
            </a:r>
            <a:endParaRPr lang="en-UG" dirty="0"/>
          </a:p>
          <a:p>
            <a:pPr marL="0" lvl="0" indent="0">
              <a:buNone/>
            </a:pPr>
            <a:endParaRPr lang="en-UG" dirty="0"/>
          </a:p>
          <a:p>
            <a:endParaRPr lang="en-US" dirty="0"/>
          </a:p>
        </p:txBody>
      </p:sp>
    </p:spTree>
    <p:extLst>
      <p:ext uri="{BB962C8B-B14F-4D97-AF65-F5344CB8AC3E}">
        <p14:creationId xmlns:p14="http://schemas.microsoft.com/office/powerpoint/2010/main" val="309600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Marketing functions</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GB" b="1" dirty="0"/>
              <a:t>Buying: </a:t>
            </a:r>
            <a:r>
              <a:rPr lang="en-GB" dirty="0"/>
              <a:t>Is a function that ensures that product offerings are available in sufficient quantities to meet customer </a:t>
            </a:r>
            <a:r>
              <a:rPr lang="en-GB" dirty="0" smtClean="0"/>
              <a:t>demands.</a:t>
            </a:r>
          </a:p>
          <a:p>
            <a:pPr marL="514350" indent="-514350" algn="just">
              <a:buFont typeface="+mj-lt"/>
              <a:buAutoNum type="arabicPeriod"/>
            </a:pPr>
            <a:r>
              <a:rPr lang="en-GB" b="1" dirty="0"/>
              <a:t>Selling: </a:t>
            </a:r>
            <a:r>
              <a:rPr lang="en-GB" dirty="0"/>
              <a:t>Involves offering the products/services/idea to satisfy customer needs or </a:t>
            </a:r>
            <a:r>
              <a:rPr lang="en-GB" dirty="0" smtClean="0"/>
              <a:t>wants</a:t>
            </a:r>
          </a:p>
          <a:p>
            <a:pPr marL="514350" indent="-514350" algn="just">
              <a:buFont typeface="+mj-lt"/>
              <a:buAutoNum type="arabicPeriod"/>
            </a:pPr>
            <a:r>
              <a:rPr lang="en-GB" b="1" dirty="0"/>
              <a:t>Transporting: </a:t>
            </a:r>
            <a:r>
              <a:rPr lang="en-GB" dirty="0"/>
              <a:t>Function that is involved in making the product or services available to the </a:t>
            </a:r>
            <a:r>
              <a:rPr lang="en-GB" dirty="0" smtClean="0"/>
              <a:t>end-user</a:t>
            </a:r>
          </a:p>
          <a:p>
            <a:pPr marL="514350" lvl="0" indent="-514350" algn="just">
              <a:buFont typeface="+mj-lt"/>
              <a:buAutoNum type="arabicPeriod"/>
            </a:pPr>
            <a:r>
              <a:rPr lang="en-GB" b="1" dirty="0"/>
              <a:t>Storing: </a:t>
            </a:r>
            <a:r>
              <a:rPr lang="en-GB" dirty="0"/>
              <a:t>Warehouses are used to store the products for further distribution.</a:t>
            </a:r>
            <a:endParaRPr lang="en-UG" dirty="0"/>
          </a:p>
          <a:p>
            <a:pPr marL="514350" indent="-514350" algn="just">
              <a:buFont typeface="+mj-lt"/>
              <a:buAutoNum type="arabicPeriod"/>
            </a:pPr>
            <a:r>
              <a:rPr lang="en-GB" dirty="0"/>
              <a:t> </a:t>
            </a:r>
            <a:r>
              <a:rPr lang="en-GB" b="1" dirty="0"/>
              <a:t> Standardizing and grading: </a:t>
            </a:r>
            <a:r>
              <a:rPr lang="en-GB" dirty="0"/>
              <a:t>To provide more quality products and services without variation in the quality</a:t>
            </a:r>
            <a:endParaRPr lang="en-UG" dirty="0"/>
          </a:p>
          <a:p>
            <a:pPr marL="514350" indent="-514350" algn="just">
              <a:buFont typeface="+mj-lt"/>
              <a:buAutoNum type="arabicPeriod"/>
            </a:pPr>
            <a:endParaRPr lang="en-US" dirty="0"/>
          </a:p>
        </p:txBody>
      </p:sp>
    </p:spTree>
    <p:extLst>
      <p:ext uri="{BB962C8B-B14F-4D97-AF65-F5344CB8AC3E}">
        <p14:creationId xmlns:p14="http://schemas.microsoft.com/office/powerpoint/2010/main" val="385016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functions </a:t>
            </a:r>
            <a:endParaRPr lang="en-US" dirty="0"/>
          </a:p>
        </p:txBody>
      </p:sp>
      <p:sp>
        <p:nvSpPr>
          <p:cNvPr id="3" name="Content Placeholder 2"/>
          <p:cNvSpPr>
            <a:spLocks noGrp="1"/>
          </p:cNvSpPr>
          <p:nvPr>
            <p:ph idx="1"/>
          </p:nvPr>
        </p:nvSpPr>
        <p:spPr/>
        <p:txBody>
          <a:bodyPr/>
          <a:lstStyle/>
          <a:p>
            <a:pPr marL="0" lvl="0" indent="0" algn="just">
              <a:buNone/>
            </a:pPr>
            <a:r>
              <a:rPr lang="en-GB" b="1" dirty="0" smtClean="0"/>
              <a:t>6. Financing</a:t>
            </a:r>
            <a:r>
              <a:rPr lang="en-GB" b="1" dirty="0"/>
              <a:t>: </a:t>
            </a:r>
            <a:r>
              <a:rPr lang="en-GB" dirty="0"/>
              <a:t>Providing the financial resources to carry out different marketing functions e.g. promotion of product and providing credit for channel members (wholesalers/ retailers) or consumers.</a:t>
            </a:r>
            <a:endParaRPr lang="en-UG" dirty="0"/>
          </a:p>
          <a:p>
            <a:pPr marL="0" indent="0" algn="just">
              <a:buNone/>
            </a:pPr>
            <a:r>
              <a:rPr lang="en-GB" b="1" dirty="0" smtClean="0"/>
              <a:t>7. Risk </a:t>
            </a:r>
            <a:r>
              <a:rPr lang="en-GB" b="1" dirty="0"/>
              <a:t>taking: </a:t>
            </a:r>
            <a:r>
              <a:rPr lang="en-GB" dirty="0"/>
              <a:t>Marketer takes a risk specifically when any new product is introduced in a market because there are equal chances of success and failure</a:t>
            </a:r>
            <a:r>
              <a:rPr lang="en-GB" dirty="0" smtClean="0"/>
              <a:t>.</a:t>
            </a:r>
          </a:p>
          <a:p>
            <a:pPr marL="0" indent="0" algn="just">
              <a:buNone/>
            </a:pPr>
            <a:r>
              <a:rPr lang="en-GB" b="1" dirty="0" smtClean="0"/>
              <a:t>8. Securing </a:t>
            </a:r>
            <a:r>
              <a:rPr lang="en-GB" b="1" dirty="0"/>
              <a:t>Marketing Information: </a:t>
            </a:r>
            <a:r>
              <a:rPr lang="en-GB" dirty="0"/>
              <a:t>Collecting information about consumers, competitors, and channel members (wholesalers, and retailers) for use in making marketing decisions.</a:t>
            </a:r>
            <a:endParaRPr lang="en-US" dirty="0"/>
          </a:p>
        </p:txBody>
      </p:sp>
    </p:spTree>
    <p:extLst>
      <p:ext uri="{BB962C8B-B14F-4D97-AF65-F5344CB8AC3E}">
        <p14:creationId xmlns:p14="http://schemas.microsoft.com/office/powerpoint/2010/main" val="12959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Role of marketing in organisations</a:t>
            </a:r>
            <a:r>
              <a:rPr lang="en-UG" dirty="0"/>
              <a:t/>
            </a:r>
            <a:br>
              <a:rPr lang="en-UG"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Shapes the image of the organization </a:t>
            </a:r>
          </a:p>
          <a:p>
            <a:pPr algn="just"/>
            <a:r>
              <a:rPr lang="en-US" dirty="0" smtClean="0"/>
              <a:t>Establishes relationships between customers and organizations</a:t>
            </a:r>
          </a:p>
          <a:p>
            <a:pPr algn="just"/>
            <a:r>
              <a:rPr lang="en-US" dirty="0" smtClean="0"/>
              <a:t>Helps in the growth of customer /client base  for </a:t>
            </a:r>
            <a:r>
              <a:rPr lang="en-US" dirty="0" err="1" smtClean="0"/>
              <a:t>organisations</a:t>
            </a:r>
            <a:r>
              <a:rPr lang="en-US" dirty="0" smtClean="0"/>
              <a:t> </a:t>
            </a:r>
          </a:p>
          <a:p>
            <a:pPr algn="just"/>
            <a:r>
              <a:rPr lang="en-GB" dirty="0"/>
              <a:t>marketing department seeks to identify whether the customer’s needs were met through feedback  </a:t>
            </a:r>
            <a:r>
              <a:rPr lang="en-GB" dirty="0" smtClean="0"/>
              <a:t>collection</a:t>
            </a:r>
          </a:p>
          <a:p>
            <a:pPr algn="just"/>
            <a:r>
              <a:rPr lang="en-GB" dirty="0" smtClean="0"/>
              <a:t>Centre for creating customer </a:t>
            </a:r>
            <a:r>
              <a:rPr lang="en-GB" dirty="0"/>
              <a:t>loyalty </a:t>
            </a:r>
            <a:r>
              <a:rPr lang="en-GB" dirty="0" smtClean="0"/>
              <a:t>and customer retention</a:t>
            </a:r>
          </a:p>
          <a:p>
            <a:pPr algn="just"/>
            <a:r>
              <a:rPr lang="en-GB" dirty="0" smtClean="0"/>
              <a:t>It serves as a face for the organisation</a:t>
            </a:r>
          </a:p>
          <a:p>
            <a:pPr algn="just"/>
            <a:r>
              <a:rPr lang="en-GB" dirty="0"/>
              <a:t>helps </a:t>
            </a:r>
            <a:r>
              <a:rPr lang="en-GB" dirty="0" smtClean="0"/>
              <a:t>define </a:t>
            </a:r>
            <a:r>
              <a:rPr lang="en-GB" dirty="0"/>
              <a:t>target markets and </a:t>
            </a:r>
            <a:r>
              <a:rPr lang="en-GB" dirty="0" smtClean="0"/>
              <a:t>opportunities through market research </a:t>
            </a:r>
          </a:p>
          <a:p>
            <a:pPr algn="just"/>
            <a:r>
              <a:rPr lang="en-GB" dirty="0" smtClean="0"/>
              <a:t> </a:t>
            </a:r>
            <a:r>
              <a:rPr lang="en-GB" dirty="0"/>
              <a:t>helps you understand how your products and services are perceived</a:t>
            </a:r>
            <a:r>
              <a:rPr lang="en-GB" dirty="0" smtClean="0"/>
              <a:t>  through market research  </a:t>
            </a:r>
            <a:endParaRPr lang="en-US" dirty="0"/>
          </a:p>
        </p:txBody>
      </p:sp>
    </p:spTree>
    <p:extLst>
      <p:ext uri="{BB962C8B-B14F-4D97-AF65-F5344CB8AC3E}">
        <p14:creationId xmlns:p14="http://schemas.microsoft.com/office/powerpoint/2010/main" val="214562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Role of marketing in organisations</a:t>
            </a:r>
            <a:r>
              <a:rPr lang="en-UG" dirty="0" smtClean="0"/>
              <a:t/>
            </a:r>
            <a:br>
              <a:rPr lang="en-UG" dirty="0" smtClean="0"/>
            </a:br>
            <a:endParaRPr lang="en-US" dirty="0"/>
          </a:p>
        </p:txBody>
      </p:sp>
      <p:sp>
        <p:nvSpPr>
          <p:cNvPr id="3" name="Content Placeholder 2"/>
          <p:cNvSpPr>
            <a:spLocks noGrp="1"/>
          </p:cNvSpPr>
          <p:nvPr>
            <p:ph idx="1"/>
          </p:nvPr>
        </p:nvSpPr>
        <p:spPr/>
        <p:txBody>
          <a:bodyPr/>
          <a:lstStyle/>
          <a:p>
            <a:pPr algn="just"/>
            <a:r>
              <a:rPr lang="en-US" dirty="0" smtClean="0"/>
              <a:t>Produces internal communications</a:t>
            </a:r>
          </a:p>
          <a:p>
            <a:pPr algn="just"/>
            <a:r>
              <a:rPr lang="en-US" dirty="0" smtClean="0"/>
              <a:t>Serves  </a:t>
            </a:r>
            <a:r>
              <a:rPr lang="en-US" dirty="0"/>
              <a:t>as media liaison</a:t>
            </a:r>
            <a:r>
              <a:rPr lang="en-US" dirty="0" smtClean="0"/>
              <a:t>.</a:t>
            </a:r>
          </a:p>
          <a:p>
            <a:pPr algn="just"/>
            <a:r>
              <a:rPr lang="en-US" dirty="0" smtClean="0"/>
              <a:t> </a:t>
            </a:r>
            <a:r>
              <a:rPr lang="en-GB" dirty="0"/>
              <a:t>Overseeing outside vendors and </a:t>
            </a:r>
            <a:r>
              <a:rPr lang="en-GB" dirty="0" smtClean="0"/>
              <a:t>agencies</a:t>
            </a:r>
          </a:p>
          <a:p>
            <a:pPr algn="just"/>
            <a:r>
              <a:rPr lang="en-GB" dirty="0" smtClean="0"/>
              <a:t>Marketing </a:t>
            </a:r>
            <a:r>
              <a:rPr lang="en-GB" dirty="0"/>
              <a:t>helps in </a:t>
            </a:r>
            <a:r>
              <a:rPr lang="en-GB" dirty="0" smtClean="0"/>
              <a:t> defining and managing organisation’s brand</a:t>
            </a:r>
          </a:p>
          <a:p>
            <a:pPr marL="0" indent="0" algn="just">
              <a:buNone/>
            </a:pPr>
            <a:r>
              <a:rPr lang="en-GB" b="1" dirty="0"/>
              <a:t>Thus</a:t>
            </a:r>
            <a:r>
              <a:rPr lang="en-GB" dirty="0"/>
              <a:t>: Without marketing, our brands will not be illuminated and our organizations would be lifeless. Organization’s success is not only determined by the prudent application of funds to the various portfolios of investment but also by the relationship established with the customers, which is a function of marketing.</a:t>
            </a:r>
            <a:endParaRPr lang="en-UG" dirty="0"/>
          </a:p>
          <a:p>
            <a:endParaRPr lang="en-US" dirty="0"/>
          </a:p>
        </p:txBody>
      </p:sp>
    </p:spTree>
    <p:extLst>
      <p:ext uri="{BB962C8B-B14F-4D97-AF65-F5344CB8AC3E}">
        <p14:creationId xmlns:p14="http://schemas.microsoft.com/office/powerpoint/2010/main" val="236075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marketing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Definitions</a:t>
            </a:r>
            <a:r>
              <a:rPr lang="en-US" dirty="0" smtClean="0"/>
              <a:t> </a:t>
            </a:r>
          </a:p>
          <a:p>
            <a:pPr lvl="0"/>
            <a:r>
              <a:rPr lang="en-US" b="1" dirty="0"/>
              <a:t>The UK-based Chartered Institute of Marketing (CIM) </a:t>
            </a:r>
            <a:r>
              <a:rPr lang="en-US" b="1" u="sng" dirty="0">
                <a:hlinkClick r:id="rId2"/>
              </a:rPr>
              <a:t>defines the term as follows</a:t>
            </a:r>
            <a:r>
              <a:rPr lang="en-US" b="1" dirty="0"/>
              <a:t>:</a:t>
            </a:r>
            <a:endParaRPr lang="en-UG" dirty="0"/>
          </a:p>
          <a:p>
            <a:pPr marL="0" indent="0">
              <a:buNone/>
            </a:pPr>
            <a:r>
              <a:rPr lang="en-US" dirty="0"/>
              <a:t> “Marketing is the management process responsible for identifying, anticipating and satisfying customer requirements profitably</a:t>
            </a:r>
            <a:r>
              <a:rPr lang="en-US" dirty="0" smtClean="0"/>
              <a:t>.”</a:t>
            </a:r>
            <a:r>
              <a:rPr lang="en-US" dirty="0"/>
              <a:t> </a:t>
            </a:r>
            <a:endParaRPr lang="en-UG" dirty="0"/>
          </a:p>
          <a:p>
            <a:pPr lvl="0"/>
            <a:r>
              <a:rPr lang="en-US" b="1" dirty="0"/>
              <a:t>According to the American Marketing Association’s </a:t>
            </a:r>
            <a:r>
              <a:rPr lang="en-US" b="1" u="sng" dirty="0">
                <a:hlinkClick r:id="rId3"/>
              </a:rPr>
              <a:t>definition</a:t>
            </a:r>
            <a:r>
              <a:rPr lang="en-US" dirty="0"/>
              <a:t>:</a:t>
            </a:r>
            <a:endParaRPr lang="en-UG" dirty="0"/>
          </a:p>
          <a:p>
            <a:pPr marL="0" indent="0">
              <a:buNone/>
            </a:pPr>
            <a:r>
              <a:rPr lang="en-US" dirty="0"/>
              <a:t>“Marketing is the activity, set of institutions, and processes for creating, communicating, delivering, and exchanging offerings that have value for customers, clients, partners, and society at large.”</a:t>
            </a:r>
            <a:endParaRPr lang="en-UG" dirty="0"/>
          </a:p>
          <a:p>
            <a:pPr lvl="0"/>
            <a:r>
              <a:rPr lang="en-GB" b="1" dirty="0"/>
              <a:t>The Knowledge Exchange Business Encyclopaedia</a:t>
            </a:r>
            <a:r>
              <a:rPr lang="en-GB" dirty="0"/>
              <a:t> defines marketing as “planning and executing the strategy involved in moving a good or service from producer to consumer</a:t>
            </a:r>
            <a:r>
              <a:rPr lang="en-GB" dirty="0" smtClean="0"/>
              <a:t>.”</a:t>
            </a:r>
            <a:r>
              <a:rPr lang="en-GB" i="1" dirty="0"/>
              <a:t> </a:t>
            </a:r>
            <a:endParaRPr lang="en-UG" dirty="0"/>
          </a:p>
          <a:p>
            <a:pPr lvl="0"/>
            <a:r>
              <a:rPr lang="en-GB" b="1" dirty="0"/>
              <a:t>According to Kotler and Armstrong (2010).</a:t>
            </a:r>
            <a:r>
              <a:rPr lang="en-GB" dirty="0"/>
              <a:t> Defines marketing as the process by which companies create value for customers and build strong customer relationships in order to capture value from customers in return.</a:t>
            </a:r>
            <a:endParaRPr lang="en-UG" dirty="0"/>
          </a:p>
          <a:p>
            <a:endParaRPr lang="en-US" dirty="0"/>
          </a:p>
        </p:txBody>
      </p:sp>
    </p:spTree>
    <p:extLst>
      <p:ext uri="{BB962C8B-B14F-4D97-AF65-F5344CB8AC3E}">
        <p14:creationId xmlns:p14="http://schemas.microsoft.com/office/powerpoint/2010/main" val="17529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 one </a:t>
            </a:r>
            <a:endParaRPr lang="en-US" dirty="0"/>
          </a:p>
        </p:txBody>
      </p:sp>
      <p:sp>
        <p:nvSpPr>
          <p:cNvPr id="3" name="Content Placeholder 2"/>
          <p:cNvSpPr>
            <a:spLocks noGrp="1"/>
          </p:cNvSpPr>
          <p:nvPr>
            <p:ph idx="1"/>
          </p:nvPr>
        </p:nvSpPr>
        <p:spPr/>
        <p:txBody>
          <a:bodyPr/>
          <a:lstStyle/>
          <a:p>
            <a:pPr marL="0" indent="0" algn="ctr">
              <a:buNone/>
            </a:pPr>
            <a:r>
              <a:rPr lang="en-US" dirty="0" smtClean="0"/>
              <a:t>Thank you </a:t>
            </a:r>
            <a:endParaRPr lang="en-US" dirty="0"/>
          </a:p>
        </p:txBody>
      </p:sp>
    </p:spTree>
    <p:extLst>
      <p:ext uri="{BB962C8B-B14F-4D97-AF65-F5344CB8AC3E}">
        <p14:creationId xmlns:p14="http://schemas.microsoft.com/office/powerpoint/2010/main" val="270297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what is marketing </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a:t>Marketing is also defined as a social and managerial process by which, individuals and groups obtain what they need and want through creating and exchanging products and value with others. </a:t>
            </a:r>
            <a:endParaRPr lang="en-UG" dirty="0"/>
          </a:p>
          <a:p>
            <a:pPr lvl="0"/>
            <a:r>
              <a:rPr lang="en-GB" dirty="0"/>
              <a:t>Marketing can also be defined as “the process of planning and executing the conception, pricing, promotion, and distribution of ideas, goods, and services to create exchanges that satisfy individual and organizational objectives.”</a:t>
            </a:r>
            <a:endParaRPr lang="en-UG" dirty="0"/>
          </a:p>
          <a:p>
            <a:r>
              <a:rPr lang="en-GB" dirty="0"/>
              <a:t> </a:t>
            </a:r>
            <a:endParaRPr lang="en-UG" dirty="0"/>
          </a:p>
          <a:p>
            <a:r>
              <a:rPr lang="en-US" dirty="0"/>
              <a:t>Basically in general, Marketing refers to the activities of a business related to buying and selling a product or service. It involves finding out what consumers want and determining whether it is possible to produce it at the right price. The company then makes and sells it.</a:t>
            </a:r>
            <a:endParaRPr lang="en-UG" dirty="0"/>
          </a:p>
          <a:p>
            <a:r>
              <a:rPr lang="en-GB" dirty="0"/>
              <a:t>With these definitions in mind, it’s apparent that marketing and many other business activities are related in some ways. In simplified terms, marketers and others help create goods and services; help move goods and services through the creation and production process; to the ultimate consumers.</a:t>
            </a:r>
            <a:endParaRPr lang="en-UG" dirty="0"/>
          </a:p>
          <a:p>
            <a:endParaRPr lang="en-US" dirty="0"/>
          </a:p>
        </p:txBody>
      </p:sp>
    </p:spTree>
    <p:extLst>
      <p:ext uri="{BB962C8B-B14F-4D97-AF65-F5344CB8AC3E}">
        <p14:creationId xmlns:p14="http://schemas.microsoft.com/office/powerpoint/2010/main" val="323102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marketing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b="1" dirty="0"/>
              <a:t>The major reasons to study marketing are: </a:t>
            </a:r>
            <a:r>
              <a:rPr lang="en-GB" dirty="0"/>
              <a:t>- </a:t>
            </a:r>
            <a:endParaRPr lang="en-UG" dirty="0"/>
          </a:p>
          <a:p>
            <a:pPr lvl="0"/>
            <a:r>
              <a:rPr lang="en-GB" dirty="0"/>
              <a:t>Marketing plays an important role in society</a:t>
            </a:r>
            <a:endParaRPr lang="en-UG" dirty="0"/>
          </a:p>
          <a:p>
            <a:pPr lvl="0"/>
            <a:r>
              <a:rPr lang="en-GB" dirty="0"/>
              <a:t>Marketing is vital to business</a:t>
            </a:r>
            <a:endParaRPr lang="en-UG" dirty="0"/>
          </a:p>
          <a:p>
            <a:pPr lvl="0"/>
            <a:r>
              <a:rPr lang="en-GB" dirty="0"/>
              <a:t>Marketing offers outstanding career opportunities</a:t>
            </a:r>
            <a:endParaRPr lang="en-UG" dirty="0"/>
          </a:p>
          <a:p>
            <a:pPr lvl="0"/>
            <a:r>
              <a:rPr lang="en-GB" dirty="0"/>
              <a:t>The marketing effort of organizations affects lives and society every day</a:t>
            </a:r>
            <a:endParaRPr lang="en-UG" dirty="0"/>
          </a:p>
          <a:p>
            <a:pPr lvl="0"/>
            <a:r>
              <a:rPr lang="en-GB" dirty="0"/>
              <a:t>About 50% of total product costs in many industries are marketing costs</a:t>
            </a:r>
            <a:endParaRPr lang="en-UG" dirty="0"/>
          </a:p>
          <a:p>
            <a:pPr lvl="0"/>
            <a:r>
              <a:rPr lang="en-GB" dirty="0"/>
              <a:t>An estimated 30% plus in many organisations today hold marketing positions.</a:t>
            </a:r>
            <a:endParaRPr lang="en-UG" dirty="0"/>
          </a:p>
          <a:p>
            <a:pPr lvl="0"/>
            <a:r>
              <a:rPr lang="en-GB" dirty="0"/>
              <a:t>The present trend is that most organisations are realising and embracing marketing as they search for sustainable competitive advantage. </a:t>
            </a:r>
            <a:endParaRPr lang="en-UG" dirty="0"/>
          </a:p>
          <a:p>
            <a:r>
              <a:rPr lang="en-GB" dirty="0"/>
              <a:t> </a:t>
            </a:r>
            <a:endParaRPr lang="en-UG" dirty="0"/>
          </a:p>
          <a:p>
            <a:endParaRPr lang="en-US" dirty="0"/>
          </a:p>
        </p:txBody>
      </p:sp>
    </p:spTree>
    <p:extLst>
      <p:ext uri="{BB962C8B-B14F-4D97-AF65-F5344CB8AC3E}">
        <p14:creationId xmlns:p14="http://schemas.microsoft.com/office/powerpoint/2010/main" val="41887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
            </a:r>
            <a:br>
              <a:rPr lang="en-GB" b="1" u="sng" dirty="0" smtClean="0"/>
            </a:br>
            <a:r>
              <a:rPr lang="en-GB" b="1" dirty="0" smtClean="0"/>
              <a:t>Core </a:t>
            </a:r>
            <a:r>
              <a:rPr lang="en-GB" b="1" dirty="0"/>
              <a:t>marketing concepts</a:t>
            </a:r>
            <a:r>
              <a:rPr lang="en-UG" dirty="0"/>
              <a:t/>
            </a:r>
            <a:br>
              <a:rPr lang="en-UG" dirty="0"/>
            </a:br>
            <a:r>
              <a:rPr lang="en-GB" dirty="0"/>
              <a:t> 	</a:t>
            </a:r>
            <a:r>
              <a:rPr lang="en-UG" dirty="0"/>
              <a:t/>
            </a:r>
            <a:br>
              <a:rPr lang="en-UG" dirty="0"/>
            </a:b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GB" sz="4200" b="1" dirty="0"/>
              <a:t>1</a:t>
            </a:r>
            <a:r>
              <a:rPr lang="en-GB" sz="6000" b="1" dirty="0"/>
              <a:t>. Needs, wants, and </a:t>
            </a:r>
            <a:r>
              <a:rPr lang="en-GB" sz="6000" b="1" dirty="0" smtClean="0"/>
              <a:t>demands</a:t>
            </a:r>
            <a:r>
              <a:rPr lang="en-GB" sz="6000" b="1" dirty="0"/>
              <a:t> </a:t>
            </a:r>
            <a:endParaRPr lang="en-UG" sz="6000" dirty="0"/>
          </a:p>
          <a:p>
            <a:r>
              <a:rPr lang="en-GB" sz="6000" b="1" dirty="0"/>
              <a:t>Needs </a:t>
            </a:r>
            <a:endParaRPr lang="en-UG" sz="6000" dirty="0"/>
          </a:p>
          <a:p>
            <a:pPr marL="0" indent="0">
              <a:buNone/>
            </a:pPr>
            <a:r>
              <a:rPr lang="en-GB" sz="6000" dirty="0"/>
              <a:t>Human needs are the most basic concept underlying marketing. A human </a:t>
            </a:r>
            <a:r>
              <a:rPr lang="en-GB" sz="6000" i="1" dirty="0"/>
              <a:t>need </a:t>
            </a:r>
            <a:r>
              <a:rPr lang="en-GB" sz="6000" dirty="0"/>
              <a:t>is a state of felt deprivation. Humans have many complex needs.</a:t>
            </a:r>
            <a:endParaRPr lang="en-UG" sz="6000" dirty="0"/>
          </a:p>
          <a:p>
            <a:pPr marL="571500" lvl="0" indent="-571500">
              <a:buFont typeface="+mj-lt"/>
              <a:buAutoNum type="romanUcPeriod"/>
            </a:pPr>
            <a:r>
              <a:rPr lang="en-GB" sz="6000" dirty="0"/>
              <a:t>Basic, physical needs for food, clothing, warmth, and safety.</a:t>
            </a:r>
            <a:endParaRPr lang="en-UG" sz="6000" dirty="0"/>
          </a:p>
          <a:p>
            <a:pPr marL="571500" lvl="0" indent="-571500">
              <a:buFont typeface="+mj-lt"/>
              <a:buAutoNum type="romanUcPeriod"/>
            </a:pPr>
            <a:r>
              <a:rPr lang="en-GB" sz="6000" dirty="0"/>
              <a:t>Social needs for belonging and affection.</a:t>
            </a:r>
            <a:endParaRPr lang="en-UG" sz="6000" dirty="0"/>
          </a:p>
          <a:p>
            <a:pPr marL="571500" lvl="0" indent="-571500">
              <a:buFont typeface="+mj-lt"/>
              <a:buAutoNum type="romanUcPeriod"/>
            </a:pPr>
            <a:r>
              <a:rPr lang="en-GB" sz="6000" dirty="0"/>
              <a:t>Individual needs for knowledge and self- expression.</a:t>
            </a:r>
            <a:endParaRPr lang="en-UG" sz="6000" dirty="0"/>
          </a:p>
          <a:p>
            <a:pPr marL="0" indent="0">
              <a:buNone/>
            </a:pPr>
            <a:r>
              <a:rPr lang="en-GB" sz="6000" dirty="0"/>
              <a:t>These needs are part of the basic human makeup</a:t>
            </a:r>
            <a:r>
              <a:rPr lang="en-GB" sz="6000" dirty="0" smtClean="0"/>
              <a:t>.</a:t>
            </a:r>
            <a:r>
              <a:rPr lang="en-GB" sz="6000" b="1" dirty="0"/>
              <a:t> </a:t>
            </a:r>
            <a:endParaRPr lang="en-UG" sz="6000" dirty="0"/>
          </a:p>
          <a:p>
            <a:r>
              <a:rPr lang="en-GB" sz="6000" b="1" dirty="0"/>
              <a:t>Wants </a:t>
            </a:r>
            <a:r>
              <a:rPr lang="en-GB" sz="6000" dirty="0"/>
              <a:t>A human </a:t>
            </a:r>
            <a:r>
              <a:rPr lang="en-GB" sz="6000" i="1" dirty="0"/>
              <a:t>want </a:t>
            </a:r>
            <a:r>
              <a:rPr lang="en-GB" sz="6000" dirty="0"/>
              <a:t>is the form that a human need takes as shaped by culture and individual personality</a:t>
            </a:r>
            <a:r>
              <a:rPr lang="en-GB" sz="6000" b="1" dirty="0"/>
              <a:t>. </a:t>
            </a:r>
            <a:r>
              <a:rPr lang="en-GB" sz="6000" dirty="0"/>
              <a:t>A person may need food but want a sandwich or </a:t>
            </a:r>
            <a:r>
              <a:rPr lang="en-GB" sz="6000" i="1" dirty="0" err="1"/>
              <a:t>Katogo</a:t>
            </a:r>
            <a:endParaRPr lang="en-UG" sz="6000" dirty="0"/>
          </a:p>
          <a:p>
            <a:pPr marL="0" indent="0">
              <a:buNone/>
            </a:pPr>
            <a:r>
              <a:rPr lang="en-GB" sz="6000" b="1" dirty="0"/>
              <a:t> </a:t>
            </a:r>
            <a:endParaRPr lang="en-UG" sz="6000" dirty="0"/>
          </a:p>
          <a:p>
            <a:pPr marL="0" indent="0">
              <a:buNone/>
            </a:pPr>
            <a:endParaRPr lang="en-US" dirty="0"/>
          </a:p>
        </p:txBody>
      </p:sp>
    </p:spTree>
    <p:extLst>
      <p:ext uri="{BB962C8B-B14F-4D97-AF65-F5344CB8AC3E}">
        <p14:creationId xmlns:p14="http://schemas.microsoft.com/office/powerpoint/2010/main" val="40520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b="1" dirty="0" smtClean="0"/>
              <a:t>2.  </a:t>
            </a:r>
            <a:r>
              <a:rPr lang="en-GB" b="1" dirty="0"/>
              <a:t>Products and Services</a:t>
            </a:r>
            <a:endParaRPr lang="en-UG" dirty="0"/>
          </a:p>
          <a:p>
            <a:pPr algn="just"/>
            <a:r>
              <a:rPr lang="en-GB" dirty="0"/>
              <a:t>A </a:t>
            </a:r>
            <a:r>
              <a:rPr lang="en-GB" b="1" dirty="0"/>
              <a:t>product </a:t>
            </a:r>
            <a:r>
              <a:rPr lang="en-GB" dirty="0"/>
              <a:t>is anything that can be offered to a market to satisfy a need or want.</a:t>
            </a:r>
            <a:endParaRPr lang="en-UG" dirty="0"/>
          </a:p>
          <a:p>
            <a:pPr algn="just"/>
            <a:r>
              <a:rPr lang="en-GB" dirty="0"/>
              <a:t>A </a:t>
            </a:r>
            <a:r>
              <a:rPr lang="en-GB" b="1" dirty="0"/>
              <a:t>service </a:t>
            </a:r>
            <a:r>
              <a:rPr lang="en-GB" dirty="0"/>
              <a:t>is an activity or benefit offered for sale that is essentially intangible and does not result in the ownership of anything.</a:t>
            </a:r>
            <a:endParaRPr lang="en-UG" dirty="0"/>
          </a:p>
          <a:p>
            <a:pPr lvl="0" algn="just">
              <a:buFont typeface="Wingdings" panose="05000000000000000000" pitchFamily="2" charset="2"/>
              <a:buChar char="ü"/>
            </a:pPr>
            <a:r>
              <a:rPr lang="en-GB" dirty="0"/>
              <a:t>The concept of product is not limited to physical objects and can include experiences, persons, places, organizations, information, and ideas.</a:t>
            </a:r>
            <a:endParaRPr lang="en-UG" dirty="0"/>
          </a:p>
          <a:p>
            <a:pPr lvl="0" algn="just">
              <a:buFont typeface="Wingdings" panose="05000000000000000000" pitchFamily="2" charset="2"/>
              <a:buChar char="ü"/>
            </a:pPr>
            <a:r>
              <a:rPr lang="en-GB" dirty="0"/>
              <a:t>Be careful of paying attention to the product and not the benefit being satisfied.</a:t>
            </a:r>
            <a:endParaRPr lang="en-UG" dirty="0"/>
          </a:p>
          <a:p>
            <a:pPr algn="just">
              <a:buFont typeface="Wingdings" panose="05000000000000000000" pitchFamily="2" charset="2"/>
              <a:buChar char="ü"/>
            </a:pPr>
            <a:r>
              <a:rPr lang="en-GB" dirty="0"/>
              <a:t>“Marketing myopia” is caused by short sightedness or losing sight of underlying customer needs by only focusing on existing wants</a:t>
            </a:r>
            <a:endParaRPr lang="en-US" dirty="0"/>
          </a:p>
        </p:txBody>
      </p:sp>
    </p:spTree>
    <p:extLst>
      <p:ext uri="{BB962C8B-B14F-4D97-AF65-F5344CB8AC3E}">
        <p14:creationId xmlns:p14="http://schemas.microsoft.com/office/powerpoint/2010/main" val="45743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 contd.</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b="1" dirty="0"/>
              <a:t>3. Value, satisfaction, and quality</a:t>
            </a:r>
            <a:endParaRPr lang="en-UG" dirty="0"/>
          </a:p>
          <a:p>
            <a:pPr algn="just"/>
            <a:r>
              <a:rPr lang="en-GB" b="1" dirty="0"/>
              <a:t>Customer value </a:t>
            </a:r>
            <a:r>
              <a:rPr lang="en-GB" dirty="0"/>
              <a:t>is the difference between the values that the customer gains from owning and using a product and the costs of obtaining the </a:t>
            </a:r>
            <a:r>
              <a:rPr lang="en-GB" dirty="0" err="1" smtClean="0"/>
              <a:t>product.The</a:t>
            </a:r>
            <a:r>
              <a:rPr lang="en-GB" dirty="0" smtClean="0"/>
              <a:t> </a:t>
            </a:r>
            <a:r>
              <a:rPr lang="en-GB" dirty="0"/>
              <a:t>marketer should watch that out and work to improve perceived value of the </a:t>
            </a:r>
            <a:r>
              <a:rPr lang="en-GB" dirty="0" smtClean="0"/>
              <a:t>product</a:t>
            </a:r>
          </a:p>
          <a:p>
            <a:pPr algn="just"/>
            <a:r>
              <a:rPr lang="en-GB" b="1" dirty="0"/>
              <a:t>Customer satisfaction </a:t>
            </a:r>
            <a:r>
              <a:rPr lang="en-GB" dirty="0"/>
              <a:t>depends on a product’s perceived performance in delivering value relative to a buyer’s expectations. If performance exceeds expectations, the buyer is delighted (certainly a worthy goal of the marketing company).</a:t>
            </a:r>
            <a:endParaRPr lang="en-UG" dirty="0"/>
          </a:p>
          <a:p>
            <a:pPr algn="just"/>
            <a:r>
              <a:rPr lang="en-GB" b="1" dirty="0"/>
              <a:t>The term total quality management (TQM) </a:t>
            </a:r>
            <a:r>
              <a:rPr lang="en-GB" dirty="0"/>
              <a:t>is an approach in which all the company’s people are involved in constantly improving the quality of products, services, and marketing processes.</a:t>
            </a:r>
            <a:endParaRPr lang="en-UG" dirty="0"/>
          </a:p>
          <a:p>
            <a:pPr algn="just"/>
            <a:endParaRPr lang="en-UG" dirty="0"/>
          </a:p>
          <a:p>
            <a:pPr marL="0" indent="0">
              <a:buNone/>
            </a:pPr>
            <a:endParaRPr lang="en-UG" dirty="0"/>
          </a:p>
          <a:p>
            <a:pPr marL="0" indent="0">
              <a:buNone/>
            </a:pPr>
            <a:endParaRPr lang="en-US" dirty="0"/>
          </a:p>
        </p:txBody>
      </p:sp>
    </p:spTree>
    <p:extLst>
      <p:ext uri="{BB962C8B-B14F-4D97-AF65-F5344CB8AC3E}">
        <p14:creationId xmlns:p14="http://schemas.microsoft.com/office/powerpoint/2010/main" val="33038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 contd.</a:t>
            </a:r>
            <a:endParaRPr lang="en-US" dirty="0"/>
          </a:p>
        </p:txBody>
      </p:sp>
      <p:sp>
        <p:nvSpPr>
          <p:cNvPr id="3" name="Content Placeholder 2"/>
          <p:cNvSpPr>
            <a:spLocks noGrp="1"/>
          </p:cNvSpPr>
          <p:nvPr>
            <p:ph idx="1"/>
          </p:nvPr>
        </p:nvSpPr>
        <p:spPr/>
        <p:txBody>
          <a:bodyPr/>
          <a:lstStyle/>
          <a:p>
            <a:pPr marL="0" indent="0">
              <a:buNone/>
            </a:pPr>
            <a:r>
              <a:rPr lang="en-GB" b="1" dirty="0"/>
              <a:t>5. Markets</a:t>
            </a:r>
            <a:endParaRPr lang="en-UG" dirty="0"/>
          </a:p>
          <a:p>
            <a:r>
              <a:rPr lang="en-GB" dirty="0"/>
              <a:t>The concepts of exchange and relationships lead to the concept of a market. A </a:t>
            </a:r>
            <a:r>
              <a:rPr lang="en-GB" i="1" dirty="0"/>
              <a:t>market </a:t>
            </a:r>
            <a:r>
              <a:rPr lang="en-GB" dirty="0"/>
              <a:t>is the set of actual and potential buyers of a product.</a:t>
            </a:r>
            <a:endParaRPr lang="en-US" dirty="0"/>
          </a:p>
        </p:txBody>
      </p:sp>
    </p:spTree>
    <p:extLst>
      <p:ext uri="{BB962C8B-B14F-4D97-AF65-F5344CB8AC3E}">
        <p14:creationId xmlns:p14="http://schemas.microsoft.com/office/powerpoint/2010/main" val="37034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 contd.</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GB" b="1" dirty="0" smtClean="0"/>
              <a:t>4. Exchange</a:t>
            </a:r>
            <a:r>
              <a:rPr lang="en-GB" b="1" dirty="0"/>
              <a:t>, transactions, and relationships</a:t>
            </a:r>
            <a:endParaRPr lang="en-UG" dirty="0"/>
          </a:p>
          <a:p>
            <a:pPr algn="just"/>
            <a:r>
              <a:rPr lang="en-GB" dirty="0"/>
              <a:t>Marketing occurs when people decide to satisfy needs and wants through exchange.</a:t>
            </a:r>
            <a:endParaRPr lang="en-UG" dirty="0"/>
          </a:p>
          <a:p>
            <a:pPr algn="just"/>
            <a:r>
              <a:rPr lang="en-GB" b="1" dirty="0"/>
              <a:t>Exchange </a:t>
            </a:r>
            <a:r>
              <a:rPr lang="en-GB" dirty="0"/>
              <a:t>is the act of obtaining a desired object from someone by offering something in </a:t>
            </a:r>
            <a:r>
              <a:rPr lang="en-GB" dirty="0" smtClean="0"/>
              <a:t>return</a:t>
            </a:r>
          </a:p>
          <a:p>
            <a:pPr algn="just"/>
            <a:r>
              <a:rPr lang="en-GB" dirty="0"/>
              <a:t>Whereas exchange is a core concept of marketing, a </a:t>
            </a:r>
            <a:r>
              <a:rPr lang="en-GB" b="1" dirty="0"/>
              <a:t>transaction </a:t>
            </a:r>
            <a:r>
              <a:rPr lang="en-GB" dirty="0"/>
              <a:t>(a trade of values between two parties) is marketing’s unit of measurement. Most involve money, a response, and action.</a:t>
            </a:r>
            <a:endParaRPr lang="en-UG" dirty="0"/>
          </a:p>
          <a:p>
            <a:pPr algn="just"/>
            <a:r>
              <a:rPr lang="en-GB" dirty="0"/>
              <a:t>Transaction marketing is part of a larger idea of </a:t>
            </a:r>
            <a:r>
              <a:rPr lang="en-GB" b="1" dirty="0"/>
              <a:t>relationship marketing</a:t>
            </a:r>
            <a:r>
              <a:rPr lang="en-GB" dirty="0"/>
              <a:t>.</a:t>
            </a:r>
            <a:endParaRPr lang="en-US" dirty="0"/>
          </a:p>
        </p:txBody>
      </p:sp>
    </p:spTree>
    <p:extLst>
      <p:ext uri="{BB962C8B-B14F-4D97-AF65-F5344CB8AC3E}">
        <p14:creationId xmlns:p14="http://schemas.microsoft.com/office/powerpoint/2010/main" val="1205343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1458</Words>
  <Application>Microsoft Office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Marketing  notes </vt:lpstr>
      <vt:lpstr>What is marketing </vt:lpstr>
      <vt:lpstr>Cont. what is marketing </vt:lpstr>
      <vt:lpstr>Why study marketing </vt:lpstr>
      <vt:lpstr> Core marketing concepts    </vt:lpstr>
      <vt:lpstr>Core concepts</vt:lpstr>
      <vt:lpstr>Core concepts contd.</vt:lpstr>
      <vt:lpstr>Core concepts contd.</vt:lpstr>
      <vt:lpstr>Core concepts contd.</vt:lpstr>
      <vt:lpstr>Core concepts  contd.</vt:lpstr>
      <vt:lpstr>The marketing system </vt:lpstr>
      <vt:lpstr>Marketing system cont.</vt:lpstr>
      <vt:lpstr>Marketing system contd.</vt:lpstr>
      <vt:lpstr>Marketing system activities </vt:lpstr>
      <vt:lpstr>The 4 p’s of marketing </vt:lpstr>
      <vt:lpstr>Marketing functions</vt:lpstr>
      <vt:lpstr>Marketing functions </vt:lpstr>
      <vt:lpstr>Role of marketing in organisations </vt:lpstr>
      <vt:lpstr>Role of marketing in organisations </vt:lpstr>
      <vt:lpstr>End of lecture one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notes</dc:title>
  <dc:creator>IUIU FC</dc:creator>
  <cp:lastModifiedBy>IUIU FC</cp:lastModifiedBy>
  <cp:revision>18</cp:revision>
  <dcterms:created xsi:type="dcterms:W3CDTF">2021-02-01T09:00:07Z</dcterms:created>
  <dcterms:modified xsi:type="dcterms:W3CDTF">2021-02-01T13:52:32Z</dcterms:modified>
</cp:coreProperties>
</file>