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5" r:id="rId8"/>
    <p:sldId id="266" r:id="rId9"/>
    <p:sldId id="270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7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7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6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9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5C08F-AD37-47B4-A3E8-6240FD285AF3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B395-CE95-436C-AD87-66DB133C4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The Effect of Age and Bullying on the Likelihood of Teen Marijuana Use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Baker</a:t>
            </a:r>
          </a:p>
          <a:p>
            <a:r>
              <a:rPr lang="en-US" dirty="0" smtClean="0"/>
              <a:t>Northern Illinois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3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 and Slopes as Outcomes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Link </a:t>
                </a:r>
                <a:r>
                  <a:rPr lang="en-US" dirty="0"/>
                  <a:t>Function: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Structural Model: </a:t>
                </a:r>
              </a:p>
              <a:p>
                <a:pPr marL="0" indent="0">
                  <a:buNone/>
                </a:pPr>
                <a:r>
                  <a:rPr lang="en-US" dirty="0"/>
                  <a:t>Level 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Level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Student Marijuana 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Student Bullied </a:t>
                </a:r>
                <a:r>
                  <a:rPr lang="en-US" dirty="0" smtClean="0"/>
                  <a:t>on School Property Yes/No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= Aggregated Age of Student by Primary Sampling Unit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661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700" dirty="0"/>
              <a:t>At the sample level, increases in </a:t>
            </a:r>
            <a:r>
              <a:rPr lang="en-US" sz="1700" dirty="0" smtClean="0"/>
              <a:t>mean age </a:t>
            </a:r>
            <a:r>
              <a:rPr lang="en-US" sz="1700" dirty="0"/>
              <a:t>lead to </a:t>
            </a:r>
            <a:r>
              <a:rPr lang="en-US" sz="1700" u="sng" dirty="0" smtClean="0"/>
              <a:t>decreases</a:t>
            </a:r>
            <a:r>
              <a:rPr lang="en-US" sz="1700" dirty="0" smtClean="0"/>
              <a:t> </a:t>
            </a:r>
            <a:r>
              <a:rPr lang="en-US" sz="1700" dirty="0"/>
              <a:t>in the effect of being </a:t>
            </a:r>
            <a:r>
              <a:rPr lang="en-US" sz="1700" dirty="0" smtClean="0"/>
              <a:t>having been bullied on teen marijuana use.</a:t>
            </a:r>
          </a:p>
          <a:p>
            <a:r>
              <a:rPr lang="en-US" sz="1700" dirty="0" smtClean="0"/>
              <a:t>Each </a:t>
            </a:r>
            <a:r>
              <a:rPr lang="en-US" sz="1700" dirty="0"/>
              <a:t>unit increase in </a:t>
            </a:r>
            <a:r>
              <a:rPr lang="en-US" sz="1700" dirty="0" smtClean="0"/>
              <a:t>mean age </a:t>
            </a:r>
            <a:r>
              <a:rPr lang="en-US" sz="1700" dirty="0"/>
              <a:t>increases the log-odds from </a:t>
            </a:r>
            <a:r>
              <a:rPr lang="en-US" sz="1700" dirty="0" smtClean="0"/>
              <a:t>-4.57 </a:t>
            </a:r>
            <a:r>
              <a:rPr lang="en-US" sz="1700" dirty="0"/>
              <a:t>to </a:t>
            </a:r>
            <a:r>
              <a:rPr lang="en-US" sz="1700" dirty="0" smtClean="0"/>
              <a:t>-3.67 (-4.57 </a:t>
            </a:r>
            <a:r>
              <a:rPr lang="en-US" sz="1700" dirty="0"/>
              <a:t>+ </a:t>
            </a:r>
            <a:r>
              <a:rPr lang="en-US" sz="1700" dirty="0" smtClean="0"/>
              <a:t>-.89). </a:t>
            </a:r>
          </a:p>
          <a:p>
            <a:r>
              <a:rPr lang="en-US" sz="1700" dirty="0" smtClean="0"/>
              <a:t>However, this effect is not statistically significant with p= .285.</a:t>
            </a:r>
          </a:p>
          <a:p>
            <a:r>
              <a:rPr lang="en-US" sz="1700" dirty="0" smtClean="0"/>
              <a:t>The confidence levels for this odds-ratio include 1.</a:t>
            </a:r>
            <a:endParaRPr lang="en-US" sz="1700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01" y="1271550"/>
            <a:ext cx="4305499" cy="2600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48152" y="2059459"/>
            <a:ext cx="2397212" cy="280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93293" y="3319850"/>
            <a:ext cx="1243914" cy="337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 and Slopes as Outcomes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Link </a:t>
                </a:r>
                <a:r>
                  <a:rPr lang="en-US" dirty="0"/>
                  <a:t>Function: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Structural Model: </a:t>
                </a:r>
              </a:p>
              <a:p>
                <a:pPr marL="0" indent="0">
                  <a:buNone/>
                </a:pPr>
                <a:r>
                  <a:rPr lang="en-US" dirty="0"/>
                  <a:t>Level 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Level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Student Marijuana 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Student Bullied Online Yes/No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Aggregated Age of Student by </a:t>
                </a:r>
                <a:r>
                  <a:rPr lang="en-US" dirty="0" smtClean="0"/>
                  <a:t>Primary Sampling </a:t>
                </a:r>
                <a:r>
                  <a:rPr lang="en-US" dirty="0"/>
                  <a:t>Unit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94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300" dirty="0"/>
              <a:t>At the sample level, increases in mean age lead to </a:t>
            </a:r>
            <a:r>
              <a:rPr lang="en-US" sz="2300" u="sng" dirty="0" smtClean="0"/>
              <a:t>decreases</a:t>
            </a:r>
            <a:r>
              <a:rPr lang="en-US" sz="2300" dirty="0" smtClean="0"/>
              <a:t> </a:t>
            </a:r>
            <a:r>
              <a:rPr lang="en-US" sz="2300" dirty="0"/>
              <a:t>in the effect of being having been </a:t>
            </a:r>
            <a:r>
              <a:rPr lang="en-US" sz="2300" dirty="0" smtClean="0"/>
              <a:t>bullied online </a:t>
            </a:r>
            <a:r>
              <a:rPr lang="en-US" sz="2300" dirty="0"/>
              <a:t>on </a:t>
            </a:r>
            <a:r>
              <a:rPr lang="en-US" sz="2300" dirty="0" smtClean="0"/>
              <a:t>teen marijuana </a:t>
            </a:r>
            <a:r>
              <a:rPr lang="en-US" sz="2300" dirty="0"/>
              <a:t>use.</a:t>
            </a:r>
          </a:p>
          <a:p>
            <a:r>
              <a:rPr lang="en-US" sz="2300" dirty="0"/>
              <a:t>Each unit increase in mean age increases the log-odds from </a:t>
            </a:r>
            <a:r>
              <a:rPr lang="en-US" sz="2300" dirty="0" smtClean="0"/>
              <a:t>10.00 </a:t>
            </a:r>
            <a:r>
              <a:rPr lang="en-US" sz="2300" dirty="0"/>
              <a:t>to </a:t>
            </a:r>
            <a:r>
              <a:rPr lang="en-US" sz="2300" dirty="0" smtClean="0"/>
              <a:t>7.88 (10.00+ -2.12). </a:t>
            </a:r>
            <a:endParaRPr lang="en-US" sz="2300" dirty="0"/>
          </a:p>
          <a:p>
            <a:r>
              <a:rPr lang="en-US" sz="2300" dirty="0"/>
              <a:t>However, this effect is not statistically significant with p= </a:t>
            </a:r>
            <a:r>
              <a:rPr lang="en-US" sz="2300" dirty="0" smtClean="0"/>
              <a:t>.056.  It is close however.</a:t>
            </a:r>
            <a:endParaRPr lang="en-US" sz="2300" dirty="0"/>
          </a:p>
          <a:p>
            <a:r>
              <a:rPr lang="en-US" sz="2300" dirty="0"/>
              <a:t>The confidence </a:t>
            </a:r>
            <a:r>
              <a:rPr lang="en-US" sz="2300" dirty="0" smtClean="0"/>
              <a:t>levels show that it is close to being statistically significant because </a:t>
            </a:r>
            <a:r>
              <a:rPr lang="en-US" sz="2300" dirty="0"/>
              <a:t>for this </a:t>
            </a:r>
            <a:r>
              <a:rPr lang="en-US" sz="2300" dirty="0" smtClean="0"/>
              <a:t>odds-ratio barely includes </a:t>
            </a:r>
            <a:r>
              <a:rPr lang="en-US" sz="2300" dirty="0"/>
              <a:t>1.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2206"/>
            <a:ext cx="4605983" cy="2781466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097412" y="2248929"/>
            <a:ext cx="2603157" cy="18947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3038" y="3649362"/>
            <a:ext cx="1878227" cy="19770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8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Delaney, B. (n.d.). </a:t>
            </a:r>
            <a:r>
              <a:rPr lang="en-US" i="1" dirty="0"/>
              <a:t>Teens: Ethnic and Racial Trends Spring 2002</a:t>
            </a:r>
            <a:r>
              <a:rPr lang="en-US" dirty="0"/>
              <a:t> (pp. 3-24, Rep. No. 143). Partnership for a Drug Free America.</a:t>
            </a:r>
          </a:p>
          <a:p>
            <a:r>
              <a:rPr lang="en-US" dirty="0"/>
              <a:t>DeVoe, J., &amp; Murphy, C. (2011). </a:t>
            </a:r>
            <a:r>
              <a:rPr lang="en-US" i="1" dirty="0"/>
              <a:t>Student Reports of Bullying and Cyber-Bullying: Results From the 2009 School Crime Supplement to the National Crime Victimization Survey</a:t>
            </a:r>
            <a:r>
              <a:rPr lang="en-US" dirty="0"/>
              <a:t> (pp. 1-G-8, Rep.). Washington, DC: National Center for Education Statistics.</a:t>
            </a:r>
          </a:p>
          <a:p>
            <a:r>
              <a:rPr lang="en-US" dirty="0"/>
              <a:t>Hall, K. R. (2006). Solving Problems Together: A Psychoeducational Group Model for Victims of Bullies. </a:t>
            </a:r>
            <a:r>
              <a:rPr lang="en-US" i="1" dirty="0"/>
              <a:t>The Journal for Specialists in Group Work,</a:t>
            </a:r>
            <a:r>
              <a:rPr lang="en-US" dirty="0"/>
              <a:t> </a:t>
            </a:r>
            <a:r>
              <a:rPr lang="en-US" i="1" dirty="0"/>
              <a:t>31</a:t>
            </a:r>
            <a:r>
              <a:rPr lang="en-US" dirty="0"/>
              <a:t>(3), 201-217. doi:10.1080/01933920600777790</a:t>
            </a:r>
          </a:p>
          <a:p>
            <a:r>
              <a:rPr lang="en-US" dirty="0"/>
              <a:t>Johnston, L., O'Malley, P., Bachman, J., &amp; Schulenberg, J. (2011). </a:t>
            </a:r>
            <a:r>
              <a:rPr lang="en-US" i="1" dirty="0"/>
              <a:t>MONITORING THE FUTURE NATIONAL SURVEY RESULTS ON DRUG USE, 1975–2010</a:t>
            </a:r>
            <a:r>
              <a:rPr lang="en-US" dirty="0"/>
              <a:t> (Vol. 1, pp. 1-725, Publication). Ann Arbor, MI: The University of Michigan.</a:t>
            </a:r>
          </a:p>
          <a:p>
            <a:r>
              <a:rPr lang="en-US" dirty="0"/>
              <a:t>Leung, C., &amp; To, H. (2009). The Relationship Between Stress and Bullying Among Secondary School Students. </a:t>
            </a:r>
            <a:r>
              <a:rPr lang="en-US" i="1" dirty="0"/>
              <a:t>New Horizons in Education,</a:t>
            </a:r>
            <a:r>
              <a:rPr lang="en-US" dirty="0"/>
              <a:t> </a:t>
            </a:r>
            <a:r>
              <a:rPr lang="en-US" i="1" dirty="0"/>
              <a:t>57</a:t>
            </a:r>
            <a:r>
              <a:rPr lang="en-US" dirty="0"/>
              <a:t>(1), 33-42.</a:t>
            </a:r>
          </a:p>
          <a:p>
            <a:r>
              <a:rPr lang="en-US" dirty="0"/>
              <a:t>Whisman, A. (2015). </a:t>
            </a:r>
            <a:r>
              <a:rPr lang="en-US" i="1" dirty="0"/>
              <a:t>A Descriptive Analysis of Harassment, Intimidation, or Bullying Student Behaviors 2014-2015</a:t>
            </a:r>
            <a:r>
              <a:rPr lang="en-US" dirty="0"/>
              <a:t> (pp. Iii-8, Publication). Charleston, WV: West Virginia Department of Education.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6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and Research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Centers for Disease Control 2013 Youth Risk Behavior Surveillance Survey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Nationally representative sample of 148 high schools with 13,583 useable survey questionnaires.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68% total response ratio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 used a 5% SPSS randomly selected sample of cases from this survey.  This was due to the extremely large number of cases and the limitations of HLM.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Research Questions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RQ 1 - Controlling for age, being bullied at school and being bullied online, what is the likelihood of teen marijuana use.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RQ 2 – Controlling for age and being bullied online, what is the relationship between being bullied on school grounds and the likelihood of teen marijuana use.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RQ 3 - Controlling </a:t>
            </a:r>
            <a:r>
              <a:rPr lang="en-US" dirty="0"/>
              <a:t>for age and being bullied </a:t>
            </a:r>
            <a:r>
              <a:rPr lang="en-US" dirty="0" smtClean="0"/>
              <a:t>on school grounds, </a:t>
            </a:r>
            <a:r>
              <a:rPr lang="en-US" dirty="0"/>
              <a:t>what is the relationship between being bullied </a:t>
            </a:r>
            <a:r>
              <a:rPr lang="en-US" dirty="0" smtClean="0"/>
              <a:t>online and </a:t>
            </a:r>
            <a:r>
              <a:rPr lang="en-US" dirty="0"/>
              <a:t>the likelihood of teen marijuana use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RQ 4 – What is the effect of age on the relationship between being bullied at school or online and the likelihood of teen marijuana use.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RQ 5 - What is the effect of age on the relationship between being bullied at school and the likelihood of teen marijuana use.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RQ 6 - What is the effect of age on the relationship between being bullied online and the likelihood of teen marijuana use.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02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Around 30% of students are involved in bullying in the United States as either a bully or being bullied in school(Hall, 2006). </a:t>
            </a:r>
          </a:p>
          <a:p>
            <a:r>
              <a:rPr lang="en-US" dirty="0" smtClean="0"/>
              <a:t>Between the genders there is a difference in bullying patterns as well.  Boys seem to prefer a physical approach to bullying in a manner to possibly express their masculinity.  While girls prefer to use relational aggression bullying by spreading rumors or ostracizing (Leung &amp; To, 2009).</a:t>
            </a:r>
            <a:endParaRPr lang="en-US" dirty="0"/>
          </a:p>
          <a:p>
            <a:r>
              <a:rPr lang="en-US" dirty="0" smtClean="0"/>
              <a:t>The most common reason for bullying found in a study conducted by the West Virginia State Board of Education in 2015 was physical appearance followed by gender, sexual orientation, disability, and race (2015).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Over two-fifths of all 12</a:t>
            </a:r>
            <a:r>
              <a:rPr lang="en-US" baseline="30000" dirty="0" smtClean="0"/>
              <a:t>th</a:t>
            </a:r>
            <a:r>
              <a:rPr lang="en-US" dirty="0" smtClean="0"/>
              <a:t> graders reported having used marijuana in their lifetimes.  35% had done so in the past year and 21% had done so in the past month (Johnston, O’Malley, Bachman &amp; Schulenberg, 2011).</a:t>
            </a:r>
          </a:p>
          <a:p>
            <a:r>
              <a:rPr lang="en-US" dirty="0" smtClean="0"/>
              <a:t>During the 2008-2009 school year 28% of students that were surveyed by US Department of Education had been bullied online (2011).</a:t>
            </a:r>
          </a:p>
          <a:p>
            <a:r>
              <a:rPr lang="en-US" dirty="0" smtClean="0"/>
              <a:t>A longitudinal study of marijuana use from 1990-1999 showed that marijuana trials of marijuana amongst African American teens had decreased during the time period, but had remained steady for white and Hispanic teens (Delaney,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Cluster Variable = PSU (Primary Sampling Unit)</a:t>
            </a:r>
          </a:p>
          <a:p>
            <a:r>
              <a:rPr lang="en-US" dirty="0" smtClean="0"/>
              <a:t>Dependent Variable = </a:t>
            </a:r>
            <a:r>
              <a:rPr lang="en-US" dirty="0"/>
              <a:t>During your life, how many times have you used marijuana?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</a:t>
            </a:r>
            <a:r>
              <a:rPr lang="en-US" dirty="0"/>
              <a:t>. 0 times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</a:t>
            </a:r>
            <a:r>
              <a:rPr lang="en-US" dirty="0"/>
              <a:t>. 1 or 2 times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</a:t>
            </a:r>
            <a:r>
              <a:rPr lang="en-US" dirty="0"/>
              <a:t>. 3 to 9 times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</a:t>
            </a:r>
            <a:r>
              <a:rPr lang="en-US" dirty="0"/>
              <a:t>. 10 to 19 times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</a:t>
            </a:r>
            <a:r>
              <a:rPr lang="en-US" dirty="0"/>
              <a:t>. 20 to 39 times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</a:t>
            </a:r>
            <a:r>
              <a:rPr lang="en-US" dirty="0"/>
              <a:t>. 40 to 99 times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</a:t>
            </a:r>
            <a:r>
              <a:rPr lang="en-US" dirty="0"/>
              <a:t>. 100 or more times </a:t>
            </a:r>
            <a:endParaRPr lang="en-US" dirty="0" smtClean="0"/>
          </a:p>
          <a:p>
            <a:r>
              <a:rPr lang="en-US" dirty="0" smtClean="0"/>
              <a:t>Recoded to 1 = 1 or more time have smoked marijuana and 0 = never smoked marijuana.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Independent Variables:</a:t>
            </a:r>
          </a:p>
          <a:p>
            <a:r>
              <a:rPr lang="en-US" dirty="0" smtClean="0"/>
              <a:t>I did not center these variables</a:t>
            </a:r>
          </a:p>
          <a:p>
            <a:r>
              <a:rPr lang="en-US" dirty="0" smtClean="0"/>
              <a:t>Level 1 = </a:t>
            </a:r>
            <a:r>
              <a:rPr lang="en-US" dirty="0"/>
              <a:t>During the past 12 months, have you ever been bullied on school property?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Coded 0 = Yes</a:t>
            </a:r>
            <a:r>
              <a:rPr lang="en-US" b="1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Coded 1 = No </a:t>
            </a:r>
            <a:r>
              <a:rPr lang="en-US" dirty="0"/>
              <a:t>	</a:t>
            </a:r>
          </a:p>
          <a:p>
            <a:r>
              <a:rPr lang="en-US" dirty="0" smtClean="0"/>
              <a:t>Level 1 = </a:t>
            </a:r>
            <a:r>
              <a:rPr lang="en-US" dirty="0"/>
              <a:t>During the past 12 months, have you ever been </a:t>
            </a:r>
            <a:r>
              <a:rPr lang="en-US" b="1" dirty="0"/>
              <a:t>electronically </a:t>
            </a:r>
            <a:r>
              <a:rPr lang="en-US" dirty="0"/>
              <a:t>bullied? (Include being bullied through e-mail, chat rooms, instant messaging, Web sites, or texting.)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Coded 0 = 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Coded 1 = No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4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Level 2 = </a:t>
            </a:r>
            <a:r>
              <a:rPr lang="en-US" dirty="0"/>
              <a:t>How old are you?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Coded 1 = </a:t>
            </a:r>
            <a:r>
              <a:rPr lang="en-US" dirty="0"/>
              <a:t>12 years old or younger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Coded 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13 </a:t>
            </a:r>
            <a:r>
              <a:rPr lang="en-US" dirty="0"/>
              <a:t>years old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Coded 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smtClean="0"/>
              <a:t>14 years </a:t>
            </a:r>
            <a:r>
              <a:rPr lang="en-US" dirty="0"/>
              <a:t>old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Coded </a:t>
            </a:r>
            <a:r>
              <a:rPr lang="en-US" dirty="0" smtClean="0"/>
              <a:t>4 </a:t>
            </a:r>
            <a:r>
              <a:rPr lang="en-US" dirty="0"/>
              <a:t>= </a:t>
            </a:r>
            <a:r>
              <a:rPr lang="en-US" dirty="0" smtClean="0"/>
              <a:t>15 </a:t>
            </a:r>
            <a:r>
              <a:rPr lang="en-US" dirty="0"/>
              <a:t>years old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Coded </a:t>
            </a:r>
            <a:r>
              <a:rPr lang="en-US" dirty="0" smtClean="0"/>
              <a:t>5 </a:t>
            </a:r>
            <a:r>
              <a:rPr lang="en-US" dirty="0"/>
              <a:t>= </a:t>
            </a:r>
            <a:r>
              <a:rPr lang="en-US" dirty="0" smtClean="0"/>
              <a:t>16 </a:t>
            </a:r>
            <a:r>
              <a:rPr lang="en-US" dirty="0"/>
              <a:t>years old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Coded </a:t>
            </a:r>
            <a:r>
              <a:rPr lang="en-US" dirty="0" smtClean="0"/>
              <a:t>6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years old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Coded </a:t>
            </a:r>
            <a:r>
              <a:rPr lang="en-US" dirty="0" smtClean="0"/>
              <a:t>7 </a:t>
            </a:r>
            <a:r>
              <a:rPr lang="en-US" dirty="0"/>
              <a:t>= </a:t>
            </a:r>
            <a:r>
              <a:rPr lang="en-US" dirty="0" smtClean="0"/>
              <a:t>18 </a:t>
            </a:r>
            <a:r>
              <a:rPr lang="en-US" dirty="0"/>
              <a:t>years old or older 	</a:t>
            </a:r>
          </a:p>
          <a:p>
            <a:r>
              <a:rPr lang="en-US" dirty="0" smtClean="0"/>
              <a:t>I then aggregated the PSU (Primary Sampling Unit) by the age of the respondents to get an average age per PSU to use as the level 2 variable.</a:t>
            </a:r>
          </a:p>
          <a:p>
            <a:r>
              <a:rPr lang="en-US" dirty="0" smtClean="0"/>
              <a:t>I did not center this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2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Level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Level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Student Marijuana Use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478416"/>
            <a:ext cx="5181600" cy="1777762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56178"/>
            <a:ext cx="5943304" cy="8689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06962" y="1944130"/>
            <a:ext cx="2842054" cy="197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1276" y="2784389"/>
            <a:ext cx="1408670" cy="2059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41924" y="3608173"/>
            <a:ext cx="477795" cy="2553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3970638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Y00= -.254 = average log-odds of marijuana use among primary sampling units.  This is statistically significant with a p=.011</a:t>
            </a:r>
          </a:p>
          <a:p>
            <a:r>
              <a:rPr lang="en-US" dirty="0" smtClean="0"/>
              <a:t>Odds of marijuana use is .77.  Confidence interval does not contain 1.</a:t>
            </a:r>
          </a:p>
          <a:p>
            <a:r>
              <a:rPr lang="en-US" dirty="0" smtClean="0"/>
              <a:t>There is a statistically significant variance in the primary sampling units of the odds of marijuana use p= .014.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Level 1 Conditional Model</a:t>
                </a:r>
              </a:p>
              <a:p>
                <a:pPr marL="0" indent="0">
                  <a:buNone/>
                </a:pPr>
                <a:r>
                  <a:rPr lang="en-US" dirty="0"/>
                  <a:t>Level 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Level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Student Marijuana 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Student Bullied on School Property Yes/No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3686" y="1465953"/>
            <a:ext cx="5181600" cy="24180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48151" y="1919416"/>
            <a:ext cx="2858530" cy="214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5816" y="2240692"/>
            <a:ext cx="2817341" cy="205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64843" y="3418703"/>
            <a:ext cx="1400433" cy="214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56605" y="3056238"/>
            <a:ext cx="1383957" cy="2471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23686" y="3822357"/>
                <a:ext cx="513011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-0.25 </a:t>
                </a:r>
                <a:r>
                  <a:rPr lang="en-US" dirty="0"/>
                  <a:t>= average log-odds of </a:t>
                </a:r>
                <a:r>
                  <a:rPr lang="en-US" dirty="0" smtClean="0"/>
                  <a:t>marijuana use of students who have been bullied on school grounds.  This </a:t>
                </a:r>
                <a:r>
                  <a:rPr lang="en-US" dirty="0"/>
                  <a:t>log-odds differs significantly from zero (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.</a:t>
                </a:r>
                <a:r>
                  <a:rPr lang="en-US" dirty="0" smtClean="0"/>
                  <a:t>011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The average odds of marijuana use amongst students who had been bullied is .78.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0.04 </a:t>
                </a:r>
                <a:r>
                  <a:rPr lang="en-US" dirty="0"/>
                  <a:t>= average log-odds of marijuana use of students who have </a:t>
                </a:r>
                <a:r>
                  <a:rPr lang="en-US" dirty="0" smtClean="0"/>
                  <a:t>not been bullied on school grounds.  </a:t>
                </a:r>
                <a:r>
                  <a:rPr lang="en-US" dirty="0"/>
                  <a:t>This log-odds </a:t>
                </a:r>
                <a:r>
                  <a:rPr lang="en-US" dirty="0" smtClean="0"/>
                  <a:t>do not differ significantly from zero (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=0.856)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6" y="3822357"/>
                <a:ext cx="5130114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1069" t="-1064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04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Level 1 Conditional Model</a:t>
                </a:r>
              </a:p>
              <a:p>
                <a:pPr marL="0" indent="0">
                  <a:buNone/>
                </a:pPr>
                <a:r>
                  <a:rPr lang="en-US" dirty="0"/>
                  <a:t>Level 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Level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Student Marijuana 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Student Bullied </a:t>
                </a:r>
                <a:r>
                  <a:rPr lang="en-US" dirty="0" smtClean="0"/>
                  <a:t>Online </a:t>
                </a:r>
                <a:r>
                  <a:rPr lang="en-US" dirty="0"/>
                  <a:t>Yes/No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583196"/>
            <a:ext cx="5181600" cy="24180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7811" y="2051221"/>
            <a:ext cx="2825578" cy="1894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8897" y="3196281"/>
            <a:ext cx="1400433" cy="19770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7811" y="2346636"/>
            <a:ext cx="2825578" cy="197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58896" y="3544806"/>
            <a:ext cx="1400433" cy="1988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3822357"/>
                <a:ext cx="487062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1600" dirty="0"/>
                  <a:t> = -</a:t>
                </a:r>
                <a:r>
                  <a:rPr lang="en-US" sz="1600" dirty="0" smtClean="0"/>
                  <a:t>0.26 </a:t>
                </a:r>
                <a:r>
                  <a:rPr lang="en-US" sz="1600" dirty="0"/>
                  <a:t>= average log-odds of marijuana use of students who have been </a:t>
                </a:r>
                <a:r>
                  <a:rPr lang="en-US" sz="1600" dirty="0" smtClean="0"/>
                  <a:t>bullied online.  </a:t>
                </a:r>
                <a:r>
                  <a:rPr lang="en-US" sz="1600" dirty="0"/>
                  <a:t>This log-odds differs significantly from zero (</a:t>
                </a:r>
                <a:r>
                  <a:rPr lang="en-US" sz="1600" i="1" dirty="0"/>
                  <a:t>p</a:t>
                </a:r>
                <a:r>
                  <a:rPr lang="en-US" sz="1600" dirty="0"/>
                  <a:t> =</a:t>
                </a:r>
                <a:r>
                  <a:rPr lang="en-US" sz="1600" dirty="0" smtClean="0"/>
                  <a:t>.013)</a:t>
                </a:r>
                <a:endParaRPr lang="en-US" sz="1600" dirty="0"/>
              </a:p>
              <a:p>
                <a:r>
                  <a:rPr lang="en-US" sz="1600" dirty="0"/>
                  <a:t>The average odds of marijuana use amongst students who had been bullied </a:t>
                </a:r>
                <a:r>
                  <a:rPr lang="en-US" sz="1600" dirty="0" smtClean="0"/>
                  <a:t>online is </a:t>
                </a:r>
                <a:r>
                  <a:rPr lang="en-US" sz="1600" dirty="0"/>
                  <a:t>.</a:t>
                </a:r>
                <a:r>
                  <a:rPr lang="en-US" sz="1600" dirty="0" smtClean="0"/>
                  <a:t>77.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:r>
                  <a:rPr lang="en-US" sz="1600" dirty="0" smtClean="0"/>
                  <a:t>-0.83 </a:t>
                </a:r>
                <a:r>
                  <a:rPr lang="en-US" sz="1600" dirty="0"/>
                  <a:t>= average log-odds of marijuana use of students who </a:t>
                </a:r>
                <a:r>
                  <a:rPr lang="en-US" sz="1600" dirty="0" smtClean="0"/>
                  <a:t>have not </a:t>
                </a:r>
                <a:r>
                  <a:rPr lang="en-US" sz="1600" dirty="0"/>
                  <a:t>been </a:t>
                </a:r>
                <a:r>
                  <a:rPr lang="en-US" sz="1600" dirty="0" smtClean="0"/>
                  <a:t>bullied online.  </a:t>
                </a:r>
                <a:r>
                  <a:rPr lang="en-US" sz="1600" dirty="0"/>
                  <a:t>This log-odds </a:t>
                </a:r>
                <a:r>
                  <a:rPr lang="en-US" sz="1600" dirty="0" smtClean="0"/>
                  <a:t>differs </a:t>
                </a:r>
                <a:r>
                  <a:rPr lang="en-US" sz="1600" dirty="0"/>
                  <a:t>significantly </a:t>
                </a:r>
                <a:r>
                  <a:rPr lang="en-US" sz="1600" dirty="0" smtClean="0"/>
                  <a:t>from </a:t>
                </a:r>
                <a:r>
                  <a:rPr lang="en-US" sz="1600" dirty="0"/>
                  <a:t>zero (</a:t>
                </a:r>
                <a:r>
                  <a:rPr lang="en-US" sz="1600" i="1" dirty="0"/>
                  <a:t>p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&lt;0.001).</a:t>
                </a:r>
                <a:endParaRPr lang="en-US" sz="1600" dirty="0"/>
              </a:p>
              <a:p>
                <a:r>
                  <a:rPr lang="en-US" sz="1600" dirty="0" smtClean="0"/>
                  <a:t>The average odds of marijuana use amongst students who have not been bullied online is .44.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822357"/>
                <a:ext cx="4870622" cy="2554545"/>
              </a:xfrm>
              <a:prstGeom prst="rect">
                <a:avLst/>
              </a:prstGeom>
              <a:blipFill rotWithShape="0">
                <a:blip r:embed="rId4"/>
                <a:stretch>
                  <a:fillRect l="-752" t="-71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 as Outcomes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Link Function: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Structural Model: </a:t>
                </a:r>
              </a:p>
              <a:p>
                <a:pPr marL="0" indent="0">
                  <a:buNone/>
                </a:pPr>
                <a:r>
                  <a:rPr lang="en-US" dirty="0"/>
                  <a:t>Level 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Level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Student Marijuana 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Student Bullied on School Property Yes/No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Student Bullied Online Yes/No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Aggregated Age of Student by Primary Sampling Unit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94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Age of the respondent significantly </a:t>
            </a:r>
            <a:r>
              <a:rPr lang="en-US" u="sng" dirty="0" smtClean="0">
                <a:solidFill>
                  <a:schemeClr val="tx1"/>
                </a:solidFill>
              </a:rPr>
              <a:t>increases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log-odds of </a:t>
            </a:r>
            <a:r>
              <a:rPr lang="en-US" dirty="0" smtClean="0"/>
              <a:t>marijuana use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among </a:t>
            </a:r>
            <a:r>
              <a:rPr lang="en-US" dirty="0" smtClean="0">
                <a:solidFill>
                  <a:schemeClr val="tx1"/>
                </a:solidFill>
              </a:rPr>
              <a:t>students who have been bullied in school and online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= .</a:t>
            </a:r>
            <a:r>
              <a:rPr lang="en-US" dirty="0" smtClean="0">
                <a:solidFill>
                  <a:schemeClr val="tx1"/>
                </a:solidFill>
              </a:rPr>
              <a:t>027)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each increase in age there is a corresponding increase in the odds of marijuana use.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092" y="1053057"/>
            <a:ext cx="4448431" cy="2948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63000" y="1585161"/>
            <a:ext cx="2498124" cy="1729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16993" y="2974374"/>
            <a:ext cx="1268628" cy="1977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1195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The Effect of Age and Bullying on the Likelihood of Teen Marijuana Use</vt:lpstr>
      <vt:lpstr>Data Set and Research Questions</vt:lpstr>
      <vt:lpstr>Literature Review</vt:lpstr>
      <vt:lpstr>Variables</vt:lpstr>
      <vt:lpstr>Variables Cont’d</vt:lpstr>
      <vt:lpstr>Null Model</vt:lpstr>
      <vt:lpstr>Models</vt:lpstr>
      <vt:lpstr>Models</vt:lpstr>
      <vt:lpstr>Intercept as Outcomes Model</vt:lpstr>
      <vt:lpstr>Intercept and Slopes as Outcomes Models</vt:lpstr>
      <vt:lpstr>Intercept and Slopes as Outcomes Models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Baker</dc:creator>
  <cp:lastModifiedBy>Tim Baker</cp:lastModifiedBy>
  <cp:revision>45</cp:revision>
  <dcterms:created xsi:type="dcterms:W3CDTF">2017-04-06T03:31:35Z</dcterms:created>
  <dcterms:modified xsi:type="dcterms:W3CDTF">2019-08-01T01:12:59Z</dcterms:modified>
</cp:coreProperties>
</file>