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12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FA09-A49B-4F87-A0F9-0F85C8A9F70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E38B-4E6D-4926-B170-76962FE7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8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FA09-A49B-4F87-A0F9-0F85C8A9F70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E38B-4E6D-4926-B170-76962FE7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7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FA09-A49B-4F87-A0F9-0F85C8A9F70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E38B-4E6D-4926-B170-76962FE7F5A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9914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FA09-A49B-4F87-A0F9-0F85C8A9F70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E38B-4E6D-4926-B170-76962FE7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5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FA09-A49B-4F87-A0F9-0F85C8A9F70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E38B-4E6D-4926-B170-76962FE7F5A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2922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FA09-A49B-4F87-A0F9-0F85C8A9F70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E38B-4E6D-4926-B170-76962FE7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72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FA09-A49B-4F87-A0F9-0F85C8A9F70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E38B-4E6D-4926-B170-76962FE7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FA09-A49B-4F87-A0F9-0F85C8A9F70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E38B-4E6D-4926-B170-76962FE7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9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FA09-A49B-4F87-A0F9-0F85C8A9F70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E38B-4E6D-4926-B170-76962FE7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0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FA09-A49B-4F87-A0F9-0F85C8A9F70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E38B-4E6D-4926-B170-76962FE7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8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FA09-A49B-4F87-A0F9-0F85C8A9F70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E38B-4E6D-4926-B170-76962FE7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6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FA09-A49B-4F87-A0F9-0F85C8A9F70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E38B-4E6D-4926-B170-76962FE7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6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FA09-A49B-4F87-A0F9-0F85C8A9F70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E38B-4E6D-4926-B170-76962FE7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4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FA09-A49B-4F87-A0F9-0F85C8A9F70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E38B-4E6D-4926-B170-76962FE7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FA09-A49B-4F87-A0F9-0F85C8A9F70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E38B-4E6D-4926-B170-76962FE7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9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E38B-4E6D-4926-B170-76962FE7F5A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FA09-A49B-4F87-A0F9-0F85C8A9F701}" type="datetimeFigureOut">
              <a:rPr lang="en-US" smtClean="0"/>
              <a:t>4/28/2016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9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EFA09-A49B-4F87-A0F9-0F85C8A9F70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EFE38B-4E6D-4926-B170-76962FE7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niu.az1.qualtrics.com/SE/?SID=SV_0iWutvMGLDUVXw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Interest in the Use of Video Games in History Education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Baker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194" y="3964357"/>
            <a:ext cx="4099731" cy="228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82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Results from coding of open-response item: </a:t>
            </a:r>
            <a:br>
              <a:rPr lang="en-US" sz="2400" dirty="0" smtClean="0"/>
            </a:br>
            <a:r>
              <a:rPr lang="en-US" sz="2400" dirty="0" smtClean="0"/>
              <a:t>In no more than 2 sentences, how would you describe the affect the use of a video game in your World History class helped or hurt your achievement?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69654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</a:t>
                      </a:r>
                      <a:endParaRPr lang="en-US" dirty="0"/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Percent</a:t>
                      </a:r>
                      <a:r>
                        <a:rPr lang="en-US" baseline="0" dirty="0" smtClean="0"/>
                        <a:t> of respondents</a:t>
                      </a:r>
                      <a:endParaRPr lang="en-US" dirty="0"/>
                    </a:p>
                  </a:txBody>
                  <a:tcPr marL="74750" marR="747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Enjoyed</a:t>
                      </a:r>
                      <a:endParaRPr lang="en-US" dirty="0"/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 marL="74750" marR="747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Kept interesting and engaged</a:t>
                      </a:r>
                      <a:endParaRPr lang="en-US" dirty="0"/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19%</a:t>
                      </a:r>
                      <a:endParaRPr lang="en-US" dirty="0"/>
                    </a:p>
                  </a:txBody>
                  <a:tcPr marL="74750" marR="747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Learned more</a:t>
                      </a:r>
                      <a:endParaRPr lang="en-US" dirty="0"/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 marL="74750" marR="747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Reinforced learning</a:t>
                      </a:r>
                      <a:endParaRPr lang="en-US" dirty="0"/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3%</a:t>
                      </a:r>
                      <a:endParaRPr lang="en-US" dirty="0"/>
                    </a:p>
                  </a:txBody>
                  <a:tcPr marL="74750" marR="747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 challenging</a:t>
                      </a:r>
                      <a:endParaRPr lang="en-US" dirty="0"/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3%</a:t>
                      </a:r>
                      <a:endParaRPr lang="en-US" dirty="0"/>
                    </a:p>
                  </a:txBody>
                  <a:tcPr marL="74750" marR="747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Disliked</a:t>
                      </a:r>
                      <a:endParaRPr lang="en-US" dirty="0"/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16%</a:t>
                      </a:r>
                      <a:endParaRPr lang="en-US" dirty="0"/>
                    </a:p>
                  </a:txBody>
                  <a:tcPr marL="74750" marR="747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Non-response</a:t>
                      </a:r>
                      <a:endParaRPr lang="en-US" dirty="0"/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35%</a:t>
                      </a:r>
                      <a:endParaRPr lang="en-US" dirty="0"/>
                    </a:p>
                  </a:txBody>
                  <a:tcPr marL="74750" marR="7475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157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Reliability information for </a:t>
            </a:r>
            <a:r>
              <a:rPr lang="en-US" i="1" dirty="0" smtClean="0"/>
              <a:t>Interest in the Use of Video </a:t>
            </a:r>
            <a:r>
              <a:rPr lang="en-US" i="1" dirty="0"/>
              <a:t>G</a:t>
            </a:r>
            <a:r>
              <a:rPr lang="en-US" i="1" dirty="0" smtClean="0"/>
              <a:t>ames in the History </a:t>
            </a:r>
            <a:r>
              <a:rPr lang="en-US" i="1" dirty="0"/>
              <a:t>C</a:t>
            </a:r>
            <a:r>
              <a:rPr lang="en-US" i="1" dirty="0" smtClean="0"/>
              <a:t>lassroom </a:t>
            </a:r>
            <a:r>
              <a:rPr lang="en-US" dirty="0" smtClean="0"/>
              <a:t>scale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7410" y="2160588"/>
            <a:ext cx="2837218" cy="3881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72" y="1690688"/>
            <a:ext cx="2532939" cy="128606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87606" y="2129050"/>
            <a:ext cx="1296537" cy="723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733266" y="2852382"/>
            <a:ext cx="13647" cy="518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03847" y="3290744"/>
            <a:ext cx="2437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Reliability of scores is good (greater than .70 criterion)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7115175" y="1922462"/>
            <a:ext cx="847725" cy="4531625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762147" y="5884856"/>
            <a:ext cx="2591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 of out 6 items correlate strong with the composite score, indicating good mostly good items</a:t>
            </a:r>
            <a:endParaRPr lang="en-US" sz="1200" dirty="0"/>
          </a:p>
        </p:txBody>
      </p:sp>
      <p:cxnSp>
        <p:nvCxnSpPr>
          <p:cNvPr id="18" name="Curved Connector 17"/>
          <p:cNvCxnSpPr>
            <a:stCxn id="13" idx="2"/>
            <a:endCxn id="14" idx="2"/>
          </p:cNvCxnSpPr>
          <p:nvPr/>
        </p:nvCxnSpPr>
        <p:spPr>
          <a:xfrm rot="16200000" flipH="1">
            <a:off x="8759956" y="5233169"/>
            <a:ext cx="77100" cy="2518936"/>
          </a:xfrm>
          <a:prstGeom prst="curvedConnector3">
            <a:avLst>
              <a:gd name="adj1" fmla="val 396498"/>
            </a:avLst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998583" y="1922462"/>
            <a:ext cx="799247" cy="453162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071710" y="1922462"/>
            <a:ext cx="23459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Cronbach’s alpha becomes only slightly higher if 1 out of the 6 items are removed, if 5 out of the 6 items are removed it becomes slightly lower.  One item could be removed, but removing it would not have a large effect.</a:t>
            </a:r>
            <a:endParaRPr lang="en-US" sz="1400" dirty="0"/>
          </a:p>
        </p:txBody>
      </p:sp>
      <p:cxnSp>
        <p:nvCxnSpPr>
          <p:cNvPr id="23" name="Curved Connector 22"/>
          <p:cNvCxnSpPr>
            <a:stCxn id="20" idx="0"/>
            <a:endCxn id="21" idx="0"/>
          </p:cNvCxnSpPr>
          <p:nvPr/>
        </p:nvCxnSpPr>
        <p:spPr>
          <a:xfrm rot="5400000" flipH="1" flipV="1">
            <a:off x="9321439" y="999230"/>
            <a:ext cx="12700" cy="1846464"/>
          </a:xfrm>
          <a:prstGeom prst="curvedConnector3">
            <a:avLst>
              <a:gd name="adj1" fmla="val 1800000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520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Distribution of composite for </a:t>
            </a:r>
            <a:r>
              <a:rPr lang="en-US" i="1" dirty="0" smtClean="0"/>
              <a:t>Interest in the Use of Video Games in the History Classroom </a:t>
            </a:r>
            <a:r>
              <a:rPr lang="en-US" dirty="0" smtClean="0"/>
              <a:t>scale scores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3972" y="2160588"/>
            <a:ext cx="484409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12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other primary variables in survey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3972" y="2160588"/>
            <a:ext cx="4844094" cy="3881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933" y="1955826"/>
            <a:ext cx="4636067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43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RQ1- Does the previous performance of students in history education affect students’ interest in using video games in the classroom?</a:t>
            </a:r>
            <a:endParaRPr lang="en-US" dirty="0"/>
          </a:p>
          <a:p>
            <a:pPr lvl="1"/>
            <a:r>
              <a:rPr lang="en-US" dirty="0" smtClean="0"/>
              <a:t>Analysis: Logistic </a:t>
            </a:r>
            <a:r>
              <a:rPr lang="en-US" dirty="0"/>
              <a:t>r</a:t>
            </a:r>
            <a:r>
              <a:rPr lang="en-US" dirty="0" smtClean="0"/>
              <a:t>egression to relate the students’ previous performance in history education classes to their interest in the use of video games in history education.</a:t>
            </a:r>
            <a:endParaRPr lang="en-US" dirty="0"/>
          </a:p>
          <a:p>
            <a:r>
              <a:rPr lang="en-US" dirty="0" smtClean="0"/>
              <a:t>RQ2- Does the assigned teacher have an affect on students’ interest in using video games in history education.</a:t>
            </a:r>
          </a:p>
          <a:p>
            <a:pPr lvl="1"/>
            <a:r>
              <a:rPr lang="en-US" dirty="0" smtClean="0"/>
              <a:t>Analysis: Chi-squared test to compare the teacher that the student had towards their interest in the use of video games in the history classroom.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692" y="149696"/>
            <a:ext cx="1534143" cy="154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54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study and research questions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dirty="0" smtClean="0">
                <a:latin typeface="Arial" panose="020B0604020202020204" pitchFamily="34" charset="0"/>
              </a:rPr>
              <a:t>To assess the affect on students’ interest in using video game learning in high school history education.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 smtClean="0"/>
              <a:t>RQ1- Does the previous performance of students in history education affect students’ interest in using video games in the classroom?</a:t>
            </a:r>
          </a:p>
          <a:p>
            <a:r>
              <a:rPr lang="en-US" dirty="0" smtClean="0"/>
              <a:t>RQ2- Does the assigned teacher have an affect on students’ interest in using video games in history education.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4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link to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hlinkClick r:id="rId2"/>
              </a:rPr>
              <a:t>https://niu.az1.qualtrics.com/SE/?SID=SV_0iWutvMGLDUVXwx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505" y="3545102"/>
            <a:ext cx="43815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8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variables: Alignment to survey items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43738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51090"/>
                <a:gridCol w="56452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variables</a:t>
                      </a:r>
                      <a:endParaRPr lang="en-US" dirty="0"/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Associated survey items</a:t>
                      </a:r>
                      <a:endParaRPr lang="en-US" dirty="0"/>
                    </a:p>
                  </a:txBody>
                  <a:tcPr marL="74750" marR="747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Students’ interest</a:t>
                      </a:r>
                      <a:r>
                        <a:rPr lang="en-US" baseline="0" dirty="0" smtClean="0"/>
                        <a:t> towards the use of video games in history education</a:t>
                      </a:r>
                      <a:endParaRPr lang="en-US" dirty="0"/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6-item</a:t>
                      </a:r>
                      <a:r>
                        <a:rPr lang="en-US" baseline="0" dirty="0" smtClean="0"/>
                        <a:t> Likert scale (see subsequent slide)</a:t>
                      </a:r>
                      <a:endParaRPr lang="en-US" dirty="0"/>
                    </a:p>
                  </a:txBody>
                  <a:tcPr marL="74750" marR="747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Previous performan</a:t>
                      </a:r>
                      <a:r>
                        <a:rPr lang="en-US" baseline="0" dirty="0" smtClean="0"/>
                        <a:t>ce in history education</a:t>
                      </a:r>
                      <a:endParaRPr lang="en-US" dirty="0"/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 item:</a:t>
                      </a:r>
                      <a:r>
                        <a:rPr lang="en-US" baseline="0" dirty="0" smtClean="0"/>
                        <a:t> “What do you normally receive for a grade in your previous history classes?” (5 categorical options)</a:t>
                      </a:r>
                      <a:endParaRPr lang="en-US" dirty="0"/>
                    </a:p>
                  </a:txBody>
                  <a:tcPr marL="74750" marR="747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Assigned teacher</a:t>
                      </a:r>
                      <a:endParaRPr lang="en-US" dirty="0"/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 item: “Who is your teacher</a:t>
                      </a:r>
                      <a:r>
                        <a:rPr lang="en-US" baseline="0" dirty="0" smtClean="0"/>
                        <a:t> for World History?” (3 categorical options)</a:t>
                      </a:r>
                      <a:endParaRPr lang="en-US" dirty="0"/>
                    </a:p>
                  </a:txBody>
                  <a:tcPr marL="74750" marR="7475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83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Attitudes Toward the Use of Video Games in the Classroom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211" y="2160588"/>
            <a:ext cx="3639615" cy="3881437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200276" y="3449053"/>
            <a:ext cx="446671" cy="2942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239778" y="3975934"/>
            <a:ext cx="446671" cy="2727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200276" y="5694947"/>
            <a:ext cx="446672" cy="32084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9550" y="428324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Reverse-coded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Curved Connector 9"/>
          <p:cNvCxnSpPr>
            <a:stCxn id="5" idx="1"/>
          </p:cNvCxnSpPr>
          <p:nvPr/>
        </p:nvCxnSpPr>
        <p:spPr>
          <a:xfrm rot="10800000" flipV="1">
            <a:off x="1905000" y="3596188"/>
            <a:ext cx="295276" cy="687053"/>
          </a:xfrm>
          <a:prstGeom prst="curvedConnector2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7" idx="1"/>
          </p:cNvCxnSpPr>
          <p:nvPr/>
        </p:nvCxnSpPr>
        <p:spPr>
          <a:xfrm rot="10800000">
            <a:off x="1905000" y="4652574"/>
            <a:ext cx="295276" cy="1202794"/>
          </a:xfrm>
          <a:prstGeom prst="curvedConnector2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1"/>
            <a:endCxn id="8" idx="3"/>
          </p:cNvCxnSpPr>
          <p:nvPr/>
        </p:nvCxnSpPr>
        <p:spPr>
          <a:xfrm rot="10800000" flipV="1">
            <a:off x="1885950" y="4112292"/>
            <a:ext cx="353828" cy="355616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053384" y="3136985"/>
            <a:ext cx="2300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Item responses coded 1 = SD to 5 = SA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Composite score computed as the sum of the item scores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205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Auxiliary variables: Alignment to survey items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158806"/>
              </p:ext>
            </p:extLst>
          </p:nvPr>
        </p:nvGraphicFramePr>
        <p:xfrm>
          <a:off x="677863" y="2160588"/>
          <a:ext cx="8596313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1404"/>
                <a:gridCol w="53649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Auxiliary variables</a:t>
                      </a:r>
                      <a:endParaRPr lang="en-US" dirty="0"/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Associated</a:t>
                      </a:r>
                      <a:r>
                        <a:rPr lang="en-US" baseline="0" dirty="0" smtClean="0"/>
                        <a:t> survey items</a:t>
                      </a:r>
                      <a:endParaRPr lang="en-US" dirty="0"/>
                    </a:p>
                  </a:txBody>
                  <a:tcPr marL="74750" marR="747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 item</a:t>
                      </a:r>
                      <a:r>
                        <a:rPr lang="en-US" baseline="0" dirty="0" smtClean="0"/>
                        <a:t>: “What is your gender?” (Male/Female)</a:t>
                      </a:r>
                      <a:endParaRPr lang="en-US" dirty="0"/>
                    </a:p>
                  </a:txBody>
                  <a:tcPr marL="74750" marR="747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Grade level</a:t>
                      </a:r>
                      <a:endParaRPr lang="en-US" dirty="0"/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 item: “What is your grade level?” (4 options: Freshman, Sophomore, Junior or Senior)</a:t>
                      </a:r>
                      <a:endParaRPr lang="en-US" dirty="0"/>
                    </a:p>
                  </a:txBody>
                  <a:tcPr marL="74750" marR="747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Race</a:t>
                      </a:r>
                      <a:endParaRPr lang="en-US" dirty="0"/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 item:</a:t>
                      </a:r>
                      <a:r>
                        <a:rPr lang="en-US" baseline="0" dirty="0" smtClean="0"/>
                        <a:t> “What is your racial/ethnic background?” (6 options: Hispanic, Non-Hispanic (Caucasian), African American, Asian, Middle Eastern, or Other/Mixed)</a:t>
                      </a:r>
                      <a:endParaRPr lang="en-US" dirty="0"/>
                    </a:p>
                  </a:txBody>
                  <a:tcPr marL="74750" marR="747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period World History taken</a:t>
                      </a:r>
                      <a:endParaRPr lang="en-US" dirty="0"/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Three</a:t>
                      </a:r>
                      <a:r>
                        <a:rPr lang="en-US" baseline="0" dirty="0" smtClean="0"/>
                        <a:t> items: “What class period do you have *teachers name*?” (3 options for each item with the options being specific to the teachers class schedule)</a:t>
                      </a:r>
                      <a:endParaRPr lang="en-US" dirty="0"/>
                    </a:p>
                  </a:txBody>
                  <a:tcPr marL="74750" marR="7475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546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page illustrating survey layout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tretch/>
        </p:blipFill>
        <p:spPr bwMode="auto">
          <a:xfrm>
            <a:off x="1525853" y="2160588"/>
            <a:ext cx="6900332" cy="38814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79295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r>
              <a:rPr lang="en-US" baseline="30000" dirty="0" smtClean="0"/>
              <a:t>th</a:t>
            </a:r>
            <a:r>
              <a:rPr lang="en-US" dirty="0" smtClean="0"/>
              <a:t>-12</a:t>
            </a:r>
            <a:r>
              <a:rPr lang="en-US" baseline="30000" dirty="0" smtClean="0"/>
              <a:t>th</a:t>
            </a:r>
            <a:r>
              <a:rPr lang="en-US" dirty="0" smtClean="0"/>
              <a:t> grade history students from a rural Midwestern high school in the U.S.</a:t>
            </a:r>
          </a:p>
          <a:p>
            <a:r>
              <a:rPr lang="en-US" dirty="0" smtClean="0"/>
              <a:t>Convenience sampling was used</a:t>
            </a:r>
          </a:p>
          <a:p>
            <a:pPr lvl="1"/>
            <a:r>
              <a:rPr lang="en-US" dirty="0" smtClean="0"/>
              <a:t>Students were enrolled in history classes at the time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= 31 students responded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123" y="4077730"/>
            <a:ext cx="3609655" cy="240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74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 characteristics of sample</a:t>
            </a:r>
            <a:endParaRPr lang="en-US" dirty="0"/>
          </a:p>
        </p:txBody>
      </p:sp>
      <p:pic>
        <p:nvPicPr>
          <p:cNvPr id="4" name="Graphic.php?BackendID=906aab0d5e14d4054245fc40e9591969416b2e1423a4ce3ef428a1807076a0b4&amp;IM=REV_a45zpxA6mgxFh3L_RP_1FUAZGrx7FRcHbf.png&amp;cachedgraphsec=true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525" y="1690687"/>
            <a:ext cx="3924300" cy="26241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553" y="4464950"/>
            <a:ext cx="4637695" cy="20864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840814"/>
            <a:ext cx="268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Gender distribution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199" y="4280284"/>
            <a:ext cx="268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your grade level?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35935" y="5467347"/>
            <a:ext cx="3372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your racial/ethnic background?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5248" y="1333766"/>
            <a:ext cx="4875966" cy="390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679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273</TotalTime>
  <Words>622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Interest in the Use of Video Games in History Education</vt:lpstr>
      <vt:lpstr>Purpose of study and research questions </vt:lpstr>
      <vt:lpstr>Web link to survey</vt:lpstr>
      <vt:lpstr>Primary variables: Alignment to survey items</vt:lpstr>
      <vt:lpstr>Student Attitudes Toward the Use of Video Games in the Classroom</vt:lpstr>
      <vt:lpstr>Auxiliary variables: Alignment to survey items</vt:lpstr>
      <vt:lpstr>Sample page illustrating survey layout</vt:lpstr>
      <vt:lpstr>Sample</vt:lpstr>
      <vt:lpstr>Demographic characteristics of sample</vt:lpstr>
      <vt:lpstr>Results from coding of open-response item:  In no more than 2 sentences, how would you describe the affect the use of a video game in your World History class helped or hurt your achievement?</vt:lpstr>
      <vt:lpstr>Reliability information for Interest in the Use of Video Games in the History Classroom scale</vt:lpstr>
      <vt:lpstr>Distribution of composite for Interest in the Use of Video Games in the History Classroom scale scores</vt:lpstr>
      <vt:lpstr>Distribution of other primary variables in survey</vt:lpstr>
      <vt:lpstr>Analysis plan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25</cp:revision>
  <dcterms:created xsi:type="dcterms:W3CDTF">2016-04-28T02:20:02Z</dcterms:created>
  <dcterms:modified xsi:type="dcterms:W3CDTF">2016-04-28T07:00:04Z</dcterms:modified>
</cp:coreProperties>
</file>