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548F4-BC47-434E-84AF-FD1ED7AB71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A9EF8B-FFD6-42E7-AEF8-4D6C396000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22AB07-9B56-4AEB-82D0-ECC114737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98704-A4D6-439F-BA8E-A67A189663E1}" type="datetimeFigureOut">
              <a:rPr lang="pt-BR" smtClean="0"/>
              <a:t>25/03/2019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FC53A4-6E0F-4AEB-849D-9E157AD26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90EBB5-A832-42AE-A563-A002F4FE0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EB14B-FCB0-479F-B404-2029B424886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2922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843D7-30EE-4A6A-A2DC-C5699C1D2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5F070F-3D13-4941-823E-04940DCBC3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6085FA-E4A0-48EF-A882-B9B73D540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98704-A4D6-439F-BA8E-A67A189663E1}" type="datetimeFigureOut">
              <a:rPr lang="pt-BR" smtClean="0"/>
              <a:t>25/03/2019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0E42A-9EDF-49A0-B881-CA2C5B845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A1159D-036A-4624-8157-7E1366684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EB14B-FCB0-479F-B404-2029B424886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6884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932E1A-5785-46F8-96DB-8407C9F13C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F55635-436C-4034-94B0-65A27F0864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C9EEE8-99F5-47EB-8690-3470C9712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98704-A4D6-439F-BA8E-A67A189663E1}" type="datetimeFigureOut">
              <a:rPr lang="pt-BR" smtClean="0"/>
              <a:t>25/03/2019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B8D3CC-A73B-45F4-9C82-9B409634A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F9C192-0F16-4EC1-AF05-9FF1A8AD1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EB14B-FCB0-479F-B404-2029B424886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9331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3A844-813D-45BB-A1C8-637EC8F78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120FB-D8A8-4655-A34A-0F1FC95612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DF3C4C-3815-4014-8499-BB74E4C8B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98704-A4D6-439F-BA8E-A67A189663E1}" type="datetimeFigureOut">
              <a:rPr lang="pt-BR" smtClean="0"/>
              <a:t>25/03/2019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E56BCD-81AA-4192-A3D8-41921C07A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17966E-682B-4A06-BE6A-6D7663859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EB14B-FCB0-479F-B404-2029B424886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506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1B782-6056-4870-B772-A4A0A766B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B041F3-48F6-4F9D-AA49-C80B85E3E1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CE252B-6DF9-4E52-8B59-9C8AE0B1C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98704-A4D6-439F-BA8E-A67A189663E1}" type="datetimeFigureOut">
              <a:rPr lang="pt-BR" smtClean="0"/>
              <a:t>25/03/2019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368515-1E8F-4ABC-BB63-08ED6BE0C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0122BE-7AA8-4E02-A4E7-70EA7231B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EB14B-FCB0-479F-B404-2029B424886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8406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66E0E-111B-4768-B6EE-FA14D9590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3A432D-BEEE-42EB-8134-D27BD8D6B9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F664A-512C-4A8B-81CD-DF51D69011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C1CB59-E05F-4D6F-BA45-3145B0FA9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98704-A4D6-439F-BA8E-A67A189663E1}" type="datetimeFigureOut">
              <a:rPr lang="pt-BR" smtClean="0"/>
              <a:t>25/03/2019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9109AF-CC24-43E3-95AB-7DCDD18BD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D100AF-F1E2-4930-A77F-FB8F7E3CD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EB14B-FCB0-479F-B404-2029B424886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2939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6A735-7BE6-4F4B-9175-2EAFC3AD8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5CD4CB-6BF8-4A59-A9FC-65A37F8C83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91B98D-BB79-4243-9A28-F2F6C28B64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13A3B3-AEDA-435A-9490-AF307AC903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4B8AF1-82E1-49A1-843F-92561D5087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7CE6B7-6BE9-41CF-A514-F65F67F5A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98704-A4D6-439F-BA8E-A67A189663E1}" type="datetimeFigureOut">
              <a:rPr lang="pt-BR" smtClean="0"/>
              <a:t>25/03/2019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AFCCB9-7705-4CCA-AB0F-8C855598B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13B9C2-7BCF-4865-8F22-F845B2EC9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EB14B-FCB0-479F-B404-2029B424886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0311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5A97B-98BA-40C5-994A-C87D368C1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D5B1CD-1F75-4567-A27D-C9AE8355E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98704-A4D6-439F-BA8E-A67A189663E1}" type="datetimeFigureOut">
              <a:rPr lang="pt-BR" smtClean="0"/>
              <a:t>25/03/2019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F277FE-8BAB-4BFD-AC49-54602D746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D34995-E6D3-494C-96B1-A18A427D5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EB14B-FCB0-479F-B404-2029B424886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0218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75F548-AC0C-4A2F-87D0-A4CE86A6A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98704-A4D6-439F-BA8E-A67A189663E1}" type="datetimeFigureOut">
              <a:rPr lang="pt-BR" smtClean="0"/>
              <a:t>25/03/2019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D3C727-2B77-4FF5-8ADA-2B09A41DF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696B67-E405-4CFD-8230-386D9828F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EB14B-FCB0-479F-B404-2029B424886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7590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38E69-0FF0-4BBB-83B8-1E53D5BE8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0F22F-FCF2-451F-8ED8-82A9FD555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C398AF-D4B1-470C-9D0C-EBBFCCF6BF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E0BDE3-0526-4834-B742-C8FBB4A4D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98704-A4D6-439F-BA8E-A67A189663E1}" type="datetimeFigureOut">
              <a:rPr lang="pt-BR" smtClean="0"/>
              <a:t>25/03/2019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C6F297-5360-438F-8D2A-D705158B4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223117-0C73-4C96-89FB-5A577E28D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EB14B-FCB0-479F-B404-2029B424886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6232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57553-FADE-4363-BB7A-BAA0E7E0D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DCFDBE-C865-4888-8131-746F89E8BE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21D2DA-9E68-4FE2-A643-DCB9C9368E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C051B2-536A-4032-8AB5-3EA6DF927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98704-A4D6-439F-BA8E-A67A189663E1}" type="datetimeFigureOut">
              <a:rPr lang="pt-BR" smtClean="0"/>
              <a:t>25/03/2019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B8CC05-B5D4-491D-8B47-1E27415A8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1DBA36-E94E-4C34-A2F9-4F6957B75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EB14B-FCB0-479F-B404-2029B424886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3746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80ED64-0978-4851-809A-5C7C59B24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0A3515-431D-49F1-96E4-43C8B6502D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C616C3-E0E9-4788-B435-036EC4466D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C98704-A4D6-439F-BA8E-A67A189663E1}" type="datetimeFigureOut">
              <a:rPr lang="pt-BR" smtClean="0"/>
              <a:t>25/03/2019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0CE460-8D89-4391-A23D-3FDC421E9A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554F30-3F8C-4803-9198-6278752492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6EB14B-FCB0-479F-B404-2029B424886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8949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00D9B-BCD8-41CA-A996-6488A1A83D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Programação para Dispositivos Móveis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3A1F2E-5315-4088-9DAE-2A5010240C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err="1"/>
              <a:t>SQLite</a:t>
            </a:r>
            <a:r>
              <a:rPr lang="pt-BR" dirty="0"/>
              <a:t> no Android</a:t>
            </a:r>
          </a:p>
        </p:txBody>
      </p:sp>
    </p:spTree>
    <p:extLst>
      <p:ext uri="{BB962C8B-B14F-4D97-AF65-F5344CB8AC3E}">
        <p14:creationId xmlns:p14="http://schemas.microsoft.com/office/powerpoint/2010/main" val="2077916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CE3FA-F819-4E64-BA3B-22F416FB0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SQLite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B14F5E-B4C2-4D61-94AE-1C73FFA882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</a:t>
            </a:r>
            <a:r>
              <a:rPr lang="pt-BR" dirty="0" err="1"/>
              <a:t>SQLite</a:t>
            </a:r>
            <a:r>
              <a:rPr lang="pt-BR" dirty="0"/>
              <a:t> é um banco de dados de código aberto com recursos de um banco de dados relacional, com sintaxe SQL e transações.</a:t>
            </a:r>
          </a:p>
          <a:p>
            <a:r>
              <a:rPr lang="pt-BR" dirty="0"/>
              <a:t>Requer memória limitada para ser executado: aproximadamente 250 </a:t>
            </a:r>
            <a:r>
              <a:rPr lang="pt-BR" dirty="0" err="1"/>
              <a:t>Kbyte</a:t>
            </a:r>
            <a:r>
              <a:rPr lang="pt-BR" dirty="0"/>
              <a:t>.</a:t>
            </a:r>
          </a:p>
          <a:p>
            <a:r>
              <a:rPr lang="pt-BR" dirty="0"/>
              <a:t>Suporta os tipos de dados TEXT, INTEGER e REAL. Todos os outros tipos devem ser convertidos em um desses campos antes de serem salvos no banco de dados.</a:t>
            </a:r>
          </a:p>
          <a:p>
            <a:r>
              <a:rPr lang="pt-BR" dirty="0"/>
              <a:t>Não valida se os tipos adicionados nas colunas são realmente do tipo definido, por exemplo, você pode adicionar um número inteiro em uma coluna de </a:t>
            </a:r>
            <a:r>
              <a:rPr lang="pt-BR" dirty="0" err="1"/>
              <a:t>String</a:t>
            </a:r>
            <a:r>
              <a:rPr lang="pt-BR" dirty="0"/>
              <a:t> e vice-versa.</a:t>
            </a:r>
          </a:p>
        </p:txBody>
      </p:sp>
    </p:spTree>
    <p:extLst>
      <p:ext uri="{BB962C8B-B14F-4D97-AF65-F5344CB8AC3E}">
        <p14:creationId xmlns:p14="http://schemas.microsoft.com/office/powerpoint/2010/main" val="69718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BF9EC-3AC8-453D-A346-DB780A965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SQLite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41319-0F9B-42C3-B830-EFE6D1D1A6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Incorporado em todos os dispositivos Android, por isso usa-lo no Android não requer nenhuma configuração a mais.</a:t>
            </a:r>
          </a:p>
          <a:p>
            <a:r>
              <a:rPr lang="pt-BR" dirty="0"/>
              <a:t>Cada banco de dados </a:t>
            </a:r>
            <a:r>
              <a:rPr lang="pt-BR" b="1" dirty="0" err="1"/>
              <a:t>SQLite</a:t>
            </a:r>
            <a:r>
              <a:rPr lang="pt-BR" dirty="0"/>
              <a:t> é armazenado em um único arquivo no disco.</a:t>
            </a:r>
          </a:p>
          <a:p>
            <a:r>
              <a:rPr lang="pt-BR" dirty="0"/>
              <a:t>Se o seu aplicativo criar um banco de dados, este banco de dados é, por padrão, salvo no diretório </a:t>
            </a:r>
            <a:r>
              <a:rPr lang="pt-BR" b="1" dirty="0"/>
              <a:t>DATA/data/APP_NAME/</a:t>
            </a:r>
            <a:r>
              <a:rPr lang="pt-BR" b="1" dirty="0" err="1"/>
              <a:t>databases</a:t>
            </a:r>
            <a:r>
              <a:rPr lang="pt-BR" b="1" dirty="0"/>
              <a:t>/FILENAME</a:t>
            </a:r>
            <a:r>
              <a:rPr lang="pt-BR" dirty="0"/>
              <a:t>.</a:t>
            </a:r>
          </a:p>
          <a:p>
            <a:pPr lvl="1" fontAlgn="base"/>
            <a:r>
              <a:rPr lang="pt-BR" b="1" dirty="0"/>
              <a:t>DATA</a:t>
            </a:r>
            <a:r>
              <a:rPr lang="pt-BR" dirty="0"/>
              <a:t> é o caminho que o método </a:t>
            </a:r>
            <a:r>
              <a:rPr lang="pt-BR" b="1" dirty="0" err="1"/>
              <a:t>Environment.getDataDirectory</a:t>
            </a:r>
            <a:r>
              <a:rPr lang="pt-BR" b="1" dirty="0"/>
              <a:t>()</a:t>
            </a:r>
            <a:r>
              <a:rPr lang="pt-BR" dirty="0"/>
              <a:t> retorna.</a:t>
            </a:r>
          </a:p>
          <a:p>
            <a:pPr lvl="1" fontAlgn="base"/>
            <a:r>
              <a:rPr lang="pt-BR" b="1" dirty="0"/>
              <a:t>APP_NAME</a:t>
            </a:r>
            <a:r>
              <a:rPr lang="pt-BR" dirty="0"/>
              <a:t> é o nome do seu aplicativo.</a:t>
            </a:r>
          </a:p>
          <a:p>
            <a:pPr lvl="1" fontAlgn="base"/>
            <a:r>
              <a:rPr lang="pt-BR" b="1" dirty="0"/>
              <a:t>FILENAME</a:t>
            </a:r>
            <a:r>
              <a:rPr lang="pt-BR" dirty="0"/>
              <a:t> é o nome que você especificou no código do seu aplicativo para o banco de dados.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97633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A78AA-14B3-466F-855E-A7FA9B9FE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SQLite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F771BD-A976-4B9C-AB8A-E04EB50B20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banco de dados é gerenciado automaticamente pela plataforma Android.</a:t>
            </a:r>
          </a:p>
          <a:p>
            <a:r>
              <a:rPr lang="pt-BR" dirty="0"/>
              <a:t>Recomendável executar operações de banco de dados de forma assíncrona utilizando uma </a:t>
            </a:r>
            <a:r>
              <a:rPr lang="pt-BR" b="1" dirty="0" err="1"/>
              <a:t>AsyncTask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91197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C1656-45E3-4929-9580-C39A02655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SQLite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AE369-B2CA-4DEE-BA1E-8C63FA48CE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Esquema:</a:t>
            </a:r>
          </a:p>
          <a:p>
            <a:pPr lvl="1"/>
            <a:r>
              <a:rPr lang="pt-BR" dirty="0"/>
              <a:t>basicamente a estrutura de como o banco de dados é organizado.</a:t>
            </a:r>
          </a:p>
          <a:p>
            <a:pPr lvl="1"/>
            <a:r>
              <a:rPr lang="pt-BR" dirty="0"/>
              <a:t>é utilizado nas declarações </a:t>
            </a:r>
            <a:r>
              <a:rPr lang="pt-BR" b="1" dirty="0"/>
              <a:t>SQL</a:t>
            </a:r>
            <a:r>
              <a:rPr lang="pt-BR" dirty="0"/>
              <a:t> e na criação do banco de dados.</a:t>
            </a:r>
          </a:p>
          <a:p>
            <a:pPr marL="457200" lvl="1" indent="0">
              <a:buNone/>
            </a:pPr>
            <a:endParaRPr lang="pt-BR" dirty="0"/>
          </a:p>
          <a:p>
            <a:r>
              <a:rPr lang="pt-BR" dirty="0"/>
              <a:t>Contrato:</a:t>
            </a:r>
          </a:p>
          <a:p>
            <a:pPr lvl="1"/>
            <a:r>
              <a:rPr lang="pt-BR" dirty="0"/>
              <a:t>uma boa prática é criar uma classe guia, conhecida como </a:t>
            </a:r>
            <a:r>
              <a:rPr lang="pt-BR" b="1" dirty="0"/>
              <a:t>classe de contrato</a:t>
            </a:r>
            <a:r>
              <a:rPr lang="pt-BR" dirty="0"/>
              <a:t>, que especifica a estrutura do esquema.</a:t>
            </a:r>
          </a:p>
          <a:p>
            <a:pPr lvl="1"/>
            <a:r>
              <a:rPr lang="pt-BR" dirty="0"/>
              <a:t>a </a:t>
            </a:r>
            <a:r>
              <a:rPr lang="pt-BR" b="1" dirty="0"/>
              <a:t>classe de contrato</a:t>
            </a:r>
            <a:r>
              <a:rPr lang="pt-BR" dirty="0"/>
              <a:t> é onde ficam as constantes que definem os nomes para as </a:t>
            </a:r>
            <a:r>
              <a:rPr lang="pt-BR" dirty="0" err="1"/>
              <a:t>URIs</a:t>
            </a:r>
            <a:r>
              <a:rPr lang="pt-BR" dirty="0"/>
              <a:t>, tabelas e colunas.</a:t>
            </a:r>
          </a:p>
        </p:txBody>
      </p:sp>
    </p:spTree>
    <p:extLst>
      <p:ext uri="{BB962C8B-B14F-4D97-AF65-F5344CB8AC3E}">
        <p14:creationId xmlns:p14="http://schemas.microsoft.com/office/powerpoint/2010/main" val="985980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DED10-3597-4BFB-A03F-F697E1930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SQLite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EBDB4-976A-4006-8642-C438991BF8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SQLiteOpenHelper</a:t>
            </a:r>
            <a:r>
              <a:rPr lang="pt-BR" dirty="0"/>
              <a:t>:</a:t>
            </a:r>
          </a:p>
          <a:p>
            <a:pPr lvl="1"/>
            <a:r>
              <a:rPr lang="pt-BR" dirty="0" err="1"/>
              <a:t>Helper</a:t>
            </a:r>
            <a:r>
              <a:rPr lang="pt-BR" dirty="0"/>
              <a:t> para criação e manutenção do banco de dados. </a:t>
            </a:r>
          </a:p>
          <a:p>
            <a:pPr lvl="1"/>
            <a:r>
              <a:rPr lang="pt-BR" dirty="0"/>
              <a:t>Quando você usa essa classe para criar seu banco de dados, o sistema executa as operações de criação e atualização de forma automática quando necessário e não durante a inicialização do aplicativo.</a:t>
            </a:r>
          </a:p>
          <a:p>
            <a:pPr lvl="1"/>
            <a:r>
              <a:rPr lang="pt-BR" dirty="0"/>
              <a:t>Para usar </a:t>
            </a:r>
            <a:r>
              <a:rPr lang="pt-BR" dirty="0" err="1"/>
              <a:t>SQLiteOpenHelper</a:t>
            </a:r>
            <a:r>
              <a:rPr lang="pt-BR" dirty="0"/>
              <a:t>, crie uma subclasse e implemente os métodos </a:t>
            </a:r>
            <a:r>
              <a:rPr lang="pt-BR" dirty="0" err="1"/>
              <a:t>onCreate</a:t>
            </a:r>
            <a:r>
              <a:rPr lang="pt-BR" dirty="0"/>
              <a:t>(), </a:t>
            </a:r>
            <a:r>
              <a:rPr lang="pt-BR" dirty="0" err="1"/>
              <a:t>onUpgrade</a:t>
            </a:r>
            <a:r>
              <a:rPr lang="pt-BR" dirty="0"/>
              <a:t>() e </a:t>
            </a:r>
            <a:r>
              <a:rPr lang="pt-BR" dirty="0" err="1"/>
              <a:t>onOpen</a:t>
            </a:r>
            <a:r>
              <a:rPr lang="pt-BR" dirty="0"/>
              <a:t>(). Também é possível implementar </a:t>
            </a:r>
            <a:r>
              <a:rPr lang="pt-BR" dirty="0" err="1"/>
              <a:t>onDowngrade</a:t>
            </a:r>
            <a:r>
              <a:rPr lang="pt-BR" dirty="0"/>
              <a:t>(), mas não é obrigatório.</a:t>
            </a:r>
          </a:p>
        </p:txBody>
      </p:sp>
    </p:spTree>
    <p:extLst>
      <p:ext uri="{BB962C8B-B14F-4D97-AF65-F5344CB8AC3E}">
        <p14:creationId xmlns:p14="http://schemas.microsoft.com/office/powerpoint/2010/main" val="27393160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5A1BB-C2DC-4186-AA5D-320EC0B4F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SQLite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4EC6C-861B-4B2B-A6C8-FD190B3AA9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pt-BR" dirty="0" err="1"/>
              <a:t>Insert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Para inserir dados no banco de dados vamos utilizar um objeto </a:t>
            </a:r>
            <a:r>
              <a:rPr lang="pt-BR" dirty="0" err="1"/>
              <a:t>ContentValues</a:t>
            </a:r>
            <a:r>
              <a:rPr lang="pt-BR" dirty="0"/>
              <a:t> passando para o método </a:t>
            </a:r>
            <a:r>
              <a:rPr lang="pt-BR" dirty="0" err="1"/>
              <a:t>insert</a:t>
            </a:r>
            <a:r>
              <a:rPr lang="pt-BR" dirty="0"/>
              <a:t>().</a:t>
            </a:r>
          </a:p>
          <a:p>
            <a:pPr lvl="1"/>
            <a:endParaRPr lang="pt-BR" dirty="0"/>
          </a:p>
          <a:p>
            <a:pPr marL="457200" lvl="1" indent="0">
              <a:buNone/>
            </a:pP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ContentValues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ContentValues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457200" lvl="1" indent="0">
              <a:buNone/>
            </a:pPr>
            <a:endParaRPr lang="pt-B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values.put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(COLUMN_NAME_TITLE, "Titulo do Post");</a:t>
            </a:r>
          </a:p>
          <a:p>
            <a:pPr marL="457200" lvl="1" indent="0">
              <a:buNone/>
            </a:pP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values.put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(COLUMN_NAME_SUBTITLE, "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Subtitulo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do Post");</a:t>
            </a:r>
          </a:p>
          <a:p>
            <a:pPr marL="457200" lvl="1" indent="0">
              <a:buNone/>
            </a:pPr>
            <a:endParaRPr lang="pt-B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newRowId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db.insert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PostEntry.TABLE_NAME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261660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D8530-EDB5-4B5C-9ADC-810676003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SQLite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802F2D-E6C4-4E67-AC34-547D36959A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Leitura:</a:t>
            </a:r>
          </a:p>
          <a:p>
            <a:pPr lvl="1"/>
            <a:r>
              <a:rPr lang="pt-BR" dirty="0"/>
              <a:t>Para ler as informações de um banco de dados, use o método query() passando os critérios de seleção e as colunas desejadas. Os resultados da consulta são retornados em um objeto do tipo Cursor.</a:t>
            </a:r>
          </a:p>
          <a:p>
            <a:pPr marL="457200" lvl="1" indent="0">
              <a:buNone/>
            </a:pP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Cursor c = 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db.query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(TABLE_NAME, 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fields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457200" lvl="1" indent="0">
              <a:buNone/>
            </a:pP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selection_args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457200" lvl="1" indent="0">
              <a:buNone/>
            </a:pP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orderBy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457200" lvl="1" indent="0">
              <a:buNone/>
            </a:pPr>
            <a:endParaRPr lang="pt-B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pt-BR" dirty="0"/>
              <a:t>Sempre utilizar </a:t>
            </a:r>
            <a:r>
              <a:rPr lang="pt-BR" dirty="0" err="1"/>
              <a:t>cursor.moveFirst</a:t>
            </a:r>
            <a:r>
              <a:rPr lang="pt-BR" dirty="0"/>
              <a:t>() antes de utilizar o objeto Cursor.</a:t>
            </a:r>
          </a:p>
        </p:txBody>
      </p:sp>
    </p:spTree>
    <p:extLst>
      <p:ext uri="{BB962C8B-B14F-4D97-AF65-F5344CB8AC3E}">
        <p14:creationId xmlns:p14="http://schemas.microsoft.com/office/powerpoint/2010/main" val="21165984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4297F-EA3F-4CC5-A76D-14EDEA5EF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SQLite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85B9D3-876D-4FCC-9D46-27CF65A1F1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Update:</a:t>
            </a:r>
          </a:p>
          <a:p>
            <a:pPr lvl="1"/>
            <a:r>
              <a:rPr lang="pt-BR" dirty="0"/>
              <a:t>Para fazer atualizações no banco de dados, utilizar o método </a:t>
            </a:r>
            <a:r>
              <a:rPr lang="pt-BR" dirty="0" err="1"/>
              <a:t>update</a:t>
            </a:r>
            <a:r>
              <a:rPr lang="pt-BR" dirty="0"/>
              <a:t>().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int count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db.update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(TABLE_NAME,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ContentValues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update_values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String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selection_values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String[]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selectionArgs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457200" lvl="1" indent="0">
              <a:buNone/>
            </a:pPr>
            <a:endParaRPr lang="pt-B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3200" dirty="0"/>
              <a:t>Delete:</a:t>
            </a:r>
          </a:p>
          <a:p>
            <a:pPr marL="457200" lvl="1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db.delete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(TABLE_NAME, String selection, String[]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selectionArgs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457200" lvl="1" indent="0">
              <a:buNone/>
            </a:pP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14752655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</TotalTime>
  <Words>311</Words>
  <Application>Microsoft Office PowerPoint</Application>
  <PresentationFormat>Widescreen</PresentationFormat>
  <Paragraphs>56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Courier New</vt:lpstr>
      <vt:lpstr>Office Theme</vt:lpstr>
      <vt:lpstr>Programação para Dispositivos Móveis</vt:lpstr>
      <vt:lpstr>SQLite</vt:lpstr>
      <vt:lpstr>SQLite</vt:lpstr>
      <vt:lpstr>SQLite</vt:lpstr>
      <vt:lpstr>SQLite</vt:lpstr>
      <vt:lpstr>SQLite</vt:lpstr>
      <vt:lpstr>SQLite</vt:lpstr>
      <vt:lpstr>SQLite</vt:lpstr>
      <vt:lpstr>SQLite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Programação para Dispositivos Móveis</dc:title>
  <dc:creator>Ivan Marcelo Pagnoncelli</dc:creator>
  <cp:lastModifiedBy>Ivan Marcelo Pagnoncelli</cp:lastModifiedBy>
  <cp:revision>4</cp:revision>
  <dcterms:created xsi:type="dcterms:W3CDTF">2019-03-25T12:06:49Z</dcterms:created>
  <dcterms:modified xsi:type="dcterms:W3CDTF">2019-03-25T16:55:17Z</dcterms:modified>
</cp:coreProperties>
</file>