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71AC-00F0-445E-94F9-89B8289D2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E4864-913C-484D-A445-31A4809D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8321E-AFA1-406A-98FB-FF944C63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BAD31-3530-45BA-9AEF-E9305EEC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929F2-82EF-44B4-9E05-C4C8E296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56FF-4060-41FD-8EB7-2F791972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EE5111-D66B-4D77-BE6A-5F90853D9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8EA55-D33F-40AB-B990-AD198D1C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36F8E-6784-4DB5-9170-44624DE9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C4B4A-6340-41C4-B4D9-27DCF51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60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532209-4E8F-49AA-8440-12BB881EA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485CEF-0F09-4388-92F9-60A9648A0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8AC3E-825C-4ECA-B7BB-90DF530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F433B-504D-455E-8A3D-048F1289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C6F5A-631B-40A9-8A40-EF072CD4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4F618-10B1-4D73-93F3-07149981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2D76E-A8F9-4DE2-9334-92DEF550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15142-0B69-4FC0-82D4-A252E479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7353B-65D4-4D9E-8193-1E02681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D7633-64A2-4C74-8874-FD7E6391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0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013A0-981A-47D3-A5D3-C56870AB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EF3AC-61CC-4898-B8BE-24554D8F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F3506-D562-43B8-877D-DA40ACC9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5F518-C56F-46D5-A08E-1026E671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036E7-DB05-4FC5-BA51-731EF6A3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6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05D8E-173A-4087-B4DE-81F60703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66EEA-B1D6-428B-92F1-B3C9C63AA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E640BB-42BA-43E2-855F-3DDD7B0E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79B2E8-5834-47F8-A7BD-0993CC2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304D1B-D307-402F-AA1E-5F260E5C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78CF9D-2B48-44B4-92F6-5707A059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53BA-69B3-4A4B-9F27-CC9FBC81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564A7-1528-4F0E-B976-63687A8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A3E3A-2FF8-41DD-8CB5-FE1A9D96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72D59C-8232-4E54-9EDA-8C8D66472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49E56D-1729-4C50-AAFC-56337BB76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BA9280-79B7-445A-B815-22259B5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BD56F3-AE9D-406B-9564-A35BBDF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9E7C9E-89D7-41DE-98C2-358CE97D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AC33-FD83-4416-8029-1ACD693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6422E2-6BE5-496F-9E49-0CB5BF2A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04B506-D68C-4D40-BB31-A7C70F48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2B3A90-F22C-4FB2-B172-F925F63C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4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44EA7F-F699-4E33-8E83-1559CF32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9DB3A6-E5E5-40A3-B939-59AD6E33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84F49D-2F39-4FD5-BB98-8E506EC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C6FD9-3581-4D94-A4CF-8CF54CD6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46631-32DD-4BCB-B5D6-B6524791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8AAFB6-E35D-4C13-8456-431E69F7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DEE4D7-B6E5-40E2-B46A-1FFB3A30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D3E485-94AD-4DB8-B012-C6E9178D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33143-51EF-455B-BD6A-A572072E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79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9364C-1E22-4D6D-AF53-53C6DD4D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F4579E-CDF3-42CD-859D-7C8EEC925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15B355-D9D3-4015-8465-86132A9B5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0E34C-F058-46DF-8FB9-67DDAC89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AB7508-BFD8-4661-988F-006F845F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25564-7BA5-433D-89D5-576B988E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6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DB173F-D164-4C9D-88C7-4BD92E7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86DCE0-6D8C-4242-837B-80930D5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55C5B-3D50-4C07-B555-A5581AC2F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0509-AC06-4F4E-9F09-8D89F46DFC56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F3B99-FFBF-49F8-800E-F9F954978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76821-AE75-4EB5-BBF2-1698D1CC2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893D-6254-4B7C-9B8C-25425CF58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54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D9A0D-3778-4FFD-A2F2-A5237C2A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6B540-5174-43CA-86F4-2FCF75173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1249EAF-87EF-4497-BADF-9350B915715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595E261-ACF7-4463-B45E-DCAC0AD95263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t-BR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6829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BFFD8-6827-40BD-AF74-83AEE236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28667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466FD-35E8-4B43-A05B-84248CFE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3"/>
            <a:ext cx="10515600" cy="1245704"/>
          </a:xfrm>
        </p:spPr>
        <p:txBody>
          <a:bodyPr/>
          <a:lstStyle/>
          <a:p>
            <a:r>
              <a:rPr lang="pt-BR" dirty="0"/>
              <a:t>Diagrama de Atividade: Mostra o fluxo sequencial das atividades. É usado tipicamente para indicar o comportamento da operação, fluxo de eventos ou a trilha de evento do Caso de Uso.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B705A8-4E9E-4CED-9239-A9F86C71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200275"/>
            <a:ext cx="66389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9E66C-8A03-4060-851F-440FD8EF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0C2A3-1BE2-41E7-A055-CB706A98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196132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Diagrama de Sequencia: Indica o comportamento dinâmico colaborativo entre objetos para a sequência de mensagem enviada entre eles, em uma sequência de tempo. A sequência de tempo é mais fácil de visualizar em um diagrama de sequência, do topo até a base.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DD2CD8-C231-4C30-84CD-E9BEC450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620410"/>
            <a:ext cx="8010525" cy="410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7504F-0DBE-404C-A815-5609786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09397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5ACA8-298C-4B8E-BACE-F1C6E304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208059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Diagrama de Colaboração: Indica os objetos reais e as ligações que representam as “redes de objetos” que estão colaborando. A sequência de tempo é indicada pela numeração do índice da mensagem das ligações entre os objetos. O diagrama de colaboração é mais apropriado quando os objetos e suas ligações facilitam o entendimento da interação entre os objetos, e a </a:t>
            </a:r>
            <a:r>
              <a:rPr lang="pt-BR" dirty="0" err="1"/>
              <a:t>seqüência</a:t>
            </a:r>
            <a:r>
              <a:rPr lang="pt-BR" dirty="0"/>
              <a:t> de tempo não é importante.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229A12-7E56-4381-8E03-D1BC0011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84" y="3008243"/>
            <a:ext cx="5092355" cy="34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4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FBF27-AAB3-4B3D-B5D1-9A61509F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58D67-769C-41D5-9A76-90ECEA25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1903137"/>
          </a:xfrm>
        </p:spPr>
        <p:txBody>
          <a:bodyPr>
            <a:normAutofit fontScale="92500"/>
          </a:bodyPr>
          <a:lstStyle/>
          <a:p>
            <a:r>
              <a:rPr lang="pt-BR" dirty="0"/>
              <a:t>Diagrama de Estado: Mostra todos os possíveis estados que objetos da classe podem assumir e quais eventos causaram sua mudança. Mostra como os estados dos objetos mudam de acordo com o resultado de eventos que são controlados pelo objeto. Bom para ser usado quando uma classe tem comportamento de ciclo de vida complexo.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72AB4E-4C27-4F84-B86D-583C814B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466975"/>
            <a:ext cx="7096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646B0-C0F2-4396-94D0-C9C41C3F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8"/>
            <a:ext cx="10515600" cy="787815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2F9A0F-B955-4B67-A9D8-3BF66EE5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1272208"/>
          </a:xfrm>
        </p:spPr>
        <p:txBody>
          <a:bodyPr/>
          <a:lstStyle/>
          <a:p>
            <a:r>
              <a:rPr lang="pt-BR" dirty="0"/>
              <a:t>Diagrama de Componentes: Mostra os componentes do software em termos de códigos fonte, códigos binários, ligação de bibliotecas dinâmicas etc.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F2A9CB-04C3-4223-99B9-AA1C3AB2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2080591"/>
            <a:ext cx="4467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7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75470-72EA-404A-AC8B-41B91AC2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7409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085AC-4368-4ACB-9EB1-442E0C0C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1325217"/>
          </a:xfrm>
        </p:spPr>
        <p:txBody>
          <a:bodyPr/>
          <a:lstStyle/>
          <a:p>
            <a:r>
              <a:rPr lang="pt-BR" dirty="0"/>
              <a:t>Diagrama de Implementação: Mostra a arquitetura física do hardware e de software do sistema. Ele realça a relação física entre software e componentes de hardware no sistema.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9F28D1-3905-4807-AD2E-4F8D4EAC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08" y="2611610"/>
            <a:ext cx="6730784" cy="16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7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06941-8FAA-4F62-AB8A-B514CF9D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54201-D413-4A54-9315-B0A2112E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fase esta focada na criação de representações ou modelos que estão concentrados na arquitetura do software, estrutura de dados, interfaces e componentes que são necessários para implementação do software.</a:t>
            </a:r>
          </a:p>
          <a:p>
            <a:r>
              <a:rPr lang="pt-BR" dirty="0"/>
              <a:t>Representação, usando modelos, dos requisitos do sistema.</a:t>
            </a:r>
          </a:p>
          <a:p>
            <a:r>
              <a:rPr lang="pt-BR" dirty="0"/>
              <a:t>Pode-se utilizar notações gráficas (UML) ou documentos descritivos formais.</a:t>
            </a:r>
          </a:p>
        </p:txBody>
      </p:sp>
    </p:spTree>
    <p:extLst>
      <p:ext uri="{BB962C8B-B14F-4D97-AF65-F5344CB8AC3E}">
        <p14:creationId xmlns:p14="http://schemas.microsoft.com/office/powerpoint/2010/main" val="16636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D80AB-D8B7-42BB-AB2F-CF67A261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3E88A-4888-4E4F-ACE5-AA587194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9"/>
            <a:ext cx="10515600" cy="551418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projeto deverá ter uma arquitetura reconhecível que seja criada usando estilos arquitetônicos conhecidos ou padrões que consistem em bons componentes de projeto e isso pode ser criado de uma maneira evolutiva.</a:t>
            </a:r>
          </a:p>
          <a:p>
            <a:r>
              <a:rPr lang="pt-BR" dirty="0"/>
              <a:t>O projeto deve ser modular e logicamente particionado em subsistemas e elementos.</a:t>
            </a:r>
          </a:p>
          <a:p>
            <a:r>
              <a:rPr lang="pt-BR" dirty="0"/>
              <a:t>O projeto deve consistir em uma única representação de dados, arquitetura, interfaces e componentes. </a:t>
            </a:r>
          </a:p>
          <a:p>
            <a:r>
              <a:rPr lang="pt-BR" dirty="0"/>
              <a:t>O projeto da estrutura de dados deverá conduzir ao projeto das classes apropriadas que são derivadas de padrões de projetos (</a:t>
            </a:r>
            <a:r>
              <a:rPr lang="pt-BR" i="1" dirty="0"/>
              <a:t>design </a:t>
            </a:r>
            <a:r>
              <a:rPr lang="pt-BR" i="1" dirty="0" err="1"/>
              <a:t>patterns</a:t>
            </a:r>
            <a:r>
              <a:rPr lang="pt-BR" dirty="0"/>
              <a:t>) conhecidos. </a:t>
            </a:r>
          </a:p>
          <a:p>
            <a:r>
              <a:rPr lang="pt-BR" dirty="0"/>
              <a:t>O projeto de componentes deverá ter características de funcionalidades diferentes.</a:t>
            </a:r>
          </a:p>
          <a:p>
            <a:r>
              <a:rPr lang="pt-BR" dirty="0"/>
              <a:t>O projeto deverá ter interfaces que reduzam a complexidade das ligações entre componentes e o ambiente. </a:t>
            </a:r>
          </a:p>
          <a:p>
            <a:r>
              <a:rPr lang="pt-BR" dirty="0"/>
              <a:t>O projeto é derivado de usos de métodos repetitivos para obter informações durante a fase de engenharia de requisitos. </a:t>
            </a:r>
          </a:p>
          <a:p>
            <a:r>
              <a:rPr lang="pt-BR" dirty="0"/>
              <a:t>O projeto deverá usar uma notação que indique seu significado.</a:t>
            </a:r>
          </a:p>
        </p:txBody>
      </p:sp>
    </p:spTree>
    <p:extLst>
      <p:ext uri="{BB962C8B-B14F-4D97-AF65-F5344CB8AC3E}">
        <p14:creationId xmlns:p14="http://schemas.microsoft.com/office/powerpoint/2010/main" val="88737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E68B0-FAA0-4D1F-AF80-68D880A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06C67-ACB0-4279-98DC-756395C3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/>
          <a:lstStyle/>
          <a:p>
            <a:r>
              <a:rPr lang="pt-BR" dirty="0"/>
              <a:t>Conceitos:</a:t>
            </a:r>
          </a:p>
          <a:p>
            <a:pPr lvl="1"/>
            <a:r>
              <a:rPr lang="pt-BR" dirty="0"/>
              <a:t>Abstração:</a:t>
            </a:r>
          </a:p>
          <a:p>
            <a:pPr lvl="2"/>
            <a:r>
              <a:rPr lang="pt-BR" b="1" i="1" dirty="0"/>
              <a:t>Abstração de dados </a:t>
            </a:r>
            <a:r>
              <a:rPr lang="pt-BR" dirty="0"/>
              <a:t>se refere a coleções de dados que descrevem a informação requerida pelo sistema. </a:t>
            </a:r>
          </a:p>
          <a:p>
            <a:pPr lvl="2"/>
            <a:r>
              <a:rPr lang="pt-BR" b="1" i="1" dirty="0"/>
              <a:t>Abstração processual </a:t>
            </a:r>
            <a:r>
              <a:rPr lang="pt-BR" dirty="0"/>
              <a:t>se refere a sequências de comandos ou instruções que estão limitadas a ações específicas.</a:t>
            </a:r>
          </a:p>
          <a:p>
            <a:pPr lvl="1"/>
            <a:r>
              <a:rPr lang="pt-BR" dirty="0"/>
              <a:t>Modularidade:</a:t>
            </a:r>
          </a:p>
          <a:p>
            <a:pPr lvl="2"/>
            <a:r>
              <a:rPr lang="pt-BR" dirty="0"/>
              <a:t>O projeto é decomposto em pedaços independentes chamados </a:t>
            </a:r>
            <a:r>
              <a:rPr lang="pt-BR" b="1" dirty="0"/>
              <a:t>módulos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Refinamento:</a:t>
            </a:r>
          </a:p>
          <a:p>
            <a:pPr lvl="2"/>
            <a:r>
              <a:rPr lang="pt-BR" dirty="0"/>
              <a:t>Permite que o projeto seja criado de forma que seja possível criar o projeto suprimindo o detalhamento de níveis mais baixos do software.</a:t>
            </a:r>
          </a:p>
          <a:p>
            <a:pPr lvl="1"/>
            <a:r>
              <a:rPr lang="pt-BR" dirty="0" err="1"/>
              <a:t>Refatoramento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Uma técnica que permite que um modelo seja checado internamente sem que as interfaces externas sejam afetadas.</a:t>
            </a:r>
          </a:p>
        </p:txBody>
      </p:sp>
    </p:spTree>
    <p:extLst>
      <p:ext uri="{BB962C8B-B14F-4D97-AF65-F5344CB8AC3E}">
        <p14:creationId xmlns:p14="http://schemas.microsoft.com/office/powerpoint/2010/main" val="170502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728DB-9F8E-4BD8-8EBB-3C1239B8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23BE6-2F70-4A97-97E4-775A6F38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68"/>
            <a:ext cx="10515600" cy="5491231"/>
          </a:xfrm>
        </p:spPr>
        <p:txBody>
          <a:bodyPr>
            <a:normAutofit/>
          </a:bodyPr>
          <a:lstStyle/>
          <a:p>
            <a:r>
              <a:rPr lang="pt-BR" dirty="0"/>
              <a:t>Projeto da Arquitetura do Software: visa a definir os grandes componentes estruturais do software e seus relacionamentos. </a:t>
            </a:r>
          </a:p>
          <a:p>
            <a:r>
              <a:rPr lang="pt-BR" dirty="0"/>
              <a:t>Projeto de Dados: tem por objetivo projetar a estrutura de armazenamento de dados necessária para implementar o software.</a:t>
            </a:r>
          </a:p>
          <a:p>
            <a:r>
              <a:rPr lang="pt-BR" dirty="0"/>
              <a:t>Projeto de Interfaces: descreve como o software deverá se comunicar dentro dele mesmo (interfaces internas), com outros sistemas (interfaces externas) e com pessoas que o utilizam (interface com o usuário).</a:t>
            </a:r>
          </a:p>
          <a:p>
            <a:r>
              <a:rPr lang="pt-BR" dirty="0"/>
              <a:t>Projeto Procedimental Detalhado: tem por objetivo refinar e detalhar a descrição procedimental dos componentes estruturais da arquitetura do software.</a:t>
            </a:r>
          </a:p>
        </p:txBody>
      </p:sp>
    </p:spTree>
    <p:extLst>
      <p:ext uri="{BB962C8B-B14F-4D97-AF65-F5344CB8AC3E}">
        <p14:creationId xmlns:p14="http://schemas.microsoft.com/office/powerpoint/2010/main" val="334339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B683C-0585-4150-A019-B9C4EEB5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1"/>
            <a:ext cx="10515600" cy="1325563"/>
          </a:xfrm>
        </p:spPr>
        <p:txBody>
          <a:bodyPr/>
          <a:lstStyle/>
          <a:p>
            <a:r>
              <a:rPr lang="pt-BR" dirty="0"/>
              <a:t>Projeto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1C9C5-961E-4001-9836-444035D9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53"/>
            <a:ext cx="10515600" cy="5481455"/>
          </a:xfrm>
        </p:spPr>
        <p:txBody>
          <a:bodyPr/>
          <a:lstStyle/>
          <a:p>
            <a:r>
              <a:rPr lang="pt-BR" dirty="0"/>
              <a:t>Diagrama de Entidades e Relacionamentos:</a:t>
            </a:r>
          </a:p>
          <a:p>
            <a:pPr lvl="1"/>
            <a:r>
              <a:rPr lang="pt-BR" dirty="0"/>
              <a:t>Basicamente, um diagrama ER representa as </a:t>
            </a:r>
            <a:r>
              <a:rPr lang="pt-BR" i="1" dirty="0"/>
              <a:t>entidades </a:t>
            </a:r>
            <a:r>
              <a:rPr lang="pt-BR" dirty="0"/>
              <a:t>do mundo real e os </a:t>
            </a:r>
            <a:r>
              <a:rPr lang="pt-BR" i="1" dirty="0"/>
              <a:t>relacionamentos </a:t>
            </a:r>
            <a:r>
              <a:rPr lang="pt-BR" dirty="0"/>
              <a:t>entre elas, que um sistema de informação precisa simular internamente.</a:t>
            </a:r>
          </a:p>
          <a:p>
            <a:pPr lvl="2"/>
            <a:r>
              <a:rPr lang="pt-BR" dirty="0"/>
              <a:t>Entidade: representação abstrata de alguma coisa do mundo real que temos interesse em monitorar o comportamento.</a:t>
            </a:r>
          </a:p>
          <a:p>
            <a:pPr lvl="2"/>
            <a:r>
              <a:rPr lang="pt-BR" dirty="0"/>
              <a:t>Relacionamento: abstração de uma associação entre duas ou mais entidades.</a:t>
            </a:r>
          </a:p>
          <a:p>
            <a:r>
              <a:rPr lang="pt-BR" dirty="0"/>
              <a:t>Diagrama de Fluxo de Dados</a:t>
            </a:r>
          </a:p>
          <a:p>
            <a:pPr lvl="1"/>
            <a:r>
              <a:rPr lang="pt-BR" dirty="0"/>
              <a:t>É um instrumento para a modelagem de processos, que representa um sistema como uma rede de processos, interligados entre si por fluxos de dados e depósitos de dados.</a:t>
            </a:r>
          </a:p>
          <a:p>
            <a:r>
              <a:rPr lang="pt-BR" dirty="0"/>
              <a:t>Dicionário de Dados:</a:t>
            </a:r>
          </a:p>
          <a:p>
            <a:pPr lvl="1"/>
            <a:r>
              <a:rPr lang="pt-BR" dirty="0"/>
              <a:t>Coleção de metadados que contém definições e representações sobre os dados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157814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09C0-165A-431F-9F1E-D55ED6E2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Projeto de Dados - DER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B1B8F6-993D-43B0-8B57-73C88469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80" y="1202055"/>
            <a:ext cx="8655240" cy="44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697E2-3C93-4C3D-B727-D3B92C8B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F2E97-EC2A-4FBA-92D3-BDE310CB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2347"/>
            <a:ext cx="10515600" cy="2048601"/>
          </a:xfrm>
        </p:spPr>
        <p:txBody>
          <a:bodyPr/>
          <a:lstStyle/>
          <a:p>
            <a:r>
              <a:rPr lang="pt-BR" dirty="0"/>
              <a:t>Diagrama de Classes: mostra a estrutura estática do domínio das abstrações (classes) do sistema. Ele descreve os tipos de objetos no sistema e os vários tipos de relacionamentos estáticos que existem entre eles. Mostra os atributos e operações de uma classe e checa a maneira com que os objetos colaboram entre si.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404040-40A8-4634-B03E-4B4FEC43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4" y="3110948"/>
            <a:ext cx="5924551" cy="37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542E8-E90B-419A-A116-44B2777C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Projeto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42946-E2B4-4FA8-9DB7-FB109690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842"/>
            <a:ext cx="10515600" cy="2184436"/>
          </a:xfrm>
        </p:spPr>
        <p:txBody>
          <a:bodyPr/>
          <a:lstStyle/>
          <a:p>
            <a:r>
              <a:rPr lang="pt-BR" dirty="0"/>
              <a:t>Diagrama de Pacote: Mostra a divisão de sistemas grandes em agrupamentos lógicos de pequenos subsistemas. Ele mostra agrupamentos de classes e dependências entre elas. Uma dependência existe entre dois elementos se mudanças na definição de um elemento pode causar mudanças em outros elementos.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D8CE35-6BC3-44EB-9540-ADA86C19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57" y="3112157"/>
            <a:ext cx="5553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1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923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Engenharia de Software</vt:lpstr>
      <vt:lpstr>Projeto</vt:lpstr>
      <vt:lpstr>Projeto</vt:lpstr>
      <vt:lpstr>Projeto</vt:lpstr>
      <vt:lpstr>Projeto</vt:lpstr>
      <vt:lpstr>Projeto de Dados</vt:lpstr>
      <vt:lpstr>Projeto de Dados - DER</vt:lpstr>
      <vt:lpstr>Projeto de Arquitetura</vt:lpstr>
      <vt:lpstr>Projeto de Arquitetura</vt:lpstr>
      <vt:lpstr>Projeto de Arquitetura</vt:lpstr>
      <vt:lpstr>Projeto de Arquitetura</vt:lpstr>
      <vt:lpstr>Projeto de Arquitetura</vt:lpstr>
      <vt:lpstr>Projeto de Arquitetura</vt:lpstr>
      <vt:lpstr>Projeto de Arquitetura</vt:lpstr>
      <vt:lpstr>Projeto de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Pagnoncelli, Ivan Marcelo (ext) (RC BR SI DG CS&amp;D EN GC)</dc:creator>
  <cp:keywords>C_Unrestricted</cp:keywords>
  <cp:lastModifiedBy>Ivan Pagnoncelli</cp:lastModifiedBy>
  <cp:revision>12</cp:revision>
  <dcterms:created xsi:type="dcterms:W3CDTF">2019-10-21T12:54:04Z</dcterms:created>
  <dcterms:modified xsi:type="dcterms:W3CDTF">2019-10-22T00:08:35Z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