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9" r:id="rId8"/>
    <p:sldId id="267" r:id="rId9"/>
    <p:sldId id="268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267E-77F2-4547-8294-6C63F98F8FD4}" type="datetimeFigureOut">
              <a:rPr lang="pt-BR" smtClean="0"/>
              <a:pPr/>
              <a:t>22/09/2015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267E-77F2-4547-8294-6C63F98F8FD4}" type="datetimeFigureOut">
              <a:rPr lang="pt-BR" smtClean="0"/>
              <a:pPr/>
              <a:t>22/09/2015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267E-77F2-4547-8294-6C63F98F8FD4}" type="datetimeFigureOut">
              <a:rPr lang="pt-BR" smtClean="0"/>
              <a:pPr/>
              <a:t>22/09/2015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267E-77F2-4547-8294-6C63F98F8FD4}" type="datetimeFigureOut">
              <a:rPr lang="pt-BR" smtClean="0"/>
              <a:pPr/>
              <a:t>22/09/2015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267E-77F2-4547-8294-6C63F98F8FD4}" type="datetimeFigureOut">
              <a:rPr lang="pt-BR" smtClean="0"/>
              <a:pPr/>
              <a:t>22/09/2015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267E-77F2-4547-8294-6C63F98F8FD4}" type="datetimeFigureOut">
              <a:rPr lang="pt-BR" smtClean="0"/>
              <a:pPr/>
              <a:t>22/09/2015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267E-77F2-4547-8294-6C63F98F8FD4}" type="datetimeFigureOut">
              <a:rPr lang="pt-BR" smtClean="0"/>
              <a:pPr/>
              <a:t>22/09/2015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267E-77F2-4547-8294-6C63F98F8FD4}" type="datetimeFigureOut">
              <a:rPr lang="pt-BR" smtClean="0"/>
              <a:pPr/>
              <a:t>22/09/2015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267E-77F2-4547-8294-6C63F98F8FD4}" type="datetimeFigureOut">
              <a:rPr lang="pt-BR" smtClean="0"/>
              <a:pPr/>
              <a:t>22/09/2015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267E-77F2-4547-8294-6C63F98F8FD4}" type="datetimeFigureOut">
              <a:rPr lang="pt-BR" smtClean="0"/>
              <a:pPr/>
              <a:t>22/09/2015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267E-77F2-4547-8294-6C63F98F8FD4}" type="datetimeFigureOut">
              <a:rPr lang="pt-BR" smtClean="0"/>
              <a:pPr/>
              <a:t>22/09/2015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3267E-77F2-4547-8294-6C63F98F8FD4}" type="datetimeFigureOut">
              <a:rPr lang="pt-BR" smtClean="0"/>
              <a:pPr/>
              <a:t>22/09/2015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JDBC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JDBC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/>
              <a:t>Java </a:t>
            </a:r>
            <a:r>
              <a:rPr lang="pt-BR" i="1" dirty="0" err="1" smtClean="0"/>
              <a:t>DataBase</a:t>
            </a:r>
            <a:r>
              <a:rPr lang="pt-BR" i="1" dirty="0" smtClean="0"/>
              <a:t> </a:t>
            </a:r>
            <a:r>
              <a:rPr lang="pt-BR" i="1" dirty="0" err="1" smtClean="0"/>
              <a:t>Connectivity</a:t>
            </a:r>
            <a:r>
              <a:rPr lang="pt-BR" dirty="0" smtClean="0"/>
              <a:t> (JDBC)</a:t>
            </a:r>
          </a:p>
          <a:p>
            <a:r>
              <a:rPr lang="pt-BR" dirty="0" smtClean="0"/>
              <a:t>API que possibilita acesso à base de dados via Java</a:t>
            </a:r>
          </a:p>
          <a:p>
            <a:r>
              <a:rPr lang="pt-BR" dirty="0" smtClean="0"/>
              <a:t>Utiliza </a:t>
            </a:r>
            <a:r>
              <a:rPr lang="pt-BR" dirty="0" err="1" smtClean="0"/>
              <a:t>drivers</a:t>
            </a:r>
            <a:r>
              <a:rPr lang="pt-BR" dirty="0" smtClean="0"/>
              <a:t> para </a:t>
            </a:r>
            <a:r>
              <a:rPr lang="pt-BR" dirty="0" err="1" smtClean="0"/>
              <a:t>SGBDs</a:t>
            </a:r>
            <a:r>
              <a:rPr lang="pt-BR" dirty="0" smtClean="0"/>
              <a:t> diferentes.</a:t>
            </a:r>
          </a:p>
          <a:p>
            <a:r>
              <a:rPr lang="pt-BR" dirty="0" err="1" smtClean="0"/>
              <a:t>Drivers</a:t>
            </a:r>
            <a:r>
              <a:rPr lang="pt-BR" dirty="0" smtClean="0"/>
              <a:t> feitos em Java.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DriverManager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800" dirty="0"/>
              <a:t>responsável pelo gerenciamento de </a:t>
            </a:r>
            <a:r>
              <a:rPr lang="pt-BR" sz="2800" i="1" dirty="0" err="1"/>
              <a:t>drivers</a:t>
            </a:r>
            <a:r>
              <a:rPr lang="pt-BR" sz="2800" dirty="0"/>
              <a:t> JDBC;</a:t>
            </a:r>
          </a:p>
          <a:p>
            <a:pPr>
              <a:lnSpc>
                <a:spcPct val="80000"/>
              </a:lnSpc>
            </a:pPr>
            <a:r>
              <a:rPr lang="pt-BR" sz="2800" dirty="0"/>
              <a:t>estabelece conexões a bancos de dados;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1800" dirty="0"/>
              <a:t>// Carregando um </a:t>
            </a:r>
            <a:r>
              <a:rPr lang="pt-BR" sz="1800" dirty="0" err="1"/>
              <a:t>driver</a:t>
            </a:r>
            <a:r>
              <a:rPr lang="pt-BR" sz="1800" dirty="0"/>
              <a:t> em tempo de </a:t>
            </a:r>
            <a:r>
              <a:rPr lang="pt-BR" sz="1800" dirty="0" smtClean="0"/>
              <a:t>execução, utilizado até o </a:t>
            </a:r>
            <a:r>
              <a:rPr lang="pt-BR" sz="1800" smtClean="0"/>
              <a:t>JDK 1.5.X (JDBC 3)</a:t>
            </a:r>
            <a:endParaRPr lang="pt-BR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1800" dirty="0" err="1"/>
              <a:t>Class</a:t>
            </a:r>
            <a:r>
              <a:rPr lang="pt-BR" sz="1800" dirty="0"/>
              <a:t>.</a:t>
            </a:r>
            <a:r>
              <a:rPr lang="pt-BR" sz="1800" i="1" dirty="0" err="1"/>
              <a:t>forName</a:t>
            </a:r>
            <a:r>
              <a:rPr lang="pt-BR" sz="1800" dirty="0"/>
              <a:t>("</a:t>
            </a:r>
            <a:r>
              <a:rPr lang="pt-BR" sz="1800" dirty="0" err="1"/>
              <a:t>org.gjt.mm.mysql.Driver"</a:t>
            </a:r>
            <a:r>
              <a:rPr lang="pt-BR" sz="18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1800" dirty="0"/>
              <a:t>// Tentando estabelecer conexão com o Banco de Dados</a:t>
            </a: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Connection </a:t>
            </a:r>
            <a:r>
              <a:rPr lang="en-US" sz="1800" dirty="0" err="1"/>
              <a:t>conn</a:t>
            </a:r>
            <a:r>
              <a:rPr lang="en-US" sz="1800" dirty="0"/>
              <a:t> = </a:t>
            </a:r>
            <a:r>
              <a:rPr lang="en-US" sz="1800" dirty="0" err="1"/>
              <a:t>DriverManager.</a:t>
            </a:r>
            <a:r>
              <a:rPr lang="en-US" sz="1800" i="1" dirty="0" err="1"/>
              <a:t>getConnection</a:t>
            </a:r>
            <a:r>
              <a:rPr lang="en-US" sz="1800" dirty="0"/>
              <a:t>("</a:t>
            </a:r>
            <a:r>
              <a:rPr lang="en-US" sz="1800" dirty="0" err="1"/>
              <a:t>jdbc:mysql</a:t>
            </a:r>
            <a:r>
              <a:rPr lang="en-US" sz="1800" dirty="0"/>
              <a:t>://</a:t>
            </a:r>
            <a:r>
              <a:rPr lang="en-US" sz="1800" dirty="0" err="1"/>
              <a:t>localhost</a:t>
            </a:r>
            <a:r>
              <a:rPr lang="en-US" sz="1800" dirty="0"/>
              <a:t>/aula?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				          </a:t>
            </a:r>
            <a:r>
              <a:rPr lang="en-US" sz="1800" dirty="0" err="1"/>
              <a:t>autoReconnect</a:t>
            </a:r>
            <a:r>
              <a:rPr lang="en-US" sz="1800" dirty="0"/>
              <a:t>=true", "</a:t>
            </a:r>
            <a:r>
              <a:rPr lang="en-US" sz="1800" dirty="0" err="1"/>
              <a:t>conta","senha</a:t>
            </a:r>
            <a:r>
              <a:rPr lang="en-US" sz="1800" dirty="0"/>
              <a:t>");</a:t>
            </a:r>
          </a:p>
          <a:p>
            <a:pPr>
              <a:lnSpc>
                <a:spcPct val="80000"/>
              </a:lnSpc>
            </a:pPr>
            <a:r>
              <a:rPr lang="pt-BR" sz="2800" dirty="0" smtClean="0"/>
              <a:t>Link para acesso:</a:t>
            </a:r>
          </a:p>
          <a:p>
            <a:pPr lvl="1">
              <a:lnSpc>
                <a:spcPct val="80000"/>
              </a:lnSpc>
            </a:pPr>
            <a:r>
              <a:rPr lang="pt-BR" sz="2400" dirty="0" err="1" smtClean="0"/>
              <a:t>Jdbc</a:t>
            </a:r>
            <a:r>
              <a:rPr lang="pt-BR" sz="2400" dirty="0" smtClean="0"/>
              <a:t>:&lt;</a:t>
            </a:r>
            <a:r>
              <a:rPr lang="pt-BR" sz="2400" dirty="0" err="1" smtClean="0"/>
              <a:t>driver</a:t>
            </a:r>
            <a:r>
              <a:rPr lang="pt-BR" sz="2400" dirty="0" smtClean="0"/>
              <a:t>&gt;//&lt;servidor&gt;/&lt;base de dados&gt;</a:t>
            </a:r>
            <a:endParaRPr lang="pt-BR" sz="2400" dirty="0"/>
          </a:p>
          <a:p>
            <a:pPr>
              <a:lnSpc>
                <a:spcPct val="80000"/>
              </a:lnSpc>
            </a:pPr>
            <a:r>
              <a:rPr lang="pt-BR" sz="2800" dirty="0"/>
              <a:t>retorna uma implementação para a interface </a:t>
            </a:r>
            <a:r>
              <a:rPr lang="pt-BR" sz="2800" i="1" dirty="0"/>
              <a:t>Connection;</a:t>
            </a:r>
            <a:r>
              <a:rPr lang="pt-BR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Connection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/>
              <a:t>representa a conexão com o banco de dados;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proporcionar informações sobre as tabelas do banco através de transações;</a:t>
            </a:r>
          </a:p>
          <a:p>
            <a:pPr>
              <a:lnSpc>
                <a:spcPct val="90000"/>
              </a:lnSpc>
            </a:pP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dirty="0"/>
              <a:t>métodos desta interface </a:t>
            </a:r>
            <a:r>
              <a:rPr lang="pt-BR" sz="2400" dirty="0" smtClean="0"/>
              <a:t>frequentemente utilizados: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000" i="1" dirty="0" err="1"/>
              <a:t>commit</a:t>
            </a:r>
            <a:r>
              <a:rPr lang="pt-BR" sz="2000" i="1" dirty="0"/>
              <a:t>()</a:t>
            </a:r>
            <a:r>
              <a:rPr lang="pt-BR" sz="2000" dirty="0"/>
              <a:t>, executa todas as alterações feitas com o banco de dados pela atual transação.</a:t>
            </a:r>
          </a:p>
          <a:p>
            <a:pPr lvl="1">
              <a:lnSpc>
                <a:spcPct val="90000"/>
              </a:lnSpc>
            </a:pPr>
            <a:r>
              <a:rPr lang="pt-BR" sz="2000" i="1" dirty="0" err="1"/>
              <a:t>rollback</a:t>
            </a:r>
            <a:r>
              <a:rPr lang="pt-BR" sz="2000" i="1" dirty="0"/>
              <a:t>()</a:t>
            </a:r>
            <a:r>
              <a:rPr lang="pt-BR" sz="2000" dirty="0"/>
              <a:t>,</a:t>
            </a:r>
            <a:r>
              <a:rPr lang="pt-BR" sz="2000" i="1" dirty="0"/>
              <a:t> </a:t>
            </a:r>
            <a:r>
              <a:rPr lang="pt-BR" sz="2000" dirty="0"/>
              <a:t>desfaz qualquer alteração feita com o banco de dados pela atual transação.</a:t>
            </a:r>
          </a:p>
          <a:p>
            <a:pPr lvl="1">
              <a:lnSpc>
                <a:spcPct val="90000"/>
              </a:lnSpc>
            </a:pPr>
            <a:r>
              <a:rPr lang="pt-BR" sz="2000" i="1" dirty="0"/>
              <a:t>close()</a:t>
            </a:r>
            <a:r>
              <a:rPr lang="pt-BR" sz="2000" dirty="0"/>
              <a:t>, libera o recurso que estava sendo utilizado pelo objeto.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Statement</a:t>
            </a:r>
            <a:r>
              <a:rPr lang="pt-BR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000" dirty="0"/>
              <a:t>Implementação de uma Interface que fornece métodos para executar uma instrução SQL;</a:t>
            </a:r>
          </a:p>
          <a:p>
            <a:pPr>
              <a:lnSpc>
                <a:spcPct val="80000"/>
              </a:lnSpc>
            </a:pPr>
            <a:r>
              <a:rPr lang="pt-BR" sz="2000" dirty="0"/>
              <a:t>Não aceita a passagem de parâmetros</a:t>
            </a:r>
            <a:r>
              <a:rPr lang="pt-BR" sz="2000" dirty="0" smtClean="0"/>
              <a:t>;</a:t>
            </a:r>
            <a:endParaRPr lang="pt-BR" sz="2000" dirty="0"/>
          </a:p>
          <a:p>
            <a:pPr>
              <a:lnSpc>
                <a:spcPct val="80000"/>
              </a:lnSpc>
            </a:pPr>
            <a:r>
              <a:rPr lang="pt-BR" sz="2000" dirty="0" smtClean="0"/>
              <a:t>Os principais </a:t>
            </a:r>
            <a:r>
              <a:rPr lang="pt-BR" sz="2000" dirty="0"/>
              <a:t>métodos da Interface </a:t>
            </a:r>
            <a:r>
              <a:rPr lang="pt-BR" sz="2000" i="1" dirty="0" err="1"/>
              <a:t>Statement</a:t>
            </a:r>
            <a:r>
              <a:rPr lang="pt-BR" sz="2000" dirty="0"/>
              <a:t> são (SUN, 2007):</a:t>
            </a:r>
          </a:p>
          <a:p>
            <a:pPr lvl="1">
              <a:lnSpc>
                <a:spcPct val="80000"/>
              </a:lnSpc>
            </a:pPr>
            <a:r>
              <a:rPr lang="pt-BR" sz="2000" i="1" dirty="0" err="1"/>
              <a:t>executeUpdate</a:t>
            </a:r>
            <a:r>
              <a:rPr lang="pt-BR" sz="2000" i="1" dirty="0"/>
              <a:t>()</a:t>
            </a:r>
            <a:r>
              <a:rPr lang="pt-BR" sz="2000" dirty="0"/>
              <a:t>, executa instruções SQL do tipo: </a:t>
            </a:r>
            <a:r>
              <a:rPr lang="pt-BR" sz="2000" i="1" dirty="0"/>
              <a:t>INSERT</a:t>
            </a:r>
            <a:r>
              <a:rPr lang="pt-BR" sz="2000" dirty="0"/>
              <a:t>, </a:t>
            </a:r>
            <a:r>
              <a:rPr lang="pt-BR" sz="2000" i="1" dirty="0"/>
              <a:t>UPDATE </a:t>
            </a:r>
            <a:r>
              <a:rPr lang="pt-BR" sz="2000" dirty="0"/>
              <a:t>e </a:t>
            </a:r>
            <a:r>
              <a:rPr lang="pt-BR" sz="2000" i="1" dirty="0"/>
              <a:t>DELETE</a:t>
            </a:r>
            <a:r>
              <a:rPr lang="pt-BR" sz="2000" dirty="0"/>
              <a:t>;</a:t>
            </a:r>
          </a:p>
          <a:p>
            <a:pPr lvl="1">
              <a:lnSpc>
                <a:spcPct val="80000"/>
              </a:lnSpc>
            </a:pPr>
            <a:r>
              <a:rPr lang="pt-BR" sz="2000" i="1" dirty="0"/>
              <a:t>execute()</a:t>
            </a:r>
            <a:r>
              <a:rPr lang="pt-BR" sz="2000" dirty="0"/>
              <a:t>, executa instruções SQL de busca de dados do tipo </a:t>
            </a:r>
            <a:r>
              <a:rPr lang="pt-BR" sz="2000" i="1" dirty="0"/>
              <a:t>SELECT</a:t>
            </a:r>
            <a:r>
              <a:rPr lang="pt-BR" sz="2000" dirty="0"/>
              <a:t>;</a:t>
            </a:r>
          </a:p>
          <a:p>
            <a:pPr lvl="1">
              <a:lnSpc>
                <a:spcPct val="80000"/>
              </a:lnSpc>
            </a:pPr>
            <a:r>
              <a:rPr lang="pt-BR" sz="2000" i="1" dirty="0"/>
              <a:t>close()</a:t>
            </a:r>
            <a:r>
              <a:rPr lang="pt-BR" sz="2000" dirty="0"/>
              <a:t>, libera o recurso que estava sendo utilizado pelo objeto.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// </a:t>
            </a:r>
            <a:r>
              <a:rPr lang="en-US" sz="2000" dirty="0" err="1"/>
              <a:t>Instanciando</a:t>
            </a:r>
            <a:r>
              <a:rPr lang="en-US" sz="2000" dirty="0"/>
              <a:t> o </a:t>
            </a:r>
            <a:r>
              <a:rPr lang="en-US" sz="2000" dirty="0" err="1"/>
              <a:t>objeto</a:t>
            </a:r>
            <a:r>
              <a:rPr lang="en-US" sz="2000" dirty="0"/>
              <a:t> statement (stmt)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Statement stmt = </a:t>
            </a:r>
            <a:r>
              <a:rPr lang="en-US" sz="2000" dirty="0" err="1"/>
              <a:t>conn.createStatement</a:t>
            </a:r>
            <a:r>
              <a:rPr lang="en-US" sz="2000" dirty="0"/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2000" dirty="0"/>
              <a:t>// Executando uma instrução SQL.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2000" dirty="0" err="1"/>
              <a:t>stmt</a:t>
            </a:r>
            <a:r>
              <a:rPr lang="pt-BR" sz="2000" dirty="0"/>
              <a:t>.</a:t>
            </a:r>
            <a:r>
              <a:rPr lang="pt-BR" sz="2000" dirty="0" err="1"/>
              <a:t>executeUpdate</a:t>
            </a:r>
            <a:r>
              <a:rPr lang="pt-BR" sz="2000" dirty="0"/>
              <a:t>(“INSERT INTO ALUNO VALUES (1, ‘Pedro da Silva’)”);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PreparedStatement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A interface </a:t>
            </a:r>
            <a:r>
              <a:rPr lang="pt-BR" sz="2400" dirty="0" err="1"/>
              <a:t>PreparedStatement</a:t>
            </a:r>
            <a:r>
              <a:rPr lang="pt-BR" sz="2400" dirty="0"/>
              <a:t> possui todos os recursos da interface </a:t>
            </a:r>
            <a:r>
              <a:rPr lang="pt-BR" sz="2400" dirty="0" err="1"/>
              <a:t>Statement</a:t>
            </a:r>
            <a:r>
              <a:rPr lang="pt-BR" sz="2400" dirty="0"/>
              <a:t>;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acrescentando a utilização de parâmetros em uma instrução SQL</a:t>
            </a:r>
            <a:r>
              <a:rPr lang="pt-BR" sz="2400" dirty="0" smtClean="0"/>
              <a:t>;</a:t>
            </a: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dirty="0"/>
              <a:t>métodos da interface </a:t>
            </a:r>
            <a:r>
              <a:rPr lang="pt-BR" sz="2400" dirty="0" err="1"/>
              <a:t>PreparedStatement</a:t>
            </a:r>
            <a:r>
              <a:rPr lang="pt-BR" sz="2400" dirty="0"/>
              <a:t> </a:t>
            </a:r>
            <a:r>
              <a:rPr lang="pt-BR" sz="2400" dirty="0" smtClean="0"/>
              <a:t>são: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i="1" dirty="0"/>
              <a:t>execute()</a:t>
            </a:r>
            <a:r>
              <a:rPr lang="pt-BR" sz="2400" dirty="0"/>
              <a:t>, consolida a instrução SQL informada;</a:t>
            </a:r>
          </a:p>
          <a:p>
            <a:pPr lvl="1">
              <a:lnSpc>
                <a:spcPct val="90000"/>
              </a:lnSpc>
            </a:pPr>
            <a:r>
              <a:rPr lang="pt-BR" sz="2400" i="1" dirty="0" err="1"/>
              <a:t>setDate</a:t>
            </a:r>
            <a:r>
              <a:rPr lang="pt-BR" sz="2400" i="1" dirty="0"/>
              <a:t>()</a:t>
            </a:r>
            <a:r>
              <a:rPr lang="pt-BR" sz="2400" dirty="0"/>
              <a:t>, método utilizado para atribuir um valor do tipo Data;</a:t>
            </a:r>
          </a:p>
          <a:p>
            <a:pPr lvl="1">
              <a:lnSpc>
                <a:spcPct val="90000"/>
              </a:lnSpc>
            </a:pPr>
            <a:r>
              <a:rPr lang="pt-BR" sz="2400" i="1" dirty="0" err="1"/>
              <a:t>setInt</a:t>
            </a:r>
            <a:r>
              <a:rPr lang="pt-BR" sz="2400" i="1" dirty="0"/>
              <a:t>()</a:t>
            </a:r>
            <a:r>
              <a:rPr lang="pt-BR" sz="2400" dirty="0"/>
              <a:t>, utilizado para atribuir valores do tipo inteiro;</a:t>
            </a:r>
          </a:p>
          <a:p>
            <a:pPr lvl="1">
              <a:lnSpc>
                <a:spcPct val="90000"/>
              </a:lnSpc>
            </a:pPr>
            <a:r>
              <a:rPr lang="pt-BR" sz="2400" i="1" dirty="0" err="1"/>
              <a:t>setString</a:t>
            </a:r>
            <a:r>
              <a:rPr lang="pt-BR" sz="2400" i="1" dirty="0"/>
              <a:t>()</a:t>
            </a:r>
            <a:r>
              <a:rPr lang="pt-BR" sz="2400" dirty="0"/>
              <a:t>, método utilizado para atribuir valores do tipo Alfa Numéricos. </a:t>
            </a:r>
            <a:endParaRPr lang="pt-BR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PreparedStatement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Exemplo: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sz="2800" dirty="0" smtClean="0"/>
              <a:t>// </a:t>
            </a:r>
            <a:r>
              <a:rPr lang="en-US" sz="2800" dirty="0" err="1" smtClean="0"/>
              <a:t>Instanciando</a:t>
            </a:r>
            <a:r>
              <a:rPr lang="en-US" sz="2800" dirty="0" smtClean="0"/>
              <a:t> o </a:t>
            </a:r>
            <a:r>
              <a:rPr lang="en-US" sz="2800" dirty="0" err="1" smtClean="0"/>
              <a:t>objeto</a:t>
            </a:r>
            <a:r>
              <a:rPr lang="en-US" sz="2800" dirty="0" smtClean="0"/>
              <a:t> </a:t>
            </a:r>
            <a:r>
              <a:rPr lang="en-US" sz="2800" dirty="0" err="1" smtClean="0"/>
              <a:t>preparedStatement</a:t>
            </a:r>
            <a:r>
              <a:rPr lang="en-US" sz="2800" dirty="0" smtClean="0"/>
              <a:t> (</a:t>
            </a:r>
            <a:r>
              <a:rPr lang="en-US" sz="2800" dirty="0" err="1" smtClean="0"/>
              <a:t>pstmt</a:t>
            </a:r>
            <a:r>
              <a:rPr lang="en-US" sz="2800" dirty="0" smtClean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 dirty="0" smtClean="0"/>
              <a:t>	</a:t>
            </a:r>
            <a:r>
              <a:rPr lang="pt-BR" sz="2800" dirty="0" err="1" smtClean="0"/>
              <a:t>PreparedStatement</a:t>
            </a:r>
            <a:r>
              <a:rPr lang="pt-BR" sz="2800" dirty="0" smtClean="0"/>
              <a:t> </a:t>
            </a:r>
            <a:r>
              <a:rPr lang="pt-BR" sz="2800" dirty="0" err="1" smtClean="0"/>
              <a:t>pstmt</a:t>
            </a:r>
            <a:r>
              <a:rPr lang="pt-BR" sz="2800" dirty="0" smtClean="0"/>
              <a:t>;</a:t>
            </a:r>
            <a:endParaRPr lang="en-US" sz="2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pstmt</a:t>
            </a:r>
            <a:r>
              <a:rPr lang="en-US" sz="2800" dirty="0" smtClean="0"/>
              <a:t> = </a:t>
            </a:r>
            <a:r>
              <a:rPr lang="en-US" sz="2800" dirty="0" err="1" smtClean="0"/>
              <a:t>conn.prepareStatement</a:t>
            </a:r>
            <a:r>
              <a:rPr lang="en-US" sz="2800" dirty="0" smtClean="0"/>
              <a:t>("UPDATE ALUNO SET NOME = ?  where id = 1");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	</a:t>
            </a:r>
            <a:r>
              <a:rPr lang="pt-BR" sz="2800" dirty="0" smtClean="0"/>
              <a:t>// </a:t>
            </a:r>
            <a:r>
              <a:rPr lang="pt-BR" sz="2800" dirty="0" err="1" smtClean="0"/>
              <a:t>Setando</a:t>
            </a:r>
            <a:r>
              <a:rPr lang="pt-BR" sz="2800" dirty="0" smtClean="0"/>
              <a:t> o valor ao parâmetro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 dirty="0" smtClean="0"/>
              <a:t>	</a:t>
            </a:r>
            <a:r>
              <a:rPr lang="pt-BR" sz="2800" dirty="0" err="1" smtClean="0"/>
              <a:t>pstmt</a:t>
            </a:r>
            <a:r>
              <a:rPr lang="pt-BR" sz="2800" dirty="0" smtClean="0"/>
              <a:t>.</a:t>
            </a:r>
            <a:r>
              <a:rPr lang="pt-BR" sz="2800" dirty="0" err="1" smtClean="0"/>
              <a:t>setString</a:t>
            </a:r>
            <a:r>
              <a:rPr lang="pt-BR" sz="2800" dirty="0" smtClean="0"/>
              <a:t>(1, "MARIA RITA");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 dirty="0" smtClean="0"/>
              <a:t>	</a:t>
            </a:r>
            <a:r>
              <a:rPr lang="en-US" sz="2800" dirty="0" err="1" smtClean="0"/>
              <a:t>pstmt.execute</a:t>
            </a:r>
            <a:r>
              <a:rPr lang="en-US" sz="2800" dirty="0" smtClean="0"/>
              <a:t>();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ResultSet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Esta interface permite o recebimento e gerenciamento do conjunto de dados resultante de uma consulta SQL;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métodos capazes de acessar os dados;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métodos desta interface </a:t>
            </a:r>
            <a:r>
              <a:rPr lang="pt-BR" sz="2400" dirty="0" err="1"/>
              <a:t>freqüentemente</a:t>
            </a:r>
            <a:r>
              <a:rPr lang="pt-BR" sz="2400" dirty="0"/>
              <a:t> </a:t>
            </a:r>
            <a:r>
              <a:rPr lang="pt-BR" sz="2400" dirty="0" smtClean="0"/>
              <a:t>utilizados: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i="1" dirty="0" err="1"/>
              <a:t>next</a:t>
            </a:r>
            <a:r>
              <a:rPr lang="pt-BR" sz="2400" i="1" dirty="0"/>
              <a:t>()</a:t>
            </a:r>
            <a:r>
              <a:rPr lang="pt-BR" sz="2400" dirty="0"/>
              <a:t>, move o cursor para a próxima linha de dados, já que o conjunto de dados retornados pela consulta SQL é armazenado como em uma lista.</a:t>
            </a:r>
          </a:p>
          <a:p>
            <a:pPr lvl="1">
              <a:lnSpc>
                <a:spcPct val="90000"/>
              </a:lnSpc>
            </a:pPr>
            <a:r>
              <a:rPr lang="pt-BR" sz="2400" i="1" dirty="0"/>
              <a:t>close()</a:t>
            </a:r>
            <a:r>
              <a:rPr lang="pt-BR" sz="2400" dirty="0"/>
              <a:t>, libera o recurso que estava sendo utilizado pelo objeto.</a:t>
            </a:r>
          </a:p>
          <a:p>
            <a:pPr lvl="1">
              <a:lnSpc>
                <a:spcPct val="90000"/>
              </a:lnSpc>
            </a:pPr>
            <a:r>
              <a:rPr lang="pt-BR" sz="2400" i="1" dirty="0" err="1"/>
              <a:t>getString</a:t>
            </a:r>
            <a:r>
              <a:rPr lang="pt-BR" sz="2400" i="1" dirty="0"/>
              <a:t>(String </a:t>
            </a:r>
            <a:r>
              <a:rPr lang="pt-BR" sz="2400" i="1" dirty="0" err="1"/>
              <a:t>columnName</a:t>
            </a:r>
            <a:r>
              <a:rPr lang="pt-BR" sz="2400" i="1" dirty="0"/>
              <a:t>)</a:t>
            </a:r>
            <a:r>
              <a:rPr lang="pt-BR" sz="2400" dirty="0"/>
              <a:t>, recupera o valor da coluna informada como parâmetro, da linha atual do conjunto de dados recebidos pelo objeto </a:t>
            </a:r>
            <a:r>
              <a:rPr lang="pt-BR" sz="2400" dirty="0" err="1"/>
              <a:t>ResultSet</a:t>
            </a:r>
            <a:r>
              <a:rPr lang="pt-BR" sz="2400" dirty="0"/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ResultSet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//Recebendo o conjunto de dados da consulta SQL 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/>
              <a:t>ResultSet</a:t>
            </a:r>
            <a:r>
              <a:rPr lang="en-US" sz="2400" dirty="0"/>
              <a:t> </a:t>
            </a:r>
            <a:r>
              <a:rPr lang="en-US" sz="2400" dirty="0" err="1"/>
              <a:t>rs</a:t>
            </a:r>
            <a:r>
              <a:rPr lang="en-US" sz="2400" dirty="0"/>
              <a:t> = </a:t>
            </a:r>
            <a:r>
              <a:rPr lang="en-US" sz="2400" dirty="0" err="1"/>
              <a:t>stmt.executeQuery</a:t>
            </a:r>
            <a:r>
              <a:rPr lang="en-US" sz="2400" dirty="0"/>
              <a:t>("SELECT id, </a:t>
            </a:r>
            <a:r>
              <a:rPr lang="en-US" sz="2400" dirty="0" err="1"/>
              <a:t>nome</a:t>
            </a:r>
            <a:r>
              <a:rPr lang="en-US" sz="2400" dirty="0"/>
              <a:t> FROM ALUNO");          </a:t>
            </a:r>
            <a:endParaRPr lang="pt-BR" sz="2400" dirty="0"/>
          </a:p>
          <a:p>
            <a:pPr>
              <a:lnSpc>
                <a:spcPct val="90000"/>
              </a:lnSpc>
              <a:buFontTx/>
              <a:buNone/>
            </a:pPr>
            <a:endParaRPr lang="pt-BR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// Se houver resultados, posiciona-se o cursor na próxima linha de dados</a:t>
            </a:r>
            <a:endParaRPr lang="pt-BR" sz="24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b="1" dirty="0" err="1"/>
              <a:t>while</a:t>
            </a:r>
            <a:r>
              <a:rPr lang="pt-BR" sz="2400" dirty="0"/>
              <a:t> (</a:t>
            </a:r>
            <a:r>
              <a:rPr lang="pt-BR" sz="2400" dirty="0" err="1"/>
              <a:t>rs.next</a:t>
            </a:r>
            <a:r>
              <a:rPr lang="pt-BR" sz="2400" dirty="0"/>
              <a:t>()) {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	// Recuperando os dados retornados pela consulta SQL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	</a:t>
            </a:r>
            <a:r>
              <a:rPr lang="en-US" sz="2400" b="1" dirty="0" err="1"/>
              <a:t>int</a:t>
            </a:r>
            <a:r>
              <a:rPr lang="en-US" sz="2400" dirty="0"/>
              <a:t> id = </a:t>
            </a:r>
            <a:r>
              <a:rPr lang="en-US" sz="2400" dirty="0" err="1"/>
              <a:t>rs.getInt</a:t>
            </a:r>
            <a:r>
              <a:rPr lang="en-US" sz="2400" dirty="0"/>
              <a:t>("id");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String </a:t>
            </a:r>
            <a:r>
              <a:rPr lang="en-US" sz="2400" dirty="0" err="1"/>
              <a:t>nome</a:t>
            </a:r>
            <a:r>
              <a:rPr lang="en-US" sz="2400" dirty="0"/>
              <a:t> = </a:t>
            </a:r>
            <a:r>
              <a:rPr lang="en-US" sz="2400" dirty="0" err="1"/>
              <a:t>rs.getString</a:t>
            </a:r>
            <a:r>
              <a:rPr lang="en-US" sz="2400" dirty="0"/>
              <a:t>("</a:t>
            </a:r>
            <a:r>
              <a:rPr lang="en-US" sz="2400" dirty="0" err="1"/>
              <a:t>nome</a:t>
            </a:r>
            <a:r>
              <a:rPr lang="en-US" sz="2400" dirty="0"/>
              <a:t>");        		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}</a:t>
            </a:r>
            <a:r>
              <a:rPr lang="pt-BR" sz="24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sz="2000" dirty="0"/>
          </a:p>
          <a:p>
            <a:pPr>
              <a:lnSpc>
                <a:spcPct val="90000"/>
              </a:lnSpc>
            </a:pPr>
            <a:r>
              <a:rPr lang="pt-BR" sz="2400" dirty="0"/>
              <a:t>métodos como o </a:t>
            </a:r>
            <a:r>
              <a:rPr lang="pt-BR" sz="2400" i="1" dirty="0" err="1"/>
              <a:t>getInt</a:t>
            </a:r>
            <a:r>
              <a:rPr lang="pt-BR" sz="2400" i="1" dirty="0"/>
              <a:t>()</a:t>
            </a:r>
            <a:r>
              <a:rPr lang="pt-BR" sz="2400" dirty="0"/>
              <a:t>, </a:t>
            </a:r>
            <a:r>
              <a:rPr lang="pt-BR" sz="2400" i="1" dirty="0" err="1"/>
              <a:t>getString</a:t>
            </a:r>
            <a:r>
              <a:rPr lang="pt-BR" sz="2400" i="1" dirty="0"/>
              <a:t>()</a:t>
            </a:r>
            <a:r>
              <a:rPr lang="pt-BR" sz="2400" dirty="0"/>
              <a:t> para recuperar os valores;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468</Words>
  <Application>Microsoft Office PowerPoint</Application>
  <PresentationFormat>Apresentação na tela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JDBC</vt:lpstr>
      <vt:lpstr>JDBC</vt:lpstr>
      <vt:lpstr>DriverManager</vt:lpstr>
      <vt:lpstr>Connection</vt:lpstr>
      <vt:lpstr>Statement </vt:lpstr>
      <vt:lpstr>PreparedStatement</vt:lpstr>
      <vt:lpstr>PreparedStatement</vt:lpstr>
      <vt:lpstr>ResultSet </vt:lpstr>
      <vt:lpstr>ResultSet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Ivan</dc:creator>
  <cp:lastModifiedBy>Ivan Pagnoncelli</cp:lastModifiedBy>
  <cp:revision>5</cp:revision>
  <dcterms:created xsi:type="dcterms:W3CDTF">2011-04-25T23:17:53Z</dcterms:created>
  <dcterms:modified xsi:type="dcterms:W3CDTF">2015-09-22T22:06:55Z</dcterms:modified>
</cp:coreProperties>
</file>