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2" r:id="rId18"/>
    <p:sldId id="263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599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046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11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1072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77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7931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5203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10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823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216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0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606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04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138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714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806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A864-DCAF-40E1-9A25-5FCA4C88EAD8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4ACA4C-4034-47B5-8C67-1E86004D84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908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3C7E-5B6A-4C6D-9A7E-E1B02729B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DESKRIPSI PERANCANGAN PERANGKAT LUNAK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E4D74-AEA2-4140-BE1F-62BF0EFFC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dan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Otomotif</a:t>
            </a:r>
            <a:r>
              <a:rPr lang="en-US" dirty="0"/>
              <a:t> (SPPO)</a:t>
            </a:r>
          </a:p>
          <a:p>
            <a:r>
              <a:rPr lang="en-US" dirty="0"/>
              <a:t>Astri Asroviana P (1301150738)</a:t>
            </a:r>
          </a:p>
          <a:p>
            <a:r>
              <a:rPr lang="en-US" dirty="0" err="1"/>
              <a:t>Kumala</a:t>
            </a:r>
            <a:r>
              <a:rPr lang="en-US" dirty="0"/>
              <a:t> </a:t>
            </a:r>
            <a:r>
              <a:rPr lang="en-US" dirty="0" err="1"/>
              <a:t>Dewi</a:t>
            </a:r>
            <a:r>
              <a:rPr lang="en-US" dirty="0"/>
              <a:t> TS (1301150735)</a:t>
            </a:r>
          </a:p>
          <a:p>
            <a:r>
              <a:rPr lang="en-US" dirty="0"/>
              <a:t>Muhammad </a:t>
            </a:r>
            <a:r>
              <a:rPr lang="en-US" dirty="0" err="1"/>
              <a:t>Naufal</a:t>
            </a:r>
            <a:r>
              <a:rPr lang="en-US" dirty="0"/>
              <a:t> (1301150777)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534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9BCD-C84D-45EB-984D-8F07A96D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01F89-7EF5-42F3-B180-C7274FB8125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22443"/>
            <a:ext cx="4183062" cy="3357727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7FB8CDD-BE99-4676-B531-5CADCB4A5DC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6000792"/>
              </p:ext>
            </p:extLst>
          </p:nvPr>
        </p:nvGraphicFramePr>
        <p:xfrm>
          <a:off x="6337005" y="3125972"/>
          <a:ext cx="5016793" cy="1862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426">
                  <a:extLst>
                    <a:ext uri="{9D8B030D-6E8A-4147-A177-3AD203B41FA5}">
                      <a16:colId xmlns:a16="http://schemas.microsoft.com/office/drawing/2014/main" val="3302914428"/>
                    </a:ext>
                  </a:extLst>
                </a:gridCol>
                <a:gridCol w="512520">
                  <a:extLst>
                    <a:ext uri="{9D8B030D-6E8A-4147-A177-3AD203B41FA5}">
                      <a16:colId xmlns:a16="http://schemas.microsoft.com/office/drawing/2014/main" val="754347781"/>
                    </a:ext>
                  </a:extLst>
                </a:gridCol>
                <a:gridCol w="921452">
                  <a:extLst>
                    <a:ext uri="{9D8B030D-6E8A-4147-A177-3AD203B41FA5}">
                      <a16:colId xmlns:a16="http://schemas.microsoft.com/office/drawing/2014/main" val="167011874"/>
                    </a:ext>
                  </a:extLst>
                </a:gridCol>
                <a:gridCol w="2561395">
                  <a:extLst>
                    <a:ext uri="{9D8B030D-6E8A-4147-A177-3AD203B41FA5}">
                      <a16:colId xmlns:a16="http://schemas.microsoft.com/office/drawing/2014/main" val="3988899592"/>
                    </a:ext>
                  </a:extLst>
                </a:gridCol>
              </a:tblGrid>
              <a:tr h="163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Id_Objek 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Jenis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Nama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Keterangan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2503898678"/>
                  </a:ext>
                </a:extLst>
              </a:tr>
              <a:tr h="4911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Ceklis 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Checkbox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Transaksi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Jika pelanggan menceklis pilihan transaksi nya artinya pelanggan memberi tau bahwa dia akan melakukan pembayaran cash ataupun kredit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1307675237"/>
                  </a:ext>
                </a:extLst>
              </a:tr>
              <a:tr h="6549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Tombol_Selanjutnya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Button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Selanjutnya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Jika diklik, pelanggan telah melakukan salah satu syarat untuk melakukan pemesanan produk dengan mengisi data diri nya lengkap dan meyakini bahwa data diri nya benar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3995785360"/>
                  </a:ext>
                </a:extLst>
              </a:tr>
              <a:tr h="3274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Tombol_Pesan_Lagi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Button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Pesan Lagi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</a:rPr>
                        <a:t>Jika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diklik</a:t>
                      </a:r>
                      <a:r>
                        <a:rPr lang="en-GB" sz="1000" dirty="0">
                          <a:effectLst/>
                        </a:rPr>
                        <a:t>, </a:t>
                      </a:r>
                      <a:r>
                        <a:rPr lang="en-GB" sz="1000" dirty="0" err="1">
                          <a:effectLst/>
                        </a:rPr>
                        <a:t>pelanggan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akan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kembali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lagi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ke</a:t>
                      </a:r>
                      <a:r>
                        <a:rPr lang="en-GB" sz="1000" dirty="0">
                          <a:effectLst/>
                        </a:rPr>
                        <a:t> menu </a:t>
                      </a:r>
                      <a:r>
                        <a:rPr lang="en-GB" sz="1000" dirty="0" err="1">
                          <a:effectLst/>
                        </a:rPr>
                        <a:t>utama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yakni</a:t>
                      </a:r>
                      <a:r>
                        <a:rPr lang="en-GB" sz="1000" dirty="0">
                          <a:effectLst/>
                        </a:rPr>
                        <a:t> home </a:t>
                      </a:r>
                      <a:r>
                        <a:rPr lang="en-GB" sz="1000" dirty="0" err="1">
                          <a:effectLst/>
                        </a:rPr>
                        <a:t>dari</a:t>
                      </a:r>
                      <a:r>
                        <a:rPr lang="en-GB" sz="1000" dirty="0">
                          <a:effectLst/>
                        </a:rPr>
                        <a:t> web</a:t>
                      </a:r>
                      <a:endParaRPr lang="en-ID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1751436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11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FCDB-45BB-4CB2-BAEB-A6FF953E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74907-0510-496F-B23C-87B3D7F7048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22443"/>
            <a:ext cx="4183062" cy="3357727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B63271-161D-466D-98B6-6EAF77D0FF3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3010694"/>
          <a:ext cx="5181599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981">
                  <a:extLst>
                    <a:ext uri="{9D8B030D-6E8A-4147-A177-3AD203B41FA5}">
                      <a16:colId xmlns:a16="http://schemas.microsoft.com/office/drawing/2014/main" val="3702724947"/>
                    </a:ext>
                  </a:extLst>
                </a:gridCol>
                <a:gridCol w="529357">
                  <a:extLst>
                    <a:ext uri="{9D8B030D-6E8A-4147-A177-3AD203B41FA5}">
                      <a16:colId xmlns:a16="http://schemas.microsoft.com/office/drawing/2014/main" val="1767154147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2909045198"/>
                    </a:ext>
                  </a:extLst>
                </a:gridCol>
                <a:gridCol w="2645539">
                  <a:extLst>
                    <a:ext uri="{9D8B030D-6E8A-4147-A177-3AD203B41FA5}">
                      <a16:colId xmlns:a16="http://schemas.microsoft.com/office/drawing/2014/main" val="2339331570"/>
                    </a:ext>
                  </a:extLst>
                </a:gridCol>
              </a:tblGrid>
              <a:tr h="149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Id_Objek 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Jenis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Nama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Keterangan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1996749202"/>
                  </a:ext>
                </a:extLst>
              </a:tr>
              <a:tr h="448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Tombol_Bank_Mandiri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Button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Bank Mandiri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Jika diklik, pelanggan akan mentransfer ke bank Mandiri untuk melakukan transaksi produk yang dipesan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2863647342"/>
                  </a:ext>
                </a:extLst>
              </a:tr>
              <a:tr h="448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Tombol_Bank_BRI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Button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Bank BRI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Jika diklik, pelanggan akan mentransfer ke bank BRI untuk melakukan transaksi produk yang dipesan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2820440471"/>
                  </a:ext>
                </a:extLst>
              </a:tr>
              <a:tr h="448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Tombol_Bank_BNI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Button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Bank BNI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Jika diklik, pelanggan akan mentransfer ke bank BNI untuk melakukan transaksi produk yang dipesan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4111639537"/>
                  </a:ext>
                </a:extLst>
              </a:tr>
              <a:tr h="448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Tombol_Bank_BCA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Button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Bank BCA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</a:rPr>
                        <a:t>Jika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diklik</a:t>
                      </a:r>
                      <a:r>
                        <a:rPr lang="en-GB" sz="1000" dirty="0">
                          <a:effectLst/>
                        </a:rPr>
                        <a:t>, </a:t>
                      </a:r>
                      <a:r>
                        <a:rPr lang="en-GB" sz="1000" dirty="0" err="1">
                          <a:effectLst/>
                        </a:rPr>
                        <a:t>pelanggan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akan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mentransfer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ke</a:t>
                      </a:r>
                      <a:r>
                        <a:rPr lang="en-GB" sz="1000" dirty="0">
                          <a:effectLst/>
                        </a:rPr>
                        <a:t> bank BCA </a:t>
                      </a:r>
                      <a:r>
                        <a:rPr lang="en-GB" sz="1000" dirty="0" err="1">
                          <a:effectLst/>
                        </a:rPr>
                        <a:t>untuk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melakukan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transaksi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produk</a:t>
                      </a:r>
                      <a:r>
                        <a:rPr lang="en-GB" sz="1000" dirty="0">
                          <a:effectLst/>
                        </a:rPr>
                        <a:t> yang </a:t>
                      </a:r>
                      <a:r>
                        <a:rPr lang="en-GB" sz="1000" dirty="0" err="1">
                          <a:effectLst/>
                        </a:rPr>
                        <a:t>dipesan</a:t>
                      </a:r>
                      <a:endParaRPr lang="en-ID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104509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49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6F4B-1FA6-4C5C-AECB-B6287CF9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F3D82-983C-4068-82A6-1CAAD4B0C51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22443"/>
            <a:ext cx="4183062" cy="3357727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1FC055-8BD6-4D97-AE0D-D66FBB56561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3767312"/>
          <a:ext cx="5181599" cy="467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981">
                  <a:extLst>
                    <a:ext uri="{9D8B030D-6E8A-4147-A177-3AD203B41FA5}">
                      <a16:colId xmlns:a16="http://schemas.microsoft.com/office/drawing/2014/main" val="316646306"/>
                    </a:ext>
                  </a:extLst>
                </a:gridCol>
                <a:gridCol w="529357">
                  <a:extLst>
                    <a:ext uri="{9D8B030D-6E8A-4147-A177-3AD203B41FA5}">
                      <a16:colId xmlns:a16="http://schemas.microsoft.com/office/drawing/2014/main" val="2101368747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903480054"/>
                    </a:ext>
                  </a:extLst>
                </a:gridCol>
                <a:gridCol w="2645539">
                  <a:extLst>
                    <a:ext uri="{9D8B030D-6E8A-4147-A177-3AD203B41FA5}">
                      <a16:colId xmlns:a16="http://schemas.microsoft.com/office/drawing/2014/main" val="2065996334"/>
                    </a:ext>
                  </a:extLst>
                </a:gridCol>
              </a:tblGrid>
              <a:tr h="149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Id_Objek 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Jenis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Nama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Keterangan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4249329115"/>
                  </a:ext>
                </a:extLst>
              </a:tr>
              <a:tr h="3155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Tombol_saya_sudah_bayar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Button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Saya Sudah Bayar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</a:rPr>
                        <a:t>Jika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diklik</a:t>
                      </a:r>
                      <a:r>
                        <a:rPr lang="en-GB" sz="1000" dirty="0">
                          <a:effectLst/>
                        </a:rPr>
                        <a:t>, </a:t>
                      </a:r>
                      <a:r>
                        <a:rPr lang="en-GB" sz="1000" dirty="0" err="1">
                          <a:effectLst/>
                        </a:rPr>
                        <a:t>pelanggan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mengakui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bahwa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telah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melakukan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transaksi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produk</a:t>
                      </a:r>
                      <a:endParaRPr lang="en-ID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362617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42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55C3-61D0-4632-B9E0-D22DF803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5DB840-03CD-42BE-A55B-58BD37E2926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22443"/>
            <a:ext cx="4183062" cy="3357727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B173866-22FE-4A73-B2E9-287B98EC3F5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3620294"/>
          <a:ext cx="5181599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981">
                  <a:extLst>
                    <a:ext uri="{9D8B030D-6E8A-4147-A177-3AD203B41FA5}">
                      <a16:colId xmlns:a16="http://schemas.microsoft.com/office/drawing/2014/main" val="3749150388"/>
                    </a:ext>
                  </a:extLst>
                </a:gridCol>
                <a:gridCol w="529357">
                  <a:extLst>
                    <a:ext uri="{9D8B030D-6E8A-4147-A177-3AD203B41FA5}">
                      <a16:colId xmlns:a16="http://schemas.microsoft.com/office/drawing/2014/main" val="4240339916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391385459"/>
                    </a:ext>
                  </a:extLst>
                </a:gridCol>
                <a:gridCol w="2645539">
                  <a:extLst>
                    <a:ext uri="{9D8B030D-6E8A-4147-A177-3AD203B41FA5}">
                      <a16:colId xmlns:a16="http://schemas.microsoft.com/office/drawing/2014/main" val="1317037551"/>
                    </a:ext>
                  </a:extLst>
                </a:gridCol>
              </a:tblGrid>
              <a:tr h="149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Id_Objek 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Jenis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Nama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Keterangan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2033174523"/>
                  </a:ext>
                </a:extLst>
              </a:tr>
              <a:tr h="5975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Tombol_Unggah_Bukti_Pembayaran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Button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Unggah_Bukti_Pembayaran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</a:rPr>
                        <a:t>Jika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diklik</a:t>
                      </a:r>
                      <a:r>
                        <a:rPr lang="en-GB" sz="1000" dirty="0">
                          <a:effectLst/>
                        </a:rPr>
                        <a:t>, </a:t>
                      </a:r>
                      <a:r>
                        <a:rPr lang="en-GB" sz="1000" dirty="0" err="1">
                          <a:effectLst/>
                        </a:rPr>
                        <a:t>pelanggan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akan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diminta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untuk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unggah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bukti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transaksi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nya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dengan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memfoto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bukti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apapun</a:t>
                      </a:r>
                      <a:r>
                        <a:rPr lang="en-GB" sz="1000" dirty="0">
                          <a:effectLst/>
                        </a:rPr>
                        <a:t> yang </a:t>
                      </a:r>
                      <a:r>
                        <a:rPr lang="en-GB" sz="1000" dirty="0" err="1">
                          <a:effectLst/>
                        </a:rPr>
                        <a:t>membuktikan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kalau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pelanggan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udah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transaksi</a:t>
                      </a:r>
                      <a:endParaRPr lang="en-ID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285925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29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89CD-A4B6-4C13-8811-4FC5E811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01CFA-91A3-4F9C-AA43-7CE6EC9B34A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22443"/>
            <a:ext cx="4183062" cy="3357727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A8B326-8C4B-45AD-8816-8530EC249D1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3696494"/>
          <a:ext cx="518159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981">
                  <a:extLst>
                    <a:ext uri="{9D8B030D-6E8A-4147-A177-3AD203B41FA5}">
                      <a16:colId xmlns:a16="http://schemas.microsoft.com/office/drawing/2014/main" val="1547815822"/>
                    </a:ext>
                  </a:extLst>
                </a:gridCol>
                <a:gridCol w="529357">
                  <a:extLst>
                    <a:ext uri="{9D8B030D-6E8A-4147-A177-3AD203B41FA5}">
                      <a16:colId xmlns:a16="http://schemas.microsoft.com/office/drawing/2014/main" val="3988861750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3617621034"/>
                    </a:ext>
                  </a:extLst>
                </a:gridCol>
                <a:gridCol w="2645539">
                  <a:extLst>
                    <a:ext uri="{9D8B030D-6E8A-4147-A177-3AD203B41FA5}">
                      <a16:colId xmlns:a16="http://schemas.microsoft.com/office/drawing/2014/main" val="3102466580"/>
                    </a:ext>
                  </a:extLst>
                </a:gridCol>
              </a:tblGrid>
              <a:tr h="149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Id_Objek 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Jenis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Nama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Keterangan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896805786"/>
                  </a:ext>
                </a:extLst>
              </a:tr>
              <a:tr h="448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Tombol_Selesai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Button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Selesai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</a:rPr>
                        <a:t>Jika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diklik</a:t>
                      </a:r>
                      <a:r>
                        <a:rPr lang="en-GB" sz="1000" dirty="0">
                          <a:effectLst/>
                        </a:rPr>
                        <a:t>, </a:t>
                      </a:r>
                      <a:r>
                        <a:rPr lang="en-GB" sz="1000" dirty="0" err="1">
                          <a:effectLst/>
                        </a:rPr>
                        <a:t>artinya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pelanggan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telah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menyelesaikan</a:t>
                      </a:r>
                      <a:r>
                        <a:rPr lang="en-GB" sz="1000" dirty="0">
                          <a:effectLst/>
                        </a:rPr>
                        <a:t> proses </a:t>
                      </a:r>
                      <a:r>
                        <a:rPr lang="en-GB" sz="1000" dirty="0" err="1">
                          <a:effectLst/>
                        </a:rPr>
                        <a:t>pemesanan</a:t>
                      </a:r>
                      <a:r>
                        <a:rPr lang="en-GB" sz="1000" dirty="0">
                          <a:effectLst/>
                        </a:rPr>
                        <a:t> dan </a:t>
                      </a:r>
                      <a:r>
                        <a:rPr lang="en-GB" sz="1000" dirty="0" err="1">
                          <a:effectLst/>
                        </a:rPr>
                        <a:t>transaksi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produk</a:t>
                      </a:r>
                      <a:r>
                        <a:rPr lang="en-GB" sz="1000" dirty="0">
                          <a:effectLst/>
                        </a:rPr>
                        <a:t> yang </a:t>
                      </a:r>
                      <a:r>
                        <a:rPr lang="en-GB" sz="1000" dirty="0" err="1">
                          <a:effectLst/>
                        </a:rPr>
                        <a:t>dipesannya</a:t>
                      </a:r>
                      <a:endParaRPr lang="en-ID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162240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18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F6EB-7769-43E7-AB71-C938F931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687D2-C55F-43E9-96BF-1752D8A08CF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22443"/>
            <a:ext cx="4183062" cy="3357727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392A47-5DB7-44CD-9158-9FC74583249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3544094"/>
          <a:ext cx="5181599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981">
                  <a:extLst>
                    <a:ext uri="{9D8B030D-6E8A-4147-A177-3AD203B41FA5}">
                      <a16:colId xmlns:a16="http://schemas.microsoft.com/office/drawing/2014/main" val="698206621"/>
                    </a:ext>
                  </a:extLst>
                </a:gridCol>
                <a:gridCol w="529357">
                  <a:extLst>
                    <a:ext uri="{9D8B030D-6E8A-4147-A177-3AD203B41FA5}">
                      <a16:colId xmlns:a16="http://schemas.microsoft.com/office/drawing/2014/main" val="2405809050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346514151"/>
                    </a:ext>
                  </a:extLst>
                </a:gridCol>
                <a:gridCol w="2645539">
                  <a:extLst>
                    <a:ext uri="{9D8B030D-6E8A-4147-A177-3AD203B41FA5}">
                      <a16:colId xmlns:a16="http://schemas.microsoft.com/office/drawing/2014/main" val="393140749"/>
                    </a:ext>
                  </a:extLst>
                </a:gridCol>
              </a:tblGrid>
              <a:tr h="149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Id_Objek 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Jenis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Nama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Keterangan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2934363057"/>
                  </a:ext>
                </a:extLst>
              </a:tr>
              <a:tr h="448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Pencarian_status_produk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Text Input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Pencarian status produk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Jika pelanggan menginputkan kode produk yang telah didapatnya maka pelanggan akan tau status produk yang dipesannya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130300433"/>
                  </a:ext>
                </a:extLst>
              </a:tr>
              <a:tr h="2987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Tombol_Kembali ke Home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Button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Kembali ke Home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</a:rPr>
                        <a:t>Jika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diklik</a:t>
                      </a:r>
                      <a:r>
                        <a:rPr lang="en-GB" sz="1000" dirty="0">
                          <a:effectLst/>
                        </a:rPr>
                        <a:t>, </a:t>
                      </a:r>
                      <a:r>
                        <a:rPr lang="en-GB" sz="1000" dirty="0" err="1">
                          <a:effectLst/>
                        </a:rPr>
                        <a:t>maka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pelanggan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akan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kembali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ke</a:t>
                      </a:r>
                      <a:r>
                        <a:rPr lang="en-GB" sz="1000" dirty="0">
                          <a:effectLst/>
                        </a:rPr>
                        <a:t> menu </a:t>
                      </a:r>
                      <a:r>
                        <a:rPr lang="en-GB" sz="1000" dirty="0" err="1">
                          <a:effectLst/>
                        </a:rPr>
                        <a:t>awal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tampilan</a:t>
                      </a:r>
                      <a:r>
                        <a:rPr lang="en-GB" sz="1000" dirty="0">
                          <a:effectLst/>
                        </a:rPr>
                        <a:t> web</a:t>
                      </a:r>
                      <a:endParaRPr lang="en-ID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1008476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63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D21F-1609-4262-9370-1BCE5BC6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BFC556-90E4-49FB-921A-2F6A0C7BE93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22443"/>
            <a:ext cx="4183062" cy="3357727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15A7F2-B27A-45A6-BBEB-FDD15D8A9DD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3620294"/>
          <a:ext cx="5181599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981">
                  <a:extLst>
                    <a:ext uri="{9D8B030D-6E8A-4147-A177-3AD203B41FA5}">
                      <a16:colId xmlns:a16="http://schemas.microsoft.com/office/drawing/2014/main" val="1594674664"/>
                    </a:ext>
                  </a:extLst>
                </a:gridCol>
                <a:gridCol w="529357">
                  <a:extLst>
                    <a:ext uri="{9D8B030D-6E8A-4147-A177-3AD203B41FA5}">
                      <a16:colId xmlns:a16="http://schemas.microsoft.com/office/drawing/2014/main" val="2200458939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2960324394"/>
                    </a:ext>
                  </a:extLst>
                </a:gridCol>
                <a:gridCol w="2645539">
                  <a:extLst>
                    <a:ext uri="{9D8B030D-6E8A-4147-A177-3AD203B41FA5}">
                      <a16:colId xmlns:a16="http://schemas.microsoft.com/office/drawing/2014/main" val="3652627219"/>
                    </a:ext>
                  </a:extLst>
                </a:gridCol>
              </a:tblGrid>
              <a:tr h="149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Id_Objek 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Jenis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Nama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Keterangan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2505233707"/>
                  </a:ext>
                </a:extLst>
              </a:tr>
              <a:tr h="5975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Ceklis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Checkbox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Status sparepart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</a:rPr>
                        <a:t>Jika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klik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pilhan</a:t>
                      </a:r>
                      <a:r>
                        <a:rPr lang="en-GB" sz="1000" dirty="0">
                          <a:effectLst/>
                        </a:rPr>
                        <a:t> mana yang </a:t>
                      </a:r>
                      <a:r>
                        <a:rPr lang="en-GB" sz="1000" dirty="0" err="1">
                          <a:effectLst/>
                        </a:rPr>
                        <a:t>akan</a:t>
                      </a:r>
                      <a:r>
                        <a:rPr lang="en-GB" sz="1000" dirty="0">
                          <a:effectLst/>
                        </a:rPr>
                        <a:t> di </a:t>
                      </a:r>
                      <a:r>
                        <a:rPr lang="en-GB" sz="1000" dirty="0" err="1">
                          <a:effectLst/>
                        </a:rPr>
                        <a:t>ceklis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maka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artinya</a:t>
                      </a:r>
                      <a:r>
                        <a:rPr lang="en-GB" sz="1000" dirty="0">
                          <a:effectLst/>
                        </a:rPr>
                        <a:t> supplier </a:t>
                      </a:r>
                      <a:r>
                        <a:rPr lang="en-GB" sz="1000" dirty="0" err="1">
                          <a:effectLst/>
                        </a:rPr>
                        <a:t>telah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memberi</a:t>
                      </a:r>
                      <a:r>
                        <a:rPr lang="en-GB" sz="1000" dirty="0">
                          <a:effectLst/>
                        </a:rPr>
                        <a:t> tau </a:t>
                      </a:r>
                      <a:r>
                        <a:rPr lang="en-GB" sz="1000" dirty="0" err="1">
                          <a:effectLst/>
                        </a:rPr>
                        <a:t>bahwa</a:t>
                      </a:r>
                      <a:r>
                        <a:rPr lang="en-GB" sz="1000" dirty="0">
                          <a:effectLst/>
                        </a:rPr>
                        <a:t> status </a:t>
                      </a:r>
                      <a:r>
                        <a:rPr lang="en-GB" sz="1000" dirty="0" err="1">
                          <a:effectLst/>
                        </a:rPr>
                        <a:t>sparepart</a:t>
                      </a:r>
                      <a:r>
                        <a:rPr lang="en-GB" sz="1000" dirty="0">
                          <a:effectLst/>
                        </a:rPr>
                        <a:t> yang </a:t>
                      </a:r>
                      <a:r>
                        <a:rPr lang="en-GB" sz="1000" dirty="0" err="1">
                          <a:effectLst/>
                        </a:rPr>
                        <a:t>diminta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perusahaan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itu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sesuai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dengan</a:t>
                      </a:r>
                      <a:r>
                        <a:rPr lang="en-GB" sz="1000" dirty="0">
                          <a:effectLst/>
                        </a:rPr>
                        <a:t> yang </a:t>
                      </a:r>
                      <a:r>
                        <a:rPr lang="en-GB" sz="1000" dirty="0" err="1">
                          <a:effectLst/>
                        </a:rPr>
                        <a:t>tersedia</a:t>
                      </a:r>
                      <a:r>
                        <a:rPr lang="en-GB" sz="1000" dirty="0">
                          <a:effectLst/>
                        </a:rPr>
                        <a:t> di checkbox</a:t>
                      </a:r>
                      <a:endParaRPr lang="en-ID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57912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366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B325-0E43-4D5D-AD4D-63288340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8D1000-15FF-434E-B9F0-904577D5F9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330" y="1690688"/>
            <a:ext cx="8314661" cy="46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1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5E67-49A4-4818-96CA-095ACA6E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4342BA-1E41-4F22-A6E8-A0338F253F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98" y="1690688"/>
            <a:ext cx="708128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66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DCF6-1305-4CF0-97A5-EC1B3327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(MVC Pattern)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BB0E1-C187-4112-BFBA-05979939AF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51" y="1913860"/>
            <a:ext cx="7464056" cy="40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5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0698-F53B-4D27-9FE5-EB9EB376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7F6E-F775-410C-BC26-1E53A318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Dokumen</a:t>
            </a:r>
            <a:r>
              <a:rPr lang="en-GB" dirty="0"/>
              <a:t> </a:t>
            </a:r>
            <a:r>
              <a:rPr lang="en-GB" dirty="0" err="1"/>
              <a:t>Deskripsi</a:t>
            </a:r>
            <a:r>
              <a:rPr lang="en-GB" dirty="0"/>
              <a:t> </a:t>
            </a:r>
            <a:r>
              <a:rPr lang="en-GB" dirty="0" err="1"/>
              <a:t>Perancangan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 (DPPL)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dijadikan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acuan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pembuatan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. </a:t>
            </a:r>
            <a:r>
              <a:rPr lang="en-GB" dirty="0" err="1"/>
              <a:t>Dokumen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oleh </a:t>
            </a:r>
            <a:r>
              <a:rPr lang="en-GB" dirty="0" err="1"/>
              <a:t>pengembang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. </a:t>
            </a:r>
            <a:r>
              <a:rPr lang="en-GB" dirty="0" err="1"/>
              <a:t>Tujuan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proyek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mendeskripsikan</a:t>
            </a:r>
            <a:r>
              <a:rPr lang="en-GB" dirty="0"/>
              <a:t> dan </a:t>
            </a:r>
            <a:r>
              <a:rPr lang="en-GB" dirty="0" err="1"/>
              <a:t>memberi</a:t>
            </a:r>
            <a:r>
              <a:rPr lang="en-GB" dirty="0"/>
              <a:t> </a:t>
            </a:r>
            <a:r>
              <a:rPr lang="en-GB" dirty="0" err="1"/>
              <a:t>gambaran</a:t>
            </a:r>
            <a:r>
              <a:rPr lang="en-GB" dirty="0"/>
              <a:t> </a:t>
            </a:r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Penjualan</a:t>
            </a:r>
            <a:r>
              <a:rPr lang="en-GB" dirty="0"/>
              <a:t> </a:t>
            </a:r>
            <a:r>
              <a:rPr lang="en-GB" dirty="0" err="1"/>
              <a:t>Produk</a:t>
            </a:r>
            <a:r>
              <a:rPr lang="en-GB" dirty="0"/>
              <a:t> </a:t>
            </a:r>
            <a:r>
              <a:rPr lang="en-GB" dirty="0" err="1"/>
              <a:t>Otomotif</a:t>
            </a:r>
            <a:r>
              <a:rPr lang="en-GB" dirty="0"/>
              <a:t> (SPPO) </a:t>
            </a:r>
            <a:r>
              <a:rPr lang="en-GB" dirty="0" err="1"/>
              <a:t>dikerjakan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bertahap</a:t>
            </a:r>
            <a:r>
              <a:rPr lang="en-GB" dirty="0"/>
              <a:t>. </a:t>
            </a:r>
            <a:r>
              <a:rPr lang="en-GB" dirty="0" err="1"/>
              <a:t>Proyek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dikatakan</a:t>
            </a:r>
            <a:r>
              <a:rPr lang="en-GB" dirty="0"/>
              <a:t> </a:t>
            </a:r>
            <a:r>
              <a:rPr lang="en-GB" dirty="0" err="1"/>
              <a:t>berhasil</a:t>
            </a:r>
            <a:r>
              <a:rPr lang="en-GB" dirty="0"/>
              <a:t>,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proyek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menangani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kebutuhan</a:t>
            </a:r>
            <a:r>
              <a:rPr lang="en-GB" dirty="0"/>
              <a:t> </a:t>
            </a:r>
            <a:r>
              <a:rPr lang="en-GB" dirty="0" err="1"/>
              <a:t>pengguna</a:t>
            </a:r>
            <a:r>
              <a:rPr lang="en-GB" dirty="0"/>
              <a:t>.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55105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5C37-C2C9-4FA7-915D-23E27DB7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273BB-5656-4600-9887-83527CF472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Use Case 1 : </a:t>
            </a:r>
            <a:r>
              <a:rPr lang="en-GB" dirty="0" err="1"/>
              <a:t>Pemesanan</a:t>
            </a:r>
            <a:r>
              <a:rPr lang="en-GB" dirty="0"/>
              <a:t> </a:t>
            </a:r>
            <a:r>
              <a:rPr lang="en-GB" dirty="0" err="1"/>
              <a:t>Produk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F86FE-54F2-4E1B-B57E-8D930A1064E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769619"/>
            <a:ext cx="4184650" cy="26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4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F324-0782-4C0E-B577-3F576A67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6B6C-75E7-4F6F-B271-9D760476C0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Transaksi</a:t>
            </a:r>
            <a:r>
              <a:rPr lang="en-GB" dirty="0"/>
              <a:t> </a:t>
            </a:r>
            <a:r>
              <a:rPr lang="en-GB" dirty="0" err="1"/>
              <a:t>Produk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570A17-B3AF-41F6-A12F-02A152137CA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50" y="2160588"/>
            <a:ext cx="37025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25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294F-E864-48B5-9719-2CC98565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9800-16B7-4028-99E4-BD734AB917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Pemesanan</a:t>
            </a:r>
            <a:r>
              <a:rPr lang="en-GB" dirty="0"/>
              <a:t> </a:t>
            </a:r>
            <a:r>
              <a:rPr lang="en-GB" dirty="0" err="1"/>
              <a:t>Sparepart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345B4-C1DD-49A4-9DC2-7363D39063D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7790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51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2D7A-BB8B-4EC4-B2F3-792FFC0E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615F-6C94-47CE-AD5B-CD6782A331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Input Data </a:t>
            </a:r>
            <a:r>
              <a:rPr lang="en-GB" dirty="0" err="1"/>
              <a:t>Pemesanan</a:t>
            </a:r>
            <a:r>
              <a:rPr lang="en-GB" dirty="0"/>
              <a:t> </a:t>
            </a:r>
            <a:r>
              <a:rPr lang="en-GB" dirty="0" err="1"/>
              <a:t>Produk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837C0-1D7F-4AF2-8BC4-EA76F148E7A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447931"/>
            <a:ext cx="4184650" cy="330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51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4406-2293-4603-B553-887F02FE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8BD6-D0C6-4884-8C6D-7404BF2D1D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Cek</a:t>
            </a:r>
            <a:r>
              <a:rPr lang="en-GB" dirty="0"/>
              <a:t> Status </a:t>
            </a:r>
            <a:r>
              <a:rPr lang="en-GB" dirty="0" err="1"/>
              <a:t>Pengiriman</a:t>
            </a:r>
            <a:r>
              <a:rPr lang="en-GB" dirty="0"/>
              <a:t> </a:t>
            </a:r>
            <a:r>
              <a:rPr lang="en-GB" dirty="0" err="1"/>
              <a:t>Sparepart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95412-D53C-4BD6-B052-C5510AFCBE3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448326"/>
            <a:ext cx="4184650" cy="330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60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468B-786D-476B-9B5C-5B08E27C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1B1A-1C4B-48F9-B179-403ABEC71F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Input Data </a:t>
            </a:r>
            <a:r>
              <a:rPr lang="en-GB" dirty="0" err="1"/>
              <a:t>Pemesanan</a:t>
            </a:r>
            <a:r>
              <a:rPr lang="en-GB" dirty="0"/>
              <a:t> </a:t>
            </a:r>
            <a:r>
              <a:rPr lang="en-GB" dirty="0" err="1"/>
              <a:t>Sparepart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81D3D-2493-4828-8A52-FD330E81175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50" y="2160588"/>
            <a:ext cx="37025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95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AE7E-1A3C-4472-93F3-EB63DCCC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6C35-0E1E-4069-B091-AC5A54BC8D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Cek</a:t>
            </a:r>
            <a:r>
              <a:rPr lang="en-GB" dirty="0"/>
              <a:t> Status </a:t>
            </a:r>
            <a:r>
              <a:rPr lang="en-GB" dirty="0" err="1"/>
              <a:t>Pengiriman</a:t>
            </a:r>
            <a:r>
              <a:rPr lang="en-GB" dirty="0"/>
              <a:t> </a:t>
            </a:r>
            <a:r>
              <a:rPr lang="en-GB" dirty="0" err="1"/>
              <a:t>Produk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38525-B067-46BC-85A6-CBD32B17F85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291728"/>
            <a:ext cx="4184650" cy="36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20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09D0-69B5-4BA3-9DCC-0DEB6F4F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4CAA-20AC-441C-BB06-B9802C5089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Transaksi</a:t>
            </a:r>
            <a:r>
              <a:rPr lang="en-GB" dirty="0"/>
              <a:t> </a:t>
            </a:r>
            <a:r>
              <a:rPr lang="en-GB" dirty="0" err="1"/>
              <a:t>Sparepart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FF172-D510-454D-A30F-B6C773368CF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50" y="2160588"/>
            <a:ext cx="37025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1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5DF9-1208-4DDD-8777-7D21F9FA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31405-7D3D-45A7-BB73-6D8A23688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Penjualan</a:t>
            </a:r>
            <a:r>
              <a:rPr lang="en-GB" dirty="0"/>
              <a:t> </a:t>
            </a:r>
            <a:r>
              <a:rPr lang="en-GB" dirty="0" err="1"/>
              <a:t>Produk</a:t>
            </a:r>
            <a:r>
              <a:rPr lang="en-GB" dirty="0"/>
              <a:t> </a:t>
            </a:r>
            <a:r>
              <a:rPr lang="en-GB" dirty="0" err="1"/>
              <a:t>Otomotif</a:t>
            </a:r>
            <a:r>
              <a:rPr lang="en-GB" dirty="0"/>
              <a:t> (SPPO)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penjualan</a:t>
            </a:r>
            <a:r>
              <a:rPr lang="en-GB" dirty="0"/>
              <a:t> </a:t>
            </a:r>
            <a:r>
              <a:rPr lang="en-GB" dirty="0" err="1"/>
              <a:t>produk</a:t>
            </a:r>
            <a:r>
              <a:rPr lang="en-GB" dirty="0"/>
              <a:t> </a:t>
            </a:r>
            <a:r>
              <a:rPr lang="en-GB" dirty="0" err="1"/>
              <a:t>otomotif</a:t>
            </a:r>
            <a:r>
              <a:rPr lang="en-GB" dirty="0"/>
              <a:t> </a:t>
            </a:r>
            <a:r>
              <a:rPr lang="en-GB" dirty="0" err="1"/>
              <a:t>berbasis</a:t>
            </a:r>
            <a:r>
              <a:rPr lang="en-GB" dirty="0"/>
              <a:t> web.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dibuat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membantu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pembelian</a:t>
            </a:r>
            <a:r>
              <a:rPr lang="en-GB" dirty="0"/>
              <a:t> </a:t>
            </a:r>
            <a:r>
              <a:rPr lang="en-GB" dirty="0" err="1"/>
              <a:t>produk</a:t>
            </a:r>
            <a:r>
              <a:rPr lang="en-GB" dirty="0"/>
              <a:t> </a:t>
            </a:r>
            <a:r>
              <a:rPr lang="en-GB" dirty="0" err="1"/>
              <a:t>otomotif</a:t>
            </a:r>
            <a:r>
              <a:rPr lang="en-GB" dirty="0"/>
              <a:t>. </a:t>
            </a:r>
            <a:r>
              <a:rPr lang="en-GB" dirty="0" err="1"/>
              <a:t>Seringkali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waktu</a:t>
            </a:r>
            <a:r>
              <a:rPr lang="en-GB" dirty="0"/>
              <a:t> yang </a:t>
            </a:r>
            <a:r>
              <a:rPr lang="en-GB" dirty="0" err="1"/>
              <a:t>sangat</a:t>
            </a:r>
            <a:r>
              <a:rPr lang="en-GB" dirty="0"/>
              <a:t> </a:t>
            </a:r>
            <a:r>
              <a:rPr lang="en-GB" dirty="0" err="1"/>
              <a:t>sibuk</a:t>
            </a:r>
            <a:r>
              <a:rPr lang="en-GB" dirty="0"/>
              <a:t>, </a:t>
            </a:r>
            <a:r>
              <a:rPr lang="en-GB" dirty="0" err="1"/>
              <a:t>beberapa</a:t>
            </a:r>
            <a:r>
              <a:rPr lang="en-GB" dirty="0"/>
              <a:t> orang </a:t>
            </a:r>
            <a:r>
              <a:rPr lang="en-GB" dirty="0" err="1"/>
              <a:t>tidak</a:t>
            </a:r>
            <a:r>
              <a:rPr lang="en-GB" dirty="0"/>
              <a:t> punya </a:t>
            </a:r>
            <a:r>
              <a:rPr lang="en-GB" dirty="0" err="1"/>
              <a:t>waktu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datang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i="1" dirty="0"/>
              <a:t>dealer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membeli</a:t>
            </a:r>
            <a:r>
              <a:rPr lang="en-GB" dirty="0"/>
              <a:t> </a:t>
            </a:r>
            <a:r>
              <a:rPr lang="en-GB" dirty="0" err="1"/>
              <a:t>produk</a:t>
            </a:r>
            <a:r>
              <a:rPr lang="en-GB" dirty="0"/>
              <a:t> </a:t>
            </a:r>
            <a:r>
              <a:rPr lang="en-GB" dirty="0" err="1"/>
              <a:t>otomotif</a:t>
            </a:r>
            <a:r>
              <a:rPr lang="en-GB" dirty="0"/>
              <a:t>.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adanya</a:t>
            </a:r>
            <a:r>
              <a:rPr lang="en-GB" dirty="0"/>
              <a:t> </a:t>
            </a:r>
            <a:r>
              <a:rPr lang="en-GB" dirty="0" err="1"/>
              <a:t>masalah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, </a:t>
            </a:r>
            <a:r>
              <a:rPr lang="en-GB" dirty="0" err="1"/>
              <a:t>dibuatkanlah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memudahkan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pembelian</a:t>
            </a:r>
            <a:r>
              <a:rPr lang="en-GB" dirty="0"/>
              <a:t> </a:t>
            </a:r>
            <a:r>
              <a:rPr lang="en-GB" dirty="0" err="1"/>
              <a:t>produk</a:t>
            </a:r>
            <a:r>
              <a:rPr lang="en-GB" dirty="0"/>
              <a:t> </a:t>
            </a:r>
            <a:r>
              <a:rPr lang="en-GB" dirty="0" err="1"/>
              <a:t>otomotif</a:t>
            </a:r>
            <a:r>
              <a:rPr lang="en-GB" dirty="0"/>
              <a:t>. 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830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E88E-9BCA-4829-9CF4-338FAE0E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939"/>
            <a:ext cx="10515600" cy="1325563"/>
          </a:xfrm>
        </p:spPr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706231-6A7F-403E-9B12-60F213740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125464"/>
              </p:ext>
            </p:extLst>
          </p:nvPr>
        </p:nvGraphicFramePr>
        <p:xfrm>
          <a:off x="1786271" y="2353525"/>
          <a:ext cx="5996762" cy="17931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7599">
                  <a:extLst>
                    <a:ext uri="{9D8B030D-6E8A-4147-A177-3AD203B41FA5}">
                      <a16:colId xmlns:a16="http://schemas.microsoft.com/office/drawing/2014/main" val="3326483661"/>
                    </a:ext>
                  </a:extLst>
                </a:gridCol>
                <a:gridCol w="3069163">
                  <a:extLst>
                    <a:ext uri="{9D8B030D-6E8A-4147-A177-3AD203B41FA5}">
                      <a16:colId xmlns:a16="http://schemas.microsoft.com/office/drawing/2014/main" val="3053194683"/>
                    </a:ext>
                  </a:extLst>
                </a:gridCol>
              </a:tblGrid>
              <a:tr h="448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System Operasi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Windows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066987"/>
                  </a:ext>
                </a:extLst>
              </a:tr>
              <a:tr h="448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DBMS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MySQL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258027"/>
                  </a:ext>
                </a:extLst>
              </a:tr>
              <a:tr h="448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Bahasa Pemrograman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PHP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323101"/>
                  </a:ext>
                </a:extLst>
              </a:tr>
              <a:tr h="448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Development Tools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Notepad++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44672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85AD6F4-11EF-47F3-B42D-A0202980B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9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5010" tIns="152352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Rancangan</a:t>
            </a:r>
            <a:r>
              <a:rPr kumimoji="0" lang="en-GB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kumimoji="0" lang="en-GB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endParaRPr kumimoji="0" lang="en-GB" altLang="en-US" sz="1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8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86C1-45F5-43BE-93BE-DFF79EB6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8C818F-22D8-4595-9725-7A860B640C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38" y="1690688"/>
            <a:ext cx="5847906" cy="449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4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CA3A-C69B-4BE8-B148-116D6FD1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Komponen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AAAC48-5022-47DA-9D8C-C32C7526F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462323"/>
              </p:ext>
            </p:extLst>
          </p:nvPr>
        </p:nvGraphicFramePr>
        <p:xfrm>
          <a:off x="1850065" y="1690688"/>
          <a:ext cx="8102009" cy="45612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84101">
                  <a:extLst>
                    <a:ext uri="{9D8B030D-6E8A-4147-A177-3AD203B41FA5}">
                      <a16:colId xmlns:a16="http://schemas.microsoft.com/office/drawing/2014/main" val="1416374733"/>
                    </a:ext>
                  </a:extLst>
                </a:gridCol>
                <a:gridCol w="1870333">
                  <a:extLst>
                    <a:ext uri="{9D8B030D-6E8A-4147-A177-3AD203B41FA5}">
                      <a16:colId xmlns:a16="http://schemas.microsoft.com/office/drawing/2014/main" val="2650620324"/>
                    </a:ext>
                  </a:extLst>
                </a:gridCol>
                <a:gridCol w="5047575">
                  <a:extLst>
                    <a:ext uri="{9D8B030D-6E8A-4147-A177-3AD203B41FA5}">
                      <a16:colId xmlns:a16="http://schemas.microsoft.com/office/drawing/2014/main" val="3069548538"/>
                    </a:ext>
                  </a:extLst>
                </a:gridCol>
              </a:tblGrid>
              <a:tr h="193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KOM - ID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Nama </a:t>
                      </a:r>
                      <a:r>
                        <a:rPr lang="en-US" sz="1200">
                          <a:effectLst/>
                        </a:rPr>
                        <a:t>Komponen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Keterangan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008588"/>
                  </a:ext>
                </a:extLst>
              </a:tr>
              <a:tr h="3876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KOM-001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Pemesanan Produk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Modul ini dilakukan oleh pelanggan dengan Perusahaan untuk melakukan pemesanan produk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4345878"/>
                  </a:ext>
                </a:extLst>
              </a:tr>
              <a:tr h="3876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KOM-002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Transaksi Produk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Modul ini hanya bisa dilakukan oleh pelanggan untuk menyelesaikan proses pemesanan produk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655670"/>
                  </a:ext>
                </a:extLst>
              </a:tr>
              <a:tr h="3876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KOM-003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Pemesanan Sparepart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Modul ini hanya bisa dilakukan oleh perusahaan dengan Supplier untuk melakukan pemesanan sparepart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636262"/>
                  </a:ext>
                </a:extLst>
              </a:tr>
              <a:tr h="3876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KOM-004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Transaksi Sparepart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Modul ini hanya bisa dilakukan oleh perusahaan untuk menyelesaikan proses pemesanan sparepart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8856899"/>
                  </a:ext>
                </a:extLst>
              </a:tr>
              <a:tr h="5815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KOM-005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Cek Status Pengiriman Sparepart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Modul ini hanya bisa dilakukan oleh supplier untuk melakukan pengecekan terkait status pengiriman sparepart untuk perusahaan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7344135"/>
                  </a:ext>
                </a:extLst>
              </a:tr>
              <a:tr h="5815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KOM-006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Cek Status Pengiriman Produk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Modul ini hanya bisa dilakukan oleh perusahaan untuk melakukan pengecekan terkait status pengiriman produk untuk pelanggan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2151039"/>
                  </a:ext>
                </a:extLst>
              </a:tr>
              <a:tr h="5512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KOM-007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Produk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Modul ini berisi data produk yang ada di Perusahaan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8779027"/>
                  </a:ext>
                </a:extLst>
              </a:tr>
              <a:tr h="5512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KOM-008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Sparepart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Modul ini berisi data Sparepart yang ada di Supplier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0426535"/>
                  </a:ext>
                </a:extLst>
              </a:tr>
              <a:tr h="5512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KOM-009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Database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Modul </a:t>
                      </a:r>
                      <a:r>
                        <a:rPr lang="en-GB" sz="1200" dirty="0" err="1">
                          <a:effectLst/>
                        </a:rPr>
                        <a:t>ini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berisi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rekaman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pembelian</a:t>
                      </a:r>
                      <a:r>
                        <a:rPr lang="en-GB" sz="1200" dirty="0">
                          <a:effectLst/>
                        </a:rPr>
                        <a:t> dan </a:t>
                      </a:r>
                      <a:r>
                        <a:rPr lang="en-GB" sz="1200" dirty="0" err="1">
                          <a:effectLst/>
                        </a:rPr>
                        <a:t>penjualan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dari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suatu</a:t>
                      </a:r>
                      <a:r>
                        <a:rPr lang="en-GB" sz="1200" dirty="0">
                          <a:effectLst/>
                        </a:rPr>
                        <a:t> Perusahaan.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460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18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8A26-1B9D-4E3B-AF4C-10FA6803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CA2FD6-4573-4C1E-86BC-9CCC85DC8E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05" y="1690689"/>
            <a:ext cx="6889897" cy="45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1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F77F-6472-4CA6-BFED-4820921E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UI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4D31F-793E-4D88-B901-A1957D8E93F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22443"/>
            <a:ext cx="4183062" cy="3357727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E4A2F5-966C-4C67-A3F8-7622DD87428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5843103"/>
              </p:ext>
            </p:extLst>
          </p:nvPr>
        </p:nvGraphicFramePr>
        <p:xfrm>
          <a:off x="6172200" y="3209131"/>
          <a:ext cx="5181600" cy="1532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971">
                  <a:extLst>
                    <a:ext uri="{9D8B030D-6E8A-4147-A177-3AD203B41FA5}">
                      <a16:colId xmlns:a16="http://schemas.microsoft.com/office/drawing/2014/main" val="112183343"/>
                    </a:ext>
                  </a:extLst>
                </a:gridCol>
                <a:gridCol w="511064">
                  <a:extLst>
                    <a:ext uri="{9D8B030D-6E8A-4147-A177-3AD203B41FA5}">
                      <a16:colId xmlns:a16="http://schemas.microsoft.com/office/drawing/2014/main" val="3173282384"/>
                    </a:ext>
                  </a:extLst>
                </a:gridCol>
                <a:gridCol w="1055119">
                  <a:extLst>
                    <a:ext uri="{9D8B030D-6E8A-4147-A177-3AD203B41FA5}">
                      <a16:colId xmlns:a16="http://schemas.microsoft.com/office/drawing/2014/main" val="3100483200"/>
                    </a:ext>
                  </a:extLst>
                </a:gridCol>
                <a:gridCol w="2647446">
                  <a:extLst>
                    <a:ext uri="{9D8B030D-6E8A-4147-A177-3AD203B41FA5}">
                      <a16:colId xmlns:a16="http://schemas.microsoft.com/office/drawing/2014/main" val="3867651825"/>
                    </a:ext>
                  </a:extLst>
                </a:gridCol>
              </a:tblGrid>
              <a:tr h="218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Id_Objek 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Jenis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Nama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Keterangan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1923424062"/>
                  </a:ext>
                </a:extLst>
              </a:tr>
              <a:tr h="4379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Cek_Status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Button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Cek Status Produk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Jika diklik, pelanggan dapat melihat status produknya 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1686791942"/>
                  </a:ext>
                </a:extLst>
              </a:tr>
              <a:tr h="4379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Keranjang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Button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Keranjang Belanja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Jika diklik, Pelanggan dapat melihat berapa banyak pesanan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3840436352"/>
                  </a:ext>
                </a:extLst>
              </a:tr>
              <a:tr h="4379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Input_Pesanan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Button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Masukkan Ke Keranjang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</a:rPr>
                        <a:t>Jika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diklik</a:t>
                      </a:r>
                      <a:r>
                        <a:rPr lang="en-GB" sz="1000" dirty="0">
                          <a:effectLst/>
                        </a:rPr>
                        <a:t>, </a:t>
                      </a:r>
                      <a:r>
                        <a:rPr lang="en-GB" sz="1000" dirty="0" err="1">
                          <a:effectLst/>
                        </a:rPr>
                        <a:t>pesanan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akan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masuk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ke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keranjang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belanja</a:t>
                      </a:r>
                      <a:r>
                        <a:rPr lang="en-GB" sz="1000" dirty="0">
                          <a:effectLst/>
                        </a:rPr>
                        <a:t>.</a:t>
                      </a:r>
                      <a:endParaRPr lang="en-ID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2287631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23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2240-F665-4387-8B18-A0870207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AC799-52F9-43F4-8667-71FB2F8EE9A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22443"/>
            <a:ext cx="4183062" cy="3357727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F90069-54CC-4134-9D75-C8CF5401B0C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3315494"/>
          <a:ext cx="5181599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981">
                  <a:extLst>
                    <a:ext uri="{9D8B030D-6E8A-4147-A177-3AD203B41FA5}">
                      <a16:colId xmlns:a16="http://schemas.microsoft.com/office/drawing/2014/main" val="2262738275"/>
                    </a:ext>
                  </a:extLst>
                </a:gridCol>
                <a:gridCol w="617687">
                  <a:extLst>
                    <a:ext uri="{9D8B030D-6E8A-4147-A177-3AD203B41FA5}">
                      <a16:colId xmlns:a16="http://schemas.microsoft.com/office/drawing/2014/main" val="3310890073"/>
                    </a:ext>
                  </a:extLst>
                </a:gridCol>
                <a:gridCol w="863392">
                  <a:extLst>
                    <a:ext uri="{9D8B030D-6E8A-4147-A177-3AD203B41FA5}">
                      <a16:colId xmlns:a16="http://schemas.microsoft.com/office/drawing/2014/main" val="1485101376"/>
                    </a:ext>
                  </a:extLst>
                </a:gridCol>
                <a:gridCol w="2645539">
                  <a:extLst>
                    <a:ext uri="{9D8B030D-6E8A-4147-A177-3AD203B41FA5}">
                      <a16:colId xmlns:a16="http://schemas.microsoft.com/office/drawing/2014/main" val="915198391"/>
                    </a:ext>
                  </a:extLst>
                </a:gridCol>
              </a:tblGrid>
              <a:tr h="149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Id_Objek 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Jenis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Nama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Keterangan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1153490871"/>
                  </a:ext>
                </a:extLst>
              </a:tr>
              <a:tr h="2987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Tombol_kembali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Button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Pesan Lagi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Jika diklik, pelanggan dapat kembali ke daftar produk dan dapat memesan produk kembali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761825800"/>
                  </a:ext>
                </a:extLst>
              </a:tr>
              <a:tr h="2987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Tombol_Bayar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Button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Bayar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Jika diklik, Pelanggan dapat langsung ke menu pembayaran.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4275398426"/>
                  </a:ext>
                </a:extLst>
              </a:tr>
              <a:tr h="5975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Ceklis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checkbox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Pilih Produk</a:t>
                      </a:r>
                      <a:endParaRPr lang="en-ID" sz="1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</a:rPr>
                        <a:t>Jika</a:t>
                      </a:r>
                      <a:r>
                        <a:rPr lang="en-GB" sz="1000" dirty="0">
                          <a:effectLst/>
                        </a:rPr>
                        <a:t> di </a:t>
                      </a:r>
                      <a:r>
                        <a:rPr lang="en-GB" sz="1000" dirty="0" err="1">
                          <a:effectLst/>
                        </a:rPr>
                        <a:t>ceklis</a:t>
                      </a:r>
                      <a:r>
                        <a:rPr lang="en-GB" sz="1000" dirty="0">
                          <a:effectLst/>
                        </a:rPr>
                        <a:t>, </a:t>
                      </a:r>
                      <a:r>
                        <a:rPr lang="en-GB" sz="1000" dirty="0" err="1">
                          <a:effectLst/>
                        </a:rPr>
                        <a:t>pelanggan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memberi</a:t>
                      </a:r>
                      <a:r>
                        <a:rPr lang="en-GB" sz="1000" dirty="0">
                          <a:effectLst/>
                        </a:rPr>
                        <a:t> tau </a:t>
                      </a:r>
                      <a:r>
                        <a:rPr lang="en-GB" sz="1000" dirty="0" err="1">
                          <a:effectLst/>
                        </a:rPr>
                        <a:t>bahwa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produk</a:t>
                      </a:r>
                      <a:r>
                        <a:rPr lang="en-GB" sz="1000" dirty="0">
                          <a:effectLst/>
                        </a:rPr>
                        <a:t> yang </a:t>
                      </a:r>
                      <a:r>
                        <a:rPr lang="en-GB" sz="1000" dirty="0" err="1">
                          <a:effectLst/>
                        </a:rPr>
                        <a:t>akan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dibayarnya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terlebih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dahulu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atau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bisa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jadi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pelanggan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akan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membayar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semua</a:t>
                      </a:r>
                      <a:r>
                        <a:rPr lang="en-GB" sz="1000" dirty="0">
                          <a:effectLst/>
                        </a:rPr>
                        <a:t> yang </a:t>
                      </a:r>
                      <a:r>
                        <a:rPr lang="en-GB" sz="1000" dirty="0" err="1">
                          <a:effectLst/>
                        </a:rPr>
                        <a:t>ada</a:t>
                      </a:r>
                      <a:r>
                        <a:rPr lang="en-GB" sz="1000" dirty="0">
                          <a:effectLst/>
                        </a:rPr>
                        <a:t> di </a:t>
                      </a:r>
                      <a:r>
                        <a:rPr lang="en-GB" sz="1000" dirty="0" err="1">
                          <a:effectLst/>
                        </a:rPr>
                        <a:t>dalam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keranjang</a:t>
                      </a:r>
                      <a:endParaRPr lang="en-ID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1011938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9874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858</Words>
  <Application>Microsoft Office PowerPoint</Application>
  <PresentationFormat>Widescreen</PresentationFormat>
  <Paragraphs>177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Times New Roman</vt:lpstr>
      <vt:lpstr>Trebuchet MS</vt:lpstr>
      <vt:lpstr>Wingdings 3</vt:lpstr>
      <vt:lpstr>Facet</vt:lpstr>
      <vt:lpstr>DESKRIPSI PERANCANGAN PERANGKAT LUNAK</vt:lpstr>
      <vt:lpstr>Tujuan</vt:lpstr>
      <vt:lpstr>Lingkup Masalah</vt:lpstr>
      <vt:lpstr>Deskripsi Perancangan Arsitektur</vt:lpstr>
      <vt:lpstr>Component Diagram</vt:lpstr>
      <vt:lpstr>Deskripsi Komponen</vt:lpstr>
      <vt:lpstr>Deployment Diagram</vt:lpstr>
      <vt:lpstr>Deskripsi Perancangan 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</vt:lpstr>
      <vt:lpstr>Class Diagram</vt:lpstr>
      <vt:lpstr>Class Diagram (MVC Pattern)</vt:lpstr>
      <vt:lpstr>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DESKRIPSI PERANCANGAN PERANGKAT LUNAK</dc:title>
  <dc:creator>Astri Asroviana</dc:creator>
  <cp:lastModifiedBy>Astri Asroviana</cp:lastModifiedBy>
  <cp:revision>3</cp:revision>
  <dcterms:created xsi:type="dcterms:W3CDTF">2018-11-26T00:15:58Z</dcterms:created>
  <dcterms:modified xsi:type="dcterms:W3CDTF">2018-11-26T00:25:32Z</dcterms:modified>
</cp:coreProperties>
</file>