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44" r:id="rId5"/>
    <p:sldId id="345" r:id="rId6"/>
    <p:sldId id="346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7" r:id="rId17"/>
    <p:sldId id="358" r:id="rId18"/>
    <p:sldId id="3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D0E"/>
    <a:srgbClr val="E9B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928" autoAdjust="0"/>
  </p:normalViewPr>
  <p:slideViewPr>
    <p:cSldViewPr snapToGrid="0">
      <p:cViewPr varScale="1">
        <p:scale>
          <a:sx n="82" d="100"/>
          <a:sy n="82" d="100"/>
        </p:scale>
        <p:origin x="720" y="8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7/15/2025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47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14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4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hrmexam.com/2023/04/26/a-guide-to-job-analysis-and-hr-activitie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heggindia.com/career-guidance/how-to-introduce-yourself-in-an-interview-begineer-guid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r.inspiredpencil.com/pictures-2023/aims-and-objectives-clipart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michaeldmcvey.com/2021/09/28/solution-focused-therapy-the-power-of-languag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84FB08D-6833-5EE0-AA37-6A4CD34B5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-65315"/>
            <a:ext cx="12192000" cy="6923315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sp>
        <p:nvSpPr>
          <p:cNvPr id="6" name="AutoShape 6" descr="Business Manager Job Description | Breezy HR">
            <a:extLst>
              <a:ext uri="{FF2B5EF4-FFF2-40B4-BE49-F238E27FC236}">
                <a16:creationId xmlns:a16="http://schemas.microsoft.com/office/drawing/2014/main" id="{F7007989-25FA-0768-0E20-A25D371C53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8" descr="Business Manager Job Description | Breezy HR">
            <a:extLst>
              <a:ext uri="{FF2B5EF4-FFF2-40B4-BE49-F238E27FC236}">
                <a16:creationId xmlns:a16="http://schemas.microsoft.com/office/drawing/2014/main" id="{BC9754BA-3A91-B37B-95A6-9430CC2B72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" name="AutoShape 10" descr="Business Manager Job Description | Breezy HR">
            <a:extLst>
              <a:ext uri="{FF2B5EF4-FFF2-40B4-BE49-F238E27FC236}">
                <a16:creationId xmlns:a16="http://schemas.microsoft.com/office/drawing/2014/main" id="{23EC6DD2-A5C3-B8E6-E108-C4AC6FA178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D8AA94-E0D0-D251-B46F-80E8D8BF3CD8}"/>
              </a:ext>
            </a:extLst>
          </p:cNvPr>
          <p:cNvSpPr/>
          <p:nvPr/>
        </p:nvSpPr>
        <p:spPr>
          <a:xfrm>
            <a:off x="0" y="-65316"/>
            <a:ext cx="12192000" cy="6923315"/>
          </a:xfrm>
          <a:prstGeom prst="rect">
            <a:avLst/>
          </a:prstGeom>
          <a:solidFill>
            <a:schemeClr val="bg1">
              <a:lumMod val="65000"/>
              <a:alpha val="6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1C2F46-BAAA-54E4-6B9F-88BF4A7304A0}"/>
              </a:ext>
            </a:extLst>
          </p:cNvPr>
          <p:cNvSpPr txBox="1"/>
          <p:nvPr/>
        </p:nvSpPr>
        <p:spPr>
          <a:xfrm>
            <a:off x="729205" y="2533471"/>
            <a:ext cx="11647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latin typeface="+mj-lt"/>
              </a:rPr>
              <a:t>Linkedin Data Job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929A4B-B14F-4C60-C183-A04612503E00}"/>
              </a:ext>
            </a:extLst>
          </p:cNvPr>
          <p:cNvSpPr txBox="1"/>
          <p:nvPr/>
        </p:nvSpPr>
        <p:spPr>
          <a:xfrm>
            <a:off x="8831483" y="4607385"/>
            <a:ext cx="321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+mj-lt"/>
              </a:rPr>
              <a:t>Impana P</a:t>
            </a:r>
          </a:p>
          <a:p>
            <a:r>
              <a:rPr lang="en-IN" sz="2400" dirty="0">
                <a:latin typeface="+mj-lt"/>
              </a:rPr>
              <a:t>July 2025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020" y="312160"/>
            <a:ext cx="10515600" cy="1204490"/>
          </a:xfrm>
        </p:spPr>
        <p:txBody>
          <a:bodyPr>
            <a:normAutofit/>
          </a:bodyPr>
          <a:lstStyle/>
          <a:p>
            <a:r>
              <a:rPr lang="en-IN" sz="5400" dirty="0"/>
              <a:t>Followers vs Applicants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342BB7-ACF3-5240-804A-0BA9C5D19F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29640" y="1860427"/>
            <a:ext cx="3032759" cy="4083168"/>
          </a:xfrm>
        </p:spPr>
        <p:txBody>
          <a:bodyPr>
            <a:normAutofit/>
          </a:bodyPr>
          <a:lstStyle/>
          <a:p>
            <a:r>
              <a:rPr lang="en-US" sz="2400" dirty="0"/>
              <a:t>Most companies fall in 'High Followers + High Applicants' category.</a:t>
            </a:r>
          </a:p>
          <a:p>
            <a:r>
              <a:rPr lang="en-US" sz="2400" dirty="0"/>
              <a:t>Few companies are highly followed but less applied to.</a:t>
            </a:r>
          </a:p>
          <a:p>
            <a:r>
              <a:rPr lang="en-US" sz="2400" dirty="0"/>
              <a:t>Data reveals competitive hotspots for job seekers.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B94A425-E273-337C-8F2F-E30C129BB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9955" y="1567570"/>
            <a:ext cx="7298320" cy="437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757" y="508939"/>
            <a:ext cx="10515600" cy="1200018"/>
          </a:xfrm>
        </p:spPr>
        <p:txBody>
          <a:bodyPr>
            <a:normAutofit/>
          </a:bodyPr>
          <a:lstStyle/>
          <a:p>
            <a:r>
              <a:rPr lang="en-IN" sz="5400" dirty="0"/>
              <a:t>Top In-Demand Skills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2D5E523-45F9-B297-14AA-7165EE5F6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367" y="1685131"/>
            <a:ext cx="6721636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5E5522E-B87F-8CC7-0F3E-902AB844B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96" y="1566148"/>
            <a:ext cx="369678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appears most frequently in job titles.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 tools like Power BI and Tableau are also key.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Emphasizes the need for strong technical foundations in analytics roles.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7D87DD6-59BB-255F-2A3A-40FB82046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67747BD-D476-E98F-1744-98EF085CC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6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4C19E8-9349-E5B5-40F0-219E9B89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959" y="612435"/>
            <a:ext cx="10331450" cy="950148"/>
          </a:xfrm>
        </p:spPr>
        <p:txBody>
          <a:bodyPr>
            <a:normAutofit/>
          </a:bodyPr>
          <a:lstStyle/>
          <a:p>
            <a:r>
              <a:rPr lang="en-IN" sz="5400" dirty="0"/>
              <a:t>Involvement vs Job Mode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A62717-2323-8324-413C-0AE0734E4372}"/>
              </a:ext>
            </a:extLst>
          </p:cNvPr>
          <p:cNvSpPr txBox="1"/>
          <p:nvPr/>
        </p:nvSpPr>
        <p:spPr>
          <a:xfrm>
            <a:off x="999089" y="2210529"/>
            <a:ext cx="33992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jobs are full-time and on-site.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Hybrid and remote roles are few, mostly in mid-senior positions.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Entry and associate-level roles are primarily on-site.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3CB1EA0-2818-4112-08A3-01C9DC46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69" y="1747778"/>
            <a:ext cx="6736466" cy="462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4082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9805-3CEB-59B6-F1F5-C0B2E988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723" y="601884"/>
            <a:ext cx="9074553" cy="928772"/>
          </a:xfrm>
        </p:spPr>
        <p:txBody>
          <a:bodyPr>
            <a:normAutofit/>
          </a:bodyPr>
          <a:lstStyle/>
          <a:p>
            <a:r>
              <a:rPr lang="en-IN" sz="5400" dirty="0"/>
              <a:t>Seniority Level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99D40-8AB1-6171-4ADC-4F78C0248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257063"/>
            <a:ext cx="4802735" cy="374749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Mid-Senior level has the highest number of openings.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Entry-level roles follow closely, showing balance in experience demand.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Associate-level positions are fewer in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E0BFFD1-B53B-50F3-76A4-3D8E01EEA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124" y="1797186"/>
            <a:ext cx="6096603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24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5961-8B01-9926-A18A-385E6C53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98" y="603116"/>
            <a:ext cx="6999018" cy="1369480"/>
          </a:xfrm>
        </p:spPr>
        <p:txBody>
          <a:bodyPr>
            <a:normAutofit/>
          </a:bodyPr>
          <a:lstStyle/>
          <a:p>
            <a:r>
              <a:rPr lang="en-IN" sz="5400" dirty="0"/>
              <a:t>Final 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C8FBD-DEF7-E172-5144-8C74ECDC0E1A}"/>
              </a:ext>
            </a:extLst>
          </p:cNvPr>
          <p:cNvSpPr txBox="1"/>
          <p:nvPr/>
        </p:nvSpPr>
        <p:spPr>
          <a:xfrm>
            <a:off x="1339395" y="1972596"/>
            <a:ext cx="93639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data jobs are concentrated in major metros like Bengaluru, Mumbai, and Pune.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Full-time roles dominate the market; internships and part-time roles are minimal.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Multinational companies and tech-focused firms lead hiring.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Job seekers should focus on upskilling in tools like Power BI, SQL, and Python to stay competitive.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68267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090" y="2595623"/>
            <a:ext cx="3788588" cy="1666754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773680"/>
            <a:ext cx="4572000" cy="3368040"/>
          </a:xfrm>
        </p:spPr>
        <p:txBody>
          <a:bodyPr/>
          <a:lstStyle/>
          <a:p>
            <a:r>
              <a:rPr lang="en-US" dirty="0"/>
              <a:t>Impana P</a:t>
            </a:r>
          </a:p>
          <a:p>
            <a:r>
              <a:rPr lang="en-US" dirty="0"/>
              <a:t>impana.panu@gmail.com</a:t>
            </a:r>
          </a:p>
          <a:p>
            <a:r>
              <a:rPr lang="en-IN" dirty="0"/>
              <a:t>www.linkedin.com/in/impana-p-011131260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99889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Introduction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44861"/>
            <a:ext cx="5293489" cy="35052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This project analyzes LinkedIn job listings posted on March 31,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Focus is on India-based data roles: Data Analyst, BI Analyst,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Helps job seekers, students, and recruiters understand the hiring landscape.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1B032-4718-2D9F-40CF-7A772E1BC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2635" b="1157"/>
          <a:stretch>
            <a:fillRect/>
          </a:stretch>
        </p:blipFill>
        <p:spPr>
          <a:xfrm>
            <a:off x="6096000" y="787078"/>
            <a:ext cx="5617580" cy="562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2AB80272-DB71-3483-2989-76B60314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8028" y="901289"/>
            <a:ext cx="4798858" cy="879677"/>
          </a:xfrm>
        </p:spPr>
        <p:txBody>
          <a:bodyPr>
            <a:normAutofit/>
          </a:bodyPr>
          <a:lstStyle/>
          <a:p>
            <a:r>
              <a:rPr lang="en-IN" sz="5400" dirty="0"/>
              <a:t>Objective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49C47196-3414-5923-80E4-6532A2591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9A845D52-3892-7CB3-063B-AD08C2844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50D59C-1BF3-E72D-A85A-4CCC845F26DD}"/>
              </a:ext>
            </a:extLst>
          </p:cNvPr>
          <p:cNvSpPr txBox="1"/>
          <p:nvPr/>
        </p:nvSpPr>
        <p:spPr>
          <a:xfrm>
            <a:off x="6794340" y="1967696"/>
            <a:ext cx="47957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Understanding job market dynamics on LinkedIn.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Identify top hiring companies, locations, and industries.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Determine the most in-demand job types, skills, and seniority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Provide insights for career planning and recruitment strategy.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60922BD-21DB-AFFF-767C-1503FB7D8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b="7756"/>
          <a:stretch>
            <a:fillRect/>
          </a:stretch>
        </p:blipFill>
        <p:spPr>
          <a:xfrm>
            <a:off x="774648" y="659434"/>
            <a:ext cx="5209463" cy="553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3" y="908688"/>
            <a:ext cx="7996337" cy="1080822"/>
          </a:xfrm>
        </p:spPr>
        <p:txBody>
          <a:bodyPr>
            <a:noAutofit/>
          </a:bodyPr>
          <a:lstStyle/>
          <a:p>
            <a:r>
              <a:rPr lang="en-IN" sz="5400" dirty="0"/>
              <a:t>Problem Statement</a:t>
            </a:r>
          </a:p>
        </p:txBody>
      </p:sp>
      <p:pic>
        <p:nvPicPr>
          <p:cNvPr id="20" name="Picture Placeholder 19" descr="A group of people looking at a computer">
            <a:extLst>
              <a:ext uri="{FF2B5EF4-FFF2-40B4-BE49-F238E27FC236}">
                <a16:creationId xmlns:a16="http://schemas.microsoft.com/office/drawing/2014/main" id="{3F8EC18D-03A7-9C7B-E8C4-34A8973C74D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6" r="16"/>
          <a:stretch/>
        </p:blipFill>
        <p:spPr>
          <a:xfrm>
            <a:off x="6478588" y="729205"/>
            <a:ext cx="4942391" cy="5393803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B07A49-93D7-E9C9-01C9-7A945FC60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8" y="1989510"/>
            <a:ext cx="494239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Lack of clear visibility into where and how data jobs are growing.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Job seekers are unaware of trending skills, cities, or industries.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Companies struggle to benchmark their hiring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C12412-7172-56B1-E4AF-DDAE4E448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9AF581-3743-7306-3018-194206A22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5724" y="974146"/>
            <a:ext cx="4114800" cy="1201894"/>
          </a:xfrm>
        </p:spPr>
        <p:txBody>
          <a:bodyPr>
            <a:normAutofit/>
          </a:bodyPr>
          <a:lstStyle/>
          <a:p>
            <a:r>
              <a:rPr lang="en-US" sz="5400" dirty="0"/>
              <a:t>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5F8EB2-8936-F0AC-DA2A-4A5609BEA7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01606" y="2083443"/>
            <a:ext cx="4802735" cy="3966202"/>
          </a:xfrm>
        </p:spPr>
        <p:txBody>
          <a:bodyPr>
            <a:normAutofit/>
          </a:bodyPr>
          <a:lstStyle/>
          <a:p>
            <a:r>
              <a:rPr lang="en-IN" sz="2400" dirty="0"/>
              <a:t>Web-scraped LinkedIn dataset with 1100+ job listings.</a:t>
            </a:r>
          </a:p>
          <a:p>
            <a:r>
              <a:rPr lang="en-IN" sz="2400" dirty="0"/>
              <a:t>Cleaned, structured, and visualized data using Python (Pandas, Matplotlib, Seaborn).</a:t>
            </a:r>
          </a:p>
          <a:p>
            <a:r>
              <a:rPr lang="en-IN" sz="2400" dirty="0"/>
              <a:t>Extracted insights via graphs and distributions.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AE9FF2-1850-180A-710E-DC403811D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2078"/>
          <a:stretch>
            <a:fillRect/>
          </a:stretch>
        </p:blipFill>
        <p:spPr>
          <a:xfrm>
            <a:off x="729205" y="636608"/>
            <a:ext cx="4967073" cy="55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814" y="621580"/>
            <a:ext cx="5761702" cy="816477"/>
          </a:xfrm>
        </p:spPr>
        <p:txBody>
          <a:bodyPr>
            <a:noAutofit/>
          </a:bodyPr>
          <a:lstStyle/>
          <a:p>
            <a:r>
              <a:rPr lang="en-IN" sz="5400" dirty="0"/>
              <a:t>Top Hiring Cities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C50C9ED-B59A-8C32-C3EE-137CBD3C840B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1" r="7421"/>
          <a:stretch>
            <a:fillRect/>
          </a:stretch>
        </p:blipFill>
        <p:spPr bwMode="auto">
          <a:xfrm>
            <a:off x="5023413" y="1878611"/>
            <a:ext cx="6385367" cy="390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1FA4C975-4C1A-FCE2-2847-A41C1E44C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437" y="1722762"/>
            <a:ext cx="35572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Bengaluru leads by a large margin, followed by Mumbai and Pune.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Southern metros dominate the list, reflecting strong tech presence.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Tier-2 cities show limited data on job openings.</a:t>
            </a:r>
          </a:p>
        </p:txBody>
      </p:sp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774" y="618279"/>
            <a:ext cx="10515600" cy="980181"/>
          </a:xfrm>
        </p:spPr>
        <p:txBody>
          <a:bodyPr>
            <a:normAutofit/>
          </a:bodyPr>
          <a:lstStyle/>
          <a:p>
            <a:r>
              <a:rPr lang="en-IN" sz="5400" dirty="0"/>
              <a:t>Top Hiring Companies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DE2C0D6-C276-B2FC-2D50-472F17F70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620" y="1830570"/>
            <a:ext cx="6699620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0B2B2F3F-B121-2FAE-A352-818291F97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014" y="1842145"/>
            <a:ext cx="411460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Citi tops the list with the highest number of openings.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Consulting and tech firms dominate hiring.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Listings are spread across both global and Indian firms.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3993921-B2B7-CA15-1A29-C89CD596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F99B01F9-BBDA-1842-00AD-27B59C991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364034-5F15-4B68-638D-779A619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264" y="438514"/>
            <a:ext cx="10515600" cy="1531525"/>
          </a:xfrm>
        </p:spPr>
        <p:txBody>
          <a:bodyPr>
            <a:normAutofit/>
          </a:bodyPr>
          <a:lstStyle/>
          <a:p>
            <a:r>
              <a:rPr lang="en-IN" sz="5400" dirty="0"/>
              <a:t>Job Type Distribution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159D-E72A-4C5B-E9D2-18BA09A87C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7277" y="2153285"/>
            <a:ext cx="3261359" cy="3500438"/>
          </a:xfrm>
        </p:spPr>
        <p:txBody>
          <a:bodyPr>
            <a:normAutofit/>
          </a:bodyPr>
          <a:lstStyle/>
          <a:p>
            <a:r>
              <a:rPr lang="en-US" sz="2400" b="0" dirty="0"/>
              <a:t>Over 97% of jobs are Full-Time roles.</a:t>
            </a:r>
          </a:p>
          <a:p>
            <a:r>
              <a:rPr lang="en-US" sz="2400" b="0" dirty="0"/>
              <a:t>Contract, internship, and part-time roles are rare.</a:t>
            </a:r>
          </a:p>
          <a:p>
            <a:r>
              <a:rPr lang="en-US" sz="2400" b="0" dirty="0"/>
              <a:t>Highlights long-term hiring trend on LinkedIn.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AD58C6-6F47-0261-9611-E968042F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A2182C2-0663-EF19-4643-1D78955C2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494" y="1817529"/>
            <a:ext cx="6121140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B5244AC-D906-A60B-5023-D0289CF4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395" y="533790"/>
            <a:ext cx="10359659" cy="1325563"/>
          </a:xfrm>
        </p:spPr>
        <p:txBody>
          <a:bodyPr>
            <a:normAutofit/>
          </a:bodyPr>
          <a:lstStyle/>
          <a:p>
            <a:r>
              <a:rPr lang="en-IN" sz="5400" dirty="0"/>
              <a:t>Industry-Wise Demand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F9FB22-CA85-FC72-AA81-4708F62AB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91108" y="2123473"/>
            <a:ext cx="4468511" cy="3790315"/>
          </a:xfrm>
        </p:spPr>
        <p:txBody>
          <a:bodyPr>
            <a:normAutofit/>
          </a:bodyPr>
          <a:lstStyle/>
          <a:p>
            <a:r>
              <a:rPr lang="en-US" sz="2400" dirty="0"/>
              <a:t>IT &amp; Financial Services together account for over 100 listings.</a:t>
            </a:r>
          </a:p>
          <a:p>
            <a:r>
              <a:rPr lang="en-US" sz="2400" dirty="0"/>
              <a:t>Strong demand from tech, finance, and HR sectors.</a:t>
            </a:r>
          </a:p>
          <a:p>
            <a:r>
              <a:rPr lang="en-US" sz="2400" dirty="0"/>
              <a:t>Data roles are spread across both traditional and emerging industries.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848B354-4D02-3B42-AB34-C3191B52F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11" y="1713053"/>
            <a:ext cx="6308202" cy="461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7541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124</TotalTime>
  <Words>516</Words>
  <Application>Microsoft Office PowerPoint</Application>
  <PresentationFormat>Widescreen</PresentationFormat>
  <Paragraphs>85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Bodoni MT</vt:lpstr>
      <vt:lpstr>Calibri</vt:lpstr>
      <vt:lpstr>Source Sans Pro Light</vt:lpstr>
      <vt:lpstr>Custom</vt:lpstr>
      <vt:lpstr>PowerPoint Presentation</vt:lpstr>
      <vt:lpstr>Introduction</vt:lpstr>
      <vt:lpstr>Objective</vt:lpstr>
      <vt:lpstr>Problem Statement</vt:lpstr>
      <vt:lpstr>Methodology</vt:lpstr>
      <vt:lpstr>Top Hiring Cities</vt:lpstr>
      <vt:lpstr>Top Hiring Companies</vt:lpstr>
      <vt:lpstr>Job Type Distribution</vt:lpstr>
      <vt:lpstr>Industry-Wise Demand</vt:lpstr>
      <vt:lpstr>Followers vs Applicants</vt:lpstr>
      <vt:lpstr>Top In-Demand Skills</vt:lpstr>
      <vt:lpstr>Involvement vs Job Mode</vt:lpstr>
      <vt:lpstr>Seniority Level Distribution</vt:lpstr>
      <vt:lpstr>Final 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Impana P</dc:creator>
  <cp:lastModifiedBy>Impana P</cp:lastModifiedBy>
  <cp:revision>4</cp:revision>
  <dcterms:created xsi:type="dcterms:W3CDTF">2025-07-13T07:23:52Z</dcterms:created>
  <dcterms:modified xsi:type="dcterms:W3CDTF">2025-07-15T04:22:15Z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