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62" r:id="rId8"/>
    <p:sldId id="282" r:id="rId9"/>
    <p:sldId id="263" r:id="rId10"/>
    <p:sldId id="264" r:id="rId11"/>
    <p:sldId id="258" r:id="rId12"/>
    <p:sldId id="278" r:id="rId13"/>
    <p:sldId id="266" r:id="rId14"/>
    <p:sldId id="279" r:id="rId15"/>
    <p:sldId id="268" r:id="rId16"/>
    <p:sldId id="280" r:id="rId17"/>
    <p:sldId id="270" r:id="rId18"/>
    <p:sldId id="281" r:id="rId19"/>
    <p:sldId id="28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D5175-990F-4B25-9836-118CEE82FAA5}" v="24" dt="2025-07-15T04:13:05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victory-business-achievement-triumph-award-winning-accomplishment-leadership-success_39807288.htm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1.xml"/><Relationship Id="rId4" Type="http://schemas.openxmlformats.org/officeDocument/2006/relationships/hyperlink" Target="mailto:impana.pan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ales-manager-concept-illustration_133781483.ht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112199-concept-teamwork-common-goals-business-team-carrying-big-arrows-to-goal-metaphor-for-a-common-cause-leader-leading-team-towards-common-goal-concept-modern-illustration-modern-illustration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human-thinking-new-idea-vector-illustration-concept-excellent-image-you-can-use-business-websites-company-image153337649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75E995-3100-0530-289E-1A39BAEDB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2785730"/>
            <a:ext cx="11326761" cy="1286540"/>
          </a:xfrm>
        </p:spPr>
        <p:txBody>
          <a:bodyPr/>
          <a:lstStyle/>
          <a:p>
            <a:r>
              <a:rPr lang="en-US" b="1" dirty="0"/>
              <a:t>Sales and Inventory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F7D0C-D7DD-19D2-F58E-E458FBCF89A5}"/>
              </a:ext>
            </a:extLst>
          </p:cNvPr>
          <p:cNvSpPr txBox="1"/>
          <p:nvPr/>
        </p:nvSpPr>
        <p:spPr>
          <a:xfrm>
            <a:off x="10382864" y="5899356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Impana P</a:t>
            </a:r>
          </a:p>
          <a:p>
            <a:r>
              <a:rPr lang="en-IN" dirty="0"/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EA88B1-0293-243C-AD37-17DF41C59A9C}"/>
              </a:ext>
            </a:extLst>
          </p:cNvPr>
          <p:cNvSpPr/>
          <p:nvPr/>
        </p:nvSpPr>
        <p:spPr>
          <a:xfrm>
            <a:off x="157316" y="164690"/>
            <a:ext cx="11877367" cy="6548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ECFA5BE-2961-3EBD-CE91-975E3CDA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88" y="1575253"/>
            <a:ext cx="5536228" cy="30536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8DB029-A09C-0726-D83E-89F5B00D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1575253"/>
            <a:ext cx="5457572" cy="30536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BFC7B82-9960-75E7-0E43-8E367E5599F5}"/>
              </a:ext>
            </a:extLst>
          </p:cNvPr>
          <p:cNvSpPr txBox="1"/>
          <p:nvPr/>
        </p:nvSpPr>
        <p:spPr>
          <a:xfrm>
            <a:off x="157316" y="458038"/>
            <a:ext cx="11877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+mj-lt"/>
              </a:rPr>
              <a:t>Top 10 Cities by Sales &amp; Profit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AF85A-E2EE-BABF-2864-D34D46BC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4976674"/>
            <a:ext cx="55362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10 </a:t>
            </a:r>
            <a:r>
              <a:rPr lang="en-US" altLang="en-US" b="1" dirty="0">
                <a:solidFill>
                  <a:schemeClr val="bg1"/>
                </a:solidFill>
              </a:rPr>
              <a:t>Cities by Sales: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New York, Los Angeles, and Seattle lead in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These are likely major urban hubs with large order volumes.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DF1E2B-CB32-DD1F-E0DD-73175022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488" y="4976673"/>
            <a:ext cx="55362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10 Cities by Profit: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York, Detroit, and Lafayette show high profit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Suggests better margins or efficiency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 those cities.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38540C-3956-EAE8-E338-76E78FCEC0B2}"/>
              </a:ext>
            </a:extLst>
          </p:cNvPr>
          <p:cNvSpPr/>
          <p:nvPr/>
        </p:nvSpPr>
        <p:spPr>
          <a:xfrm>
            <a:off x="353961" y="334297"/>
            <a:ext cx="11513574" cy="62828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93AEE5-BABA-12CB-CE1A-32A4E9A7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68" y="1460723"/>
            <a:ext cx="5052037" cy="3278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BDADE6-DF54-9F13-B68F-25F1328F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7" y="1460723"/>
            <a:ext cx="5052037" cy="32784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312733-1118-E3C0-1B27-60C4F74A8978}"/>
              </a:ext>
            </a:extLst>
          </p:cNvPr>
          <p:cNvSpPr txBox="1"/>
          <p:nvPr/>
        </p:nvSpPr>
        <p:spPr>
          <a:xfrm>
            <a:off x="353961" y="482012"/>
            <a:ext cx="11513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+mj-lt"/>
              </a:rPr>
              <a:t>Sales and Profit by Customer Segment</a:t>
            </a:r>
            <a:endParaRPr lang="en-IN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4AA1F-4BA7-6EA9-3E17-60604568D71D}"/>
              </a:ext>
            </a:extLst>
          </p:cNvPr>
          <p:cNvSpPr txBox="1"/>
          <p:nvPr/>
        </p:nvSpPr>
        <p:spPr>
          <a:xfrm>
            <a:off x="788096" y="4936641"/>
            <a:ext cx="5052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Sales by 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Consumer sales dominate, indicating strong demand in B2C.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Home Office lags, suggesting limited market reach or lower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06C95B-58A7-E3C5-430E-64ED980AF22C}"/>
              </a:ext>
            </a:extLst>
          </p:cNvPr>
          <p:cNvSpPr txBox="1"/>
          <p:nvPr/>
        </p:nvSpPr>
        <p:spPr>
          <a:xfrm>
            <a:off x="6351868" y="4936641"/>
            <a:ext cx="5052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Profit by 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Highest profit from Consumer shows better margins or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Low Home Office profit may signal inefficiencies or pricing issues.</a:t>
            </a:r>
          </a:p>
          <a:p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4FCE1-7EB7-AFFD-2C6E-BC98C324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6309"/>
            <a:ext cx="12192000" cy="96175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Distribution by Shipping Delay Status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A136957-D5B0-87F4-F68D-D86D4DAE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83" y="1713886"/>
            <a:ext cx="6525781" cy="43495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AB86189-86B1-2F5F-5621-B18180DB4372}"/>
              </a:ext>
            </a:extLst>
          </p:cNvPr>
          <p:cNvSpPr txBox="1"/>
          <p:nvPr/>
        </p:nvSpPr>
        <p:spPr>
          <a:xfrm>
            <a:off x="7924113" y="1903479"/>
            <a:ext cx="3932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Shipping Delays Count: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orders fall under delay statuses </a:t>
            </a:r>
            <a:r>
              <a:rPr lang="en-US" b="1" dirty="0">
                <a:solidFill>
                  <a:schemeClr val="bg1"/>
                </a:solidFill>
              </a:rPr>
              <a:t>4 and 5</a:t>
            </a:r>
            <a:r>
              <a:rPr lang="en-US" dirty="0">
                <a:solidFill>
                  <a:schemeClr val="bg1"/>
                </a:solidFill>
              </a:rPr>
              <a:t>, indicating frequent mid-level delays.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few orders are at extreme delay levels (</a:t>
            </a:r>
            <a:r>
              <a:rPr lang="en-US" b="1" dirty="0">
                <a:solidFill>
                  <a:schemeClr val="bg1"/>
                </a:solidFill>
              </a:rPr>
              <a:t>0, 1, or 7</a:t>
            </a:r>
            <a:r>
              <a:rPr lang="en-US" dirty="0">
                <a:solidFill>
                  <a:schemeClr val="bg1"/>
                </a:solidFill>
              </a:rPr>
              <a:t>), suggesting rare severe issues.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 on improving the delivery process around </a:t>
            </a:r>
            <a:r>
              <a:rPr lang="en-US" b="1" dirty="0">
                <a:solidFill>
                  <a:schemeClr val="bg1"/>
                </a:solidFill>
              </a:rPr>
              <a:t>status 4–5</a:t>
            </a:r>
            <a:r>
              <a:rPr lang="en-US" dirty="0">
                <a:solidFill>
                  <a:schemeClr val="bg1"/>
                </a:solidFill>
              </a:rPr>
              <a:t> to reduce the bulk of delays.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DF3ACFC-9A86-968C-EB9B-E019D9B6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0" y="1181874"/>
            <a:ext cx="10608732" cy="50800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60F5B4-978D-4470-2A3A-99C515A1D2EE}"/>
              </a:ext>
            </a:extLst>
          </p:cNvPr>
          <p:cNvSpPr txBox="1"/>
          <p:nvPr/>
        </p:nvSpPr>
        <p:spPr>
          <a:xfrm>
            <a:off x="439838" y="211375"/>
            <a:ext cx="12292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Monthly Quantity Trends by Product Category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0003B3-AE3A-4EDB-8F7F-07A2ABA30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988CDB-AF48-47AE-8D08-3BED129D8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61F1816-351A-409F-AD5D-A78A67B2F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BB6FAD-AA37-21C9-2C7A-7713A9EFBD7C}"/>
              </a:ext>
            </a:extLst>
          </p:cNvPr>
          <p:cNvSpPr/>
          <p:nvPr/>
        </p:nvSpPr>
        <p:spPr>
          <a:xfrm>
            <a:off x="0" y="9832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740B85-78EE-29E6-71A5-6F027BC3EB91}"/>
              </a:ext>
            </a:extLst>
          </p:cNvPr>
          <p:cNvSpPr txBox="1"/>
          <p:nvPr/>
        </p:nvSpPr>
        <p:spPr>
          <a:xfrm>
            <a:off x="2118167" y="331263"/>
            <a:ext cx="8565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Discount vs Profit by Category</a:t>
            </a:r>
            <a:endParaRPr lang="en-IN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FB0F189-F1A7-4BE0-1BB0-81EB69D5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4" y="1371325"/>
            <a:ext cx="7718755" cy="47073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1C2448C-EE3D-4ECB-1BB6-250EEE28D373}"/>
              </a:ext>
            </a:extLst>
          </p:cNvPr>
          <p:cNvSpPr txBox="1"/>
          <p:nvPr/>
        </p:nvSpPr>
        <p:spPr>
          <a:xfrm>
            <a:off x="8610600" y="1585732"/>
            <a:ext cx="30200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Profit declines noticeably as discount levels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Discounts above </a:t>
            </a:r>
            <a:r>
              <a:rPr lang="en-US" b="1" dirty="0">
                <a:solidFill>
                  <a:schemeClr val="accent2"/>
                </a:solidFill>
              </a:rPr>
              <a:t>20–30%</a:t>
            </a:r>
            <a:r>
              <a:rPr lang="en-US" dirty="0">
                <a:solidFill>
                  <a:schemeClr val="accent2"/>
                </a:solidFill>
              </a:rPr>
              <a:t> often lead to </a:t>
            </a:r>
            <a:r>
              <a:rPr lang="en-US" b="1" dirty="0">
                <a:solidFill>
                  <a:schemeClr val="accent2"/>
                </a:solidFill>
              </a:rPr>
              <a:t>negative profit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Furniture and Office Supplies</a:t>
            </a:r>
            <a:r>
              <a:rPr lang="en-US" dirty="0">
                <a:solidFill>
                  <a:schemeClr val="accent2"/>
                </a:solidFill>
              </a:rPr>
              <a:t> are more affected by discounting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Highlights the need for a </a:t>
            </a:r>
            <a:r>
              <a:rPr lang="en-US" b="1" dirty="0">
                <a:solidFill>
                  <a:schemeClr val="accent2"/>
                </a:solidFill>
              </a:rPr>
              <a:t>smarter discount strategy</a:t>
            </a:r>
            <a:r>
              <a:rPr lang="en-US" dirty="0">
                <a:solidFill>
                  <a:schemeClr val="accent2"/>
                </a:solidFill>
              </a:rPr>
              <a:t> to protect margins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EDBD-3F6E-E4AA-7535-EBCB083A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5498F-679E-FBAC-4CA3-2EFD7F2E64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Pitch deck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874BB-3445-A90A-86F5-34B6B62810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32A4D6-3539-5314-D240-120DCD7CF1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8DB1C70-5E2F-8AE1-FA77-39BCA47F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43" y="1443563"/>
            <a:ext cx="9291133" cy="444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Technology leads in both sales and profit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Binders and Paper sell most but don’t always generate profit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Tables and Bookcases are consistent loss-makers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Copiers yield the highest profit among all sub-categories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New York and LA dominate revenue; Detroit is highly profitable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Consumer segment performs best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Discounts beyond 30% often cut into profit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Align pricing, inventory, and discounting for better margin control</a:t>
            </a:r>
          </a:p>
        </p:txBody>
      </p:sp>
    </p:spTree>
    <p:extLst>
      <p:ext uri="{BB962C8B-B14F-4D97-AF65-F5344CB8AC3E}">
        <p14:creationId xmlns:p14="http://schemas.microsoft.com/office/powerpoint/2010/main" val="215519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F9C751-DAF0-5D77-3930-A7358CADD5E4}"/>
              </a:ext>
            </a:extLst>
          </p:cNvPr>
          <p:cNvSpPr/>
          <p:nvPr/>
        </p:nvSpPr>
        <p:spPr>
          <a:xfrm>
            <a:off x="2998839" y="2141045"/>
            <a:ext cx="7934632" cy="40508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EF8A5-95CE-F705-D45F-45207B2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912"/>
            <a:ext cx="10515600" cy="957691"/>
          </a:xfrm>
        </p:spPr>
        <p:txBody>
          <a:bodyPr/>
          <a:lstStyle/>
          <a:p>
            <a:pPr algn="ctr"/>
            <a:r>
              <a:rPr lang="en-IN" dirty="0"/>
              <a:t>Business 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545BD-2CD0-B9AF-4098-1BA5907777AF}"/>
              </a:ext>
            </a:extLst>
          </p:cNvPr>
          <p:cNvSpPr txBox="1"/>
          <p:nvPr/>
        </p:nvSpPr>
        <p:spPr>
          <a:xfrm>
            <a:off x="1317523" y="1602658"/>
            <a:ext cx="961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9C133BF-93B6-0E6B-78FC-234254F6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53" y="1690688"/>
            <a:ext cx="99576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the Technology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as it consistently leads in both sales and profit, ideal for marketing and upselling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Re-evaluate Furniture and Bookcases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generate strong sales but show low or negative profits - consider pricing or cost optimization.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Restrict high discounts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especially above 30%, as they significantly reduce profits in categories like Furniture and Office Supplies.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Strengthen Consumer segment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as it delivers the highest sales and profit, ideal for targeted promotions.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 performance in the Home Office segment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lags in both revenue and profit - assess pricing, targeting, or product mix.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 delivery 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especially for orders with delay status 4 and 5 — most delays fall in this range and can impact customer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Double down on high-performing 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like New York, Los Angeles, and Detroit — they offer high revenue and profitability, showing strong market potential.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 loss-making sub-categories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such as Tables and Binders — evaluate whether to improve margins, adjust prices, or limit inventory.</a:t>
            </a:r>
          </a:p>
        </p:txBody>
      </p:sp>
    </p:spTree>
    <p:extLst>
      <p:ext uri="{BB962C8B-B14F-4D97-AF65-F5344CB8AC3E}">
        <p14:creationId xmlns:p14="http://schemas.microsoft.com/office/powerpoint/2010/main" val="199106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73BC29B-4E0D-93E7-F868-40AEC7BC2A98}"/>
              </a:ext>
            </a:extLst>
          </p:cNvPr>
          <p:cNvSpPr/>
          <p:nvPr/>
        </p:nvSpPr>
        <p:spPr>
          <a:xfrm>
            <a:off x="1" y="0"/>
            <a:ext cx="70988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311" y="2491582"/>
            <a:ext cx="4446270" cy="104803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D5CA8B-2075-3358-A7F9-7C0DC76AF154}"/>
              </a:ext>
            </a:extLst>
          </p:cNvPr>
          <p:cNvCxnSpPr>
            <a:cxnSpLocks/>
          </p:cNvCxnSpPr>
          <p:nvPr/>
        </p:nvCxnSpPr>
        <p:spPr>
          <a:xfrm>
            <a:off x="1779639" y="3608439"/>
            <a:ext cx="409021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1F4D848-6238-CC40-5819-9FD3F2124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8284" y="0"/>
            <a:ext cx="5643715" cy="6858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E6A06A-E9A1-88FB-0FD0-727D7935C9B3}"/>
              </a:ext>
            </a:extLst>
          </p:cNvPr>
          <p:cNvSpPr txBox="1"/>
          <p:nvPr/>
        </p:nvSpPr>
        <p:spPr>
          <a:xfrm>
            <a:off x="1994905" y="3923071"/>
            <a:ext cx="4769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Impana P</a:t>
            </a:r>
          </a:p>
          <a:p>
            <a:r>
              <a:rPr lang="en-IN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impana.panu@gmail.com</a:t>
            </a:r>
            <a:endParaRPr lang="en-IN" dirty="0">
              <a:solidFill>
                <a:schemeClr val="accent2"/>
              </a:solidFill>
            </a:endParaRPr>
          </a:p>
          <a:p>
            <a:pPr fontAlgn="base"/>
            <a:r>
              <a:rPr lang="en-IN" dirty="0">
                <a:solidFill>
                  <a:schemeClr val="accent2"/>
                </a:solidFill>
              </a:rPr>
              <a:t>www.linkedin.com/in/impana-p-011131260</a:t>
            </a:r>
          </a:p>
          <a:p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17CAC8-F949-5DFC-FDED-1F2C6D41CF37}"/>
              </a:ext>
            </a:extLst>
          </p:cNvPr>
          <p:cNvSpPr/>
          <p:nvPr/>
        </p:nvSpPr>
        <p:spPr>
          <a:xfrm>
            <a:off x="924232" y="2222090"/>
            <a:ext cx="344129" cy="238923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96" y="661741"/>
            <a:ext cx="3975802" cy="868312"/>
          </a:xfrm>
        </p:spPr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46F94E-535B-BA38-DCB3-33FE1722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5B7806-7663-B765-F560-5EF8B310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2363D2E-A185-A449-1BF1-9B25165D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39" y="1460769"/>
            <a:ext cx="449334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The project explores sales and inventory data from a superstore.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Aims to identify revenue patterns, profit trends, and category-wise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Useful for decision-makers in sales, marketing, and inventory control.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Helps uncover inefficiencies and product-level issues affecting profitability.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Supports strategic planning through data-driven visual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5F66E-D97F-8F34-33DA-93A5E3B0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36533" y="373626"/>
            <a:ext cx="5962650" cy="61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46365-0498-596E-A6C0-2F3241FAF562}"/>
              </a:ext>
            </a:extLst>
          </p:cNvPr>
          <p:cNvSpPr/>
          <p:nvPr/>
        </p:nvSpPr>
        <p:spPr>
          <a:xfrm>
            <a:off x="6548284" y="1700441"/>
            <a:ext cx="487516" cy="47593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1163252"/>
            <a:ext cx="2980195" cy="725702"/>
          </a:xfrm>
        </p:spPr>
        <p:txBody>
          <a:bodyPr>
            <a:no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666DCA25-2059-D14A-FC23-74B9E7C2FBCF}"/>
              </a:ext>
            </a:extLst>
          </p:cNvPr>
          <p:cNvSpPr>
            <a:spLocks noGrp="1" noChangeArrowheads="1"/>
          </p:cNvSpPr>
          <p:nvPr>
            <p:ph type="body" idx="15"/>
          </p:nvPr>
        </p:nvSpPr>
        <p:spPr bwMode="auto">
          <a:xfrm>
            <a:off x="6917814" y="2349085"/>
            <a:ext cx="40943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Analyze monthly trends in sales and profit.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Identify top-performing and underperforming categories.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Evaluate product-level contribution to revenue.</a:t>
            </a:r>
            <a:endParaRPr lang="en-US" altLang="en-US" sz="1800" dirty="0">
              <a:solidFill>
                <a:schemeClr val="accent2"/>
              </a:solidFill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Suggest improvements based on insights.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C9CF6-3B36-B0DE-BB84-1F555214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3961" y="314632"/>
            <a:ext cx="5407742" cy="6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DBC120-3543-31EC-EFCA-9C90146F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52"/>
            <a:ext cx="10515600" cy="1040888"/>
          </a:xfrm>
        </p:spPr>
        <p:txBody>
          <a:bodyPr>
            <a:normAutofit/>
          </a:bodyPr>
          <a:lstStyle/>
          <a:p>
            <a:r>
              <a:rPr lang="en-IN" dirty="0"/>
              <a:t>Project Workflow Overview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9ED850-DE34-611B-5E04-018D8B6C9AC9}"/>
              </a:ext>
            </a:extLst>
          </p:cNvPr>
          <p:cNvSpPr/>
          <p:nvPr/>
        </p:nvSpPr>
        <p:spPr>
          <a:xfrm>
            <a:off x="838200" y="3264310"/>
            <a:ext cx="10515600" cy="924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A62D4864-5AA0-E698-93E3-00D981DC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80" y="1962117"/>
            <a:ext cx="818043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/>
                </a:solidFill>
              </a:rPr>
              <a:t>Introduction:</a:t>
            </a:r>
            <a:r>
              <a:rPr lang="en-IN" sz="2000" dirty="0">
                <a:solidFill>
                  <a:schemeClr val="accent2"/>
                </a:solidFill>
              </a:rPr>
              <a:t> Define project goals and business relevance.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/>
                </a:solidFill>
              </a:rPr>
              <a:t>Dataset Overview:</a:t>
            </a:r>
            <a:r>
              <a:rPr lang="en-IN" sz="2000" dirty="0">
                <a:solidFill>
                  <a:schemeClr val="accent2"/>
                </a:solidFill>
              </a:rPr>
              <a:t> Understand key features such as Category, Sub-Category, Sales, Profit, and Discount.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/>
                </a:solidFill>
              </a:rPr>
              <a:t>Data Cleaning:</a:t>
            </a:r>
            <a:r>
              <a:rPr lang="en-IN" sz="2000" dirty="0">
                <a:solidFill>
                  <a:schemeClr val="accent2"/>
                </a:solidFill>
              </a:rPr>
              <a:t> Remove duplicates, handle missing values, and format 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/>
                </a:solidFill>
              </a:rPr>
              <a:t>EDA (Exploratory Data Analysis):</a:t>
            </a:r>
            <a:r>
              <a:rPr lang="en-IN" sz="2000" dirty="0">
                <a:solidFill>
                  <a:schemeClr val="accent2"/>
                </a:solidFill>
              </a:rPr>
              <a:t> Explore distributions, correlations, and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/>
                </a:solidFill>
              </a:rPr>
              <a:t>Visualization &amp; Insights:</a:t>
            </a:r>
            <a:r>
              <a:rPr lang="en-IN" sz="2000" dirty="0">
                <a:solidFill>
                  <a:schemeClr val="accent2"/>
                </a:solidFill>
              </a:rPr>
              <a:t> Generate and interpret visual trends across key dimensions.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3F5FCA74-22FF-249F-814F-E5A76A8A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2417A928-C18B-A631-564F-1340571B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8620067-2EF6-890D-DB89-9378D9B34A46}"/>
              </a:ext>
            </a:extLst>
          </p:cNvPr>
          <p:cNvSpPr txBox="1"/>
          <p:nvPr/>
        </p:nvSpPr>
        <p:spPr>
          <a:xfrm>
            <a:off x="7561007" y="678425"/>
            <a:ext cx="4168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+mj-lt"/>
              </a:rPr>
              <a:t>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E2398-7577-4013-7E1E-00E5A2C0C0EE}"/>
              </a:ext>
            </a:extLst>
          </p:cNvPr>
          <p:cNvSpPr txBox="1"/>
          <p:nvPr/>
        </p:nvSpPr>
        <p:spPr>
          <a:xfrm>
            <a:off x="6912077" y="1887794"/>
            <a:ext cx="4513007" cy="419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2"/>
                </a:solidFill>
              </a:rPr>
              <a:t>Tools &amp; Libraries Used:</a:t>
            </a: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Google Colab</a:t>
            </a:r>
            <a:r>
              <a:rPr lang="en-IN" dirty="0">
                <a:solidFill>
                  <a:schemeClr val="accent2"/>
                </a:solidFill>
              </a:rPr>
              <a:t> – development environment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Python</a:t>
            </a:r>
            <a:r>
              <a:rPr lang="en-IN" dirty="0">
                <a:solidFill>
                  <a:schemeClr val="accent2"/>
                </a:solidFill>
              </a:rPr>
              <a:t> – a core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Pandas</a:t>
            </a:r>
            <a:r>
              <a:rPr lang="en-IN" dirty="0">
                <a:solidFill>
                  <a:schemeClr val="accent2"/>
                </a:solidFill>
              </a:rPr>
              <a:t> – data manipulation and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NumPy</a:t>
            </a:r>
            <a:r>
              <a:rPr lang="en-IN" dirty="0">
                <a:solidFill>
                  <a:schemeClr val="accent2"/>
                </a:solidFill>
              </a:rPr>
              <a:t> – numerical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Matplotlib &amp; Seaborn</a:t>
            </a:r>
            <a:r>
              <a:rPr lang="en-IN" dirty="0">
                <a:solidFill>
                  <a:schemeClr val="accent2"/>
                </a:solidFill>
              </a:rPr>
              <a:t> – static visualizations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Plotly</a:t>
            </a:r>
            <a:r>
              <a:rPr lang="en-IN" dirty="0">
                <a:solidFill>
                  <a:schemeClr val="accent2"/>
                </a:solidFill>
              </a:rPr>
              <a:t> – interactive data visualizations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25182F-5C64-9C0D-505E-763D00E3FDE8}"/>
              </a:ext>
            </a:extLst>
          </p:cNvPr>
          <p:cNvSpPr/>
          <p:nvPr/>
        </p:nvSpPr>
        <p:spPr>
          <a:xfrm>
            <a:off x="6577781" y="1730477"/>
            <a:ext cx="334296" cy="45818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75D8B6-6A95-5DA4-8396-520C9922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380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69D2CB3-C528-B55F-3BEF-494E3666EA69}"/>
              </a:ext>
            </a:extLst>
          </p:cNvPr>
          <p:cNvSpPr/>
          <p:nvPr/>
        </p:nvSpPr>
        <p:spPr>
          <a:xfrm>
            <a:off x="18435" y="19664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340331F-62C9-0A96-7DDC-4D26118F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35" y="290016"/>
            <a:ext cx="10515600" cy="969739"/>
          </a:xfrm>
        </p:spPr>
        <p:txBody>
          <a:bodyPr>
            <a:normAutofit/>
          </a:bodyPr>
          <a:lstStyle/>
          <a:p>
            <a:r>
              <a:rPr lang="en-US" dirty="0"/>
              <a:t>Monthly Sales and Profit Trend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40C473F-A3F0-5E2B-8AE6-9C9FD94B1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6" y="1507422"/>
            <a:ext cx="11077268" cy="4316230"/>
          </a:xfrm>
          <a:prstGeom prst="rect">
            <a:avLst/>
          </a:prstGeom>
        </p:spPr>
      </p:pic>
      <p:sp>
        <p:nvSpPr>
          <p:cNvPr id="39" name="Rectangle 1">
            <a:extLst>
              <a:ext uri="{FF2B5EF4-FFF2-40B4-BE49-F238E27FC236}">
                <a16:creationId xmlns:a16="http://schemas.microsoft.com/office/drawing/2014/main" id="{78C132BE-5669-DA4F-D911-45E457ED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66" y="5740662"/>
            <a:ext cx="72314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Sales peaked in December; profits dipped in November.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Clear seasonal trends suggest a year-end push drives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7B9ED35-BC91-4707-0141-042C77BF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E98A4714-C094-840E-EE90-84B7EE1B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E72EA5-19AF-6645-0A4B-47050A9AB8A6}"/>
              </a:ext>
            </a:extLst>
          </p:cNvPr>
          <p:cNvSpPr/>
          <p:nvPr/>
        </p:nvSpPr>
        <p:spPr>
          <a:xfrm>
            <a:off x="5997677" y="-10281"/>
            <a:ext cx="1632155" cy="68579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6909"/>
            <a:ext cx="12192000" cy="745533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Sales &amp; Profit by Category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9F90D3-A30C-18E3-85A3-1546FB1D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6" y="1259351"/>
            <a:ext cx="4990718" cy="39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632BF3-5D80-D8C7-1DB8-ECCA5540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93" y="1259351"/>
            <a:ext cx="4853346" cy="399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9EFE0F-3689-2BCD-9178-10CB1849B1DA}"/>
              </a:ext>
            </a:extLst>
          </p:cNvPr>
          <p:cNvSpPr txBox="1"/>
          <p:nvPr/>
        </p:nvSpPr>
        <p:spPr>
          <a:xfrm>
            <a:off x="1680189" y="5508499"/>
            <a:ext cx="844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Technology has the highest sales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Office Supplies performs well in profit despite lower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Furniture has strong sales but contributes the least to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FBDF2A-BB10-A8AB-14F3-6B20C8114DDB}"/>
              </a:ext>
            </a:extLst>
          </p:cNvPr>
          <p:cNvSpPr/>
          <p:nvPr/>
        </p:nvSpPr>
        <p:spPr>
          <a:xfrm>
            <a:off x="294967" y="240890"/>
            <a:ext cx="11602065" cy="6376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258" y="109610"/>
            <a:ext cx="9055055" cy="1001507"/>
          </a:xfrm>
        </p:spPr>
        <p:txBody>
          <a:bodyPr>
            <a:normAutofit/>
          </a:bodyPr>
          <a:lstStyle/>
          <a:p>
            <a:r>
              <a:rPr lang="en-IN" sz="4400" dirty="0"/>
              <a:t>Sub-Category Profitability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2ECDD-5EEE-95ED-4478-E266BA6F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1276812"/>
            <a:ext cx="9202994" cy="4533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5F5C5-957F-7A92-246B-0B3EC1CCB5F9}"/>
              </a:ext>
            </a:extLst>
          </p:cNvPr>
          <p:cNvSpPr txBox="1"/>
          <p:nvPr/>
        </p:nvSpPr>
        <p:spPr>
          <a:xfrm>
            <a:off x="1378756" y="5859475"/>
            <a:ext cx="7551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Copiers and Phones are the most profitable.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and Bookcases show negative or low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9053868-489D-16A4-5D60-F38A4B4ADC5B}"/>
              </a:ext>
            </a:extLst>
          </p:cNvPr>
          <p:cNvSpPr/>
          <p:nvPr/>
        </p:nvSpPr>
        <p:spPr>
          <a:xfrm>
            <a:off x="309716" y="371168"/>
            <a:ext cx="11572568" cy="6115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EF648-BA0C-0321-E1ED-B22304DFF2CF}"/>
              </a:ext>
            </a:extLst>
          </p:cNvPr>
          <p:cNvSpPr txBox="1"/>
          <p:nvPr/>
        </p:nvSpPr>
        <p:spPr>
          <a:xfrm>
            <a:off x="1300418" y="548139"/>
            <a:ext cx="10803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Top 10 Products by Sales &amp; Quantity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52D01F55-690F-4A28-2E65-CCB417B9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6" y="1556107"/>
            <a:ext cx="11075832" cy="40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313</TotalTime>
  <Words>796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Bodoni MT</vt:lpstr>
      <vt:lpstr>Calibri</vt:lpstr>
      <vt:lpstr>Seaford</vt:lpstr>
      <vt:lpstr>Office Theme</vt:lpstr>
      <vt:lpstr>Sales and Inventory Analysis</vt:lpstr>
      <vt:lpstr>Introduction</vt:lpstr>
      <vt:lpstr>Objective</vt:lpstr>
      <vt:lpstr>Project Workflow Overview</vt:lpstr>
      <vt:lpstr>PowerPoint Presentation</vt:lpstr>
      <vt:lpstr>Monthly Sales and Profit Trend</vt:lpstr>
      <vt:lpstr>Sales &amp; Profit by Category</vt:lpstr>
      <vt:lpstr>Sub-Category Profitability</vt:lpstr>
      <vt:lpstr>PowerPoint Presentation</vt:lpstr>
      <vt:lpstr>PowerPoint Presentation</vt:lpstr>
      <vt:lpstr>PowerPoint Presentation</vt:lpstr>
      <vt:lpstr>Order Distribution by Shipping Delay Status</vt:lpstr>
      <vt:lpstr>PowerPoint Presentation</vt:lpstr>
      <vt:lpstr>PowerPoint Presentation</vt:lpstr>
      <vt:lpstr>Final Conclusion</vt:lpstr>
      <vt:lpstr>Business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Impana P</dc:creator>
  <cp:lastModifiedBy>Impana P</cp:lastModifiedBy>
  <cp:revision>8</cp:revision>
  <dcterms:created xsi:type="dcterms:W3CDTF">2025-07-14T06:27:30Z</dcterms:created>
  <dcterms:modified xsi:type="dcterms:W3CDTF">2025-07-15T04:29:47Z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