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lfa Slab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19433E-F6E7-4423-BC1E-DE2031E0890D}">
  <a:tblStyle styleId="{0119433E-F6E7-4423-BC1E-DE2031E089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AlfaSlabOne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c55ea2dc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c55ea2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c55ea2d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c55ea2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c55ea2d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c55ea2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c55ea2dc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c55ea2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c55ea2dc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c55ea2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c55ea2dc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c55ea2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c55ea2d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c55ea2d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c55ea2d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c55ea2d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c55ea2d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c55ea2d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c55ea2d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c55ea2d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c55ea2d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c55ea2d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c55ea2d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c55ea2d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c55ea2d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c55ea2d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c55ea2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c55ea2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dc55ea2d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dc55ea2d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c55ea2d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c55ea2d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dc55ea2d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dc55ea2d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28c83b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28c83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c55ea2dc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c55ea2d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c55ea2dc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c55ea2d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55ea2dc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55ea2d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All-Star Voting Model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Lee • 01.25.2019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0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Fantasy Basketball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Extremely popular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statistical categories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Fanbase as voters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52163" l="25239" r="0" t="31843"/>
          <a:stretch/>
        </p:blipFill>
        <p:spPr>
          <a:xfrm>
            <a:off x="0" y="3493225"/>
            <a:ext cx="9144001" cy="13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025" y="268075"/>
            <a:ext cx="3247150" cy="2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60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Fantasy Basketball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Extremely popular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statistical categories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Fanbase as voters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52163" l="25239" r="0" t="31843"/>
          <a:stretch/>
        </p:blipFill>
        <p:spPr>
          <a:xfrm>
            <a:off x="0" y="3493225"/>
            <a:ext cx="9144001" cy="13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025" y="268075"/>
            <a:ext cx="3247150" cy="28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2180275" y="3312550"/>
            <a:ext cx="5673600" cy="12045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60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Standardize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Relative stat by Position AND by Year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Divide average stat by max average stat for that position during that season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52163" l="25239" r="0" t="31843"/>
          <a:stretch/>
        </p:blipFill>
        <p:spPr>
          <a:xfrm>
            <a:off x="0" y="3493225"/>
            <a:ext cx="9144001" cy="130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3107775" y="3685975"/>
            <a:ext cx="1120200" cy="626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717500" y="3685975"/>
            <a:ext cx="1120200" cy="626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697" y="205300"/>
            <a:ext cx="1926427" cy="29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0"/>
            <a:ext cx="85206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R</a:t>
            </a:r>
            <a:r>
              <a:rPr lang="en"/>
              <a:t>-squared:</a:t>
            </a:r>
            <a:r>
              <a:rPr lang="en"/>
              <a:t> 0.600  (1996-2016)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 R</a:t>
            </a:r>
            <a:r>
              <a:rPr lang="en"/>
              <a:t>-squared</a:t>
            </a:r>
            <a:r>
              <a:rPr lang="en"/>
              <a:t>: 0.586    (2017)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</a:t>
            </a:r>
            <a:r>
              <a:rPr lang="en"/>
              <a:t>-squared:</a:t>
            </a:r>
            <a:r>
              <a:rPr lang="en"/>
              <a:t> 0.488   (2018)</a:t>
            </a:r>
            <a:endParaRPr/>
          </a:p>
        </p:txBody>
      </p:sp>
      <p:pic>
        <p:nvPicPr>
          <p:cNvPr id="169" name="Google Shape;169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26" y="1629575"/>
            <a:ext cx="6207948" cy="33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-523300" y="97300"/>
            <a:ext cx="5677500" cy="12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344150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33225"/>
                <a:gridCol w="1209375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332,277.0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164,623.2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161,091.9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FG%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132,473.6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FTA x PTS%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116,385.1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p27"/>
          <p:cNvGraphicFramePr/>
          <p:nvPr/>
        </p:nvGraphicFramePr>
        <p:xfrm>
          <a:off x="4851650" y="149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07550"/>
                <a:gridCol w="1235050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Tail End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Year^2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-504,393.2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-416,034.4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-156,132.4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PriorPoints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-89,900.5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Rebounds% x SF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-71,910.9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-523300" y="97300"/>
            <a:ext cx="5677500" cy="12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344150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33225"/>
                <a:gridCol w="1209375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332,277.0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164,623.2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161,091.9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FG%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132,473.6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FTA x PTS%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116,385.1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4851650" y="149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07550"/>
                <a:gridCol w="1235050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Tail End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Year^2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-504,393.2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-416,034.4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-156,132.4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PriorPoints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-89,900.5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Rebounds% x SF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-71,910.9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8"/>
          <p:cNvSpPr/>
          <p:nvPr/>
        </p:nvSpPr>
        <p:spPr>
          <a:xfrm>
            <a:off x="583475" y="2579400"/>
            <a:ext cx="864600" cy="4764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129650" y="3006400"/>
            <a:ext cx="864600" cy="5211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4690750" y="2628800"/>
            <a:ext cx="657900" cy="4269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4690750" y="3006400"/>
            <a:ext cx="657900" cy="4269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690750" y="3384000"/>
            <a:ext cx="657900" cy="4269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-523300" y="97300"/>
            <a:ext cx="5677500" cy="12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344150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33225"/>
                <a:gridCol w="1209375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332,277.0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164,623.2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161,091.9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FG%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132,473.6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FTA x PTS%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116,385.1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29"/>
          <p:cNvGraphicFramePr/>
          <p:nvPr/>
        </p:nvGraphicFramePr>
        <p:xfrm>
          <a:off x="4851650" y="149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07550"/>
                <a:gridCol w="1235050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Tail End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Year^2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-504,393.2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-416,034.4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-156,132.4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PriorPoints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-89,900.5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Rebounds% x SF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-71,910.9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9"/>
          <p:cNvSpPr/>
          <p:nvPr/>
        </p:nvSpPr>
        <p:spPr>
          <a:xfrm>
            <a:off x="4586150" y="2107125"/>
            <a:ext cx="4473600" cy="7887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-523300" y="97300"/>
            <a:ext cx="5677500" cy="12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344150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33225"/>
                <a:gridCol w="1209375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332,277.0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164,623.2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161,091.9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FG%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132,473.6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FTA x PTS%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116,385.1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30"/>
          <p:cNvGraphicFramePr/>
          <p:nvPr/>
        </p:nvGraphicFramePr>
        <p:xfrm>
          <a:off x="4851650" y="149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{0119433E-F6E7-4423-BC1E-DE2031E0890D}</a:tableStyleId>
              </a:tblPr>
              <a:tblGrid>
                <a:gridCol w="2707550"/>
                <a:gridCol w="1235050"/>
              </a:tblGrid>
              <a:tr h="3776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Tail End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Year^2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-504,393.2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Stars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-416,034.4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TOV%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-156,132.4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x PriorPoints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-89,900.5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Rebounds% x SF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-71,910.9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0"/>
          <p:cNvSpPr/>
          <p:nvPr/>
        </p:nvSpPr>
        <p:spPr>
          <a:xfrm>
            <a:off x="4586150" y="2107125"/>
            <a:ext cx="4473600" cy="7887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78650" y="2107125"/>
            <a:ext cx="4473600" cy="7887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VOTE COUNT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00" y="1017725"/>
            <a:ext cx="72516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All-Star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443025"/>
            <a:ext cx="3837000" cy="3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Annual Game for ‘Stars’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teams (East vs West)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Fans Vote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see all the top players playing together in one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Voting Structure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Loss of appeal and the resurgence!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VOTE COUNT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00" y="1017725"/>
            <a:ext cx="7251605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2"/>
          <p:cNvCxnSpPr/>
          <p:nvPr/>
        </p:nvCxnSpPr>
        <p:spPr>
          <a:xfrm>
            <a:off x="5997150" y="1545200"/>
            <a:ext cx="1772100" cy="1469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VOTE COUNT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00" y="1017725"/>
            <a:ext cx="72516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/>
              <a:t>Residuals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8" y="960575"/>
            <a:ext cx="8104026" cy="39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Residuals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8" y="960575"/>
            <a:ext cx="8104026" cy="397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5"/>
          <p:cNvCxnSpPr/>
          <p:nvPr/>
        </p:nvCxnSpPr>
        <p:spPr>
          <a:xfrm flipH="1" rot="10800000">
            <a:off x="1793750" y="1696550"/>
            <a:ext cx="5921400" cy="180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5"/>
          <p:cNvCxnSpPr/>
          <p:nvPr/>
        </p:nvCxnSpPr>
        <p:spPr>
          <a:xfrm flipH="1" rot="10800000">
            <a:off x="2139525" y="2723075"/>
            <a:ext cx="5878200" cy="17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Residuals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8" y="960575"/>
            <a:ext cx="8104026" cy="397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6"/>
          <p:cNvCxnSpPr/>
          <p:nvPr/>
        </p:nvCxnSpPr>
        <p:spPr>
          <a:xfrm flipH="1" rot="10800000">
            <a:off x="1728900" y="1307325"/>
            <a:ext cx="6364500" cy="1988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6"/>
          <p:cNvCxnSpPr/>
          <p:nvPr/>
        </p:nvCxnSpPr>
        <p:spPr>
          <a:xfrm flipH="1" rot="10800000">
            <a:off x="1847775" y="2312075"/>
            <a:ext cx="6440100" cy="2117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2" name="Google Shape;252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-Meaningful Features/</a:t>
            </a:r>
            <a:r>
              <a:rPr lang="en" sz="2400"/>
              <a:t>Coefficients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-Difficult to predict recent years due to NBA All-Star changes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35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25" y="932400"/>
            <a:ext cx="72747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Vote Count on a single player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</a:t>
            </a:r>
            <a:r>
              <a:rPr lang="en"/>
              <a:t> Vote Count on a single player</a:t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Mission: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Predicting All-Star votes using the player’s</a:t>
            </a:r>
            <a:r>
              <a:rPr b="1" lang="en" sz="3600"/>
              <a:t> season stats!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going to do it?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09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Training Set:</a:t>
            </a:r>
            <a:endParaRPr b="1"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1996 - 2016 (20 years)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Only top 50 players per year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going to do it?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09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Training Set:</a:t>
            </a:r>
            <a:endParaRPr b="1"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1996 - 2016 (20 years)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Only top 50 players per year</a:t>
            </a:r>
            <a:endParaRPr b="1" sz="1600"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246800" y="3228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3000">
                <a:solidFill>
                  <a:schemeClr val="dk1"/>
                </a:solidFill>
              </a:rPr>
              <a:t>Validation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Set:</a:t>
            </a:r>
            <a:endParaRPr b="1"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2017 data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440 rows</a:t>
            </a:r>
            <a:endParaRPr b="1" sz="1600"/>
          </a:p>
        </p:txBody>
      </p:sp>
      <p:cxnSp>
        <p:nvCxnSpPr>
          <p:cNvPr id="83" name="Google Shape;83;p17"/>
          <p:cNvCxnSpPr/>
          <p:nvPr/>
        </p:nvCxnSpPr>
        <p:spPr>
          <a:xfrm>
            <a:off x="1312975" y="3364000"/>
            <a:ext cx="13854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going to do it?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09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Training Set:</a:t>
            </a:r>
            <a:endParaRPr b="1"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1996 - 2016 (20 years)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Only top 50 players per year</a:t>
            </a:r>
            <a:endParaRPr b="1" sz="16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6314025" y="1188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3000">
                <a:solidFill>
                  <a:schemeClr val="dk1"/>
                </a:solidFill>
              </a:rPr>
              <a:t>Test Set:</a:t>
            </a:r>
            <a:endParaRPr b="1"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2018 data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505 rows</a:t>
            </a:r>
            <a:endParaRPr b="1" sz="1600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3246800" y="3228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3000">
                <a:solidFill>
                  <a:schemeClr val="dk1"/>
                </a:solidFill>
              </a:rPr>
              <a:t>Validation Set:</a:t>
            </a:r>
            <a:endParaRPr b="1"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2017 data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440 rows</a:t>
            </a:r>
            <a:endParaRPr b="1" sz="1600"/>
          </a:p>
        </p:txBody>
      </p:sp>
      <p:cxnSp>
        <p:nvCxnSpPr>
          <p:cNvPr id="92" name="Google Shape;92;p18"/>
          <p:cNvCxnSpPr/>
          <p:nvPr/>
        </p:nvCxnSpPr>
        <p:spPr>
          <a:xfrm>
            <a:off x="1312975" y="3364000"/>
            <a:ext cx="13854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 flipH="1" rot="10800000">
            <a:off x="5480800" y="3312550"/>
            <a:ext cx="1385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8" name="Google Shape;98;p19"/>
          <p:cNvSpPr/>
          <p:nvPr/>
        </p:nvSpPr>
        <p:spPr>
          <a:xfrm>
            <a:off x="1036725" y="2923951"/>
            <a:ext cx="2405100" cy="1075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9"/>
          <p:cNvGrpSpPr/>
          <p:nvPr/>
        </p:nvGrpSpPr>
        <p:grpSpPr>
          <a:xfrm>
            <a:off x="1927420" y="2336540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869475" y="1341375"/>
            <a:ext cx="312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Find </a:t>
            </a:r>
            <a:r>
              <a:rPr b="1" lang="en"/>
              <a:t>all available vote count data from 1996 -2018</a:t>
            </a:r>
            <a:endParaRPr b="1"/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61375" y="382725"/>
            <a:ext cx="7111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Scrape Order</a:t>
            </a:r>
            <a:endParaRPr sz="3600"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1147875" y="3075150"/>
            <a:ext cx="17580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SCRAPE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Google Shape;110;p20"/>
          <p:cNvSpPr/>
          <p:nvPr/>
        </p:nvSpPr>
        <p:spPr>
          <a:xfrm>
            <a:off x="1036725" y="2923951"/>
            <a:ext cx="2405100" cy="1075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20"/>
          <p:cNvGrpSpPr/>
          <p:nvPr/>
        </p:nvGrpSpPr>
        <p:grpSpPr>
          <a:xfrm>
            <a:off x="1927420" y="2336540"/>
            <a:ext cx="198900" cy="593656"/>
            <a:chOff x="777447" y="1610215"/>
            <a:chExt cx="198900" cy="593656"/>
          </a:xfrm>
        </p:grpSpPr>
        <p:cxnSp>
          <p:nvCxnSpPr>
            <p:cNvPr id="112" name="Google Shape;112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869475" y="1341375"/>
            <a:ext cx="312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Find all available vote count data from 1996 -2018</a:t>
            </a:r>
            <a:endParaRPr b="1"/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1375" y="382725"/>
            <a:ext cx="7111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Scrape Order</a:t>
            </a:r>
            <a:endParaRPr sz="3600"/>
          </a:p>
        </p:txBody>
      </p:sp>
      <p:sp>
        <p:nvSpPr>
          <p:cNvPr descr="Background pointer shape in timeline graphic" id="118" name="Google Shape;118;p20"/>
          <p:cNvSpPr/>
          <p:nvPr/>
        </p:nvSpPr>
        <p:spPr>
          <a:xfrm>
            <a:off x="5416700" y="2923951"/>
            <a:ext cx="2405100" cy="1075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0"/>
          <p:cNvGrpSpPr/>
          <p:nvPr/>
        </p:nvGrpSpPr>
        <p:grpSpPr>
          <a:xfrm>
            <a:off x="6260895" y="2336540"/>
            <a:ext cx="198900" cy="593656"/>
            <a:chOff x="777447" y="1610215"/>
            <a:chExt cx="198900" cy="593656"/>
          </a:xfrm>
        </p:grpSpPr>
        <p:cxnSp>
          <p:nvCxnSpPr>
            <p:cNvPr id="120" name="Google Shape;120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5316350" y="1236675"/>
            <a:ext cx="26058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Merge votes with respective season’s per game stats</a:t>
            </a:r>
            <a:endParaRPr b="1"/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5481350" y="3075150"/>
            <a:ext cx="17580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MERGE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1147875" y="3075150"/>
            <a:ext cx="17580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SCRAPE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Engineering</a:t>
            </a:r>
            <a:endParaRPr sz="3600"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31025" y="1672350"/>
            <a:ext cx="41934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Games Started % = GS / GP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tell us how often the player is chosen to start the game for the team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Weighted FG% = FG% x FG made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Buffers the high FG% of players who don’t take many shots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5144100" y="16723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Others:</a:t>
            </a:r>
            <a:endParaRPr b="1" sz="3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100">
                <a:solidFill>
                  <a:srgbClr val="666666"/>
                </a:solidFill>
              </a:rPr>
              <a:t>Prior season P</a:t>
            </a:r>
            <a:r>
              <a:rPr lang="en" sz="2100">
                <a:solidFill>
                  <a:srgbClr val="666666"/>
                </a:solidFill>
              </a:rPr>
              <a:t>ointsPerGame</a:t>
            </a:r>
            <a:endParaRPr sz="2100">
              <a:solidFill>
                <a:srgbClr val="666666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100">
                <a:solidFill>
                  <a:srgbClr val="666666"/>
                </a:solidFill>
              </a:rPr>
              <a:t>Previous All-Star appearances</a:t>
            </a:r>
            <a:endParaRPr sz="2100">
              <a:solidFill>
                <a:srgbClr val="666666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100">
                <a:solidFill>
                  <a:srgbClr val="666666"/>
                </a:solidFill>
              </a:rPr>
              <a:t>One hot encoding Player Positions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