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8ccac77e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8ccac77e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8ccac77e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8ccac77e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9572c6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9572c6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9572c6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9572c6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9572c6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9572c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9572c6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9572c6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f9572c6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f9572c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8ccac77e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8ccac77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9572c6e6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9572c6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f9572c6e6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f9572c6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f9572c6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f9572c6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8ccac77e_3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8ccac77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8ccac77e_1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8ccac77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8ccac77e_3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8ccac77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8ccac77e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8ccac77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8ccac77e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8ccac77e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8ccac77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8ccac77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9572c6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9572c6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9773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Instacart Classificatio</a:t>
            </a: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r>
              <a:rPr lang="en"/>
              <a:t>Model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Lee • 02.13.2019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00" y="2080500"/>
            <a:ext cx="641850" cy="6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2629" l="0" r="0" t="8553"/>
          <a:stretch/>
        </p:blipFill>
        <p:spPr>
          <a:xfrm>
            <a:off x="1035538" y="575100"/>
            <a:ext cx="7072923" cy="45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203050" y="0"/>
            <a:ext cx="85206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F1 curves (</a:t>
            </a:r>
            <a:r>
              <a:rPr b="0" lang="en" sz="3000"/>
              <a:t>Gradient Boosted model)</a:t>
            </a:r>
            <a:endParaRPr b="0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A deeper look at the features: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13" y="157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Top 10 Features</a:t>
            </a:r>
            <a:endParaRPr sz="4800"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2900" l="1458" r="0" t="5883"/>
          <a:stretch/>
        </p:blipFill>
        <p:spPr>
          <a:xfrm>
            <a:off x="613963" y="981350"/>
            <a:ext cx="7916086" cy="40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13" y="157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 10 </a:t>
            </a:r>
            <a:r>
              <a:rPr lang="en" sz="4800"/>
              <a:t>Features</a:t>
            </a:r>
            <a:endParaRPr sz="4800"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2900" l="1458" r="0" t="5883"/>
          <a:stretch/>
        </p:blipFill>
        <p:spPr>
          <a:xfrm>
            <a:off x="613963" y="981350"/>
            <a:ext cx="7916086" cy="407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922550" y="2085200"/>
            <a:ext cx="2034600" cy="49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08450" y="3931000"/>
            <a:ext cx="2034600" cy="49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6584175" y="947825"/>
            <a:ext cx="1048800" cy="6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474450" y="1176050"/>
            <a:ext cx="1048800" cy="6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3552650" y="1176050"/>
            <a:ext cx="1048800" cy="6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259150" y="1012175"/>
            <a:ext cx="965400" cy="5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300700" y="1405800"/>
            <a:ext cx="882300" cy="5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6584175" y="947825"/>
            <a:ext cx="1048800" cy="6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4474450" y="1176050"/>
            <a:ext cx="1048800" cy="6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552650" y="1176050"/>
            <a:ext cx="1048800" cy="6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259150" y="1012175"/>
            <a:ext cx="965400" cy="5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2300700" y="1405800"/>
            <a:ext cx="882300" cy="5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8"/>
          <p:cNvCxnSpPr/>
          <p:nvPr/>
        </p:nvCxnSpPr>
        <p:spPr>
          <a:xfrm flipH="1">
            <a:off x="4665968" y="947820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8"/>
          <p:cNvCxnSpPr/>
          <p:nvPr/>
        </p:nvCxnSpPr>
        <p:spPr>
          <a:xfrm flipH="1">
            <a:off x="3617818" y="947820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/>
          <p:nvPr/>
        </p:nvCxnSpPr>
        <p:spPr>
          <a:xfrm flipH="1">
            <a:off x="1988318" y="1295820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/>
          <p:nvPr/>
        </p:nvCxnSpPr>
        <p:spPr>
          <a:xfrm flipH="1">
            <a:off x="1780068" y="1176045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/>
          <p:nvPr/>
        </p:nvCxnSpPr>
        <p:spPr>
          <a:xfrm rot="10800000">
            <a:off x="2259150" y="215570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8"/>
          <p:cNvCxnSpPr/>
          <p:nvPr/>
        </p:nvCxnSpPr>
        <p:spPr>
          <a:xfrm rot="10800000">
            <a:off x="1721950" y="178980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/>
          <p:nvPr/>
        </p:nvCxnSpPr>
        <p:spPr>
          <a:xfrm rot="10800000">
            <a:off x="1865875" y="202400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/>
          <p:nvPr/>
        </p:nvCxnSpPr>
        <p:spPr>
          <a:xfrm rot="10800000">
            <a:off x="3015450" y="192150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/>
          <p:nvPr/>
        </p:nvCxnSpPr>
        <p:spPr>
          <a:xfrm rot="10800000">
            <a:off x="1926675" y="178980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8"/>
          <p:cNvCxnSpPr/>
          <p:nvPr/>
        </p:nvCxnSpPr>
        <p:spPr>
          <a:xfrm rot="10800000">
            <a:off x="2300700" y="202400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8"/>
          <p:cNvCxnSpPr/>
          <p:nvPr/>
        </p:nvCxnSpPr>
        <p:spPr>
          <a:xfrm rot="10800000">
            <a:off x="1721950" y="2187250"/>
            <a:ext cx="209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8"/>
          <p:cNvCxnSpPr/>
          <p:nvPr/>
        </p:nvCxnSpPr>
        <p:spPr>
          <a:xfrm flipH="1">
            <a:off x="1845243" y="1339295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1431343" y="1176045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1484118" y="1295820"/>
            <a:ext cx="85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>
            <a:off x="2729700" y="265400"/>
            <a:ext cx="495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ALL ORGANIC!!!</a:t>
            </a:r>
            <a:endParaRPr b="1" sz="3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20515" t="0"/>
          <a:stretch/>
        </p:blipFill>
        <p:spPr>
          <a:xfrm>
            <a:off x="0" y="103358"/>
            <a:ext cx="9143998" cy="479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13" y="174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 in holdout</a:t>
            </a:r>
            <a:endParaRPr sz="4800"/>
          </a:p>
        </p:txBody>
      </p:sp>
      <p:grpSp>
        <p:nvGrpSpPr>
          <p:cNvPr id="225" name="Google Shape;225;p30"/>
          <p:cNvGrpSpPr/>
          <p:nvPr/>
        </p:nvGrpSpPr>
        <p:grpSpPr>
          <a:xfrm>
            <a:off x="424825" y="1829223"/>
            <a:ext cx="8294371" cy="799416"/>
            <a:chOff x="424813" y="1177875"/>
            <a:chExt cx="8294371" cy="849900"/>
          </a:xfrm>
        </p:grpSpPr>
        <p:sp>
          <p:nvSpPr>
            <p:cNvPr id="226" name="Google Shape;226;p3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30"/>
          <p:cNvSpPr txBox="1"/>
          <p:nvPr>
            <p:ph idx="4294967295" type="body"/>
          </p:nvPr>
        </p:nvSpPr>
        <p:spPr>
          <a:xfrm>
            <a:off x="539675" y="1829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Recall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29" name="Google Shape;229;p30"/>
          <p:cNvSpPr txBox="1"/>
          <p:nvPr>
            <p:ph idx="4294967295" type="body"/>
          </p:nvPr>
        </p:nvSpPr>
        <p:spPr>
          <a:xfrm>
            <a:off x="3480453" y="18294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  .53                    .53</a:t>
            </a:r>
            <a:endParaRPr b="1" sz="3600">
              <a:solidFill>
                <a:schemeClr val="lt1"/>
              </a:solidFill>
            </a:endParaRPr>
          </a:p>
        </p:txBody>
      </p:sp>
      <p:grpSp>
        <p:nvGrpSpPr>
          <p:cNvPr id="230" name="Google Shape;230;p30"/>
          <p:cNvGrpSpPr/>
          <p:nvPr/>
        </p:nvGrpSpPr>
        <p:grpSpPr>
          <a:xfrm>
            <a:off x="424825" y="2702589"/>
            <a:ext cx="8294360" cy="799416"/>
            <a:chOff x="424813" y="2075689"/>
            <a:chExt cx="8294360" cy="849900"/>
          </a:xfrm>
        </p:grpSpPr>
        <p:sp>
          <p:nvSpPr>
            <p:cNvPr id="231" name="Google Shape;231;p3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30"/>
          <p:cNvSpPr txBox="1"/>
          <p:nvPr>
            <p:ph idx="4294967295" type="body"/>
          </p:nvPr>
        </p:nvSpPr>
        <p:spPr>
          <a:xfrm>
            <a:off x="539675" y="27027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Precision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34" name="Google Shape;234;p30"/>
          <p:cNvSpPr txBox="1"/>
          <p:nvPr>
            <p:ph idx="4294967295" type="body"/>
          </p:nvPr>
        </p:nvSpPr>
        <p:spPr>
          <a:xfrm>
            <a:off x="3480453" y="27026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  </a:t>
            </a:r>
            <a:r>
              <a:rPr b="1" lang="en" sz="3600">
                <a:solidFill>
                  <a:schemeClr val="lt1"/>
                </a:solidFill>
              </a:rPr>
              <a:t>.37                    .38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5" name="Google Shape;235;p30"/>
          <p:cNvGrpSpPr/>
          <p:nvPr/>
        </p:nvGrpSpPr>
        <p:grpSpPr>
          <a:xfrm>
            <a:off x="424825" y="3575955"/>
            <a:ext cx="8294360" cy="799447"/>
            <a:chOff x="424813" y="2974405"/>
            <a:chExt cx="8294360" cy="849933"/>
          </a:xfrm>
        </p:grpSpPr>
        <p:sp>
          <p:nvSpPr>
            <p:cNvPr id="236" name="Google Shape;236;p3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0"/>
          <p:cNvSpPr txBox="1"/>
          <p:nvPr>
            <p:ph idx="4294967295" type="body"/>
          </p:nvPr>
        </p:nvSpPr>
        <p:spPr>
          <a:xfrm>
            <a:off x="539675" y="35760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F1 Score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39" name="Google Shape;239;p30"/>
          <p:cNvSpPr txBox="1"/>
          <p:nvPr>
            <p:ph idx="4294967295" type="body"/>
          </p:nvPr>
        </p:nvSpPr>
        <p:spPr>
          <a:xfrm>
            <a:off x="3480453" y="35795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  </a:t>
            </a:r>
            <a:r>
              <a:rPr b="1" lang="en" sz="3600">
                <a:solidFill>
                  <a:schemeClr val="lt1"/>
                </a:solidFill>
              </a:rPr>
              <a:t>.43                    .45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4035550" y="1001875"/>
            <a:ext cx="455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                 Full Data</a:t>
            </a:r>
            <a:endParaRPr/>
          </a:p>
        </p:txBody>
      </p:sp>
      <p:cxnSp>
        <p:nvCxnSpPr>
          <p:cNvPr id="241" name="Google Shape;241;p30"/>
          <p:cNvCxnSpPr/>
          <p:nvPr/>
        </p:nvCxnSpPr>
        <p:spPr>
          <a:xfrm>
            <a:off x="5470625" y="2255575"/>
            <a:ext cx="1331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30"/>
          <p:cNvCxnSpPr/>
          <p:nvPr/>
        </p:nvCxnSpPr>
        <p:spPr>
          <a:xfrm>
            <a:off x="5470625" y="3092525"/>
            <a:ext cx="1331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5470625" y="3975625"/>
            <a:ext cx="1331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13" y="174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 in holdout</a:t>
            </a:r>
            <a:endParaRPr sz="4800"/>
          </a:p>
        </p:txBody>
      </p:sp>
      <p:grpSp>
        <p:nvGrpSpPr>
          <p:cNvPr id="249" name="Google Shape;249;p31"/>
          <p:cNvGrpSpPr/>
          <p:nvPr/>
        </p:nvGrpSpPr>
        <p:grpSpPr>
          <a:xfrm>
            <a:off x="424825" y="1829223"/>
            <a:ext cx="8294371" cy="799416"/>
            <a:chOff x="424813" y="1177875"/>
            <a:chExt cx="8294371" cy="849900"/>
          </a:xfrm>
        </p:grpSpPr>
        <p:sp>
          <p:nvSpPr>
            <p:cNvPr id="250" name="Google Shape;250;p3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1"/>
          <p:cNvSpPr txBox="1"/>
          <p:nvPr>
            <p:ph idx="4294967295" type="body"/>
          </p:nvPr>
        </p:nvSpPr>
        <p:spPr>
          <a:xfrm>
            <a:off x="539675" y="1829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Recall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53" name="Google Shape;253;p31"/>
          <p:cNvSpPr txBox="1"/>
          <p:nvPr>
            <p:ph idx="4294967295" type="body"/>
          </p:nvPr>
        </p:nvSpPr>
        <p:spPr>
          <a:xfrm>
            <a:off x="3480453" y="18294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  .53                    .53</a:t>
            </a:r>
            <a:endParaRPr b="1" sz="3600">
              <a:solidFill>
                <a:schemeClr val="lt1"/>
              </a:solidFill>
            </a:endParaRPr>
          </a:p>
        </p:txBody>
      </p:sp>
      <p:grpSp>
        <p:nvGrpSpPr>
          <p:cNvPr id="254" name="Google Shape;254;p31"/>
          <p:cNvGrpSpPr/>
          <p:nvPr/>
        </p:nvGrpSpPr>
        <p:grpSpPr>
          <a:xfrm>
            <a:off x="424825" y="2702589"/>
            <a:ext cx="8294360" cy="799416"/>
            <a:chOff x="424813" y="2075689"/>
            <a:chExt cx="8294360" cy="849900"/>
          </a:xfrm>
        </p:grpSpPr>
        <p:sp>
          <p:nvSpPr>
            <p:cNvPr id="255" name="Google Shape;255;p3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1"/>
          <p:cNvSpPr txBox="1"/>
          <p:nvPr>
            <p:ph idx="4294967295" type="body"/>
          </p:nvPr>
        </p:nvSpPr>
        <p:spPr>
          <a:xfrm>
            <a:off x="539675" y="27027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Precision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58" name="Google Shape;258;p31"/>
          <p:cNvSpPr txBox="1"/>
          <p:nvPr>
            <p:ph idx="4294967295" type="body"/>
          </p:nvPr>
        </p:nvSpPr>
        <p:spPr>
          <a:xfrm>
            <a:off x="3480453" y="27026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  .37                    .38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424825" y="3575955"/>
            <a:ext cx="8294360" cy="799447"/>
            <a:chOff x="424813" y="2974405"/>
            <a:chExt cx="8294360" cy="849933"/>
          </a:xfrm>
        </p:grpSpPr>
        <p:sp>
          <p:nvSpPr>
            <p:cNvPr id="260" name="Google Shape;260;p3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1"/>
          <p:cNvSpPr txBox="1"/>
          <p:nvPr>
            <p:ph idx="4294967295" type="body"/>
          </p:nvPr>
        </p:nvSpPr>
        <p:spPr>
          <a:xfrm>
            <a:off x="539675" y="35760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F1 Score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3480453" y="35795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  .43                    .45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035550" y="1001875"/>
            <a:ext cx="455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                 Full Data</a:t>
            </a:r>
            <a:endParaRPr/>
          </a:p>
        </p:txBody>
      </p:sp>
      <p:cxnSp>
        <p:nvCxnSpPr>
          <p:cNvPr id="265" name="Google Shape;265;p31"/>
          <p:cNvCxnSpPr/>
          <p:nvPr/>
        </p:nvCxnSpPr>
        <p:spPr>
          <a:xfrm>
            <a:off x="5470625" y="2255575"/>
            <a:ext cx="1331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31"/>
          <p:cNvCxnSpPr/>
          <p:nvPr/>
        </p:nvCxnSpPr>
        <p:spPr>
          <a:xfrm>
            <a:off x="5470625" y="3092525"/>
            <a:ext cx="1331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31"/>
          <p:cNvCxnSpPr/>
          <p:nvPr/>
        </p:nvCxnSpPr>
        <p:spPr>
          <a:xfrm>
            <a:off x="5470625" y="3975625"/>
            <a:ext cx="1331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4025" y="1288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-Help Instacart determine whether a customer will repurchase a product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-Target advertising, recommend products (frequently bought with), easy add-to-cart strategies (</a:t>
            </a:r>
            <a:r>
              <a:rPr lang="en"/>
              <a:t>click to order</a:t>
            </a:r>
            <a:r>
              <a:rPr lang="en"/>
              <a:t>/buy again/subscriptions),</a:t>
            </a:r>
            <a:r>
              <a:rPr lang="en"/>
              <a:t> inventory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-Using F1 score</a:t>
            </a:r>
            <a:r>
              <a:rPr lang="en"/>
              <a:t>. Balance recommending the right products, but not too costly if we recommend the wrong products.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you!</a:t>
            </a:r>
            <a:endParaRPr sz="9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Appendix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20229" t="0"/>
          <a:stretch/>
        </p:blipFill>
        <p:spPr>
          <a:xfrm>
            <a:off x="0" y="180517"/>
            <a:ext cx="9143998" cy="478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432000" y="1304875"/>
            <a:ext cx="2628900" cy="461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Subset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Initially </a:t>
            </a:r>
            <a:r>
              <a:rPr lang="en" sz="1600"/>
              <a:t>34 million+ rows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Created a subset of 10% of user base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432000" y="1304875"/>
            <a:ext cx="2628900" cy="461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Subset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Initially </a:t>
            </a:r>
            <a:r>
              <a:rPr lang="en" sz="1600"/>
              <a:t>34 million+ rows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Created a subset of 10% of user base</a:t>
            </a:r>
            <a:endParaRPr sz="160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3324050" y="1304875"/>
            <a:ext cx="2628900" cy="461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Tuned my model using the subset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Broke down my subset into a train and validation set using a 80/20 split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Scored using F1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432000" y="1304875"/>
            <a:ext cx="2628900" cy="461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Subset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Initially </a:t>
            </a:r>
            <a:r>
              <a:rPr lang="en" sz="1600"/>
              <a:t>34 million+ rows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Created a subset of 10% of user base</a:t>
            </a:r>
            <a:endParaRPr sz="1600"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3324050" y="1304875"/>
            <a:ext cx="2628900" cy="461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Tuned </a:t>
            </a:r>
            <a:r>
              <a:rPr lang="en" sz="1600"/>
              <a:t>my model using the subset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Broke down my subset into a train and validation set using a 80/20 split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Scored using F1</a:t>
            </a:r>
            <a:endParaRPr sz="1600"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6" name="Google Shape;116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216075" y="1304875"/>
            <a:ext cx="2628900" cy="461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Holdout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model on full data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Trained on 80%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Scored on 20%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AWS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Subset Modeling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377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763" y="0"/>
            <a:ext cx="75002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0" y="377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763" y="0"/>
            <a:ext cx="750023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/>
          <p:nvPr/>
        </p:nvCxnSpPr>
        <p:spPr>
          <a:xfrm flipH="1">
            <a:off x="6530800" y="970350"/>
            <a:ext cx="2031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 flipH="1">
            <a:off x="8815075" y="1592325"/>
            <a:ext cx="2031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 flipH="1">
            <a:off x="4158750" y="1996750"/>
            <a:ext cx="2031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0" y="377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763" y="0"/>
            <a:ext cx="750023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1"/>
          <p:cNvCxnSpPr/>
          <p:nvPr/>
        </p:nvCxnSpPr>
        <p:spPr>
          <a:xfrm flipH="1">
            <a:off x="6530800" y="970350"/>
            <a:ext cx="2031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/>
          <p:nvPr/>
        </p:nvCxnSpPr>
        <p:spPr>
          <a:xfrm flipH="1">
            <a:off x="8815075" y="1592325"/>
            <a:ext cx="2031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4158750" y="1996750"/>
            <a:ext cx="2031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/>
          <p:nvPr/>
        </p:nvSpPr>
        <p:spPr>
          <a:xfrm>
            <a:off x="6733900" y="1731350"/>
            <a:ext cx="2351700" cy="3412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