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K Grotesk" panose="020B0604020202020204" charset="0"/>
      <p:regular r:id="rId19"/>
    </p:embeddedFont>
    <p:embeddedFont>
      <p:font typeface="HK Grotesk Bold" panose="020B0604020202020204" charset="0"/>
      <p:regular r:id="rId20"/>
    </p:embeddedFont>
    <p:embeddedFont>
      <p:font typeface="HK Grotesk Medium" panose="020B0604020202020204" charset="0"/>
      <p:regular r:id="rId21"/>
    </p:embeddedFont>
    <p:embeddedFont>
      <p:font typeface="Open Sans" panose="020B0606030504020204" pitchFamily="34" charset="0"/>
      <p:regular r:id="rId22"/>
    </p:embeddedFont>
    <p:embeddedFont>
      <p:font typeface="Open San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16110" y="4067175"/>
            <a:ext cx="5141535" cy="5968565"/>
          </a:xfrm>
          <a:custGeom>
            <a:avLst/>
            <a:gdLst/>
            <a:ahLst/>
            <a:cxnLst/>
            <a:rect l="l" t="t" r="r" b="b"/>
            <a:pathLst>
              <a:path w="5141535" h="5968565">
                <a:moveTo>
                  <a:pt x="0" y="0"/>
                </a:moveTo>
                <a:lnTo>
                  <a:pt x="5141535" y="0"/>
                </a:lnTo>
                <a:lnTo>
                  <a:pt x="5141535" y="5968565"/>
                </a:lnTo>
                <a:lnTo>
                  <a:pt x="0" y="5968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730355" y="2981325"/>
            <a:ext cx="16827291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5"/>
              </a:lnSpc>
              <a:spcBef>
                <a:spcPct val="0"/>
              </a:spcBef>
            </a:pPr>
            <a:r>
              <a:rPr lang="en-US" sz="7104">
                <a:solidFill>
                  <a:srgbClr val="FD775E"/>
                </a:solidFill>
                <a:latin typeface="HK Grotesk"/>
              </a:rPr>
              <a:t>LA INCLUSIÓN DE LAS PERSONAS CON DISCAPACIDAD AUDITIVA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1028700" y="2766060"/>
            <a:ext cx="19050" cy="6852399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651321" y="2398180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8" y="0"/>
                </a:lnTo>
                <a:lnTo>
                  <a:pt x="754758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AutoShape 4"/>
          <p:cNvSpPr/>
          <p:nvPr/>
        </p:nvSpPr>
        <p:spPr>
          <a:xfrm flipV="1">
            <a:off x="1009734" y="9580412"/>
            <a:ext cx="4308777" cy="19050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4922167" y="5597643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7" y="0"/>
                </a:lnTo>
                <a:lnTo>
                  <a:pt x="754757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AutoShape 6"/>
          <p:cNvSpPr/>
          <p:nvPr/>
        </p:nvSpPr>
        <p:spPr>
          <a:xfrm flipH="1">
            <a:off x="5299545" y="2766060"/>
            <a:ext cx="19050" cy="2831583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7" name="AutoShape 7"/>
          <p:cNvSpPr/>
          <p:nvPr/>
        </p:nvSpPr>
        <p:spPr>
          <a:xfrm flipV="1">
            <a:off x="5318595" y="2766060"/>
            <a:ext cx="4151207" cy="18997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8" name="AutoShape 8"/>
          <p:cNvSpPr/>
          <p:nvPr/>
        </p:nvSpPr>
        <p:spPr>
          <a:xfrm>
            <a:off x="9469890" y="2775559"/>
            <a:ext cx="0" cy="6785804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9" name="AutoShape 9"/>
          <p:cNvSpPr/>
          <p:nvPr/>
        </p:nvSpPr>
        <p:spPr>
          <a:xfrm>
            <a:off x="5280496" y="5955972"/>
            <a:ext cx="0" cy="3605390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>
            <a:off x="9073461" y="9183984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7" y="0"/>
                </a:lnTo>
                <a:lnTo>
                  <a:pt x="754757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AutoShape 11"/>
          <p:cNvSpPr/>
          <p:nvPr/>
        </p:nvSpPr>
        <p:spPr>
          <a:xfrm>
            <a:off x="9163050" y="9513737"/>
            <a:ext cx="4668936" cy="19050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2" name="AutoShape 12"/>
          <p:cNvSpPr/>
          <p:nvPr/>
        </p:nvSpPr>
        <p:spPr>
          <a:xfrm>
            <a:off x="13813013" y="2804107"/>
            <a:ext cx="0" cy="6747730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3" name="Freeform 13"/>
          <p:cNvSpPr/>
          <p:nvPr/>
        </p:nvSpPr>
        <p:spPr>
          <a:xfrm>
            <a:off x="13454685" y="2426728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7" y="0"/>
                </a:lnTo>
                <a:lnTo>
                  <a:pt x="754757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-254535" y="509625"/>
            <a:ext cx="18797069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300">
                <a:solidFill>
                  <a:srgbClr val="FD775E"/>
                </a:solidFill>
                <a:latin typeface="HK Grotesk Bold"/>
              </a:rPr>
              <a:t>ETAPAS DE FUNCIONAMIENTO DE INSONORA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6216" y="2433032"/>
            <a:ext cx="246869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76111" y="5651545"/>
            <a:ext cx="246869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27405" y="9266460"/>
            <a:ext cx="246869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08629" y="2442455"/>
            <a:ext cx="246869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10655" y="3174295"/>
            <a:ext cx="3106936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Captación de sonido: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usamos micrófonos para recoger datos de el sonido no deseado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20577" y="3174423"/>
            <a:ext cx="3442395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Procesamiento: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los datos tomados se procesan en tiempo real para identificar las frecuencias y características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46140" y="3086262"/>
            <a:ext cx="340377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Generación de ondas inversas:</a:t>
            </a:r>
            <a:r>
              <a:rPr lang="en-US" sz="3399">
                <a:solidFill>
                  <a:srgbClr val="FFFFFF"/>
                </a:solidFill>
                <a:latin typeface="Open Sans"/>
              </a:rPr>
              <a:t> creamos ondas sonoras  que son opuestas a las captadas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374988" y="3183820"/>
            <a:ext cx="3773194" cy="562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7"/>
              </a:lnSpc>
            </a:pPr>
            <a:r>
              <a:rPr lang="en-US" sz="3562">
                <a:solidFill>
                  <a:srgbClr val="FFFFFF"/>
                </a:solidFill>
                <a:latin typeface="Open Sans Bold"/>
              </a:rPr>
              <a:t>Reproducción de ondas inversas: </a:t>
            </a:r>
            <a:r>
              <a:rPr lang="en-US" sz="3562">
                <a:solidFill>
                  <a:srgbClr val="FFFFFF"/>
                </a:solidFill>
                <a:latin typeface="Open Sans"/>
              </a:rPr>
              <a:t> las ondas inversas se reproducen en parlantes estrategicamente ubicados en el ambiente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3832063" y="2775559"/>
            <a:ext cx="6492240" cy="0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es-AR"/>
          </a:p>
        </p:txBody>
      </p:sp>
      <p:sp>
        <p:nvSpPr>
          <p:cNvPr id="3" name="AutoShape 3"/>
          <p:cNvSpPr/>
          <p:nvPr/>
        </p:nvSpPr>
        <p:spPr>
          <a:xfrm flipV="1">
            <a:off x="-1790115" y="2747010"/>
            <a:ext cx="3161096" cy="0"/>
          </a:xfrm>
          <a:prstGeom prst="line">
            <a:avLst/>
          </a:prstGeom>
          <a:ln w="3810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1028700" y="2388682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7" y="0"/>
                </a:lnTo>
                <a:lnTo>
                  <a:pt x="754757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6068174" y="4826149"/>
            <a:ext cx="6189597" cy="4956610"/>
          </a:xfrm>
          <a:custGeom>
            <a:avLst/>
            <a:gdLst/>
            <a:ahLst/>
            <a:cxnLst/>
            <a:rect l="l" t="t" r="r" b="b"/>
            <a:pathLst>
              <a:path w="6189597" h="4956610">
                <a:moveTo>
                  <a:pt x="0" y="0"/>
                </a:moveTo>
                <a:lnTo>
                  <a:pt x="6189597" y="0"/>
                </a:lnTo>
                <a:lnTo>
                  <a:pt x="6189597" y="4956609"/>
                </a:lnTo>
                <a:lnTo>
                  <a:pt x="0" y="4956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-235562" y="493180"/>
            <a:ext cx="18797069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300">
                <a:solidFill>
                  <a:srgbClr val="FD775E"/>
                </a:solidFill>
                <a:latin typeface="HK Grotesk Bold"/>
              </a:rPr>
              <a:t>ETAPAS DE FUNCIONAMIENTO DE INSONORA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2644" y="2404483"/>
            <a:ext cx="246869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02181" y="2385695"/>
            <a:ext cx="16285819" cy="197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Open Sans"/>
              </a:rPr>
              <a:t>Cancelación activa: cuando las ondas inversas chocan con las ondas del sonido no deseado se produce la cancelación activa de sonido, es decir, las ondas se cancelan mutuamente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823847"/>
            <a:ext cx="6284502" cy="3938288"/>
          </a:xfrm>
          <a:custGeom>
            <a:avLst/>
            <a:gdLst/>
            <a:ahLst/>
            <a:cxnLst/>
            <a:rect l="l" t="t" r="r" b="b"/>
            <a:pathLst>
              <a:path w="6284502" h="3938288">
                <a:moveTo>
                  <a:pt x="0" y="0"/>
                </a:moveTo>
                <a:lnTo>
                  <a:pt x="6284502" y="0"/>
                </a:lnTo>
                <a:lnTo>
                  <a:pt x="6284502" y="3938288"/>
                </a:lnTo>
                <a:lnTo>
                  <a:pt x="0" y="393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9959302" y="5747165"/>
            <a:ext cx="6026292" cy="4091652"/>
          </a:xfrm>
          <a:custGeom>
            <a:avLst/>
            <a:gdLst/>
            <a:ahLst/>
            <a:cxnLst/>
            <a:rect l="l" t="t" r="r" b="b"/>
            <a:pathLst>
              <a:path w="6026292" h="4091652">
                <a:moveTo>
                  <a:pt x="0" y="0"/>
                </a:moveTo>
                <a:lnTo>
                  <a:pt x="6026293" y="0"/>
                </a:lnTo>
                <a:lnTo>
                  <a:pt x="6026293" y="4091652"/>
                </a:lnTo>
                <a:lnTo>
                  <a:pt x="0" y="4091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9175" y="709798"/>
            <a:ext cx="10264276" cy="1009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</a:pPr>
            <a:r>
              <a:rPr lang="en-US" sz="6625">
                <a:solidFill>
                  <a:srgbClr val="FD775E"/>
                </a:solidFill>
                <a:latin typeface="HK Grotesk Bold"/>
              </a:rPr>
              <a:t>¿HAY COMPETENCIA?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118832"/>
            <a:ext cx="1495689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En el mercado actual, no hay ningún producto que aplique la cancelación activa de sonido a la insonorización de ambientes.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620097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Los únicos productos que usan este principio de funcionamiento son los automóviles de lujo y los auriculares.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200388"/>
            <a:ext cx="628450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775E"/>
                </a:solidFill>
                <a:latin typeface="Open Sans"/>
              </a:rPr>
              <a:t>Automóviles de lujo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FD775E"/>
              </a:solidFill>
              <a:latin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01093" y="5124188"/>
            <a:ext cx="6284502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D775E"/>
                </a:solidFill>
                <a:latin typeface="Open Sans"/>
              </a:rPr>
              <a:t>Auriculares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6443989" y="5143500"/>
            <a:ext cx="5400021" cy="1053004"/>
          </a:xfrm>
          <a:custGeom>
            <a:avLst/>
            <a:gdLst/>
            <a:ahLst/>
            <a:cxnLst/>
            <a:rect l="l" t="t" r="r" b="b"/>
            <a:pathLst>
              <a:path w="5400021" h="1053004">
                <a:moveTo>
                  <a:pt x="0" y="0"/>
                </a:moveTo>
                <a:lnTo>
                  <a:pt x="5400022" y="0"/>
                </a:lnTo>
                <a:lnTo>
                  <a:pt x="5400022" y="1053004"/>
                </a:lnTo>
                <a:lnTo>
                  <a:pt x="0" y="1053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6301679" y="3570749"/>
            <a:ext cx="5684642" cy="1572751"/>
          </a:xfrm>
          <a:custGeom>
            <a:avLst/>
            <a:gdLst/>
            <a:ahLst/>
            <a:cxnLst/>
            <a:rect l="l" t="t" r="r" b="b"/>
            <a:pathLst>
              <a:path w="5684642" h="1572751">
                <a:moveTo>
                  <a:pt x="0" y="0"/>
                </a:moveTo>
                <a:lnTo>
                  <a:pt x="5684642" y="0"/>
                </a:lnTo>
                <a:lnTo>
                  <a:pt x="5684642" y="1572751"/>
                </a:lnTo>
                <a:lnTo>
                  <a:pt x="0" y="15727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44125" y="0"/>
            <a:ext cx="8906502" cy="10686954"/>
          </a:xfrm>
          <a:custGeom>
            <a:avLst/>
            <a:gdLst/>
            <a:ahLst/>
            <a:cxnLst/>
            <a:rect l="l" t="t" r="r" b="b"/>
            <a:pathLst>
              <a:path w="8906502" h="10686954">
                <a:moveTo>
                  <a:pt x="0" y="0"/>
                </a:moveTo>
                <a:lnTo>
                  <a:pt x="8906501" y="0"/>
                </a:lnTo>
                <a:lnTo>
                  <a:pt x="8906501" y="10686954"/>
                </a:lnTo>
                <a:lnTo>
                  <a:pt x="0" y="10686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892" t="-43977" r="-35867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-169602" y="739048"/>
            <a:ext cx="7957455" cy="2183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1"/>
              </a:lnSpc>
            </a:pPr>
            <a:r>
              <a:rPr lang="en-US" sz="6279">
                <a:solidFill>
                  <a:srgbClr val="000000"/>
                </a:solidFill>
                <a:latin typeface="Open Sans Bold"/>
              </a:rPr>
              <a:t>¿Qué es el ruido y su Impacto?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681225"/>
            <a:ext cx="8115300" cy="1206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3149" lvl="1" indent="-376574">
              <a:lnSpc>
                <a:spcPts val="4883"/>
              </a:lnSpc>
              <a:buFont typeface="Arial"/>
              <a:buChar char="•"/>
            </a:pPr>
            <a:r>
              <a:rPr lang="en-US" sz="3488">
                <a:solidFill>
                  <a:srgbClr val="FFFFFF"/>
                </a:solidFill>
                <a:latin typeface="Open Sans"/>
              </a:rPr>
              <a:t>Sonido no deseado que puede generar molestias en la sociedad</a:t>
            </a:r>
          </a:p>
        </p:txBody>
      </p:sp>
      <p:sp>
        <p:nvSpPr>
          <p:cNvPr id="5" name="Freeform 5"/>
          <p:cNvSpPr/>
          <p:nvPr/>
        </p:nvSpPr>
        <p:spPr>
          <a:xfrm>
            <a:off x="871107" y="3688259"/>
            <a:ext cx="5876036" cy="5876036"/>
          </a:xfrm>
          <a:custGeom>
            <a:avLst/>
            <a:gdLst/>
            <a:ahLst/>
            <a:cxnLst/>
            <a:rect l="l" t="t" r="r" b="b"/>
            <a:pathLst>
              <a:path w="5876036" h="5876036">
                <a:moveTo>
                  <a:pt x="0" y="0"/>
                </a:moveTo>
                <a:lnTo>
                  <a:pt x="5876036" y="0"/>
                </a:lnTo>
                <a:lnTo>
                  <a:pt x="5876036" y="5876036"/>
                </a:lnTo>
                <a:lnTo>
                  <a:pt x="0" y="5876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8962512" y="3268980"/>
            <a:ext cx="10058682" cy="676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Open Sans Bold"/>
              </a:rPr>
              <a:t>Puede producir estos efectos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Pérdida de audición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Trastornos del sueño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Dolores de cabeza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Estrés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Ansiedad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Irritabilidad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Problemas de la comunicación</a:t>
            </a:r>
          </a:p>
          <a:p>
            <a:pPr marL="1511298" lvl="2" indent="-503766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Open Sans"/>
              </a:rPr>
              <a:t>Problemas de concentración y rendimiento</a:t>
            </a:r>
          </a:p>
          <a:p>
            <a:pPr>
              <a:lnSpc>
                <a:spcPts val="4759"/>
              </a:lnSpc>
            </a:pPr>
            <a:endParaRPr lang="en-US" sz="3499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612" y="-33758"/>
            <a:ext cx="9011469" cy="3733886"/>
          </a:xfrm>
          <a:custGeom>
            <a:avLst/>
            <a:gdLst/>
            <a:ahLst/>
            <a:cxnLst/>
            <a:rect l="l" t="t" r="r" b="b"/>
            <a:pathLst>
              <a:path w="9011469" h="3733886">
                <a:moveTo>
                  <a:pt x="0" y="0"/>
                </a:moveTo>
                <a:lnTo>
                  <a:pt x="9011469" y="0"/>
                </a:lnTo>
                <a:lnTo>
                  <a:pt x="9011469" y="3733886"/>
                </a:lnTo>
                <a:lnTo>
                  <a:pt x="0" y="3733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7811" r="-270892" b="-597311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562516" y="1241426"/>
            <a:ext cx="7470564" cy="1069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1"/>
              </a:lnSpc>
            </a:pPr>
            <a:r>
              <a:rPr lang="en-US" sz="6279">
                <a:solidFill>
                  <a:srgbClr val="000000"/>
                </a:solidFill>
                <a:latin typeface="Open Sans Bold"/>
              </a:rPr>
              <a:t>¿A quiénes afecta?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2516" y="5076825"/>
            <a:ext cx="10152561" cy="2997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7"/>
              </a:lnSpc>
            </a:pPr>
            <a:r>
              <a:rPr lang="en-US" sz="3505">
                <a:solidFill>
                  <a:srgbClr val="FFFFFF"/>
                </a:solidFill>
                <a:latin typeface="Open Sans Bold"/>
              </a:rPr>
              <a:t>Algunos de los casos más afectados</a:t>
            </a:r>
          </a:p>
          <a:p>
            <a:pPr marL="735198" lvl="1" indent="-367599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Open Sans"/>
              </a:rPr>
              <a:t>Personas con trastorno espectro autista (TEA)</a:t>
            </a:r>
          </a:p>
          <a:p>
            <a:pPr marL="735198" lvl="1" indent="-367599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Open Sans"/>
              </a:rPr>
              <a:t>Hiperacusia</a:t>
            </a:r>
          </a:p>
          <a:p>
            <a:pPr marL="735198" lvl="1" indent="-367599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Open Sans"/>
              </a:rPr>
              <a:t>Misofonía</a:t>
            </a:r>
          </a:p>
          <a:p>
            <a:pPr marL="735198" lvl="1" indent="-367599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FFFFFF"/>
                </a:solidFill>
                <a:latin typeface="Open Sans"/>
              </a:rPr>
              <a:t>Fonofobia</a:t>
            </a:r>
          </a:p>
        </p:txBody>
      </p:sp>
      <p:sp>
        <p:nvSpPr>
          <p:cNvPr id="5" name="Freeform 5"/>
          <p:cNvSpPr/>
          <p:nvPr/>
        </p:nvSpPr>
        <p:spPr>
          <a:xfrm>
            <a:off x="12106566" y="4894022"/>
            <a:ext cx="5453970" cy="3430170"/>
          </a:xfrm>
          <a:custGeom>
            <a:avLst/>
            <a:gdLst/>
            <a:ahLst/>
            <a:cxnLst/>
            <a:rect l="l" t="t" r="r" b="b"/>
            <a:pathLst>
              <a:path w="5453970" h="3430170">
                <a:moveTo>
                  <a:pt x="0" y="0"/>
                </a:moveTo>
                <a:lnTo>
                  <a:pt x="5453970" y="0"/>
                </a:lnTo>
                <a:lnTo>
                  <a:pt x="5453970" y="3430169"/>
                </a:lnTo>
                <a:lnTo>
                  <a:pt x="0" y="3430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8358820" y="554275"/>
            <a:ext cx="9929180" cy="246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42"/>
              </a:lnSpc>
            </a:pPr>
            <a:r>
              <a:rPr lang="en-US" sz="4673">
                <a:solidFill>
                  <a:srgbClr val="FD775E"/>
                </a:solidFill>
                <a:latin typeface="Open Sans Bold"/>
              </a:rPr>
              <a:t>Existen sectores de la población que se ven más afectadas por el ruido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69242" y="2881054"/>
            <a:ext cx="12190058" cy="367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34"/>
              </a:lnSpc>
            </a:pPr>
            <a:r>
              <a:rPr lang="en-US" sz="8028">
                <a:solidFill>
                  <a:srgbClr val="FD775E"/>
                </a:solidFill>
                <a:latin typeface="Open Sans"/>
              </a:rPr>
              <a:t>Por eso no podemos dejar que las cosas se queden como están.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62229" y="-550344"/>
            <a:ext cx="20365551" cy="11325776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746819" y="4705350"/>
            <a:ext cx="3985078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FD775E"/>
                </a:solidFill>
                <a:latin typeface="Open Sans Bold"/>
              </a:rPr>
              <a:t>SOLUCIÓN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731897" y="5112544"/>
            <a:ext cx="4288650" cy="30956"/>
          </a:xfrm>
          <a:prstGeom prst="line">
            <a:avLst/>
          </a:prstGeom>
          <a:ln w="123825" cap="flat">
            <a:solidFill>
              <a:srgbClr val="FD775E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8766621" y="4828034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8" y="0"/>
                </a:lnTo>
                <a:lnTo>
                  <a:pt x="754758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AutoShape 6"/>
          <p:cNvSpPr/>
          <p:nvPr/>
        </p:nvSpPr>
        <p:spPr>
          <a:xfrm>
            <a:off x="9144000" y="2028861"/>
            <a:ext cx="0" cy="3176551"/>
          </a:xfrm>
          <a:prstGeom prst="line">
            <a:avLst/>
          </a:prstGeom>
          <a:ln w="123825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7" name="AutoShape 7"/>
          <p:cNvSpPr/>
          <p:nvPr/>
        </p:nvSpPr>
        <p:spPr>
          <a:xfrm flipH="1" flipV="1">
            <a:off x="9144000" y="2028861"/>
            <a:ext cx="9144000" cy="0"/>
          </a:xfrm>
          <a:prstGeom prst="line">
            <a:avLst/>
          </a:prstGeom>
          <a:ln w="123825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>
            <a:off x="11080116" y="3878493"/>
            <a:ext cx="5684642" cy="1572751"/>
          </a:xfrm>
          <a:custGeom>
            <a:avLst/>
            <a:gdLst/>
            <a:ahLst/>
            <a:cxnLst/>
            <a:rect l="l" t="t" r="r" b="b"/>
            <a:pathLst>
              <a:path w="5684642" h="1572751">
                <a:moveTo>
                  <a:pt x="0" y="0"/>
                </a:moveTo>
                <a:lnTo>
                  <a:pt x="5684642" y="0"/>
                </a:lnTo>
                <a:lnTo>
                  <a:pt x="5684642" y="1572751"/>
                </a:lnTo>
                <a:lnTo>
                  <a:pt x="0" y="157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1222426" y="5462270"/>
            <a:ext cx="5400021" cy="1053004"/>
          </a:xfrm>
          <a:custGeom>
            <a:avLst/>
            <a:gdLst/>
            <a:ahLst/>
            <a:cxnLst/>
            <a:rect l="l" t="t" r="r" b="b"/>
            <a:pathLst>
              <a:path w="5400021" h="1053004">
                <a:moveTo>
                  <a:pt x="0" y="0"/>
                </a:moveTo>
                <a:lnTo>
                  <a:pt x="5400021" y="0"/>
                </a:lnTo>
                <a:lnTo>
                  <a:pt x="5400021" y="1053004"/>
                </a:lnTo>
                <a:lnTo>
                  <a:pt x="0" y="1053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0" name="TextBox 10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20547" y="4881880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960156"/>
            <a:ext cx="7330039" cy="0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3" name="AutoShape 3"/>
          <p:cNvSpPr/>
          <p:nvPr/>
        </p:nvSpPr>
        <p:spPr>
          <a:xfrm>
            <a:off x="7310989" y="1960156"/>
            <a:ext cx="19050" cy="7183845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4" name="AutoShape 4"/>
          <p:cNvSpPr/>
          <p:nvPr/>
        </p:nvSpPr>
        <p:spPr>
          <a:xfrm flipH="1" flipV="1">
            <a:off x="7291856" y="9191625"/>
            <a:ext cx="10996061" cy="19050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6793493" y="4606954"/>
            <a:ext cx="1073092" cy="1073092"/>
          </a:xfrm>
          <a:custGeom>
            <a:avLst/>
            <a:gdLst/>
            <a:ahLst/>
            <a:cxnLst/>
            <a:rect l="l" t="t" r="r" b="b"/>
            <a:pathLst>
              <a:path w="1073092" h="1073092">
                <a:moveTo>
                  <a:pt x="0" y="0"/>
                </a:moveTo>
                <a:lnTo>
                  <a:pt x="1073092" y="0"/>
                </a:lnTo>
                <a:lnTo>
                  <a:pt x="1073092" y="1073092"/>
                </a:lnTo>
                <a:lnTo>
                  <a:pt x="0" y="107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475891" y="2587654"/>
            <a:ext cx="6317601" cy="201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  <a:spcBef>
                <a:spcPct val="0"/>
              </a:spcBef>
            </a:pPr>
            <a:r>
              <a:rPr lang="en-US" sz="6625">
                <a:solidFill>
                  <a:srgbClr val="FFFFFF"/>
                </a:solidFill>
                <a:latin typeface="Open Sans Bold"/>
              </a:rPr>
              <a:t>¿QUÉ ES INSONORA?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48157" y="5680046"/>
            <a:ext cx="8283460" cy="280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3"/>
              </a:lnSpc>
            </a:pPr>
            <a:r>
              <a:rPr lang="en-US" sz="3069">
                <a:solidFill>
                  <a:srgbClr val="FFFFFF"/>
                </a:solidFill>
                <a:latin typeface="Open Sans"/>
              </a:rPr>
              <a:t>Insonora es un sistema capaz de disminuir el ruido del ambiente.</a:t>
            </a:r>
          </a:p>
          <a:p>
            <a:pPr>
              <a:lnSpc>
                <a:spcPts val="3683"/>
              </a:lnSpc>
            </a:pPr>
            <a:r>
              <a:rPr lang="en-US" sz="3069">
                <a:solidFill>
                  <a:srgbClr val="FFFFFF"/>
                </a:solidFill>
                <a:latin typeface="Open Sans"/>
              </a:rPr>
              <a:t>Enfocado a personas con TEA e </a:t>
            </a:r>
          </a:p>
          <a:p>
            <a:pPr>
              <a:lnSpc>
                <a:spcPts val="3683"/>
              </a:lnSpc>
            </a:pPr>
            <a:r>
              <a:rPr lang="en-US" sz="3069">
                <a:solidFill>
                  <a:srgbClr val="FFFFFF"/>
                </a:solidFill>
                <a:latin typeface="Open Sans"/>
              </a:rPr>
              <a:t>hipersensibilidad auditiva.</a:t>
            </a:r>
          </a:p>
          <a:p>
            <a:pPr>
              <a:lnSpc>
                <a:spcPts val="3683"/>
              </a:lnSpc>
              <a:spcBef>
                <a:spcPct val="0"/>
              </a:spcBef>
            </a:pPr>
            <a:r>
              <a:rPr lang="en-US" sz="3069">
                <a:solidFill>
                  <a:srgbClr val="FFFFFF"/>
                </a:solidFill>
                <a:latin typeface="Open Sans"/>
              </a:rPr>
              <a:t>Utilizando el principio de cancelación activa de sonido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06586" y="4819967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90245" y="1338488"/>
            <a:ext cx="7569055" cy="7610024"/>
          </a:xfrm>
          <a:custGeom>
            <a:avLst/>
            <a:gdLst/>
            <a:ahLst/>
            <a:cxnLst/>
            <a:rect l="l" t="t" r="r" b="b"/>
            <a:pathLst>
              <a:path w="7569055" h="7610024">
                <a:moveTo>
                  <a:pt x="0" y="0"/>
                </a:moveTo>
                <a:lnTo>
                  <a:pt x="7569055" y="0"/>
                </a:lnTo>
                <a:lnTo>
                  <a:pt x="7569055" y="7610024"/>
                </a:lnTo>
                <a:lnTo>
                  <a:pt x="0" y="7610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443442" y="709798"/>
            <a:ext cx="10264276" cy="1009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50"/>
              </a:lnSpc>
            </a:pPr>
            <a:r>
              <a:rPr lang="en-US" sz="6625">
                <a:solidFill>
                  <a:srgbClr val="FD775E"/>
                </a:solidFill>
                <a:latin typeface="HK Grotesk Bold"/>
              </a:rPr>
              <a:t>¿CÓMO FUNCIONA?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77839"/>
            <a:ext cx="6549216" cy="678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95"/>
              </a:lnSpc>
              <a:spcBef>
                <a:spcPct val="0"/>
              </a:spcBef>
            </a:pPr>
            <a:r>
              <a:rPr lang="en-US" sz="4995">
                <a:solidFill>
                  <a:srgbClr val="FFFFFF"/>
                </a:solidFill>
                <a:latin typeface="HK Grotesk"/>
              </a:rPr>
              <a:t>La cancelación activa de sonido funciona mediante la generación de ondas sonoras opuestas a las ondas de sonido no deseado, lo que resulta en la cancelación o atenuación del ruido.</a:t>
            </a:r>
          </a:p>
        </p:txBody>
      </p:sp>
      <p:sp>
        <p:nvSpPr>
          <p:cNvPr id="5" name="AutoShape 5"/>
          <p:cNvSpPr/>
          <p:nvPr/>
        </p:nvSpPr>
        <p:spPr>
          <a:xfrm flipH="1">
            <a:off x="0" y="9210675"/>
            <a:ext cx="18326182" cy="48964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83" y="9191625"/>
            <a:ext cx="14613550" cy="66675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3" name="AutoShape 3"/>
          <p:cNvSpPr/>
          <p:nvPr/>
        </p:nvSpPr>
        <p:spPr>
          <a:xfrm flipH="1">
            <a:off x="9144041" y="7649595"/>
            <a:ext cx="0" cy="1608705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4" name="AutoShape 4"/>
          <p:cNvSpPr/>
          <p:nvPr/>
        </p:nvSpPr>
        <p:spPr>
          <a:xfrm flipH="1">
            <a:off x="14566007" y="7616258"/>
            <a:ext cx="0" cy="1608705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5" name="AutoShape 5"/>
          <p:cNvSpPr/>
          <p:nvPr/>
        </p:nvSpPr>
        <p:spPr>
          <a:xfrm flipH="1">
            <a:off x="4053910" y="7649595"/>
            <a:ext cx="0" cy="1608705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3676531" y="7272217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8" y="0"/>
                </a:lnTo>
                <a:lnTo>
                  <a:pt x="754758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8766621" y="7272217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8" y="0"/>
                </a:lnTo>
                <a:lnTo>
                  <a:pt x="754758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>
            <a:off x="14188629" y="7272217"/>
            <a:ext cx="754757" cy="754757"/>
          </a:xfrm>
          <a:custGeom>
            <a:avLst/>
            <a:gdLst/>
            <a:ahLst/>
            <a:cxnLst/>
            <a:rect l="l" t="t" r="r" b="b"/>
            <a:pathLst>
              <a:path w="754757" h="754757">
                <a:moveTo>
                  <a:pt x="0" y="0"/>
                </a:moveTo>
                <a:lnTo>
                  <a:pt x="754757" y="0"/>
                </a:lnTo>
                <a:lnTo>
                  <a:pt x="754757" y="754757"/>
                </a:lnTo>
                <a:lnTo>
                  <a:pt x="0" y="75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TextBox 9"/>
          <p:cNvSpPr txBox="1"/>
          <p:nvPr/>
        </p:nvSpPr>
        <p:spPr>
          <a:xfrm>
            <a:off x="3728045" y="537527"/>
            <a:ext cx="100771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D775E"/>
                </a:solidFill>
                <a:latin typeface="Open Sans Bold"/>
              </a:rPr>
              <a:t>Beneficios de aplicar Insonora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6090" y="2634106"/>
            <a:ext cx="3870890" cy="411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6"/>
              </a:lnSpc>
              <a:spcBef>
                <a:spcPct val="0"/>
              </a:spcBef>
            </a:pPr>
            <a:r>
              <a:rPr lang="en-US" sz="4538">
                <a:solidFill>
                  <a:srgbClr val="FFFFFF"/>
                </a:solidFill>
                <a:latin typeface="Open Sans"/>
              </a:rPr>
              <a:t>Reduce la necesidad de usar materiales costosos y voluminosos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17214" y="2634143"/>
            <a:ext cx="4148905" cy="411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6"/>
              </a:lnSpc>
            </a:pPr>
            <a:r>
              <a:rPr lang="en-US" sz="4538">
                <a:solidFill>
                  <a:srgbClr val="FFFFFF"/>
                </a:solidFill>
                <a:latin typeface="Open Sans"/>
              </a:rPr>
              <a:t>Solución flexible y escalable comparado a los métodos</a:t>
            </a:r>
          </a:p>
          <a:p>
            <a:pPr algn="ctr">
              <a:lnSpc>
                <a:spcPts val="5446"/>
              </a:lnSpc>
              <a:spcBef>
                <a:spcPct val="0"/>
              </a:spcBef>
            </a:pPr>
            <a:r>
              <a:rPr lang="en-US" sz="4538">
                <a:solidFill>
                  <a:srgbClr val="FFFFFF"/>
                </a:solidFill>
                <a:latin typeface="Open Sans"/>
              </a:rPr>
              <a:t>tradicionales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59037" y="7387658"/>
            <a:ext cx="38974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  <a:spcBef>
                <a:spcPct val="0"/>
              </a:spcBef>
            </a:pPr>
            <a:r>
              <a:rPr lang="en-US" sz="3438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49168" y="7387658"/>
            <a:ext cx="38974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  <a:spcBef>
                <a:spcPct val="0"/>
              </a:spcBef>
            </a:pPr>
            <a:r>
              <a:rPr lang="en-US" sz="3438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39554" y="7387658"/>
            <a:ext cx="24984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  <a:spcBef>
                <a:spcPct val="0"/>
              </a:spcBef>
            </a:pPr>
            <a:r>
              <a:rPr lang="en-US" sz="3438">
                <a:solidFill>
                  <a:srgbClr val="000000"/>
                </a:solidFill>
                <a:latin typeface="Open Sans"/>
              </a:rPr>
              <a:t>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04120" y="2291243"/>
            <a:ext cx="4419024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46"/>
              </a:lnSpc>
              <a:spcBef>
                <a:spcPct val="0"/>
              </a:spcBef>
            </a:pPr>
            <a:r>
              <a:rPr lang="en-US" sz="4538" u="none" strike="noStrike">
                <a:solidFill>
                  <a:srgbClr val="FFFFFF"/>
                </a:solidFill>
                <a:latin typeface="Open Sans"/>
              </a:rPr>
              <a:t>Puede ser aplicada en tiempo real y ajustada según las necesidades cambiantes del ambiente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15804053" y="0"/>
            <a:ext cx="0" cy="1608705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4424534" y="1608705"/>
            <a:ext cx="2759039" cy="2759028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15756428" y="4367733"/>
            <a:ext cx="0" cy="1158506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6" name="AutoShape 6"/>
          <p:cNvSpPr/>
          <p:nvPr/>
        </p:nvSpPr>
        <p:spPr>
          <a:xfrm flipH="1">
            <a:off x="10973823" y="5526239"/>
            <a:ext cx="4782605" cy="95250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973135" y="4170537"/>
            <a:ext cx="2711414" cy="2711403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9026" r="-19026"/>
              </a:stretch>
            </a:blip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3592354" y="5526239"/>
            <a:ext cx="4380781" cy="47625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0" name="AutoShape 10"/>
          <p:cNvSpPr/>
          <p:nvPr/>
        </p:nvSpPr>
        <p:spPr>
          <a:xfrm flipV="1">
            <a:off x="3639462" y="5526239"/>
            <a:ext cx="0" cy="1596289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283755" y="6881940"/>
            <a:ext cx="2711414" cy="2711403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3" name="AutoShape 13"/>
          <p:cNvSpPr/>
          <p:nvPr/>
        </p:nvSpPr>
        <p:spPr>
          <a:xfrm flipV="1">
            <a:off x="3687087" y="9593343"/>
            <a:ext cx="0" cy="1596289"/>
          </a:xfrm>
          <a:prstGeom prst="line">
            <a:avLst/>
          </a:prstGeom>
          <a:ln w="95250" cap="flat">
            <a:solidFill>
              <a:srgbClr val="FD775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1028700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39238" y="895609"/>
            <a:ext cx="9525" cy="58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07147" y="404183"/>
            <a:ext cx="7821298" cy="103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FD775E"/>
                </a:solidFill>
                <a:latin typeface="Open Sans Bold"/>
              </a:rPr>
              <a:t>Enfoques aplicables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66678" y="1840694"/>
            <a:ext cx="4601319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Open Sans"/>
              </a:rPr>
              <a:t>Ambientes laborales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84549" y="6301662"/>
            <a:ext cx="4387453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Open Sans"/>
              </a:rPr>
              <a:t>Ambientes de estudio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79094" y="8413101"/>
            <a:ext cx="4387453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Open Sans"/>
              </a:rPr>
              <a:t>Personas con hipersensibilidad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380</Words>
  <Application>Microsoft Office PowerPoint</Application>
  <PresentationFormat>Personalizado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HK Grotesk Medium</vt:lpstr>
      <vt:lpstr>HK Grotesk Bold</vt:lpstr>
      <vt:lpstr>HK Grotesk</vt:lpstr>
      <vt:lpstr>Calibri</vt:lpstr>
      <vt:lpstr>Arial</vt:lpstr>
      <vt:lpstr>Open Sans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Negro y Rojo Geométrico Tecnología Comunicación Presentación</dc:title>
  <cp:lastModifiedBy>Dylan Ulises Guida ONIET</cp:lastModifiedBy>
  <cp:revision>2</cp:revision>
  <dcterms:created xsi:type="dcterms:W3CDTF">2006-08-16T00:00:00Z</dcterms:created>
  <dcterms:modified xsi:type="dcterms:W3CDTF">2023-11-10T22:31:26Z</dcterms:modified>
  <dc:identifier>DAFyYQj8PFw</dc:identifier>
</cp:coreProperties>
</file>