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60da442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60da442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0da442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60da442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0da442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0da442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60da442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60da442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0da442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0da442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0da442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60da442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0da44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0da44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0da442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0da442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0da442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0da442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60da442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60da442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60da442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60da442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60da442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60da442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60da442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60da442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0da442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60da442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Revital</a:t>
            </a:r>
            <a:r>
              <a:rPr lang="es-419"/>
              <a:t>-356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Presentacion 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0" y="604825"/>
            <a:ext cx="80486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776"/>
            <a:ext cx="9144000" cy="205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2325"/>
            <a:ext cx="9144001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0" y="2198400"/>
            <a:ext cx="1763400" cy="7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Panel de instrumentos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1962925" y="160900"/>
            <a:ext cx="1834200" cy="91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Datos de vuelo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1962925" y="1248550"/>
            <a:ext cx="1454400" cy="7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Indicaciones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1885625" y="3832950"/>
            <a:ext cx="1261500" cy="55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Alertas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2297588" y="2250000"/>
            <a:ext cx="1634700" cy="6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Alimentación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842325" y="160900"/>
            <a:ext cx="4131900" cy="6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Instrumentos</a:t>
            </a:r>
            <a:r>
              <a:rPr lang="es-419" sz="1800">
                <a:solidFill>
                  <a:schemeClr val="dk2"/>
                </a:solidFill>
              </a:rPr>
              <a:t> </a:t>
            </a:r>
            <a:r>
              <a:rPr lang="es-419" sz="1800">
                <a:solidFill>
                  <a:schemeClr val="lt1"/>
                </a:solidFill>
              </a:rPr>
              <a:t>de </a:t>
            </a:r>
            <a:r>
              <a:rPr lang="es-419" sz="1800">
                <a:solidFill>
                  <a:schemeClr val="lt1"/>
                </a:solidFill>
              </a:rPr>
              <a:t>Navegación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4842325" y="1250450"/>
            <a:ext cx="4067400" cy="55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Instrumentos</a:t>
            </a:r>
            <a:r>
              <a:rPr lang="es-419" sz="1800">
                <a:solidFill>
                  <a:schemeClr val="dk2"/>
                </a:solidFill>
              </a:rPr>
              <a:t> </a:t>
            </a:r>
            <a:r>
              <a:rPr lang="es-419" sz="1800">
                <a:solidFill>
                  <a:schemeClr val="lt1"/>
                </a:solidFill>
              </a:rPr>
              <a:t>de control de motor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66500" y="2250000"/>
            <a:ext cx="3616800" cy="6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Sistema de Alarmas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72000" y="3832950"/>
            <a:ext cx="3449700" cy="4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Sistema de </a:t>
            </a:r>
            <a:r>
              <a:rPr lang="es-419" sz="1800">
                <a:solidFill>
                  <a:schemeClr val="lt1"/>
                </a:solidFill>
              </a:rPr>
              <a:t>Alimentación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rot="-5400000">
            <a:off x="305675" y="608225"/>
            <a:ext cx="1763400" cy="1396500"/>
          </a:xfrm>
          <a:prstGeom prst="bentConnector3">
            <a:avLst>
              <a:gd fmla="val 992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>
            <a:stCxn id="126" idx="0"/>
          </p:cNvCxnSpPr>
          <p:nvPr/>
        </p:nvCxnSpPr>
        <p:spPr>
          <a:xfrm rot="-5400000">
            <a:off x="1050750" y="1286250"/>
            <a:ext cx="743100" cy="108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5"/>
          <p:cNvCxnSpPr>
            <a:endCxn id="130" idx="1"/>
          </p:cNvCxnSpPr>
          <p:nvPr/>
        </p:nvCxnSpPr>
        <p:spPr>
          <a:xfrm>
            <a:off x="1325888" y="2561550"/>
            <a:ext cx="971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5"/>
          <p:cNvCxnSpPr>
            <a:endCxn id="129" idx="1"/>
          </p:cNvCxnSpPr>
          <p:nvPr/>
        </p:nvCxnSpPr>
        <p:spPr>
          <a:xfrm flipH="1" rot="-5400000">
            <a:off x="730625" y="2954700"/>
            <a:ext cx="1306200" cy="100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5"/>
          <p:cNvCxnSpPr/>
          <p:nvPr/>
        </p:nvCxnSpPr>
        <p:spPr>
          <a:xfrm flipH="1" rot="10800000">
            <a:off x="3655525" y="424775"/>
            <a:ext cx="118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3417325" y="1467425"/>
            <a:ext cx="1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3797113" y="2476450"/>
            <a:ext cx="6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5"/>
          <p:cNvCxnSpPr>
            <a:endCxn id="134" idx="1"/>
          </p:cNvCxnSpPr>
          <p:nvPr/>
        </p:nvCxnSpPr>
        <p:spPr>
          <a:xfrm flipH="1" rot="10800000">
            <a:off x="2934600" y="4064700"/>
            <a:ext cx="1637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218550" y="0"/>
            <a:ext cx="2706900" cy="6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Sistema de </a:t>
            </a:r>
            <a:r>
              <a:rPr lang="es-419" sz="1800">
                <a:solidFill>
                  <a:schemeClr val="lt1"/>
                </a:solidFill>
              </a:rPr>
              <a:t>alimentación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88650" y="1100525"/>
            <a:ext cx="926700" cy="6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Batería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922050" y="1171250"/>
            <a:ext cx="1299900" cy="4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Generador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6492300" y="1171325"/>
            <a:ext cx="2651700" cy="4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Distribuidor de </a:t>
            </a:r>
            <a:r>
              <a:rPr lang="es-419" sz="1800">
                <a:solidFill>
                  <a:schemeClr val="lt1"/>
                </a:solidFill>
              </a:rPr>
              <a:t>energía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2900" y="2921850"/>
            <a:ext cx="2278200" cy="83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Proporciona </a:t>
            </a:r>
            <a:r>
              <a:rPr lang="es-419" sz="1800">
                <a:solidFill>
                  <a:schemeClr val="lt1"/>
                </a:solidFill>
              </a:rPr>
              <a:t>energía</a:t>
            </a:r>
            <a:r>
              <a:rPr lang="es-419" sz="1800">
                <a:solidFill>
                  <a:schemeClr val="lt1"/>
                </a:solidFill>
              </a:rPr>
              <a:t> </a:t>
            </a:r>
            <a:r>
              <a:rPr lang="es-419" sz="1800">
                <a:solidFill>
                  <a:schemeClr val="lt1"/>
                </a:solidFill>
              </a:rPr>
              <a:t>eléctrica</a:t>
            </a:r>
            <a:r>
              <a:rPr lang="es-419" sz="1800">
                <a:solidFill>
                  <a:schemeClr val="lt1"/>
                </a:solidFill>
              </a:rPr>
              <a:t> al sistema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316950" y="2780300"/>
            <a:ext cx="2510100" cy="120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Genera </a:t>
            </a:r>
            <a:r>
              <a:rPr lang="es-419" sz="1800">
                <a:solidFill>
                  <a:schemeClr val="lt1"/>
                </a:solidFill>
              </a:rPr>
              <a:t>energía</a:t>
            </a:r>
            <a:r>
              <a:rPr lang="es-419" sz="1800">
                <a:solidFill>
                  <a:schemeClr val="lt1"/>
                </a:solidFill>
              </a:rPr>
              <a:t> mientras el motor </a:t>
            </a:r>
            <a:r>
              <a:rPr lang="es-419" sz="1800">
                <a:solidFill>
                  <a:schemeClr val="lt1"/>
                </a:solidFill>
              </a:rPr>
              <a:t>esté</a:t>
            </a:r>
            <a:r>
              <a:rPr lang="es-419" sz="1800">
                <a:solidFill>
                  <a:schemeClr val="lt1"/>
                </a:solidFill>
              </a:rPr>
              <a:t> en funcionamiento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577400" y="2703050"/>
            <a:ext cx="2510100" cy="13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Distribuye</a:t>
            </a:r>
            <a:r>
              <a:rPr lang="es-419" sz="1800">
                <a:solidFill>
                  <a:schemeClr val="lt1"/>
                </a:solidFill>
              </a:rPr>
              <a:t> </a:t>
            </a:r>
            <a:r>
              <a:rPr lang="es-419" sz="1800">
                <a:solidFill>
                  <a:schemeClr val="lt1"/>
                </a:solidFill>
              </a:rPr>
              <a:t>energía</a:t>
            </a:r>
            <a:r>
              <a:rPr lang="es-419" sz="1800">
                <a:solidFill>
                  <a:schemeClr val="lt1"/>
                </a:solidFill>
              </a:rPr>
              <a:t> a los diferentes sistemas del </a:t>
            </a:r>
            <a:r>
              <a:rPr lang="es-419" sz="1800">
                <a:solidFill>
                  <a:schemeClr val="lt1"/>
                </a:solidFill>
              </a:rPr>
              <a:t>helicóptero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54" name="Google Shape;154;p26"/>
          <p:cNvCxnSpPr>
            <a:endCxn id="148" idx="0"/>
          </p:cNvCxnSpPr>
          <p:nvPr/>
        </p:nvCxnSpPr>
        <p:spPr>
          <a:xfrm flipH="1">
            <a:off x="1152000" y="309125"/>
            <a:ext cx="2066700" cy="79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>
            <a:endCxn id="150" idx="0"/>
          </p:cNvCxnSpPr>
          <p:nvPr/>
        </p:nvCxnSpPr>
        <p:spPr>
          <a:xfrm>
            <a:off x="5925450" y="309125"/>
            <a:ext cx="1892700" cy="86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>
            <a:stCxn id="148" idx="2"/>
            <a:endCxn id="151" idx="0"/>
          </p:cNvCxnSpPr>
          <p:nvPr/>
        </p:nvCxnSpPr>
        <p:spPr>
          <a:xfrm>
            <a:off x="1152000" y="1718525"/>
            <a:ext cx="0" cy="12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>
            <a:stCxn id="149" idx="2"/>
            <a:endCxn id="152" idx="0"/>
          </p:cNvCxnSpPr>
          <p:nvPr/>
        </p:nvCxnSpPr>
        <p:spPr>
          <a:xfrm>
            <a:off x="4572000" y="1647650"/>
            <a:ext cx="0" cy="11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6"/>
          <p:cNvCxnSpPr>
            <a:endCxn id="153" idx="0"/>
          </p:cNvCxnSpPr>
          <p:nvPr/>
        </p:nvCxnSpPr>
        <p:spPr>
          <a:xfrm>
            <a:off x="7818050" y="1647650"/>
            <a:ext cx="14400" cy="10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6"/>
          <p:cNvCxnSpPr>
            <a:stCxn id="147" idx="2"/>
            <a:endCxn id="149" idx="0"/>
          </p:cNvCxnSpPr>
          <p:nvPr/>
        </p:nvCxnSpPr>
        <p:spPr>
          <a:xfrm>
            <a:off x="4572000" y="618000"/>
            <a:ext cx="0" cy="5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el proyecto Revital-356?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Revital es un proyecto conformado por 5 integrantes basado en la </a:t>
            </a:r>
            <a:r>
              <a:rPr lang="es-419"/>
              <a:t>restauración</a:t>
            </a:r>
            <a:r>
              <a:rPr lang="es-419"/>
              <a:t> de la cabina de un </a:t>
            </a:r>
            <a:r>
              <a:rPr lang="es-419"/>
              <a:t>helicóptero</a:t>
            </a:r>
            <a:r>
              <a:rPr lang="es-419"/>
              <a:t> modelo Hiller UH-12, el cual fue donado a la </a:t>
            </a:r>
            <a:r>
              <a:rPr lang="es-419"/>
              <a:t>institución</a:t>
            </a:r>
            <a:r>
              <a:rPr lang="es-419"/>
              <a:t> en 2018, el </a:t>
            </a:r>
            <a:r>
              <a:rPr lang="es-419"/>
              <a:t>helicóptero</a:t>
            </a:r>
            <a:r>
              <a:rPr lang="es-419"/>
              <a:t> se encontraba en desuso desde el momento que </a:t>
            </a:r>
            <a:r>
              <a:rPr lang="es-419"/>
              <a:t>ingresó</a:t>
            </a:r>
            <a:r>
              <a:rPr lang="es-419"/>
              <a:t> al colegio.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Nuestros Objetivos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30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 restauración de la cabina del helicóptero es un proyecto ambicioso que no solo busca preservar un artefacto histórico, sino también convertirlo en un recurso educativo valioso. A través de estas iniciativas, se espera fomentar el interés por la historia de la aviación y proporcionar a los estudiantes una experiencia de aprendizaje enriquecedora.</a:t>
            </a:r>
            <a:endParaRPr sz="13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 Restaurar la Cabina del Helicóptero</a:t>
            </a:r>
            <a:endParaRPr b="1"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El primer objetivo es llevar a cabo una restauración completa de la cabina del helicóptero. Esto implica: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Evaluación del Estado Actual: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Realizar un diagnóstico detallado de las condiciones de la cabina, identificando las partes que necesitan reparación o reemplazo.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Uso de Técnicas de Restauración: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Aplicar métodos y técnicas adecuadas para restaurar la cabina a su estado original, asegurando que se mantenga la integridad del diseño y los materiales históricos.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 Material Didáctico para la Institución</a:t>
            </a:r>
            <a:endParaRPr b="1"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Convertir la cabina restaurada en un material didáctico es fundamental para el aprendizaje de los estudiantes. Este objetivo incluye: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Desarrollo de Contenidos Educativos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Crear guías y materiales que expliquen la historia del helicóptero, su funcionamiento y su importancia en el contexto histórico y tecnológico.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10"/>
              <a:buFont typeface="Microsoft Yahei"/>
              <a:buChar char="●"/>
            </a:pPr>
            <a:r>
              <a:rPr b="1"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Actividades Prácticas:</a:t>
            </a:r>
            <a:r>
              <a:rPr lang="es-419" sz="12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Diseñar actividades interactivas que permitan a los estudiantes explorar la cabina, entendiendo su estructura y funcionamiento.</a:t>
            </a:r>
            <a:endParaRPr sz="12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83300"/>
            <a:ext cx="85206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3. Recuperar el Valor Histórico</a:t>
            </a:r>
            <a:endParaRPr b="1"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 restauración también busca recuperar y resaltar el valor histórico del helicóptero. Esto se puede lograr a través de:</a:t>
            </a:r>
            <a:endParaRPr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310"/>
              <a:buFont typeface="Microsoft Yahei"/>
              <a:buChar char="●"/>
            </a:pPr>
            <a:r>
              <a:rPr b="1"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Investigación Histórica:</a:t>
            </a:r>
            <a:r>
              <a:rPr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Llevar a cabo una investigación que documente la historia del helicóptero, su uso en el pasado y su relevancia en la aviación.</a:t>
            </a:r>
            <a:endParaRPr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10"/>
              <a:buFont typeface="Microsoft Yahei"/>
              <a:buChar char="●"/>
            </a:pPr>
            <a:r>
              <a:rPr b="1"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Exhibiciones y Presentaciones:</a:t>
            </a:r>
            <a:r>
              <a:rPr lang="es-419" sz="131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Organizar exposiciones donde se muestre la cabina restaurada, acompañada de información sobre su historia y su impacto en la comunidad.</a:t>
            </a:r>
            <a:endParaRPr sz="131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Conclusión</a:t>
            </a:r>
            <a:endParaRPr b="1" sz="14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 restauración de la cabina del helicóptero es un proyecto ambicioso que no solo busca preservar un artefacto histórico, sino también convertirlo en un recurso educativo valioso. A través de estas iniciativas, se espera fomentar el interés por la historia de la aviación y proporcionar a los estudiantes una experiencia de aprendizaje enriquecedora.</a:t>
            </a:r>
            <a:endParaRPr sz="1300">
              <a:solidFill>
                <a:srgbClr val="2626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Helicoptero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-311700" y="520200"/>
            <a:ext cx="9144000" cy="4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dk1"/>
                </a:solidFill>
              </a:rPr>
              <a:t>Diagrama general de la estructura.</a:t>
            </a:r>
            <a:endParaRPr b="1" sz="15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s-419" sz="1400">
                <a:solidFill>
                  <a:srgbClr val="262626"/>
                </a:solidFill>
              </a:rPr>
              <a:t>Tipo: Helicóptero ligero de uso múltiple.</a:t>
            </a:r>
            <a:endParaRPr sz="1400">
              <a:solidFill>
                <a:srgbClr val="262626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s-419" sz="1400">
                <a:solidFill>
                  <a:srgbClr val="262626"/>
                </a:solidFill>
              </a:rPr>
              <a:t>Configuración: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Rotor principal: Rotor de dos palas en configuración de rotor superior.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Rotor de cola: Rotor de cola de dos palas.</a:t>
            </a:r>
            <a:endParaRPr sz="1400">
              <a:solidFill>
                <a:srgbClr val="262626"/>
              </a:solidFill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s-419" sz="1400">
                <a:solidFill>
                  <a:srgbClr val="262626"/>
                </a:solidFill>
              </a:rPr>
              <a:t>Estructura: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Fuselaje: Construido principalmente de aluminio y materiales compuestos para reducir el peso.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Cabina: Diseño abierto o cerrado, dependiendo de la variante.</a:t>
            </a:r>
            <a:endParaRPr sz="1400">
              <a:solidFill>
                <a:srgbClr val="262626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Microsoft Yahei"/>
              <a:buChar char="●"/>
            </a:pPr>
            <a:r>
              <a:rPr lang="es-419">
                <a:solidFill>
                  <a:srgbClr val="262626"/>
                </a:solidFill>
              </a:rPr>
              <a:t>Dimensiones:</a:t>
            </a:r>
            <a:endParaRPr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Longitud: Aproximadamente 10.7 metros (35 pies).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Envergadura del rotor: Alrededor de 10.7 metros (35 pies).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262626"/>
                </a:solidFill>
              </a:rPr>
              <a:t>Altura: Aproximadamente 3.1 metros (10.2 pies).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1320200"/>
            <a:ext cx="357187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925" y="1543225"/>
            <a:ext cx="3804125" cy="27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41150" y="236175"/>
            <a:ext cx="7190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Fotos de la estructura: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28000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</a:t>
            </a:r>
            <a:r>
              <a:rPr lang="es-419"/>
              <a:t> </a:t>
            </a:r>
            <a:r>
              <a:rPr lang="es-419"/>
              <a:t>eléctrica:</a:t>
            </a:r>
            <a:r>
              <a:rPr lang="es-419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563" y="942525"/>
            <a:ext cx="40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Uno de los trabajos realizados fue la parte de la </a:t>
            </a:r>
            <a:r>
              <a:rPr lang="es-419" sz="1900"/>
              <a:t>instalación</a:t>
            </a:r>
            <a:r>
              <a:rPr lang="es-419" sz="1900"/>
              <a:t> </a:t>
            </a:r>
            <a:r>
              <a:rPr lang="es-419" sz="1900"/>
              <a:t>eléctrica</a:t>
            </a:r>
            <a:r>
              <a:rPr lang="es-419" sz="1900"/>
              <a:t>, esta </a:t>
            </a:r>
            <a:r>
              <a:rPr lang="es-419" sz="1900"/>
              <a:t>consistió</a:t>
            </a:r>
            <a:r>
              <a:rPr lang="es-419" sz="1900"/>
              <a:t> en el </a:t>
            </a:r>
            <a:r>
              <a:rPr lang="es-419" sz="1900"/>
              <a:t>organizador</a:t>
            </a:r>
            <a:r>
              <a:rPr lang="es-419" sz="1900"/>
              <a:t> de cables, </a:t>
            </a:r>
            <a:r>
              <a:rPr lang="es-419" sz="1900"/>
              <a:t>reparación</a:t>
            </a:r>
            <a:r>
              <a:rPr lang="es-419" sz="1900"/>
              <a:t> de </a:t>
            </a:r>
            <a:r>
              <a:rPr lang="es-419" sz="1900"/>
              <a:t>conexiones, limpieza y reparación del sistema de luz.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052" y="724500"/>
            <a:ext cx="2085948" cy="36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25" y="707100"/>
            <a:ext cx="2085950" cy="371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la </a:t>
            </a:r>
            <a:r>
              <a:rPr lang="es-419"/>
              <a:t>instalación</a:t>
            </a:r>
            <a:r>
              <a:rPr lang="es-419"/>
              <a:t> </a:t>
            </a:r>
            <a:r>
              <a:rPr lang="es-419"/>
              <a:t>eléctrica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900" y="1152475"/>
            <a:ext cx="5368275" cy="3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Funcionamiento en diagrama en bloque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12" y="951375"/>
            <a:ext cx="8171375" cy="32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