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92" r:id="rId3"/>
    <p:sldId id="257" r:id="rId4"/>
    <p:sldId id="285" r:id="rId5"/>
    <p:sldId id="286" r:id="rId6"/>
    <p:sldId id="287" r:id="rId7"/>
    <p:sldId id="288" r:id="rId8"/>
    <p:sldId id="294" r:id="rId9"/>
    <p:sldId id="290" r:id="rId10"/>
    <p:sldId id="293" r:id="rId11"/>
    <p:sldId id="291" r:id="rId12"/>
  </p:sldIdLst>
  <p:sldSz cx="9144000" cy="5143500" type="screen16x9"/>
  <p:notesSz cx="6858000" cy="9144000"/>
  <p:embeddedFontLst>
    <p:embeddedFont>
      <p:font typeface="CityBlueprint" panose="020B0604020202020204"/>
      <p:regular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  <a:srgbClr val="19BBD5"/>
    <a:srgbClr val="0FDFCF"/>
    <a:srgbClr val="184769"/>
    <a:srgbClr val="FF7900"/>
    <a:srgbClr val="FFE65B"/>
    <a:srgbClr val="FEAF2E"/>
    <a:srgbClr val="0E293C"/>
    <a:srgbClr val="329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CA97FA-AE11-4206-BBD0-AAD79B92EDB1}">
  <a:tblStyle styleId="{9ACA97FA-AE11-4206-BBD0-AAD79B92E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2" y="12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548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59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92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advClick="0" advTm="10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</p:sldLayoutIdLst>
  <p:transition advClick="0" advTm="10000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0" y="199185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0" b="1" dirty="0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Smart Toolbox</a:t>
            </a:r>
            <a:endParaRPr sz="9000" b="1" dirty="0">
              <a:solidFill>
                <a:srgbClr val="00B0F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Hexágono 1"/>
          <p:cNvSpPr/>
          <p:nvPr/>
        </p:nvSpPr>
        <p:spPr>
          <a:xfrm>
            <a:off x="3657600" y="0"/>
            <a:ext cx="1819275" cy="1562100"/>
          </a:xfrm>
          <a:prstGeom prst="hexagon">
            <a:avLst>
              <a:gd name="adj" fmla="val 28492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5381625" y="942975"/>
            <a:ext cx="738188" cy="619125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ágono 8"/>
          <p:cNvSpPr/>
          <p:nvPr/>
        </p:nvSpPr>
        <p:spPr>
          <a:xfrm>
            <a:off x="3288506" y="3771900"/>
            <a:ext cx="738188" cy="619125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9" y="3717176"/>
            <a:ext cx="728571" cy="728571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695050" y="42248"/>
            <a:ext cx="1744374" cy="1512000"/>
            <a:chOff x="3695050" y="42248"/>
            <a:chExt cx="1744374" cy="1512000"/>
          </a:xfrm>
        </p:grpSpPr>
        <p:sp>
          <p:nvSpPr>
            <p:cNvPr id="4" name="Hexágono 3"/>
            <p:cNvSpPr/>
            <p:nvPr/>
          </p:nvSpPr>
          <p:spPr>
            <a:xfrm>
              <a:off x="3695050" y="42248"/>
              <a:ext cx="1744374" cy="1512000"/>
            </a:xfrm>
            <a:prstGeom prst="hexagon">
              <a:avLst>
                <a:gd name="adj" fmla="val 28492"/>
                <a:gd name="vf" fmla="val 115470"/>
              </a:avLst>
            </a:prstGeom>
            <a:gradFill flip="none" rotWithShape="1">
              <a:gsLst>
                <a:gs pos="0">
                  <a:srgbClr val="0FDFCF">
                    <a:shade val="30000"/>
                    <a:satMod val="115000"/>
                  </a:srgbClr>
                </a:gs>
                <a:gs pos="50000">
                  <a:srgbClr val="0FDFCF">
                    <a:shade val="67500"/>
                    <a:satMod val="115000"/>
                  </a:srgbClr>
                </a:gs>
                <a:gs pos="100000">
                  <a:srgbClr val="0FDFC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ágono 9"/>
            <p:cNvSpPr/>
            <p:nvPr/>
          </p:nvSpPr>
          <p:spPr>
            <a:xfrm>
              <a:off x="3739237" y="78248"/>
              <a:ext cx="1656000" cy="1440000"/>
            </a:xfrm>
            <a:prstGeom prst="hexagon">
              <a:avLst>
                <a:gd name="adj" fmla="val 28492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4111" b="61667" l="21778" r="74444">
                          <a14:foregroundMark x1="50444" y1="23556" x2="57889" y2="24111"/>
                          <a14:foregroundMark x1="41444" y1="42556" x2="55000" y2="54556"/>
                          <a14:foregroundMark x1="42333" y1="48000" x2="50778" y2="53556"/>
                          <a14:foregroundMark x1="57889" y1="41556" x2="47889" y2="47333"/>
                          <a14:foregroundMark x1="47333" y1="39778" x2="47111" y2="44778"/>
                          <a14:foregroundMark x1="53889" y1="50556" x2="51889" y2="56111"/>
                          <a14:foregroundMark x1="59222" y1="32000" x2="58778" y2="24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1" t="20072" r="26870" b="40550"/>
            <a:stretch/>
          </p:blipFill>
          <p:spPr>
            <a:xfrm>
              <a:off x="3949889" y="186049"/>
              <a:ext cx="1234695" cy="1055383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 advTm="6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3275" y="824545"/>
            <a:ext cx="4944300" cy="645300"/>
          </a:xfrm>
        </p:spPr>
        <p:txBody>
          <a:bodyPr/>
          <a:lstStyle/>
          <a:p>
            <a:r>
              <a:rPr lang="es-AR" sz="5000" b="1" dirty="0" err="1" smtClean="0"/>
              <a:t>Visitanos</a:t>
            </a:r>
            <a:r>
              <a:rPr lang="es-AR" sz="5000" b="1" dirty="0" smtClean="0"/>
              <a:t> en:</a:t>
            </a:r>
            <a:endParaRPr lang="en-US" sz="5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399312" y="1469845"/>
            <a:ext cx="71922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500" dirty="0" err="1" smtClean="0">
                <a:solidFill>
                  <a:srgbClr val="C6DAEC"/>
                </a:solidFill>
                <a:latin typeface="Muli" panose="020B0604020202020204" charset="0"/>
              </a:rPr>
              <a:t>smart-toolbox.vercel.app</a:t>
            </a:r>
            <a:endParaRPr lang="en-US" sz="4500" dirty="0">
              <a:solidFill>
                <a:srgbClr val="C6DAEC"/>
              </a:solidFill>
              <a:latin typeface="Muli" panose="020B060402020202020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23462" y="2910520"/>
            <a:ext cx="776807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s-AR" sz="5000" b="1" dirty="0" err="1" smtClean="0"/>
              <a:t>Seguinos</a:t>
            </a:r>
            <a:r>
              <a:rPr lang="es-AR" sz="5000" b="1" dirty="0" smtClean="0"/>
              <a:t> en Instagram </a:t>
            </a:r>
            <a:endParaRPr lang="en-US" sz="5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70787" y="3657250"/>
            <a:ext cx="71922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500" dirty="0" smtClean="0">
                <a:solidFill>
                  <a:srgbClr val="C6DAEC"/>
                </a:solidFill>
                <a:latin typeface="Muli" panose="020B0604020202020204" charset="0"/>
              </a:rPr>
              <a:t>@smart.toolbox.2022</a:t>
            </a:r>
            <a:endParaRPr lang="en-US" sz="4500" dirty="0">
              <a:solidFill>
                <a:srgbClr val="C6DAEC"/>
              </a:solidFill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3464"/>
      </p:ext>
    </p:extLst>
  </p:cSld>
  <p:clrMapOvr>
    <a:masterClrMapping/>
  </p:clrMapOvr>
  <p:transition advClick="0" advTm="6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6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ágono 7"/>
          <p:cNvSpPr/>
          <p:nvPr/>
        </p:nvSpPr>
        <p:spPr>
          <a:xfrm>
            <a:off x="-51955" y="1115878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37;p11"/>
          <p:cNvSpPr txBox="1">
            <a:spLocks/>
          </p:cNvSpPr>
          <p:nvPr/>
        </p:nvSpPr>
        <p:spPr>
          <a:xfrm>
            <a:off x="-51955" y="1651809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s-AR" sz="9000" b="1" dirty="0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Smart </a:t>
            </a:r>
          </a:p>
          <a:p>
            <a:pPr algn="ctr"/>
            <a:r>
              <a:rPr lang="es-AR" sz="9000" b="1" dirty="0" err="1">
                <a:solidFill>
                  <a:srgbClr val="00B0F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Toolbox</a:t>
            </a:r>
            <a:endParaRPr lang="es-AR" sz="9000" b="1" dirty="0">
              <a:solidFill>
                <a:srgbClr val="00B0F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Google Shape;337;p11"/>
          <p:cNvSpPr txBox="1">
            <a:spLocks/>
          </p:cNvSpPr>
          <p:nvPr/>
        </p:nvSpPr>
        <p:spPr>
          <a:xfrm>
            <a:off x="-1015770" y="3964654"/>
            <a:ext cx="9144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s-AR" sz="4500" b="1" dirty="0" smtClean="0">
                <a:solidFill>
                  <a:srgbClr val="00B0F0"/>
                </a:solidFill>
                <a:effectLst/>
                <a:latin typeface="CityBlueprint" panose="00000400000000000000" pitchFamily="2" charset="2"/>
              </a:rPr>
              <a:t>Seguridad, Orden y Eficiencia</a:t>
            </a:r>
            <a:endParaRPr lang="es-AR" sz="4500" b="1" dirty="0">
              <a:solidFill>
                <a:srgbClr val="00B0F0"/>
              </a:solidFill>
              <a:effectLst/>
              <a:latin typeface="CityBlueprint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7095714"/>
      </p:ext>
    </p:extLst>
  </p:cSld>
  <p:clrMapOvr>
    <a:masterClrMapping/>
  </p:clrMapOvr>
  <p:transition advClick="0" advTm="6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2375665" y="492266"/>
            <a:ext cx="6282300" cy="819900"/>
          </a:xfrm>
        </p:spPr>
        <p:txBody>
          <a:bodyPr/>
          <a:lstStyle/>
          <a:p>
            <a:pPr marL="76200" indent="0">
              <a:buNone/>
            </a:pPr>
            <a:r>
              <a:rPr lang="es-AR" sz="5000" b="1" dirty="0" smtClean="0"/>
              <a:t>Integrantes:</a:t>
            </a:r>
            <a:endParaRPr lang="en-US" sz="5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005781" y="1722115"/>
            <a:ext cx="64597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Herrera, Lucas Leandro</a:t>
            </a:r>
          </a:p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Martínez, Joaquín Sebastián</a:t>
            </a:r>
          </a:p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Mariani, Ramiro Uriel</a:t>
            </a:r>
            <a:endParaRPr lang="es-AR" sz="3000" dirty="0">
              <a:solidFill>
                <a:schemeClr val="accent1">
                  <a:lumMod val="60000"/>
                  <a:lumOff val="40000"/>
                </a:schemeClr>
              </a:solidFill>
              <a:latin typeface="Muli" panose="020B0604020202020204" charset="0"/>
            </a:endParaRPr>
          </a:p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Torres, Federico </a:t>
            </a:r>
            <a:r>
              <a:rPr lang="es-AR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Ivan</a:t>
            </a:r>
            <a:endParaRPr lang="es-AR" sz="3000" dirty="0" smtClean="0">
              <a:solidFill>
                <a:schemeClr val="accent1">
                  <a:lumMod val="60000"/>
                  <a:lumOff val="40000"/>
                </a:schemeClr>
              </a:solidFill>
              <a:latin typeface="Muli" panose="020B0604020202020204" charset="0"/>
            </a:endParaRPr>
          </a:p>
          <a:p>
            <a:pPr marL="457200" indent="-457200">
              <a:buClr>
                <a:srgbClr val="0FDFCF"/>
              </a:buClr>
              <a:buFont typeface="Wingdings" panose="05000000000000000000" pitchFamily="2" charset="2"/>
              <a:buChar char="Ø"/>
            </a:pPr>
            <a:r>
              <a:rPr lang="es-AR" sz="3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Vanore</a:t>
            </a:r>
            <a:r>
              <a:rPr lang="es-AR" sz="3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uli" panose="020B0604020202020204" charset="0"/>
              </a:rPr>
              <a:t>, Miqueas Juan Bautista</a:t>
            </a: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  <a:latin typeface="Muli" panose="020B0604020202020204" charset="0"/>
            </a:endParaRPr>
          </a:p>
        </p:txBody>
      </p:sp>
      <p:sp>
        <p:nvSpPr>
          <p:cNvPr id="7" name="Hexágono 6"/>
          <p:cNvSpPr/>
          <p:nvPr/>
        </p:nvSpPr>
        <p:spPr>
          <a:xfrm>
            <a:off x="422787" y="2051925"/>
            <a:ext cx="1297857" cy="1074733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ágono 9"/>
          <p:cNvSpPr/>
          <p:nvPr/>
        </p:nvSpPr>
        <p:spPr>
          <a:xfrm>
            <a:off x="865239" y="1243849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ágono 10"/>
          <p:cNvSpPr/>
          <p:nvPr/>
        </p:nvSpPr>
        <p:spPr>
          <a:xfrm>
            <a:off x="132735" y="833899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ágono 11"/>
          <p:cNvSpPr/>
          <p:nvPr/>
        </p:nvSpPr>
        <p:spPr>
          <a:xfrm>
            <a:off x="0" y="3013597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ágono 12"/>
          <p:cNvSpPr/>
          <p:nvPr/>
        </p:nvSpPr>
        <p:spPr>
          <a:xfrm>
            <a:off x="686387" y="3736327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ágono 13"/>
          <p:cNvSpPr/>
          <p:nvPr/>
        </p:nvSpPr>
        <p:spPr>
          <a:xfrm>
            <a:off x="0" y="4111337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ágono 14"/>
          <p:cNvSpPr/>
          <p:nvPr/>
        </p:nvSpPr>
        <p:spPr>
          <a:xfrm>
            <a:off x="1155290" y="3217333"/>
            <a:ext cx="580103" cy="47826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ágono 15"/>
          <p:cNvSpPr/>
          <p:nvPr/>
        </p:nvSpPr>
        <p:spPr>
          <a:xfrm>
            <a:off x="0" y="1641975"/>
            <a:ext cx="634711" cy="550619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46833"/>
      </p:ext>
    </p:extLst>
  </p:cSld>
  <p:clrMapOvr>
    <a:masterClrMapping/>
  </p:clrMapOvr>
  <p:transition advClick="0" advTm="5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911494" y="1025555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¿A quién está orientada?</a:t>
            </a:r>
            <a:endParaRPr dirty="0"/>
          </a:p>
        </p:txBody>
      </p:sp>
      <p:sp>
        <p:nvSpPr>
          <p:cNvPr id="6" name="Hexágono 5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-51955" y="1115878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" y="1161529"/>
            <a:ext cx="509326" cy="509326"/>
          </a:xfrm>
          <a:prstGeom prst="rect">
            <a:avLst/>
          </a:prstGeom>
        </p:spPr>
      </p:pic>
      <p:sp>
        <p:nvSpPr>
          <p:cNvPr id="9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568161" y="1670855"/>
            <a:ext cx="6401666" cy="2348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FDFCF"/>
              </a:buClr>
              <a:buSzPct val="50000"/>
            </a:pPr>
            <a:r>
              <a:rPr lang="es-MX" sz="2500" dirty="0"/>
              <a:t>Operarios especializados en Aeronáutica (MMA) y Aviónica (MERA)</a:t>
            </a:r>
          </a:p>
          <a:p>
            <a:pPr lvl="0">
              <a:buClr>
                <a:srgbClr val="0FDFCF"/>
              </a:buClr>
              <a:buSzPct val="50000"/>
            </a:pPr>
            <a:r>
              <a:rPr lang="es-MX" sz="2500" dirty="0"/>
              <a:t>Talleres mecánicos que quieran mejorar su seguridad</a:t>
            </a:r>
          </a:p>
          <a:p>
            <a:pPr lvl="0">
              <a:buClr>
                <a:srgbClr val="0FDFCF"/>
              </a:buClr>
              <a:buSzPct val="50000"/>
            </a:pPr>
            <a:r>
              <a:rPr lang="es-MX" sz="2500" dirty="0"/>
              <a:t>Tripulación y pasajeros del avión     (Por la seguridad)</a:t>
            </a:r>
            <a:endParaRPr lang="es-MX" sz="2500" dirty="0"/>
          </a:p>
        </p:txBody>
      </p:sp>
    </p:spTree>
  </p:cSld>
  <p:clrMapOvr>
    <a:masterClrMapping/>
  </p:clrMapOvr>
  <p:transition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 tmFilter="0, 0; .2, .5; .8, .5; 1, 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50" autoRev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743941" y="1622714"/>
            <a:ext cx="6898613" cy="2429250"/>
          </a:xfrm>
        </p:spPr>
        <p:txBody>
          <a:bodyPr/>
          <a:lstStyle/>
          <a:p>
            <a:pPr>
              <a:buSzPct val="50000"/>
            </a:pPr>
            <a:r>
              <a:rPr lang="es-ES" sz="2500" dirty="0">
                <a:latin typeface="Muli" panose="020B0604020202020204" charset="0"/>
              </a:rPr>
              <a:t>Mediante un complejo sistema, advierte al operario si hay una </a:t>
            </a:r>
            <a:r>
              <a:rPr lang="es-ES" sz="2500" b="1" dirty="0">
                <a:latin typeface="Muli" panose="020B0604020202020204" charset="0"/>
              </a:rPr>
              <a:t>herramienta faltante</a:t>
            </a:r>
            <a:r>
              <a:rPr lang="es-ES" sz="2500" dirty="0">
                <a:latin typeface="Muli" panose="020B0604020202020204" charset="0"/>
              </a:rPr>
              <a:t>.</a:t>
            </a:r>
          </a:p>
          <a:p>
            <a:pPr>
              <a:buSzPct val="50000"/>
            </a:pPr>
            <a:r>
              <a:rPr lang="es-ES" sz="2500" dirty="0">
                <a:latin typeface="Muli" panose="020B0604020202020204" charset="0"/>
              </a:rPr>
              <a:t>En la aplicación móvil se mostrarán dichas herramientas. </a:t>
            </a:r>
            <a:endParaRPr lang="en-US" sz="2500" dirty="0">
              <a:latin typeface="Muli" panose="020B0604020202020204" charset="0"/>
            </a:endParaRPr>
          </a:p>
        </p:txBody>
      </p:sp>
      <p:sp>
        <p:nvSpPr>
          <p:cNvPr id="4" name="Hexágono 3"/>
          <p:cNvSpPr/>
          <p:nvPr/>
        </p:nvSpPr>
        <p:spPr>
          <a:xfrm>
            <a:off x="820016" y="1371600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ágono 4"/>
          <p:cNvSpPr/>
          <p:nvPr/>
        </p:nvSpPr>
        <p:spPr>
          <a:xfrm>
            <a:off x="0" y="4111337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-46327" y="2905500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83" l="664" r="100000">
                        <a14:backgroundMark x1="3851" y1="93889" x2="3851" y2="93889"/>
                        <a14:backgroundMark x1="2390" y1="95694" x2="2390" y2="95694"/>
                        <a14:backgroundMark x1="5312" y1="96528" x2="5312" y2="9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" y="2992090"/>
            <a:ext cx="412954" cy="394856"/>
          </a:xfrm>
          <a:prstGeom prst="rect">
            <a:avLst/>
          </a:prstGeom>
        </p:spPr>
      </p:pic>
      <p:sp>
        <p:nvSpPr>
          <p:cNvPr id="11" name="Google Shape;342;p12"/>
          <p:cNvSpPr txBox="1">
            <a:spLocks/>
          </p:cNvSpPr>
          <p:nvPr/>
        </p:nvSpPr>
        <p:spPr>
          <a:xfrm>
            <a:off x="2190000" y="977414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19BBD5"/>
                </a:solidFill>
                <a:latin typeface="Nixie One" panose="020B0604020202020204" charset="0"/>
              </a:rPr>
              <a:t>¿</a:t>
            </a:r>
            <a:r>
              <a:rPr lang="en-US" sz="4000" dirty="0" err="1">
                <a:solidFill>
                  <a:srgbClr val="19BBD5"/>
                </a:solidFill>
                <a:latin typeface="Nixie One" panose="020B0604020202020204" charset="0"/>
              </a:rPr>
              <a:t>Cómo</a:t>
            </a:r>
            <a:r>
              <a:rPr lang="en-US" sz="4000" dirty="0">
                <a:solidFill>
                  <a:srgbClr val="19BBD5"/>
                </a:solidFill>
                <a:latin typeface="Nixie One" panose="020B0604020202020204" charset="0"/>
              </a:rPr>
              <a:t> </a:t>
            </a:r>
            <a:r>
              <a:rPr lang="en-US" sz="4000" dirty="0" err="1">
                <a:solidFill>
                  <a:srgbClr val="19BBD5"/>
                </a:solidFill>
                <a:latin typeface="Nixie One" panose="020B0604020202020204" charset="0"/>
              </a:rPr>
              <a:t>funciona</a:t>
            </a:r>
            <a:r>
              <a:rPr lang="en-US" sz="4000" dirty="0">
                <a:solidFill>
                  <a:srgbClr val="19BBD5"/>
                </a:solidFill>
                <a:latin typeface="Nixie One" panose="020B0604020202020204" charset="0"/>
              </a:rPr>
              <a:t>?</a:t>
            </a:r>
            <a:endParaRPr lang="en-US" sz="4000" dirty="0">
              <a:solidFill>
                <a:srgbClr val="19BBD5"/>
              </a:solidFill>
              <a:latin typeface="Nixi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50112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eas G" hidden="1"/>
          <p:cNvSpPr/>
          <p:nvPr/>
        </p:nvSpPr>
        <p:spPr>
          <a:xfrm>
            <a:off x="252381" y="2122548"/>
            <a:ext cx="79932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tareas a realizar en el día.</a:t>
            </a:r>
            <a:endParaRPr lang="en-US" sz="3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9" name="herram G" hidden="1"/>
          <p:cNvSpPr/>
          <p:nvPr/>
        </p:nvSpPr>
        <p:spPr>
          <a:xfrm>
            <a:off x="253549" y="2129796"/>
            <a:ext cx="82312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herramientas faltantes de la caja.</a:t>
            </a:r>
            <a:endParaRPr lang="en-US" sz="3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12" name="QR G" hidden="1"/>
          <p:cNvSpPr/>
          <p:nvPr/>
        </p:nvSpPr>
        <p:spPr>
          <a:xfrm>
            <a:off x="252381" y="2115300"/>
            <a:ext cx="82312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Permite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</a:t>
            </a: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vincular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el </a:t>
            </a: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usuario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con la Smart Toolbox </a:t>
            </a:r>
            <a:r>
              <a:rPr lang="en-US" sz="3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mediante</a:t>
            </a:r>
            <a:r>
              <a:rPr lang="en-US" sz="3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un QR.</a:t>
            </a:r>
          </a:p>
        </p:txBody>
      </p:sp>
      <p:sp>
        <p:nvSpPr>
          <p:cNvPr id="3" name="titulo"/>
          <p:cNvSpPr txBox="1">
            <a:spLocks/>
          </p:cNvSpPr>
          <p:nvPr/>
        </p:nvSpPr>
        <p:spPr>
          <a:xfrm>
            <a:off x="1981219" y="649702"/>
            <a:ext cx="5354077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000" dirty="0" err="1" smtClean="0">
                <a:solidFill>
                  <a:srgbClr val="19BBD5"/>
                </a:solidFill>
                <a:latin typeface="Nixie One" panose="020B0604020202020204" charset="0"/>
              </a:rPr>
              <a:t>Aplicación</a:t>
            </a:r>
            <a:r>
              <a:rPr lang="en-US" sz="5000" dirty="0" smtClean="0">
                <a:solidFill>
                  <a:srgbClr val="19BBD5"/>
                </a:solidFill>
                <a:latin typeface="Nixie One" panose="020B0604020202020204" charset="0"/>
              </a:rPr>
              <a:t> </a:t>
            </a:r>
            <a:r>
              <a:rPr lang="en-US" sz="5000" dirty="0" err="1" smtClean="0">
                <a:solidFill>
                  <a:srgbClr val="19BBD5"/>
                </a:solidFill>
                <a:latin typeface="Nixie One" panose="020B0604020202020204" charset="0"/>
              </a:rPr>
              <a:t>móvil</a:t>
            </a:r>
            <a:endParaRPr lang="en-US" sz="5000" dirty="0">
              <a:solidFill>
                <a:srgbClr val="19BBD5"/>
              </a:solidFill>
              <a:latin typeface="Nixie One" panose="020B0604020202020204" charset="0"/>
            </a:endParaRPr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1822600" y="1622714"/>
            <a:ext cx="6559400" cy="24292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50000"/>
            </a:pPr>
            <a:endParaRPr lang="en-US" sz="2500" dirty="0">
              <a:latin typeface="Muli" panose="020B0604020202020204" charset="0"/>
            </a:endParaRPr>
          </a:p>
        </p:txBody>
      </p:sp>
      <p:sp>
        <p:nvSpPr>
          <p:cNvPr id="7" name="tareas C"/>
          <p:cNvSpPr/>
          <p:nvPr/>
        </p:nvSpPr>
        <p:spPr>
          <a:xfrm>
            <a:off x="262194" y="1891716"/>
            <a:ext cx="24545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2500" dirty="0" smtClean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Muestra las tareas a realizar en el día.</a:t>
            </a:r>
            <a:endParaRPr lang="en-US" sz="2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10" name="herram C"/>
          <p:cNvSpPr/>
          <p:nvPr/>
        </p:nvSpPr>
        <p:spPr>
          <a:xfrm>
            <a:off x="253550" y="1891716"/>
            <a:ext cx="26153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s-ES" sz="2500" dirty="0" err="1" smtClean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Muetra</a:t>
            </a:r>
            <a:r>
              <a:rPr lang="es-ES" sz="2500" dirty="0" smtClean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las herramientas faltantes de la caja.</a:t>
            </a:r>
            <a:endParaRPr lang="en-US" sz="2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sp>
        <p:nvSpPr>
          <p:cNvPr id="13" name="QR C"/>
          <p:cNvSpPr/>
          <p:nvPr/>
        </p:nvSpPr>
        <p:spPr>
          <a:xfrm>
            <a:off x="262196" y="1704391"/>
            <a:ext cx="247037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>
              <a:spcBef>
                <a:spcPts val="600"/>
              </a:spcBef>
              <a:buClr>
                <a:srgbClr val="19BBD5"/>
              </a:buClr>
              <a:buSzPct val="50000"/>
              <a:buFont typeface="Nixie One"/>
              <a:buChar char="◇"/>
            </a:pP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Permite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</a:t>
            </a: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vincular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el </a:t>
            </a: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usuario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con la Smart Toolbox </a:t>
            </a:r>
            <a:r>
              <a:rPr lang="en-US" sz="2500" dirty="0" err="1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mediante</a:t>
            </a:r>
            <a:r>
              <a:rPr lang="en-US" sz="2500" dirty="0">
                <a:solidFill>
                  <a:srgbClr val="C6DAEC"/>
                </a:solidFill>
                <a:latin typeface="Muli" panose="020B0604020202020204" charset="0"/>
                <a:sym typeface="Nixie One"/>
              </a:rPr>
              <a:t> un QR.</a:t>
            </a:r>
            <a:endParaRPr lang="en-US" sz="2500" dirty="0">
              <a:solidFill>
                <a:srgbClr val="C6DAEC"/>
              </a:solidFill>
              <a:latin typeface="Muli" panose="020B0604020202020204" charset="0"/>
              <a:sym typeface="Nixie One"/>
            </a:endParaRPr>
          </a:p>
        </p:txBody>
      </p:sp>
      <p:pic>
        <p:nvPicPr>
          <p:cNvPr id="2" name="Foto app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6" y="1295002"/>
            <a:ext cx="2018394" cy="3636692"/>
          </a:xfrm>
          <a:prstGeom prst="rect">
            <a:avLst/>
          </a:prstGeom>
          <a:ln>
            <a:solidFill>
              <a:srgbClr val="19BBD5"/>
            </a:solidFill>
          </a:ln>
        </p:spPr>
      </p:pic>
      <p:pic>
        <p:nvPicPr>
          <p:cNvPr id="6" name="Foto app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71" y="1291574"/>
            <a:ext cx="2014059" cy="3636000"/>
          </a:xfrm>
          <a:prstGeom prst="rect">
            <a:avLst/>
          </a:prstGeom>
          <a:ln>
            <a:solidFill>
              <a:srgbClr val="19BBD5"/>
            </a:solidFill>
          </a:ln>
        </p:spPr>
      </p:pic>
      <p:pic>
        <p:nvPicPr>
          <p:cNvPr id="16" name="FOTO APP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6" y="1291574"/>
            <a:ext cx="2018394" cy="3636000"/>
          </a:xfrm>
          <a:prstGeom prst="rect">
            <a:avLst/>
          </a:prstGeom>
          <a:ln>
            <a:solidFill>
              <a:srgbClr val="19BBD5"/>
            </a:solidFill>
          </a:ln>
        </p:spPr>
      </p:pic>
    </p:spTree>
    <p:extLst>
      <p:ext uri="{BB962C8B-B14F-4D97-AF65-F5344CB8AC3E}">
        <p14:creationId xmlns:p14="http://schemas.microsoft.com/office/powerpoint/2010/main" val="323517536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4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1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8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3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2" grpId="0"/>
      <p:bldP spid="12" grpId="1"/>
      <p:bldP spid="3" grpId="0"/>
      <p:bldP spid="7" grpId="0"/>
      <p:bldP spid="7" grpId="1"/>
      <p:bldP spid="10" grpId="0"/>
      <p:bldP spid="10" grpId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pag web"/>
          <p:cNvSpPr>
            <a:spLocks noGrp="1"/>
          </p:cNvSpPr>
          <p:nvPr>
            <p:ph type="body" idx="1"/>
          </p:nvPr>
        </p:nvSpPr>
        <p:spPr>
          <a:xfrm>
            <a:off x="1763789" y="1131851"/>
            <a:ext cx="6559274" cy="1059874"/>
          </a:xfrm>
        </p:spPr>
        <p:txBody>
          <a:bodyPr/>
          <a:lstStyle/>
          <a:p>
            <a:pPr marL="76200" indent="0">
              <a:buSzPct val="50000"/>
              <a:buNone/>
            </a:pPr>
            <a:r>
              <a:rPr lang="es-ES" sz="2800" dirty="0" smtClean="0">
                <a:latin typeface="Muli" panose="020B0604020202020204" charset="0"/>
              </a:rPr>
              <a:t>Es una aplicación de escritorio, donde el encargado puede:</a:t>
            </a:r>
            <a:endParaRPr lang="en-US" sz="2800" dirty="0">
              <a:latin typeface="Muli" panose="020B0604020202020204" charset="0"/>
            </a:endParaRPr>
          </a:p>
        </p:txBody>
      </p:sp>
      <p:sp>
        <p:nvSpPr>
          <p:cNvPr id="4" name="Hexágono 3"/>
          <p:cNvSpPr/>
          <p:nvPr/>
        </p:nvSpPr>
        <p:spPr>
          <a:xfrm>
            <a:off x="832048" y="133550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ágono 4"/>
          <p:cNvSpPr/>
          <p:nvPr/>
        </p:nvSpPr>
        <p:spPr>
          <a:xfrm>
            <a:off x="0" y="4111337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-46327" y="2905500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83" l="664" r="100000">
                        <a14:backgroundMark x1="3851" y1="93889" x2="3851" y2="93889"/>
                        <a14:backgroundMark x1="2390" y1="95694" x2="2390" y2="95694"/>
                        <a14:backgroundMark x1="5312" y1="96528" x2="5312" y2="9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" y="2992090"/>
            <a:ext cx="412954" cy="394856"/>
          </a:xfrm>
          <a:prstGeom prst="rect">
            <a:avLst/>
          </a:prstGeom>
        </p:spPr>
      </p:pic>
      <p:sp>
        <p:nvSpPr>
          <p:cNvPr id="11" name="titulo"/>
          <p:cNvSpPr txBox="1">
            <a:spLocks/>
          </p:cNvSpPr>
          <p:nvPr/>
        </p:nvSpPr>
        <p:spPr>
          <a:xfrm>
            <a:off x="1763789" y="518884"/>
            <a:ext cx="6954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000" dirty="0" err="1" smtClean="0">
                <a:solidFill>
                  <a:srgbClr val="19BBD5"/>
                </a:solidFill>
                <a:latin typeface="Nixie One" panose="020B0604020202020204" charset="0"/>
              </a:rPr>
              <a:t>Interfaz</a:t>
            </a:r>
            <a:r>
              <a:rPr lang="en-US" sz="5000" dirty="0" smtClean="0">
                <a:solidFill>
                  <a:srgbClr val="19BBD5"/>
                </a:solidFill>
                <a:latin typeface="Nixie One" panose="020B0604020202020204" charset="0"/>
              </a:rPr>
              <a:t> </a:t>
            </a:r>
            <a:r>
              <a:rPr lang="en-US" sz="5000" dirty="0" err="1" smtClean="0">
                <a:solidFill>
                  <a:srgbClr val="19BBD5"/>
                </a:solidFill>
                <a:latin typeface="Nixie One" panose="020B0604020202020204" charset="0"/>
              </a:rPr>
              <a:t>gráfica</a:t>
            </a:r>
            <a:endParaRPr lang="en-US" sz="5000" dirty="0">
              <a:solidFill>
                <a:srgbClr val="19BBD5"/>
              </a:solidFill>
              <a:latin typeface="Nixie One" panose="020B0604020202020204" charset="0"/>
            </a:endParaRPr>
          </a:p>
        </p:txBody>
      </p:sp>
      <p:sp>
        <p:nvSpPr>
          <p:cNvPr id="9" name="Texto1 (registro)"/>
          <p:cNvSpPr txBox="1">
            <a:spLocks/>
          </p:cNvSpPr>
          <p:nvPr/>
        </p:nvSpPr>
        <p:spPr>
          <a:xfrm>
            <a:off x="2431105" y="2368962"/>
            <a:ext cx="6286684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 smtClean="0">
                <a:latin typeface="Muli" panose="020B0604020202020204" charset="0"/>
              </a:rPr>
              <a:t>Ver la información sobre cada</a:t>
            </a:r>
            <a:r>
              <a:rPr lang="es-ES" sz="2700" dirty="0" smtClean="0">
                <a:latin typeface="Muli" panose="020B0604020202020204" charset="0"/>
              </a:rPr>
              <a:t> </a:t>
            </a:r>
            <a:r>
              <a:rPr lang="es-ES" sz="2700" dirty="0" smtClean="0">
                <a:latin typeface="Muli" panose="020B0604020202020204" charset="0"/>
              </a:rPr>
              <a:t>Smart </a:t>
            </a:r>
            <a:r>
              <a:rPr lang="es-ES" sz="2700" dirty="0" err="1">
                <a:latin typeface="Muli" panose="020B0604020202020204" charset="0"/>
              </a:rPr>
              <a:t>Toolbox</a:t>
            </a:r>
            <a:r>
              <a:rPr lang="es-ES" sz="2700" dirty="0">
                <a:latin typeface="Muli" panose="020B0604020202020204" charset="0"/>
              </a:rPr>
              <a:t> </a:t>
            </a:r>
            <a:r>
              <a:rPr lang="es-ES" sz="2700" dirty="0" smtClean="0">
                <a:latin typeface="Muli" panose="020B0604020202020204" charset="0"/>
              </a:rPr>
              <a:t>y a quién está vinculada..</a:t>
            </a:r>
            <a:endParaRPr lang="es-ES" sz="2700" dirty="0">
              <a:latin typeface="Muli" panose="020B0604020202020204" charset="0"/>
            </a:endParaRPr>
          </a:p>
        </p:txBody>
      </p:sp>
      <p:sp>
        <p:nvSpPr>
          <p:cNvPr id="12" name="Texto2 (tareas)"/>
          <p:cNvSpPr txBox="1">
            <a:spLocks/>
          </p:cNvSpPr>
          <p:nvPr/>
        </p:nvSpPr>
        <p:spPr>
          <a:xfrm>
            <a:off x="2431105" y="2368962"/>
            <a:ext cx="6286684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 smtClean="0">
                <a:latin typeface="Muli" panose="020B0604020202020204" charset="0"/>
              </a:rPr>
              <a:t>Cargar, en la base de datos, las tareas para hacer en el día por cada operario.</a:t>
            </a:r>
            <a:endParaRPr lang="es-ES" sz="2700" dirty="0">
              <a:latin typeface="Muli" panose="020B0604020202020204" charset="0"/>
            </a:endParaRPr>
          </a:p>
        </p:txBody>
      </p:sp>
      <p:sp>
        <p:nvSpPr>
          <p:cNvPr id="13" name="Texto3 (herramientas)"/>
          <p:cNvSpPr txBox="1">
            <a:spLocks/>
          </p:cNvSpPr>
          <p:nvPr/>
        </p:nvSpPr>
        <p:spPr>
          <a:xfrm>
            <a:off x="2431105" y="2377986"/>
            <a:ext cx="5970764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 smtClean="0">
                <a:latin typeface="Muli" panose="020B0604020202020204" charset="0"/>
              </a:rPr>
              <a:t>Ver si hay herramientas faltantes.</a:t>
            </a:r>
            <a:endParaRPr lang="es-ES" sz="2700" dirty="0">
              <a:latin typeface="Muli" panose="020B0604020202020204" charset="0"/>
            </a:endParaRPr>
          </a:p>
        </p:txBody>
      </p:sp>
      <p:sp>
        <p:nvSpPr>
          <p:cNvPr id="14" name="Texto4 (horario)"/>
          <p:cNvSpPr txBox="1">
            <a:spLocks/>
          </p:cNvSpPr>
          <p:nvPr/>
        </p:nvSpPr>
        <p:spPr>
          <a:xfrm>
            <a:off x="2431105" y="2377986"/>
            <a:ext cx="5778258" cy="165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50000"/>
            </a:pPr>
            <a:r>
              <a:rPr lang="es-ES" sz="2700" dirty="0" smtClean="0">
                <a:latin typeface="Muli" panose="020B0604020202020204" charset="0"/>
              </a:rPr>
              <a:t>Determinar el horario de regreso de las Smart </a:t>
            </a:r>
            <a:r>
              <a:rPr lang="es-ES" sz="2700" dirty="0" err="1" smtClean="0">
                <a:latin typeface="Muli" panose="020B0604020202020204" charset="0"/>
              </a:rPr>
              <a:t>Toolbox</a:t>
            </a:r>
            <a:r>
              <a:rPr lang="es-ES" sz="2700" dirty="0" smtClean="0">
                <a:latin typeface="Muli" panose="020B0604020202020204" charset="0"/>
              </a:rPr>
              <a:t>..</a:t>
            </a:r>
            <a:endParaRPr lang="es-ES" sz="2700" dirty="0">
              <a:latin typeface="Muli" panose="020B0604020202020204" charset="0"/>
            </a:endParaRPr>
          </a:p>
        </p:txBody>
      </p:sp>
      <p:sp>
        <p:nvSpPr>
          <p:cNvPr id="16" name="Hexágono 15"/>
          <p:cNvSpPr/>
          <p:nvPr/>
        </p:nvSpPr>
        <p:spPr>
          <a:xfrm>
            <a:off x="413090" y="2011311"/>
            <a:ext cx="1313637" cy="1120878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oogle Shape;750;p38"/>
          <p:cNvGrpSpPr/>
          <p:nvPr/>
        </p:nvGrpSpPr>
        <p:grpSpPr>
          <a:xfrm>
            <a:off x="730445" y="2323670"/>
            <a:ext cx="670633" cy="496159"/>
            <a:chOff x="5255200" y="3006475"/>
            <a:chExt cx="511700" cy="378575"/>
          </a:xfrm>
          <a:solidFill>
            <a:schemeClr val="bg1">
              <a:lumMod val="95000"/>
            </a:schemeClr>
          </a:solidFill>
        </p:grpSpPr>
        <p:sp>
          <p:nvSpPr>
            <p:cNvPr id="18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nterfaz1,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04" y="1335504"/>
            <a:ext cx="6909285" cy="3411617"/>
          </a:xfrm>
          <a:prstGeom prst="rect">
            <a:avLst/>
          </a:prstGeom>
          <a:ln>
            <a:solidFill>
              <a:srgbClr val="19BBD5"/>
            </a:solidFill>
          </a:ln>
        </p:spPr>
      </p:pic>
      <p:pic>
        <p:nvPicPr>
          <p:cNvPr id="8" name="interfaz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81" y="1379690"/>
            <a:ext cx="7027330" cy="3323243"/>
          </a:xfrm>
          <a:prstGeom prst="rect">
            <a:avLst/>
          </a:prstGeom>
          <a:ln>
            <a:solidFill>
              <a:srgbClr val="19BBD5"/>
            </a:solidFill>
          </a:ln>
        </p:spPr>
      </p:pic>
      <p:pic>
        <p:nvPicPr>
          <p:cNvPr id="10" name="interfaz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23" y="1335504"/>
            <a:ext cx="5836222" cy="3412800"/>
          </a:xfrm>
          <a:prstGeom prst="rect">
            <a:avLst/>
          </a:prstGeom>
          <a:ln>
            <a:solidFill>
              <a:srgbClr val="19BBD5"/>
            </a:solidFill>
          </a:ln>
        </p:spPr>
      </p:pic>
    </p:spTree>
    <p:extLst>
      <p:ext uri="{BB962C8B-B14F-4D97-AF65-F5344CB8AC3E}">
        <p14:creationId xmlns:p14="http://schemas.microsoft.com/office/powerpoint/2010/main" val="4167982102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4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900"/>
                            </p:stCondLst>
                            <p:childTnLst>
                              <p:par>
                                <p:cTn id="4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4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9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7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700"/>
                            </p:stCondLst>
                            <p:childTnLst>
                              <p:par>
                                <p:cTn id="6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2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7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2" grpId="3" build="p"/>
      <p:bldP spid="2" grpId="4" build="p"/>
      <p:bldP spid="2" grpId="5" build="p"/>
      <p:bldP spid="11" grpId="0"/>
      <p:bldP spid="9" grpId="0"/>
      <p:bldP spid="9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76116" y="1115878"/>
            <a:ext cx="6591767" cy="1659900"/>
          </a:xfrm>
        </p:spPr>
        <p:txBody>
          <a:bodyPr/>
          <a:lstStyle/>
          <a:p>
            <a:pPr marL="139700" indent="0" algn="ctr">
              <a:buNone/>
            </a:pPr>
            <a:r>
              <a:rPr lang="es-AR" sz="4400" dirty="0"/>
              <a:t>Cada operario tiene su Smart </a:t>
            </a:r>
            <a:r>
              <a:rPr lang="es-AR" sz="4400" dirty="0" err="1"/>
              <a:t>Toolbox</a:t>
            </a:r>
            <a:r>
              <a:rPr lang="es-AR" sz="4400" dirty="0"/>
              <a:t> y tiene que registrarse al comienzo del día</a:t>
            </a:r>
            <a:endParaRPr lang="en-US" sz="4400" dirty="0"/>
          </a:p>
        </p:txBody>
      </p:sp>
      <p:sp>
        <p:nvSpPr>
          <p:cNvPr id="7" name="Hexágono 6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ágono 7"/>
          <p:cNvSpPr/>
          <p:nvPr/>
        </p:nvSpPr>
        <p:spPr>
          <a:xfrm>
            <a:off x="-51955" y="1115878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483" r="899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" y="1161529"/>
            <a:ext cx="509326" cy="509326"/>
          </a:xfrm>
          <a:prstGeom prst="rect">
            <a:avLst/>
          </a:prstGeom>
        </p:spPr>
      </p:pic>
      <p:sp>
        <p:nvSpPr>
          <p:cNvPr id="10" name="Hexágono 9"/>
          <p:cNvSpPr/>
          <p:nvPr/>
        </p:nvSpPr>
        <p:spPr>
          <a:xfrm>
            <a:off x="7921256" y="301649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2635"/>
      </p:ext>
    </p:extLst>
  </p:cSld>
  <p:clrMapOvr>
    <a:masterClrMapping/>
  </p:clrMapOvr>
  <p:transition advClick="0" advTm="6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5313" y="819845"/>
            <a:ext cx="6586950" cy="645300"/>
          </a:xfrm>
        </p:spPr>
        <p:txBody>
          <a:bodyPr/>
          <a:lstStyle/>
          <a:p>
            <a:r>
              <a:rPr lang="es-AR" sz="5000" dirty="0"/>
              <a:t>Cada herramienta:</a:t>
            </a:r>
            <a:endParaRPr lang="en-US" sz="5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80540" y="1926294"/>
            <a:ext cx="3176337" cy="2544900"/>
          </a:xfrm>
        </p:spPr>
        <p:txBody>
          <a:bodyPr/>
          <a:lstStyle/>
          <a:p>
            <a:pPr algn="ctr"/>
            <a:r>
              <a:rPr lang="es-A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cargada en una base de datos.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4572000" y="1621556"/>
            <a:ext cx="3477126" cy="2544900"/>
          </a:xfrm>
        </p:spPr>
        <p:txBody>
          <a:bodyPr/>
          <a:lstStyle/>
          <a:p>
            <a:pPr algn="ctr"/>
            <a:r>
              <a:rPr lang="es-A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 asociada a un sensor  </a:t>
            </a:r>
            <a:r>
              <a:rPr lang="es-AR" sz="2000" dirty="0"/>
              <a:t>(para saber si se encuentra, o no,           en su lugar)</a:t>
            </a:r>
            <a:endParaRPr lang="en-US" sz="2000" dirty="0"/>
          </a:p>
        </p:txBody>
      </p:sp>
      <p:sp>
        <p:nvSpPr>
          <p:cNvPr id="10" name="Hexágono 9"/>
          <p:cNvSpPr/>
          <p:nvPr/>
        </p:nvSpPr>
        <p:spPr>
          <a:xfrm>
            <a:off x="423723" y="271504"/>
            <a:ext cx="1313637" cy="1120878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771;p38"/>
          <p:cNvGrpSpPr/>
          <p:nvPr/>
        </p:nvGrpSpPr>
        <p:grpSpPr>
          <a:xfrm>
            <a:off x="803091" y="600543"/>
            <a:ext cx="554899" cy="462799"/>
            <a:chOff x="2599825" y="3689700"/>
            <a:chExt cx="429850" cy="360275"/>
          </a:xfrm>
        </p:grpSpPr>
        <p:sp>
          <p:nvSpPr>
            <p:cNvPr id="8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Hexágono 10"/>
          <p:cNvSpPr/>
          <p:nvPr/>
        </p:nvSpPr>
        <p:spPr>
          <a:xfrm>
            <a:off x="1568161" y="-56213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ágono 11"/>
          <p:cNvSpPr/>
          <p:nvPr/>
        </p:nvSpPr>
        <p:spPr>
          <a:xfrm>
            <a:off x="-55427" y="1120175"/>
            <a:ext cx="686667" cy="554977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0" y="1134456"/>
            <a:ext cx="179913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3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🔨</a:t>
            </a:r>
            <a:endParaRPr lang="en-US" sz="3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88" y="45333"/>
            <a:ext cx="368012" cy="3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02035"/>
      </p:ext>
    </p:extLst>
  </p:cSld>
  <p:clrMapOvr>
    <a:masterClrMapping/>
  </p:clrMapOvr>
  <p:transition advClick="0" advTm="6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>
            <a:off x="413090" y="2011311"/>
            <a:ext cx="1313637" cy="1120878"/>
          </a:xfrm>
          <a:prstGeom prst="hexagon">
            <a:avLst>
              <a:gd name="adj" fmla="val 28492"/>
              <a:gd name="vf" fmla="val 115470"/>
            </a:avLst>
          </a:prstGeom>
          <a:gradFill flip="none" rotWithShape="1">
            <a:gsLst>
              <a:gs pos="0">
                <a:srgbClr val="0FDFCF">
                  <a:shade val="30000"/>
                  <a:satMod val="115000"/>
                </a:srgbClr>
              </a:gs>
              <a:gs pos="50000">
                <a:srgbClr val="0FDFCF">
                  <a:shade val="67500"/>
                  <a:satMod val="115000"/>
                </a:srgbClr>
              </a:gs>
              <a:gs pos="100000">
                <a:srgbClr val="0FDFC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ágono 4"/>
          <p:cNvSpPr/>
          <p:nvPr/>
        </p:nvSpPr>
        <p:spPr>
          <a:xfrm>
            <a:off x="832048" y="133550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ágono 5"/>
          <p:cNvSpPr/>
          <p:nvPr/>
        </p:nvSpPr>
        <p:spPr>
          <a:xfrm>
            <a:off x="95734" y="833276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/>
          <p:cNvSpPr/>
          <p:nvPr/>
        </p:nvSpPr>
        <p:spPr>
          <a:xfrm>
            <a:off x="0" y="4111648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ágono 7"/>
          <p:cNvSpPr/>
          <p:nvPr/>
        </p:nvSpPr>
        <p:spPr>
          <a:xfrm>
            <a:off x="627995" y="3790144"/>
            <a:ext cx="634711" cy="502228"/>
          </a:xfrm>
          <a:prstGeom prst="hexagon">
            <a:avLst>
              <a:gd name="adj" fmla="val 27308"/>
              <a:gd name="vf" fmla="val 115470"/>
            </a:avLst>
          </a:prstGeom>
          <a:solidFill>
            <a:srgbClr val="0E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oogle Shape;750;p38"/>
          <p:cNvGrpSpPr/>
          <p:nvPr/>
        </p:nvGrpSpPr>
        <p:grpSpPr>
          <a:xfrm>
            <a:off x="727766" y="3807996"/>
            <a:ext cx="441885" cy="326923"/>
            <a:chOff x="5255200" y="3006475"/>
            <a:chExt cx="511700" cy="378575"/>
          </a:xfrm>
          <a:solidFill>
            <a:srgbClr val="184769"/>
          </a:solidFill>
        </p:grpSpPr>
        <p:sp>
          <p:nvSpPr>
            <p:cNvPr id="13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95734" y="778099"/>
            <a:ext cx="90200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" sz="3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🔨</a:t>
            </a:r>
            <a:endParaRPr lang="en-US" sz="3000" dirty="0"/>
          </a:p>
        </p:txBody>
      </p:sp>
      <p:grpSp>
        <p:nvGrpSpPr>
          <p:cNvPr id="17" name="Google Shape;732;p38"/>
          <p:cNvGrpSpPr/>
          <p:nvPr/>
        </p:nvGrpSpPr>
        <p:grpSpPr>
          <a:xfrm>
            <a:off x="841021" y="2247216"/>
            <a:ext cx="442951" cy="722094"/>
            <a:chOff x="6730350" y="2315900"/>
            <a:chExt cx="257700" cy="420100"/>
          </a:xfrm>
          <a:solidFill>
            <a:schemeClr val="bg1">
              <a:lumMod val="95000"/>
            </a:schemeClr>
          </a:solidFill>
        </p:grpSpPr>
        <p:sp>
          <p:nvSpPr>
            <p:cNvPr id="18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itulo"/>
          <p:cNvSpPr/>
          <p:nvPr/>
        </p:nvSpPr>
        <p:spPr>
          <a:xfrm>
            <a:off x="1466759" y="440833"/>
            <a:ext cx="7710765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5700" dirty="0" smtClean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</a:t>
            </a:r>
            <a:r>
              <a:rPr lang="es-AR" sz="5700" dirty="0" smtClean="0">
                <a:solidFill>
                  <a:srgbClr val="19BBD5"/>
                </a:solidFill>
                <a:latin typeface="Nixie One" panose="020B0604020202020204" charset="0"/>
              </a:rPr>
              <a:t>Grandes beneficios</a:t>
            </a:r>
            <a:r>
              <a:rPr lang="es-AR" sz="5700" dirty="0" smtClean="0">
                <a:solidFill>
                  <a:srgbClr val="19B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5700" dirty="0">
              <a:solidFill>
                <a:srgbClr val="19B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Beneficio1"/>
          <p:cNvSpPr txBox="1">
            <a:spLocks/>
          </p:cNvSpPr>
          <p:nvPr/>
        </p:nvSpPr>
        <p:spPr>
          <a:xfrm>
            <a:off x="1890701" y="1586618"/>
            <a:ext cx="6456794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 smtClean="0">
                <a:latin typeface="Muli" panose="020B0604020202020204" charset="0"/>
              </a:rPr>
              <a:t>Se reduce el riesgo de accidentes por olvido de herramientas.</a:t>
            </a:r>
            <a:endParaRPr lang="es-ES" sz="4000" dirty="0">
              <a:latin typeface="Muli" panose="020B0604020202020204" charset="0"/>
            </a:endParaRPr>
          </a:p>
        </p:txBody>
      </p:sp>
      <p:sp>
        <p:nvSpPr>
          <p:cNvPr id="26" name="Beneficio2"/>
          <p:cNvSpPr txBox="1">
            <a:spLocks/>
          </p:cNvSpPr>
          <p:nvPr/>
        </p:nvSpPr>
        <p:spPr>
          <a:xfrm>
            <a:off x="1886651" y="1586618"/>
            <a:ext cx="6449275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 smtClean="0">
                <a:latin typeface="Muli" panose="020B0604020202020204" charset="0"/>
              </a:rPr>
              <a:t>Mayor seguridad para la tripulación y pasajeros.</a:t>
            </a:r>
            <a:endParaRPr lang="es-ES" sz="4000" dirty="0">
              <a:latin typeface="Muli" panose="020B0604020202020204" charset="0"/>
            </a:endParaRPr>
          </a:p>
        </p:txBody>
      </p:sp>
      <p:sp>
        <p:nvSpPr>
          <p:cNvPr id="27" name="Beneficio3"/>
          <p:cNvSpPr txBox="1">
            <a:spLocks/>
          </p:cNvSpPr>
          <p:nvPr/>
        </p:nvSpPr>
        <p:spPr>
          <a:xfrm>
            <a:off x="1886651" y="1586618"/>
            <a:ext cx="6456794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 smtClean="0">
                <a:latin typeface="Muli" panose="020B0604020202020204" charset="0"/>
              </a:rPr>
              <a:t>La eficiencia del operario es mejorada.</a:t>
            </a:r>
            <a:endParaRPr lang="es-ES" sz="4000" dirty="0">
              <a:latin typeface="Muli" panose="020B0604020202020204" charset="0"/>
            </a:endParaRPr>
          </a:p>
        </p:txBody>
      </p:sp>
      <p:sp>
        <p:nvSpPr>
          <p:cNvPr id="28" name="Beneficio4"/>
          <p:cNvSpPr txBox="1">
            <a:spLocks/>
          </p:cNvSpPr>
          <p:nvPr/>
        </p:nvSpPr>
        <p:spPr>
          <a:xfrm>
            <a:off x="1890701" y="1583536"/>
            <a:ext cx="6456794" cy="22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76200" indent="0" algn="ctr">
              <a:buSzPct val="50000"/>
              <a:buNone/>
            </a:pPr>
            <a:r>
              <a:rPr lang="es-ES" sz="4000" dirty="0" smtClean="0">
                <a:latin typeface="Muli" panose="020B0604020202020204" charset="0"/>
              </a:rPr>
              <a:t>Previene pérdidas de dinero millonarias.</a:t>
            </a:r>
            <a:endParaRPr lang="es-ES" sz="4000" dirty="0"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9487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306</Words>
  <Application>Microsoft Office PowerPoint</Application>
  <PresentationFormat>Presentación en pantalla (16:9)</PresentationFormat>
  <Paragraphs>45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CityBlueprint</vt:lpstr>
      <vt:lpstr>Wingdings</vt:lpstr>
      <vt:lpstr>Helvetica Neue</vt:lpstr>
      <vt:lpstr>Muli</vt:lpstr>
      <vt:lpstr>Times New Roman</vt:lpstr>
      <vt:lpstr>Nixie One</vt:lpstr>
      <vt:lpstr>Imogen template</vt:lpstr>
      <vt:lpstr>Smart Toolbox</vt:lpstr>
      <vt:lpstr>Presentación de PowerPoint</vt:lpstr>
      <vt:lpstr>¿A quién está orientada?</vt:lpstr>
      <vt:lpstr>Presentación de PowerPoint</vt:lpstr>
      <vt:lpstr>Presentación de PowerPoint</vt:lpstr>
      <vt:lpstr>Presentación de PowerPoint</vt:lpstr>
      <vt:lpstr>Presentación de PowerPoint</vt:lpstr>
      <vt:lpstr>Cada herramienta:</vt:lpstr>
      <vt:lpstr>Presentación de PowerPoint</vt:lpstr>
      <vt:lpstr>Visitanos en: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Toolbox</dc:title>
  <dc:creator>Alumno</dc:creator>
  <cp:lastModifiedBy>Alumno</cp:lastModifiedBy>
  <cp:revision>90</cp:revision>
  <dcterms:modified xsi:type="dcterms:W3CDTF">2022-10-04T11:33:11Z</dcterms:modified>
</cp:coreProperties>
</file>