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5143500" type="screen16x9"/>
  <p:notesSz cx="6858000" cy="9144000"/>
  <p:embeddedFontLst>
    <p:embeddedFont>
      <p:font typeface="CityBlueprint" panose="020B0604020202020204"/>
      <p:regular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Nixi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0FDFCF"/>
    <a:srgbClr val="184769"/>
    <a:srgbClr val="FF7900"/>
    <a:srgbClr val="FFE65B"/>
    <a:srgbClr val="FEAF2E"/>
    <a:srgbClr val="0E293C"/>
    <a:srgbClr val="329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A97FA-AE11-4206-BBD0-AAD79B92EDB1}">
  <a:tblStyle styleId="{9ACA97FA-AE11-4206-BBD0-AAD79B92E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8" y="9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548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59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2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</p:sldLayoutIdLst>
  <p:transition advClick="0" advTm="10000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99185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0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Smart Toolbox</a:t>
            </a:r>
            <a:endParaRPr sz="9000" b="1" dirty="0">
              <a:solidFill>
                <a:srgbClr val="00B0F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Hexágono 1"/>
          <p:cNvSpPr/>
          <p:nvPr/>
        </p:nvSpPr>
        <p:spPr>
          <a:xfrm>
            <a:off x="3657600" y="0"/>
            <a:ext cx="1819275" cy="1562100"/>
          </a:xfrm>
          <a:prstGeom prst="hexagon">
            <a:avLst>
              <a:gd name="adj" fmla="val 28492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5381625" y="942975"/>
            <a:ext cx="738188" cy="619125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ágono 8"/>
          <p:cNvSpPr/>
          <p:nvPr/>
        </p:nvSpPr>
        <p:spPr>
          <a:xfrm>
            <a:off x="3288506" y="3771900"/>
            <a:ext cx="738188" cy="619125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9" y="3717176"/>
            <a:ext cx="728571" cy="72857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695050" y="42248"/>
            <a:ext cx="1744374" cy="1512000"/>
            <a:chOff x="3695050" y="42248"/>
            <a:chExt cx="1744374" cy="1512000"/>
          </a:xfrm>
        </p:grpSpPr>
        <p:sp>
          <p:nvSpPr>
            <p:cNvPr id="4" name="Hexágono 3"/>
            <p:cNvSpPr/>
            <p:nvPr/>
          </p:nvSpPr>
          <p:spPr>
            <a:xfrm>
              <a:off x="3695050" y="42248"/>
              <a:ext cx="1744374" cy="1512000"/>
            </a:xfrm>
            <a:prstGeom prst="hexagon">
              <a:avLst>
                <a:gd name="adj" fmla="val 28492"/>
                <a:gd name="vf" fmla="val 115470"/>
              </a:avLst>
            </a:prstGeom>
            <a:gradFill flip="none" rotWithShape="1">
              <a:gsLst>
                <a:gs pos="0">
                  <a:srgbClr val="0FDFCF">
                    <a:shade val="30000"/>
                    <a:satMod val="115000"/>
                  </a:srgbClr>
                </a:gs>
                <a:gs pos="50000">
                  <a:srgbClr val="0FDFCF">
                    <a:shade val="67500"/>
                    <a:satMod val="115000"/>
                  </a:srgbClr>
                </a:gs>
                <a:gs pos="100000">
                  <a:srgbClr val="0FDFC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3739237" y="78248"/>
              <a:ext cx="1656000" cy="1440000"/>
            </a:xfrm>
            <a:prstGeom prst="hexagon">
              <a:avLst>
                <a:gd name="adj" fmla="val 28492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4111" b="61667" l="21778" r="74444">
                          <a14:foregroundMark x1="50444" y1="23556" x2="57889" y2="24111"/>
                          <a14:foregroundMark x1="41444" y1="42556" x2="55000" y2="54556"/>
                          <a14:foregroundMark x1="42333" y1="48000" x2="50778" y2="53556"/>
                          <a14:foregroundMark x1="57889" y1="41556" x2="47889" y2="47333"/>
                          <a14:foregroundMark x1="47333" y1="39778" x2="47111" y2="44778"/>
                          <a14:foregroundMark x1="53889" y1="50556" x2="51889" y2="56111"/>
                          <a14:foregroundMark x1="59222" y1="32000" x2="58778" y2="24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t="20072" r="26870" b="40550"/>
            <a:stretch/>
          </p:blipFill>
          <p:spPr>
            <a:xfrm>
              <a:off x="3949889" y="186049"/>
              <a:ext cx="1234695" cy="1055383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6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¿A quién está orientada?</a:t>
            </a:r>
            <a:endParaRPr dirty="0"/>
          </a:p>
        </p:txBody>
      </p:sp>
      <p:sp>
        <p:nvSpPr>
          <p:cNvPr id="6" name="Hexágono 5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" y="1161529"/>
            <a:ext cx="509326" cy="509326"/>
          </a:xfrm>
          <a:prstGeom prst="rect">
            <a:avLst/>
          </a:prstGeom>
        </p:spPr>
      </p:pic>
      <p:sp>
        <p:nvSpPr>
          <p:cNvPr id="9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68161" y="1670855"/>
            <a:ext cx="6401666" cy="234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FDFCF"/>
              </a:buClr>
              <a:buSzPct val="50000"/>
              <a:buChar char="◇"/>
            </a:pPr>
            <a:r>
              <a:rPr lang="en" sz="2500" dirty="0"/>
              <a:t>Operarios </a:t>
            </a:r>
            <a:r>
              <a:rPr lang="es-ES" sz="2500" dirty="0"/>
              <a:t>especializados en Aeronáutica (MMA) y Aviónica (MERA)</a:t>
            </a:r>
            <a:endParaRPr lang="en" sz="25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FDFCF"/>
              </a:buClr>
              <a:buSzPct val="50000"/>
              <a:buChar char="◇"/>
            </a:pPr>
            <a:r>
              <a:rPr lang="en" sz="2500" dirty="0"/>
              <a:t>Talleres mecánicos que quieran mejorar su seguridad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FDFCF"/>
              </a:buClr>
              <a:buSzPct val="50000"/>
              <a:buChar char="◇"/>
            </a:pPr>
            <a:r>
              <a:rPr lang="en" sz="2500" dirty="0"/>
              <a:t>Tripulación y pasajeros del avión     (Por la seguridad)</a:t>
            </a:r>
            <a:endParaRPr sz="2500" dirty="0"/>
          </a:p>
        </p:txBody>
      </p:sp>
    </p:spTree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822600" y="1622714"/>
            <a:ext cx="6559400" cy="2429250"/>
          </a:xfrm>
        </p:spPr>
        <p:txBody>
          <a:bodyPr/>
          <a:lstStyle/>
          <a:p>
            <a:pPr>
              <a:buSzPct val="50000"/>
            </a:pPr>
            <a:r>
              <a:rPr lang="es-ES" sz="2500" dirty="0">
                <a:latin typeface="Muli" panose="020B0604020202020204" charset="0"/>
              </a:rPr>
              <a:t>Mediante un complejo sistema, advierte al operario si hay una </a:t>
            </a:r>
            <a:r>
              <a:rPr lang="es-ES" sz="2500" b="1" dirty="0">
                <a:latin typeface="Muli" panose="020B0604020202020204" charset="0"/>
              </a:rPr>
              <a:t>herramienta faltante</a:t>
            </a:r>
            <a:r>
              <a:rPr lang="es-ES" sz="2500" dirty="0">
                <a:latin typeface="Muli" panose="020B0604020202020204" charset="0"/>
              </a:rPr>
              <a:t>.</a:t>
            </a:r>
          </a:p>
          <a:p>
            <a:pPr>
              <a:buSzPct val="50000"/>
            </a:pPr>
            <a:r>
              <a:rPr lang="es-ES" sz="2500" dirty="0">
                <a:latin typeface="Muli" panose="020B0604020202020204" charset="0"/>
              </a:rPr>
              <a:t>En la aplicación móvil se mostrarán dichas herramientas. </a:t>
            </a:r>
            <a:endParaRPr lang="en-US" sz="2500" dirty="0">
              <a:latin typeface="Muli" panose="020B0604020202020204" charset="0"/>
            </a:endParaRPr>
          </a:p>
        </p:txBody>
      </p:sp>
      <p:sp>
        <p:nvSpPr>
          <p:cNvPr id="4" name="Hexágono 3"/>
          <p:cNvSpPr/>
          <p:nvPr/>
        </p:nvSpPr>
        <p:spPr>
          <a:xfrm>
            <a:off x="820016" y="13716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46327" y="29055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" y="2992090"/>
            <a:ext cx="412954" cy="394856"/>
          </a:xfrm>
          <a:prstGeom prst="rect">
            <a:avLst/>
          </a:prstGeom>
        </p:spPr>
      </p:pic>
      <p:sp>
        <p:nvSpPr>
          <p:cNvPr id="11" name="Google Shape;342;p12"/>
          <p:cNvSpPr txBox="1">
            <a:spLocks/>
          </p:cNvSpPr>
          <p:nvPr/>
        </p:nvSpPr>
        <p:spPr>
          <a:xfrm>
            <a:off x="2051200" y="977414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¿</a:t>
            </a:r>
            <a:r>
              <a:rPr lang="en-US" sz="4000" dirty="0" err="1">
                <a:solidFill>
                  <a:srgbClr val="19BBD5"/>
                </a:solidFill>
                <a:latin typeface="Nixie One" panose="020B0604020202020204" charset="0"/>
              </a:rPr>
              <a:t>Cómo</a:t>
            </a:r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4000" dirty="0" err="1">
                <a:solidFill>
                  <a:srgbClr val="19BBD5"/>
                </a:solidFill>
                <a:latin typeface="Nixie One" panose="020B0604020202020204" charset="0"/>
              </a:rPr>
              <a:t>funciona</a:t>
            </a:r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5750112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eas G" hidden="1"/>
          <p:cNvSpPr/>
          <p:nvPr/>
        </p:nvSpPr>
        <p:spPr>
          <a:xfrm>
            <a:off x="252381" y="2122548"/>
            <a:ext cx="79932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tareas a realizar en el día.</a:t>
            </a:r>
            <a:endParaRPr lang="en-US" sz="3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9" name="herram G" hidden="1"/>
          <p:cNvSpPr/>
          <p:nvPr/>
        </p:nvSpPr>
        <p:spPr>
          <a:xfrm>
            <a:off x="253549" y="2129796"/>
            <a:ext cx="8231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herramientas faltantes de la caja.</a:t>
            </a:r>
            <a:endParaRPr lang="en-US" sz="3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2" name="QR G" hidden="1"/>
          <p:cNvSpPr/>
          <p:nvPr/>
        </p:nvSpPr>
        <p:spPr>
          <a:xfrm>
            <a:off x="252381" y="2115300"/>
            <a:ext cx="8231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Permite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vincular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el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usuario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con la Smart Toolbox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mediante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un QR.</a:t>
            </a:r>
          </a:p>
        </p:txBody>
      </p:sp>
      <p:sp>
        <p:nvSpPr>
          <p:cNvPr id="3" name="titulo"/>
          <p:cNvSpPr txBox="1">
            <a:spLocks/>
          </p:cNvSpPr>
          <p:nvPr/>
        </p:nvSpPr>
        <p:spPr>
          <a:xfrm>
            <a:off x="1981219" y="649702"/>
            <a:ext cx="53540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dirty="0" err="1">
                <a:solidFill>
                  <a:srgbClr val="19BBD5"/>
                </a:solidFill>
                <a:latin typeface="Nixie One" panose="020B0604020202020204" charset="0"/>
              </a:rPr>
              <a:t>Aplicación</a:t>
            </a:r>
            <a:r>
              <a:rPr lang="en-US" sz="5000" dirty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5000" dirty="0" err="1">
                <a:solidFill>
                  <a:srgbClr val="19BBD5"/>
                </a:solidFill>
                <a:latin typeface="Nixie One" panose="020B0604020202020204" charset="0"/>
              </a:rPr>
              <a:t>móvil</a:t>
            </a:r>
            <a:endParaRPr lang="en-US" sz="5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1822600" y="1622714"/>
            <a:ext cx="6559400" cy="2429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50000"/>
            </a:pPr>
            <a:endParaRPr lang="en-US" sz="2500" dirty="0">
              <a:latin typeface="Muli" panose="020B0604020202020204" charset="0"/>
            </a:endParaRPr>
          </a:p>
        </p:txBody>
      </p:sp>
      <p:sp>
        <p:nvSpPr>
          <p:cNvPr id="7" name="tareas C"/>
          <p:cNvSpPr/>
          <p:nvPr/>
        </p:nvSpPr>
        <p:spPr>
          <a:xfrm>
            <a:off x="262194" y="1891716"/>
            <a:ext cx="24545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tareas a realizar en el día.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8" name="imagen 1"/>
          <p:cNvSpPr/>
          <p:nvPr/>
        </p:nvSpPr>
        <p:spPr>
          <a:xfrm>
            <a:off x="3149619" y="1499426"/>
            <a:ext cx="2762567" cy="342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 1</a:t>
            </a:r>
          </a:p>
        </p:txBody>
      </p:sp>
      <p:sp>
        <p:nvSpPr>
          <p:cNvPr id="10" name="herram C"/>
          <p:cNvSpPr/>
          <p:nvPr/>
        </p:nvSpPr>
        <p:spPr>
          <a:xfrm>
            <a:off x="253550" y="1891716"/>
            <a:ext cx="2615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herramientas faltantes de la caja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1" name="imagen 2"/>
          <p:cNvSpPr/>
          <p:nvPr/>
        </p:nvSpPr>
        <p:spPr>
          <a:xfrm>
            <a:off x="3149618" y="1499425"/>
            <a:ext cx="2762567" cy="34281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 2</a:t>
            </a:r>
          </a:p>
        </p:txBody>
      </p:sp>
      <p:sp>
        <p:nvSpPr>
          <p:cNvPr id="13" name="QR C"/>
          <p:cNvSpPr/>
          <p:nvPr/>
        </p:nvSpPr>
        <p:spPr>
          <a:xfrm>
            <a:off x="262196" y="1704391"/>
            <a:ext cx="247037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Permite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vincular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el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usuario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con la Smart Toolbox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mediante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un QR.</a:t>
            </a:r>
          </a:p>
        </p:txBody>
      </p:sp>
      <p:sp>
        <p:nvSpPr>
          <p:cNvPr id="14" name="imagen 3"/>
          <p:cNvSpPr/>
          <p:nvPr/>
        </p:nvSpPr>
        <p:spPr>
          <a:xfrm>
            <a:off x="3148450" y="1499425"/>
            <a:ext cx="2762567" cy="34281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 3</a:t>
            </a:r>
          </a:p>
        </p:txBody>
      </p:sp>
    </p:spTree>
    <p:extLst>
      <p:ext uri="{BB962C8B-B14F-4D97-AF65-F5344CB8AC3E}">
        <p14:creationId xmlns:p14="http://schemas.microsoft.com/office/powerpoint/2010/main" val="323517536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1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8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6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8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3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1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2" grpId="0"/>
      <p:bldP spid="12" grpId="1"/>
      <p:bldP spid="3" grpId="0"/>
      <p:bldP spid="7" grpId="0"/>
      <p:bldP spid="7" grpId="1"/>
      <p:bldP spid="8" grpId="0" animBg="1"/>
      <p:bldP spid="8" grpId="1" animBg="1"/>
      <p:bldP spid="10" grpId="0"/>
      <p:bldP spid="10" grpId="1"/>
      <p:bldP spid="11" grpId="0" animBg="1"/>
      <p:bldP spid="11" grpId="1" animBg="1"/>
      <p:bldP spid="13" grpId="0"/>
      <p:bldP spid="13" grpId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pag web"/>
          <p:cNvSpPr>
            <a:spLocks noGrp="1"/>
          </p:cNvSpPr>
          <p:nvPr>
            <p:ph type="body" idx="1"/>
          </p:nvPr>
        </p:nvSpPr>
        <p:spPr>
          <a:xfrm>
            <a:off x="1754547" y="1307795"/>
            <a:ext cx="6559274" cy="1059874"/>
          </a:xfrm>
        </p:spPr>
        <p:txBody>
          <a:bodyPr/>
          <a:lstStyle/>
          <a:p>
            <a:pPr marL="76200" indent="0">
              <a:buSzPct val="50000"/>
              <a:buNone/>
            </a:pPr>
            <a:r>
              <a:rPr lang="es-ES" sz="2800" dirty="0">
                <a:latin typeface="Muli" panose="020B0604020202020204" charset="0"/>
              </a:rPr>
              <a:t>Es una página web, donde el superior puede: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4" name="Hexágono 3"/>
          <p:cNvSpPr/>
          <p:nvPr/>
        </p:nvSpPr>
        <p:spPr>
          <a:xfrm>
            <a:off x="832048" y="133550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46327" y="29055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" y="2992090"/>
            <a:ext cx="412954" cy="394856"/>
          </a:xfrm>
          <a:prstGeom prst="rect">
            <a:avLst/>
          </a:prstGeom>
        </p:spPr>
      </p:pic>
      <p:sp>
        <p:nvSpPr>
          <p:cNvPr id="11" name="titulo"/>
          <p:cNvSpPr txBox="1">
            <a:spLocks/>
          </p:cNvSpPr>
          <p:nvPr/>
        </p:nvSpPr>
        <p:spPr>
          <a:xfrm>
            <a:off x="1763789" y="726300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err="1">
                <a:solidFill>
                  <a:srgbClr val="19BBD5"/>
                </a:solidFill>
                <a:latin typeface="Nixie One" panose="020B0604020202020204" charset="0"/>
              </a:rPr>
              <a:t>Interfaz</a:t>
            </a:r>
            <a:r>
              <a:rPr lang="en-US" sz="5000" dirty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5000" dirty="0" err="1">
                <a:solidFill>
                  <a:srgbClr val="19BBD5"/>
                </a:solidFill>
                <a:latin typeface="Nixie One" panose="020B0604020202020204" charset="0"/>
              </a:rPr>
              <a:t>gráfica</a:t>
            </a:r>
            <a:endParaRPr lang="en-US" sz="5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  <p:sp>
        <p:nvSpPr>
          <p:cNvPr id="9" name="Texto1 (registro)"/>
          <p:cNvSpPr txBox="1">
            <a:spLocks/>
          </p:cNvSpPr>
          <p:nvPr/>
        </p:nvSpPr>
        <p:spPr>
          <a:xfrm>
            <a:off x="2431105" y="2368962"/>
            <a:ext cx="628668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>
                <a:latin typeface="Muli" panose="020B0604020202020204" charset="0"/>
              </a:rPr>
              <a:t>Tener registro de cada Smart </a:t>
            </a:r>
            <a:r>
              <a:rPr lang="es-ES" sz="2700" dirty="0" err="1">
                <a:latin typeface="Muli" panose="020B0604020202020204" charset="0"/>
              </a:rPr>
              <a:t>Toolbox</a:t>
            </a:r>
            <a:r>
              <a:rPr lang="es-ES" sz="2700" dirty="0">
                <a:latin typeface="Muli" panose="020B0604020202020204" charset="0"/>
              </a:rPr>
              <a:t> y quien las usa.</a:t>
            </a:r>
          </a:p>
        </p:txBody>
      </p:sp>
      <p:sp>
        <p:nvSpPr>
          <p:cNvPr id="12" name="Texto2 (tareas)"/>
          <p:cNvSpPr txBox="1">
            <a:spLocks/>
          </p:cNvSpPr>
          <p:nvPr/>
        </p:nvSpPr>
        <p:spPr>
          <a:xfrm>
            <a:off x="2431105" y="2368962"/>
            <a:ext cx="628668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>
                <a:latin typeface="Muli" panose="020B0604020202020204" charset="0"/>
              </a:rPr>
              <a:t>Cargar las tareas para cada operario.</a:t>
            </a:r>
          </a:p>
        </p:txBody>
      </p:sp>
      <p:sp>
        <p:nvSpPr>
          <p:cNvPr id="13" name="Texto3 (herramientas)"/>
          <p:cNvSpPr txBox="1">
            <a:spLocks/>
          </p:cNvSpPr>
          <p:nvPr/>
        </p:nvSpPr>
        <p:spPr>
          <a:xfrm>
            <a:off x="2431105" y="2377986"/>
            <a:ext cx="597076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>
                <a:latin typeface="Muli" panose="020B0604020202020204" charset="0"/>
              </a:rPr>
              <a:t>Revisar si hay herramientas faltantes</a:t>
            </a:r>
          </a:p>
        </p:txBody>
      </p:sp>
      <p:sp>
        <p:nvSpPr>
          <p:cNvPr id="14" name="Texto4 (horario)"/>
          <p:cNvSpPr txBox="1">
            <a:spLocks/>
          </p:cNvSpPr>
          <p:nvPr/>
        </p:nvSpPr>
        <p:spPr>
          <a:xfrm>
            <a:off x="2431105" y="2377986"/>
            <a:ext cx="5778258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>
                <a:latin typeface="Muli" panose="020B0604020202020204" charset="0"/>
              </a:rPr>
              <a:t>Determinar el horario de regreso de las Smart </a:t>
            </a:r>
            <a:r>
              <a:rPr lang="es-ES" sz="2700" dirty="0" err="1">
                <a:latin typeface="Muli" panose="020B0604020202020204" charset="0"/>
              </a:rPr>
              <a:t>Toolbox</a:t>
            </a:r>
            <a:r>
              <a:rPr lang="es-ES" sz="2700" dirty="0">
                <a:latin typeface="Muli" panose="020B0604020202020204" charset="0"/>
              </a:rPr>
              <a:t>.</a:t>
            </a:r>
          </a:p>
        </p:txBody>
      </p:sp>
      <p:sp>
        <p:nvSpPr>
          <p:cNvPr id="16" name="Hexágono 15"/>
          <p:cNvSpPr/>
          <p:nvPr/>
        </p:nvSpPr>
        <p:spPr>
          <a:xfrm>
            <a:off x="413090" y="2011311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750;p38"/>
          <p:cNvGrpSpPr/>
          <p:nvPr/>
        </p:nvGrpSpPr>
        <p:grpSpPr>
          <a:xfrm>
            <a:off x="730445" y="2323670"/>
            <a:ext cx="670633" cy="496159"/>
            <a:chOff x="5255200" y="3006475"/>
            <a:chExt cx="511700" cy="378575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7982102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1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6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1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6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29489" y="1016853"/>
            <a:ext cx="6485021" cy="1659900"/>
          </a:xfrm>
        </p:spPr>
        <p:txBody>
          <a:bodyPr/>
          <a:lstStyle/>
          <a:p>
            <a:pPr marL="139700" indent="0" algn="ctr">
              <a:buNone/>
            </a:pPr>
            <a:r>
              <a:rPr lang="es-AR" sz="4500" dirty="0"/>
              <a:t>Cada operario tiene su Smart </a:t>
            </a:r>
            <a:r>
              <a:rPr lang="es-AR" sz="4500" dirty="0" err="1"/>
              <a:t>Toolbox</a:t>
            </a:r>
            <a:r>
              <a:rPr lang="es-AR" sz="4500" dirty="0"/>
              <a:t> y tiene que registrarse al comienzo del día</a:t>
            </a:r>
            <a:endParaRPr lang="en-US" sz="4500" dirty="0"/>
          </a:p>
        </p:txBody>
      </p:sp>
      <p:sp>
        <p:nvSpPr>
          <p:cNvPr id="7" name="Hexágono 6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" y="1161529"/>
            <a:ext cx="509326" cy="509326"/>
          </a:xfrm>
          <a:prstGeom prst="rect">
            <a:avLst/>
          </a:prstGeom>
        </p:spPr>
      </p:pic>
      <p:sp>
        <p:nvSpPr>
          <p:cNvPr id="10" name="Hexágono 9"/>
          <p:cNvSpPr/>
          <p:nvPr/>
        </p:nvSpPr>
        <p:spPr>
          <a:xfrm>
            <a:off x="7921256" y="301649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2635"/>
      </p:ext>
    </p:extLst>
  </p:cSld>
  <p:clrMapOvr>
    <a:masterClrMapping/>
  </p:clrMapOvr>
  <p:transition advClick="0" advTm="6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5313" y="819845"/>
            <a:ext cx="6586950" cy="645300"/>
          </a:xfrm>
        </p:spPr>
        <p:txBody>
          <a:bodyPr/>
          <a:lstStyle/>
          <a:p>
            <a:r>
              <a:rPr lang="es-AR" sz="5000" dirty="0"/>
              <a:t>Cada herramienta:</a:t>
            </a:r>
            <a:endParaRPr lang="en-US" sz="5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540" y="1926294"/>
            <a:ext cx="3176337" cy="2544900"/>
          </a:xfrm>
        </p:spPr>
        <p:txBody>
          <a:bodyPr/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cargada en una base de datos.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572000" y="1621556"/>
            <a:ext cx="3477126" cy="2544900"/>
          </a:xfrm>
        </p:spPr>
        <p:txBody>
          <a:bodyPr/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asociada a un sensor  </a:t>
            </a:r>
            <a:r>
              <a:rPr lang="es-AR" sz="2000" dirty="0"/>
              <a:t>(para saber si se encuentra, o no,           en su lugar)</a:t>
            </a:r>
            <a:endParaRPr lang="en-US" sz="2000" dirty="0"/>
          </a:p>
        </p:txBody>
      </p:sp>
      <p:sp>
        <p:nvSpPr>
          <p:cNvPr id="10" name="Hexágono 9"/>
          <p:cNvSpPr/>
          <p:nvPr/>
        </p:nvSpPr>
        <p:spPr>
          <a:xfrm>
            <a:off x="423723" y="271504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771;p38"/>
          <p:cNvGrpSpPr/>
          <p:nvPr/>
        </p:nvGrpSpPr>
        <p:grpSpPr>
          <a:xfrm>
            <a:off x="803091" y="600543"/>
            <a:ext cx="554899" cy="462799"/>
            <a:chOff x="2599825" y="3689700"/>
            <a:chExt cx="429850" cy="360275"/>
          </a:xfrm>
        </p:grpSpPr>
        <p:sp>
          <p:nvSpPr>
            <p:cNvPr id="8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Hexágono 10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ágono 11"/>
          <p:cNvSpPr/>
          <p:nvPr/>
        </p:nvSpPr>
        <p:spPr>
          <a:xfrm>
            <a:off x="-55427" y="1120175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0" y="1134456"/>
            <a:ext cx="179913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3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🔨</a:t>
            </a:r>
            <a:endParaRPr lang="en-US" sz="3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88" y="45333"/>
            <a:ext cx="368012" cy="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87453"/>
      </p:ext>
    </p:extLst>
  </p:cSld>
  <p:clrMapOvr>
    <a:masterClrMapping/>
  </p:clrMapOvr>
  <p:transition advClick="0" advTm="6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413090" y="2011311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832048" y="133550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ágono 5"/>
          <p:cNvSpPr/>
          <p:nvPr/>
        </p:nvSpPr>
        <p:spPr>
          <a:xfrm>
            <a:off x="95734" y="833276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0" y="4111648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627995" y="379014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oogle Shape;750;p38"/>
          <p:cNvGrpSpPr/>
          <p:nvPr/>
        </p:nvGrpSpPr>
        <p:grpSpPr>
          <a:xfrm>
            <a:off x="727766" y="3807996"/>
            <a:ext cx="441885" cy="326923"/>
            <a:chOff x="5255200" y="3006475"/>
            <a:chExt cx="511700" cy="378575"/>
          </a:xfrm>
          <a:solidFill>
            <a:srgbClr val="184769"/>
          </a:solidFill>
        </p:grpSpPr>
        <p:sp>
          <p:nvSpPr>
            <p:cNvPr id="13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95734" y="778099"/>
            <a:ext cx="90200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3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🔨</a:t>
            </a:r>
            <a:endParaRPr lang="en-US" sz="3000" dirty="0"/>
          </a:p>
        </p:txBody>
      </p:sp>
      <p:grpSp>
        <p:nvGrpSpPr>
          <p:cNvPr id="17" name="Google Shape;732;p38"/>
          <p:cNvGrpSpPr/>
          <p:nvPr/>
        </p:nvGrpSpPr>
        <p:grpSpPr>
          <a:xfrm>
            <a:off x="841021" y="2247216"/>
            <a:ext cx="442951" cy="722094"/>
            <a:chOff x="6730350" y="2315900"/>
            <a:chExt cx="257700" cy="420100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itulo"/>
          <p:cNvSpPr/>
          <p:nvPr/>
        </p:nvSpPr>
        <p:spPr>
          <a:xfrm>
            <a:off x="1283972" y="72364"/>
            <a:ext cx="771076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5700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AR" sz="5700" dirty="0">
                <a:solidFill>
                  <a:srgbClr val="19BBD5"/>
                </a:solidFill>
                <a:latin typeface="Nixie One" panose="020B0604020202020204" charset="0"/>
              </a:rPr>
              <a:t>Grandes beneficios</a:t>
            </a:r>
            <a:r>
              <a:rPr lang="es-AR" sz="5700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5700" dirty="0">
              <a:solidFill>
                <a:srgbClr val="19B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Beneficio1"/>
          <p:cNvSpPr txBox="1">
            <a:spLocks/>
          </p:cNvSpPr>
          <p:nvPr/>
        </p:nvSpPr>
        <p:spPr>
          <a:xfrm>
            <a:off x="1890701" y="1586618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>
                <a:latin typeface="Muli" panose="020B0604020202020204" charset="0"/>
              </a:rPr>
              <a:t>No hay riesgo de accidentes por olvido de herramientas</a:t>
            </a:r>
          </a:p>
        </p:txBody>
      </p:sp>
      <p:sp>
        <p:nvSpPr>
          <p:cNvPr id="26" name="Beneficio2"/>
          <p:cNvSpPr txBox="1">
            <a:spLocks/>
          </p:cNvSpPr>
          <p:nvPr/>
        </p:nvSpPr>
        <p:spPr>
          <a:xfrm>
            <a:off x="1886651" y="1586618"/>
            <a:ext cx="6449275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>
                <a:latin typeface="Muli" panose="020B0604020202020204" charset="0"/>
              </a:rPr>
              <a:t>Mayor seguridad para la tripulación y pasajeros</a:t>
            </a:r>
          </a:p>
        </p:txBody>
      </p:sp>
      <p:sp>
        <p:nvSpPr>
          <p:cNvPr id="27" name="Beneficio3"/>
          <p:cNvSpPr txBox="1">
            <a:spLocks/>
          </p:cNvSpPr>
          <p:nvPr/>
        </p:nvSpPr>
        <p:spPr>
          <a:xfrm>
            <a:off x="1886651" y="1586618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>
                <a:latin typeface="Muli" panose="020B0604020202020204" charset="0"/>
              </a:rPr>
              <a:t>Aumenta la eficiencia en el trabajo del operario.</a:t>
            </a:r>
          </a:p>
        </p:txBody>
      </p:sp>
      <p:sp>
        <p:nvSpPr>
          <p:cNvPr id="28" name="Beneficio4"/>
          <p:cNvSpPr txBox="1">
            <a:spLocks/>
          </p:cNvSpPr>
          <p:nvPr/>
        </p:nvSpPr>
        <p:spPr>
          <a:xfrm>
            <a:off x="1890701" y="1583536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>
                <a:latin typeface="Muli" panose="020B0604020202020204" charset="0"/>
              </a:rPr>
              <a:t>Evita pérdidas de dinero millonarias</a:t>
            </a:r>
          </a:p>
        </p:txBody>
      </p:sp>
    </p:spTree>
    <p:extLst>
      <p:ext uri="{BB962C8B-B14F-4D97-AF65-F5344CB8AC3E}">
        <p14:creationId xmlns:p14="http://schemas.microsoft.com/office/powerpoint/2010/main" val="299719487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6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37;p11"/>
          <p:cNvSpPr txBox="1">
            <a:spLocks/>
          </p:cNvSpPr>
          <p:nvPr/>
        </p:nvSpPr>
        <p:spPr>
          <a:xfrm>
            <a:off x="-51955" y="1651809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AR" sz="9000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Smart </a:t>
            </a:r>
          </a:p>
          <a:p>
            <a:pPr algn="ctr"/>
            <a:r>
              <a:rPr lang="es-AR" sz="9000" b="1" dirty="0" err="1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Toolbox</a:t>
            </a:r>
            <a:endParaRPr lang="es-AR" sz="9000" b="1" dirty="0">
              <a:solidFill>
                <a:srgbClr val="00B0F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Google Shape;337;p11"/>
          <p:cNvSpPr txBox="1">
            <a:spLocks/>
          </p:cNvSpPr>
          <p:nvPr/>
        </p:nvSpPr>
        <p:spPr>
          <a:xfrm>
            <a:off x="-890155" y="398370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AR" sz="5000" b="1" dirty="0">
                <a:solidFill>
                  <a:srgbClr val="00B0F0"/>
                </a:solidFill>
                <a:effectLst/>
                <a:latin typeface="CityBlueprint" panose="00000400000000000000" pitchFamily="2" charset="2"/>
              </a:rPr>
              <a:t>Seguridad, Orden y Eficiencia</a:t>
            </a:r>
          </a:p>
        </p:txBody>
      </p:sp>
    </p:spTree>
    <p:extLst>
      <p:ext uri="{BB962C8B-B14F-4D97-AF65-F5344CB8AC3E}">
        <p14:creationId xmlns:p14="http://schemas.microsoft.com/office/powerpoint/2010/main" val="3787095714"/>
      </p:ext>
    </p:extLst>
  </p:cSld>
  <p:clrMapOvr>
    <a:masterClrMapping/>
  </p:clrMapOvr>
  <p:transition advClick="0" advTm="6000">
    <p:fade thruBlk="1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261</Words>
  <Application>Microsoft Office PowerPoint</Application>
  <PresentationFormat>Presentación en pantalla (16:9)</PresentationFormat>
  <Paragraphs>38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Times New Roman</vt:lpstr>
      <vt:lpstr>Nixie One</vt:lpstr>
      <vt:lpstr>CityBlueprint</vt:lpstr>
      <vt:lpstr>Helvetica Neue</vt:lpstr>
      <vt:lpstr>Muli</vt:lpstr>
      <vt:lpstr>Imogen template</vt:lpstr>
      <vt:lpstr>Smart Toolbox</vt:lpstr>
      <vt:lpstr>¿A quién está orientada?</vt:lpstr>
      <vt:lpstr>Presentación de PowerPoint</vt:lpstr>
      <vt:lpstr>Presentación de PowerPoint</vt:lpstr>
      <vt:lpstr>Presentación de PowerPoint</vt:lpstr>
      <vt:lpstr>Presentación de PowerPoint</vt:lpstr>
      <vt:lpstr>Cada herramienta: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Toolbox</dc:title>
  <dc:creator>Alumno</dc:creator>
  <cp:lastModifiedBy>LABORATORIO-06</cp:lastModifiedBy>
  <cp:revision>59</cp:revision>
  <dcterms:modified xsi:type="dcterms:W3CDTF">2022-09-09T13:10:20Z</dcterms:modified>
</cp:coreProperties>
</file>