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26"/>
  </p:notesMasterIdLst>
  <p:sldIdLst>
    <p:sldId id="256" r:id="rId6"/>
    <p:sldId id="257" r:id="rId7"/>
    <p:sldId id="258" r:id="rId8"/>
    <p:sldId id="259" r:id="rId9"/>
    <p:sldId id="263" r:id="rId10"/>
    <p:sldId id="274" r:id="rId11"/>
    <p:sldId id="265" r:id="rId12"/>
    <p:sldId id="260" r:id="rId13"/>
    <p:sldId id="261" r:id="rId14"/>
    <p:sldId id="262" r:id="rId15"/>
    <p:sldId id="266" r:id="rId16"/>
    <p:sldId id="267" r:id="rId17"/>
    <p:sldId id="268" r:id="rId18"/>
    <p:sldId id="273" r:id="rId19"/>
    <p:sldId id="277" r:id="rId20"/>
    <p:sldId id="269" r:id="rId21"/>
    <p:sldId id="270" r:id="rId22"/>
    <p:sldId id="275" r:id="rId23"/>
    <p:sldId id="271" r:id="rId24"/>
    <p:sldId id="272"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8" d="100"/>
          <a:sy n="68" d="100"/>
        </p:scale>
        <p:origin x="-1428"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9279D-A9CB-4DD4-9236-4DBF0653E2FB}" type="datetimeFigureOut">
              <a:rPr lang="en-IN" smtClean="0"/>
              <a:pPr/>
              <a:t>18-12-2024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1FC7D7-836C-42AE-AC9C-1E70CE782317}" type="slidenum">
              <a:rPr lang="en-IN" smtClean="0"/>
              <a:pPr/>
              <a:t>‹#›</a:t>
            </a:fld>
            <a:endParaRPr lang="en-IN"/>
          </a:p>
        </p:txBody>
      </p:sp>
    </p:spTree>
    <p:extLst>
      <p:ext uri="{BB962C8B-B14F-4D97-AF65-F5344CB8AC3E}">
        <p14:creationId xmlns="" xmlns:p14="http://schemas.microsoft.com/office/powerpoint/2010/main" val="358330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11FC7D7-836C-42AE-AC9C-1E70CE782317}" type="slidenum">
              <a:rPr lang="en-IN" smtClean="0"/>
              <a:pPr/>
              <a:t>13</a:t>
            </a:fld>
            <a:endParaRPr lang="en-IN"/>
          </a:p>
        </p:txBody>
      </p:sp>
    </p:spTree>
    <p:extLst>
      <p:ext uri="{BB962C8B-B14F-4D97-AF65-F5344CB8AC3E}">
        <p14:creationId xmlns="" xmlns:p14="http://schemas.microsoft.com/office/powerpoint/2010/main" val="7577199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EE326CF-9B6B-4E5D-A477-760BF3ED0E51}" type="datetimeFigureOut">
              <a:rPr lang="en-IN" smtClean="0"/>
              <a:pPr/>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DD747-1C65-42BD-A51C-85DA9324A336}" type="slidenum">
              <a:rPr lang="en-IN" smtClean="0"/>
              <a:pPr/>
              <a:t>‹#›</a:t>
            </a:fld>
            <a:endParaRPr lang="en-IN"/>
          </a:p>
        </p:txBody>
      </p:sp>
    </p:spTree>
    <p:extLst>
      <p:ext uri="{BB962C8B-B14F-4D97-AF65-F5344CB8AC3E}">
        <p14:creationId xmlns="" xmlns:p14="http://schemas.microsoft.com/office/powerpoint/2010/main" val="2226855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E326CF-9B6B-4E5D-A477-760BF3ED0E51}" type="datetimeFigureOut">
              <a:rPr lang="en-IN" smtClean="0"/>
              <a:pPr/>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DD747-1C65-42BD-A51C-85DA9324A336}" type="slidenum">
              <a:rPr lang="en-IN" smtClean="0"/>
              <a:pPr/>
              <a:t>‹#›</a:t>
            </a:fld>
            <a:endParaRPr lang="en-IN"/>
          </a:p>
        </p:txBody>
      </p:sp>
    </p:spTree>
    <p:extLst>
      <p:ext uri="{BB962C8B-B14F-4D97-AF65-F5344CB8AC3E}">
        <p14:creationId xmlns="" xmlns:p14="http://schemas.microsoft.com/office/powerpoint/2010/main" val="3079984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E326CF-9B6B-4E5D-A477-760BF3ED0E51}" type="datetimeFigureOut">
              <a:rPr lang="en-IN" smtClean="0"/>
              <a:pPr/>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DD747-1C65-42BD-A51C-85DA9324A336}" type="slidenum">
              <a:rPr lang="en-IN" smtClean="0"/>
              <a:pPr/>
              <a:t>‹#›</a:t>
            </a:fld>
            <a:endParaRPr lang="en-IN"/>
          </a:p>
        </p:txBody>
      </p:sp>
    </p:spTree>
    <p:extLst>
      <p:ext uri="{BB962C8B-B14F-4D97-AF65-F5344CB8AC3E}">
        <p14:creationId xmlns="" xmlns:p14="http://schemas.microsoft.com/office/powerpoint/2010/main" val="24105068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C184F6F-7BA4-43C9-BC5B-A0790939B67C}" type="datetimeFigureOut">
              <a:rPr lang="en-IN" smtClean="0"/>
              <a:pPr/>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42308157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184F6F-7BA4-43C9-BC5B-A0790939B67C}" type="datetimeFigureOut">
              <a:rPr lang="en-IN" smtClean="0"/>
              <a:pPr/>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2007680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184F6F-7BA4-43C9-BC5B-A0790939B67C}" type="datetimeFigureOut">
              <a:rPr lang="en-IN" smtClean="0"/>
              <a:pPr/>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560850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C184F6F-7BA4-43C9-BC5B-A0790939B67C}" type="datetimeFigureOut">
              <a:rPr lang="en-IN" smtClean="0"/>
              <a:pPr/>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2247821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C184F6F-7BA4-43C9-BC5B-A0790939B67C}" type="datetimeFigureOut">
              <a:rPr lang="en-IN" smtClean="0"/>
              <a:pPr/>
              <a:t>18-12-2024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21347156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C184F6F-7BA4-43C9-BC5B-A0790939B67C}" type="datetimeFigureOut">
              <a:rPr lang="en-IN" smtClean="0"/>
              <a:pPr/>
              <a:t>18-12-2024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18283227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84F6F-7BA4-43C9-BC5B-A0790939B67C}" type="datetimeFigureOut">
              <a:rPr lang="en-IN" smtClean="0"/>
              <a:pPr/>
              <a:t>18-12-2024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37531606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184F6F-7BA4-43C9-BC5B-A0790939B67C}" type="datetimeFigureOut">
              <a:rPr lang="en-IN" smtClean="0"/>
              <a:pPr/>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992929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EE326CF-9B6B-4E5D-A477-760BF3ED0E51}" type="datetimeFigureOut">
              <a:rPr lang="en-IN" smtClean="0"/>
              <a:pPr/>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DD747-1C65-42BD-A51C-85DA9324A336}" type="slidenum">
              <a:rPr lang="en-IN" smtClean="0"/>
              <a:pPr/>
              <a:t>‹#›</a:t>
            </a:fld>
            <a:endParaRPr lang="en-IN"/>
          </a:p>
        </p:txBody>
      </p:sp>
    </p:spTree>
    <p:extLst>
      <p:ext uri="{BB962C8B-B14F-4D97-AF65-F5344CB8AC3E}">
        <p14:creationId xmlns="" xmlns:p14="http://schemas.microsoft.com/office/powerpoint/2010/main" val="39943148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184F6F-7BA4-43C9-BC5B-A0790939B67C}" type="datetimeFigureOut">
              <a:rPr lang="en-IN" smtClean="0"/>
              <a:pPr/>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36223809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184F6F-7BA4-43C9-BC5B-A0790939B67C}" type="datetimeFigureOut">
              <a:rPr lang="en-IN" smtClean="0"/>
              <a:pPr/>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2932317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C184F6F-7BA4-43C9-BC5B-A0790939B67C}" type="datetimeFigureOut">
              <a:rPr lang="en-IN" smtClean="0"/>
              <a:pPr/>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3502050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EE326CF-9B6B-4E5D-A477-760BF3ED0E51}" type="datetimeFigureOut">
              <a:rPr lang="en-IN" smtClean="0"/>
              <a:pPr/>
              <a:t>18-12-2024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BDD747-1C65-42BD-A51C-85DA9324A336}" type="slidenum">
              <a:rPr lang="en-IN" smtClean="0"/>
              <a:pPr/>
              <a:t>‹#›</a:t>
            </a:fld>
            <a:endParaRPr lang="en-IN"/>
          </a:p>
        </p:txBody>
      </p:sp>
    </p:spTree>
    <p:extLst>
      <p:ext uri="{BB962C8B-B14F-4D97-AF65-F5344CB8AC3E}">
        <p14:creationId xmlns="" xmlns:p14="http://schemas.microsoft.com/office/powerpoint/2010/main" val="368993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EE326CF-9B6B-4E5D-A477-760BF3ED0E51}" type="datetimeFigureOut">
              <a:rPr lang="en-IN" smtClean="0"/>
              <a:pPr/>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DD747-1C65-42BD-A51C-85DA9324A336}" type="slidenum">
              <a:rPr lang="en-IN" smtClean="0"/>
              <a:pPr/>
              <a:t>‹#›</a:t>
            </a:fld>
            <a:endParaRPr lang="en-IN"/>
          </a:p>
        </p:txBody>
      </p:sp>
    </p:spTree>
    <p:extLst>
      <p:ext uri="{BB962C8B-B14F-4D97-AF65-F5344CB8AC3E}">
        <p14:creationId xmlns="" xmlns:p14="http://schemas.microsoft.com/office/powerpoint/2010/main" val="689473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EE326CF-9B6B-4E5D-A477-760BF3ED0E51}" type="datetimeFigureOut">
              <a:rPr lang="en-IN" smtClean="0"/>
              <a:pPr/>
              <a:t>18-12-2024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BDD747-1C65-42BD-A51C-85DA9324A336}" type="slidenum">
              <a:rPr lang="en-IN" smtClean="0"/>
              <a:pPr/>
              <a:t>‹#›</a:t>
            </a:fld>
            <a:endParaRPr lang="en-IN"/>
          </a:p>
        </p:txBody>
      </p:sp>
    </p:spTree>
    <p:extLst>
      <p:ext uri="{BB962C8B-B14F-4D97-AF65-F5344CB8AC3E}">
        <p14:creationId xmlns="" xmlns:p14="http://schemas.microsoft.com/office/powerpoint/2010/main" val="293341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EE326CF-9B6B-4E5D-A477-760BF3ED0E51}" type="datetimeFigureOut">
              <a:rPr lang="en-IN" smtClean="0"/>
              <a:pPr/>
              <a:t>18-12-2024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BDD747-1C65-42BD-A51C-85DA9324A336}" type="slidenum">
              <a:rPr lang="en-IN" smtClean="0"/>
              <a:pPr/>
              <a:t>‹#›</a:t>
            </a:fld>
            <a:endParaRPr lang="en-IN"/>
          </a:p>
        </p:txBody>
      </p:sp>
    </p:spTree>
    <p:extLst>
      <p:ext uri="{BB962C8B-B14F-4D97-AF65-F5344CB8AC3E}">
        <p14:creationId xmlns="" xmlns:p14="http://schemas.microsoft.com/office/powerpoint/2010/main" val="2999360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E326CF-9B6B-4E5D-A477-760BF3ED0E51}" type="datetimeFigureOut">
              <a:rPr lang="en-IN" smtClean="0"/>
              <a:pPr/>
              <a:t>18-12-2024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BDD747-1C65-42BD-A51C-85DA9324A336}" type="slidenum">
              <a:rPr lang="en-IN" smtClean="0"/>
              <a:pPr/>
              <a:t>‹#›</a:t>
            </a:fld>
            <a:endParaRPr lang="en-IN"/>
          </a:p>
        </p:txBody>
      </p:sp>
    </p:spTree>
    <p:extLst>
      <p:ext uri="{BB962C8B-B14F-4D97-AF65-F5344CB8AC3E}">
        <p14:creationId xmlns="" xmlns:p14="http://schemas.microsoft.com/office/powerpoint/2010/main" val="27655292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EE326CF-9B6B-4E5D-A477-760BF3ED0E51}" type="datetimeFigureOut">
              <a:rPr lang="en-IN" smtClean="0"/>
              <a:pPr/>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DD747-1C65-42BD-A51C-85DA9324A336}" type="slidenum">
              <a:rPr lang="en-IN" smtClean="0"/>
              <a:pPr/>
              <a:t>‹#›</a:t>
            </a:fld>
            <a:endParaRPr lang="en-IN"/>
          </a:p>
        </p:txBody>
      </p:sp>
    </p:spTree>
    <p:extLst>
      <p:ext uri="{BB962C8B-B14F-4D97-AF65-F5344CB8AC3E}">
        <p14:creationId xmlns="" xmlns:p14="http://schemas.microsoft.com/office/powerpoint/2010/main" val="2006124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CEE326CF-9B6B-4E5D-A477-760BF3ED0E51}" type="datetimeFigureOut">
              <a:rPr lang="en-IN" smtClean="0"/>
              <a:pPr/>
              <a:t>18-12-2024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BDD747-1C65-42BD-A51C-85DA9324A336}" type="slidenum">
              <a:rPr lang="en-IN" smtClean="0"/>
              <a:pPr/>
              <a:t>‹#›</a:t>
            </a:fld>
            <a:endParaRPr lang="en-IN"/>
          </a:p>
        </p:txBody>
      </p:sp>
    </p:spTree>
    <p:extLst>
      <p:ext uri="{BB962C8B-B14F-4D97-AF65-F5344CB8AC3E}">
        <p14:creationId xmlns="" xmlns:p14="http://schemas.microsoft.com/office/powerpoint/2010/main" val="2059146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CEE326CF-9B6B-4E5D-A477-760BF3ED0E51}" type="datetimeFigureOut">
              <a:rPr lang="en-IN" smtClean="0"/>
              <a:pPr/>
              <a:t>18-12-2024</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2BDD747-1C65-42BD-A51C-85DA9324A336}" type="slidenum">
              <a:rPr lang="en-IN" smtClean="0"/>
              <a:pPr/>
              <a:t>‹#›</a:t>
            </a:fld>
            <a:endParaRPr lang="en-IN"/>
          </a:p>
        </p:txBody>
      </p:sp>
      <p:pic>
        <p:nvPicPr>
          <p:cNvPr id="9" name="Picture 8"/>
          <p:cNvPicPr>
            <a:picLocks noChangeAspect="1"/>
          </p:cNvPicPr>
          <p:nvPr userDrawn="1"/>
        </p:nvPicPr>
        <p:blipFill>
          <a:blip r:embed="rId13" cstate="print"/>
          <a:stretch>
            <a:fillRect/>
          </a:stretch>
        </p:blipFill>
        <p:spPr>
          <a:xfrm>
            <a:off x="71718" y="0"/>
            <a:ext cx="1999129" cy="663388"/>
          </a:xfrm>
          <a:prstGeom prst="rect">
            <a:avLst/>
          </a:prstGeom>
        </p:spPr>
      </p:pic>
      <p:pic>
        <p:nvPicPr>
          <p:cNvPr id="8" name="Picture 7"/>
          <p:cNvPicPr>
            <a:picLocks noChangeAspect="1"/>
          </p:cNvPicPr>
          <p:nvPr userDrawn="1"/>
        </p:nvPicPr>
        <p:blipFill>
          <a:blip r:embed="rId14" cstate="print"/>
          <a:stretch>
            <a:fillRect/>
          </a:stretch>
        </p:blipFill>
        <p:spPr>
          <a:xfrm>
            <a:off x="6115050" y="5677"/>
            <a:ext cx="3005170" cy="678854"/>
          </a:xfrm>
          <a:prstGeom prst="rect">
            <a:avLst/>
          </a:prstGeom>
        </p:spPr>
      </p:pic>
    </p:spTree>
    <p:extLst>
      <p:ext uri="{BB962C8B-B14F-4D97-AF65-F5344CB8AC3E}">
        <p14:creationId xmlns="" xmlns:p14="http://schemas.microsoft.com/office/powerpoint/2010/main" val="34787964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184F6F-7BA4-43C9-BC5B-A0790939B67C}" type="datetimeFigureOut">
              <a:rPr lang="en-IN" smtClean="0"/>
              <a:pPr/>
              <a:t>18-12-2024</a:t>
            </a:fld>
            <a:endParaRPr lang="en-IN"/>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3C371-0023-4DCE-9058-2A6FCE770A85}" type="slidenum">
              <a:rPr lang="en-IN" smtClean="0"/>
              <a:pPr/>
              <a:t>‹#›</a:t>
            </a:fld>
            <a:endParaRPr lang="en-IN"/>
          </a:p>
        </p:txBody>
      </p:sp>
    </p:spTree>
    <p:extLst>
      <p:ext uri="{BB962C8B-B14F-4D97-AF65-F5344CB8AC3E}">
        <p14:creationId xmlns="" xmlns:p14="http://schemas.microsoft.com/office/powerpoint/2010/main" val="26705329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22849" y="1213308"/>
            <a:ext cx="8382000" cy="2800767"/>
          </a:xfrm>
          <a:prstGeom prst="rect">
            <a:avLst/>
          </a:prstGeom>
          <a:noFill/>
        </p:spPr>
        <p:txBody>
          <a:bodyPr wrap="square" lIns="91440" tIns="45720" rIns="91440" bIns="45720">
            <a:spAutoFit/>
          </a:bodyPr>
          <a:lstStyle/>
          <a:p>
            <a:pPr algn="ctr"/>
            <a:r>
              <a:rPr lang="en-US" sz="4400" b="1" dirty="0">
                <a:ln w="22225">
                  <a:solidFill>
                    <a:schemeClr val="tx1">
                      <a:lumMod val="85000"/>
                      <a:lumOff val="15000"/>
                    </a:schemeClr>
                  </a:solidFill>
                  <a:prstDash val="solid"/>
                </a:ln>
                <a:solidFill>
                  <a:srgbClr val="0070C0"/>
                </a:solidFill>
                <a:latin typeface="Cambria" panose="02040503050406030204" pitchFamily="18" charset="0"/>
                <a:ea typeface="Cambria" panose="02040503050406030204" pitchFamily="18" charset="0"/>
              </a:rPr>
              <a:t>PROJECT-REVIEW-2</a:t>
            </a:r>
          </a:p>
          <a:p>
            <a:pPr algn="ctr"/>
            <a:r>
              <a:rPr lang="en-US" sz="4400" b="1" dirty="0">
                <a:ln w="22225">
                  <a:solidFill>
                    <a:schemeClr val="tx1">
                      <a:lumMod val="85000"/>
                      <a:lumOff val="15000"/>
                    </a:schemeClr>
                  </a:solidFill>
                  <a:prstDash val="solid"/>
                </a:ln>
                <a:solidFill>
                  <a:srgbClr val="0070C0"/>
                </a:solidFill>
                <a:latin typeface="Cambria" panose="02040503050406030204" pitchFamily="18" charset="0"/>
                <a:ea typeface="Cambria" panose="02040503050406030204" pitchFamily="18" charset="0"/>
              </a:rPr>
              <a:t>On </a:t>
            </a:r>
          </a:p>
          <a:p>
            <a:pPr algn="ctr"/>
            <a:r>
              <a:rPr lang="en-US" sz="4400" b="1" dirty="0">
                <a:ln w="22225">
                  <a:solidFill>
                    <a:schemeClr val="tx1">
                      <a:lumMod val="85000"/>
                      <a:lumOff val="15000"/>
                    </a:schemeClr>
                  </a:solidFill>
                  <a:prstDash val="solid"/>
                </a:ln>
                <a:solidFill>
                  <a:srgbClr val="0070C0"/>
                </a:solidFill>
                <a:latin typeface="Cambria" panose="02040503050406030204" pitchFamily="18" charset="0"/>
                <a:ea typeface="Cambria" panose="02040503050406030204" pitchFamily="18" charset="0"/>
              </a:rPr>
              <a:t>Advanced Text Classification using </a:t>
            </a:r>
            <a:r>
              <a:rPr lang="en-US" sz="4400" b="1" smtClean="0">
                <a:ln w="22225">
                  <a:solidFill>
                    <a:schemeClr val="tx1">
                      <a:lumMod val="85000"/>
                      <a:lumOff val="15000"/>
                    </a:schemeClr>
                  </a:solidFill>
                  <a:prstDash val="solid"/>
                </a:ln>
                <a:solidFill>
                  <a:srgbClr val="0070C0"/>
                </a:solidFill>
                <a:latin typeface="Cambria" panose="02040503050406030204" pitchFamily="18" charset="0"/>
                <a:ea typeface="Cambria" panose="02040503050406030204" pitchFamily="18" charset="0"/>
              </a:rPr>
              <a:t>RNN with LSTM</a:t>
            </a:r>
            <a:endParaRPr lang="en-IN" sz="4400" b="1" dirty="0">
              <a:ln w="22225">
                <a:solidFill>
                  <a:schemeClr val="tx1">
                    <a:lumMod val="85000"/>
                    <a:lumOff val="15000"/>
                  </a:schemeClr>
                </a:solidFill>
                <a:prstDash val="solid"/>
              </a:ln>
              <a:latin typeface="Times New Roman" pitchFamily="18" charset="0"/>
              <a:ea typeface="Cambria" panose="02040503050406030204" pitchFamily="18" charset="0"/>
              <a:cs typeface="Times New Roman" pitchFamily="18" charset="0"/>
            </a:endParaRPr>
          </a:p>
        </p:txBody>
      </p:sp>
      <p:sp>
        <p:nvSpPr>
          <p:cNvPr id="6" name="Rectangle 5"/>
          <p:cNvSpPr/>
          <p:nvPr/>
        </p:nvSpPr>
        <p:spPr>
          <a:xfrm>
            <a:off x="239151" y="4439736"/>
            <a:ext cx="3725167" cy="1200329"/>
          </a:xfrm>
          <a:prstGeom prst="rect">
            <a:avLst/>
          </a:prstGeom>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r>
              <a:rPr lang="en-IN" b="1" dirty="0">
                <a:solidFill>
                  <a:schemeClr val="tx1"/>
                </a:solidFill>
                <a:latin typeface="Times New Roman" pitchFamily="18" charset="0"/>
                <a:ea typeface="Cambria" panose="02040503050406030204" pitchFamily="18" charset="0"/>
                <a:cs typeface="Times New Roman" pitchFamily="18" charset="0"/>
              </a:rPr>
              <a:t>Ramya J R</a:t>
            </a:r>
            <a:r>
              <a:rPr lang="en-IN" dirty="0">
                <a:ln w="22225">
                  <a:solidFill>
                    <a:schemeClr val="tx1">
                      <a:lumMod val="85000"/>
                      <a:lumOff val="15000"/>
                    </a:schemeClr>
                  </a:solidFill>
                  <a:prstDash val="solid"/>
                </a:ln>
                <a:latin typeface="Times New Roman" panose="02020603050405020304" pitchFamily="18" charset="0"/>
                <a:ea typeface="Cambria" panose="02040503050406030204" pitchFamily="18" charset="0"/>
                <a:cs typeface="Times New Roman" pitchFamily="18" charset="0"/>
              </a:rPr>
              <a:t>                </a:t>
            </a:r>
            <a:r>
              <a:rPr lang="en-IN" b="1" dirty="0">
                <a:solidFill>
                  <a:schemeClr val="tx1"/>
                </a:solidFill>
                <a:latin typeface="Times New Roman" pitchFamily="18" charset="0"/>
                <a:ea typeface="Cambria" panose="02040503050406030204" pitchFamily="18" charset="0"/>
                <a:cs typeface="Times New Roman" pitchFamily="18" charset="0"/>
              </a:rPr>
              <a:t>4AD21CI043 </a:t>
            </a:r>
            <a:endParaRPr lang="en-IN" dirty="0">
              <a:ln w="22225">
                <a:solidFill>
                  <a:schemeClr val="tx1">
                    <a:lumMod val="85000"/>
                    <a:lumOff val="15000"/>
                  </a:schemeClr>
                </a:solidFill>
                <a:prstDash val="solid"/>
              </a:ln>
              <a:latin typeface="Times New Roman" panose="02020603050405020304" pitchFamily="18" charset="0"/>
              <a:ea typeface="Cambria" panose="02040503050406030204" pitchFamily="18" charset="0"/>
              <a:cs typeface="Times New Roman" pitchFamily="18" charset="0"/>
            </a:endParaRPr>
          </a:p>
          <a:p>
            <a:r>
              <a:rPr lang="en-IN" b="1" dirty="0" err="1">
                <a:solidFill>
                  <a:schemeClr val="tx1"/>
                </a:solidFill>
                <a:latin typeface="Times New Roman" pitchFamily="18" charset="0"/>
                <a:ea typeface="Cambria" panose="02040503050406030204" pitchFamily="18" charset="0"/>
                <a:cs typeface="Times New Roman" pitchFamily="18" charset="0"/>
              </a:rPr>
              <a:t>Revanth</a:t>
            </a:r>
            <a:r>
              <a:rPr lang="en-IN" b="1" dirty="0">
                <a:solidFill>
                  <a:schemeClr val="tx1"/>
                </a:solidFill>
                <a:latin typeface="Times New Roman" pitchFamily="18" charset="0"/>
                <a:ea typeface="Cambria" panose="02040503050406030204" pitchFamily="18" charset="0"/>
                <a:cs typeface="Times New Roman" pitchFamily="18" charset="0"/>
              </a:rPr>
              <a:t> </a:t>
            </a:r>
            <a:r>
              <a:rPr lang="en-IN" b="1" dirty="0" err="1">
                <a:solidFill>
                  <a:schemeClr val="tx1"/>
                </a:solidFill>
                <a:latin typeface="Times New Roman" pitchFamily="18" charset="0"/>
                <a:ea typeface="Cambria" panose="02040503050406030204" pitchFamily="18" charset="0"/>
                <a:cs typeface="Times New Roman" pitchFamily="18" charset="0"/>
              </a:rPr>
              <a:t>kumar</a:t>
            </a:r>
            <a:r>
              <a:rPr lang="en-IN" b="1" dirty="0">
                <a:solidFill>
                  <a:schemeClr val="tx1"/>
                </a:solidFill>
                <a:latin typeface="Times New Roman" pitchFamily="18" charset="0"/>
                <a:ea typeface="Cambria" panose="02040503050406030204" pitchFamily="18" charset="0"/>
                <a:cs typeface="Times New Roman" pitchFamily="18" charset="0"/>
              </a:rPr>
              <a:t> S</a:t>
            </a:r>
            <a:r>
              <a:rPr lang="en-IN" dirty="0">
                <a:ln w="22225">
                  <a:solidFill>
                    <a:schemeClr val="tx1">
                      <a:lumMod val="85000"/>
                      <a:lumOff val="15000"/>
                    </a:schemeClr>
                  </a:solidFill>
                  <a:prstDash val="solid"/>
                </a:ln>
                <a:latin typeface="Times New Roman" panose="02020603050405020304" pitchFamily="18" charset="0"/>
                <a:ea typeface="Cambria" panose="02040503050406030204" pitchFamily="18" charset="0"/>
                <a:cs typeface="Times New Roman" pitchFamily="18" charset="0"/>
              </a:rPr>
              <a:t> 	   </a:t>
            </a:r>
            <a:r>
              <a:rPr lang="en-IN" b="1" dirty="0">
                <a:solidFill>
                  <a:schemeClr val="tx1"/>
                </a:solidFill>
                <a:latin typeface="Times New Roman" pitchFamily="18" charset="0"/>
                <a:ea typeface="Cambria" panose="02040503050406030204" pitchFamily="18" charset="0"/>
                <a:cs typeface="Times New Roman" pitchFamily="18" charset="0"/>
              </a:rPr>
              <a:t>4AD21CI044 Sachin V M</a:t>
            </a:r>
            <a:r>
              <a:rPr lang="en-IN" dirty="0">
                <a:ln w="22225">
                  <a:solidFill>
                    <a:schemeClr val="tx1">
                      <a:lumMod val="85000"/>
                      <a:lumOff val="15000"/>
                    </a:schemeClr>
                  </a:solidFill>
                  <a:prstDash val="solid"/>
                </a:ln>
                <a:latin typeface="Times New Roman" panose="02020603050405020304" pitchFamily="18" charset="0"/>
                <a:ea typeface="Cambria" panose="02040503050406030204" pitchFamily="18" charset="0"/>
                <a:cs typeface="Times New Roman" pitchFamily="18" charset="0"/>
              </a:rPr>
              <a:t>               </a:t>
            </a:r>
            <a:r>
              <a:rPr lang="en-IN" b="1" dirty="0">
                <a:solidFill>
                  <a:schemeClr val="tx1"/>
                </a:solidFill>
                <a:latin typeface="Times New Roman" pitchFamily="18" charset="0"/>
                <a:ea typeface="Cambria" panose="02040503050406030204" pitchFamily="18" charset="0"/>
                <a:cs typeface="Times New Roman" pitchFamily="18" charset="0"/>
              </a:rPr>
              <a:t>4AD21CI045</a:t>
            </a:r>
          </a:p>
          <a:p>
            <a:r>
              <a:rPr lang="en-IN" b="1" dirty="0">
                <a:solidFill>
                  <a:schemeClr val="tx1"/>
                </a:solidFill>
                <a:latin typeface="Times New Roman" pitchFamily="18" charset="0"/>
                <a:ea typeface="Cambria" panose="02040503050406030204" pitchFamily="18" charset="0"/>
                <a:cs typeface="Times New Roman" pitchFamily="18" charset="0"/>
              </a:rPr>
              <a:t>Usha B D</a:t>
            </a:r>
            <a:r>
              <a:rPr lang="en-IN" dirty="0">
                <a:ln w="22225">
                  <a:solidFill>
                    <a:schemeClr val="tx1">
                      <a:lumMod val="85000"/>
                      <a:lumOff val="15000"/>
                    </a:schemeClr>
                  </a:solidFill>
                  <a:prstDash val="solid"/>
                </a:ln>
                <a:latin typeface="Times New Roman" panose="02020603050405020304" pitchFamily="18" charset="0"/>
                <a:ea typeface="Cambria" panose="02040503050406030204" pitchFamily="18" charset="0"/>
                <a:cs typeface="Times New Roman" pitchFamily="18" charset="0"/>
              </a:rPr>
              <a:t>                   </a:t>
            </a:r>
            <a:r>
              <a:rPr lang="en-IN" b="1" dirty="0">
                <a:solidFill>
                  <a:schemeClr val="tx1"/>
                </a:solidFill>
                <a:latin typeface="Times New Roman" pitchFamily="18" charset="0"/>
                <a:ea typeface="Cambria" panose="02040503050406030204" pitchFamily="18" charset="0"/>
                <a:cs typeface="Times New Roman" pitchFamily="18" charset="0"/>
              </a:rPr>
              <a:t>4AD21CI054</a:t>
            </a:r>
            <a:endParaRPr lang="en-US" dirty="0">
              <a:ln w="22225">
                <a:solidFill>
                  <a:schemeClr val="tx1">
                    <a:lumMod val="85000"/>
                    <a:lumOff val="15000"/>
                  </a:schemeClr>
                </a:solidFill>
                <a:prstDash val="solid"/>
              </a:ln>
              <a:latin typeface="Times New Roman" panose="02020603050405020304" pitchFamily="18" charset="0"/>
              <a:ea typeface="Cambria" panose="02040503050406030204" pitchFamily="18" charset="0"/>
              <a:cs typeface="Times New Roman" pitchFamily="18" charset="0"/>
            </a:endParaRPr>
          </a:p>
        </p:txBody>
      </p:sp>
      <p:sp>
        <p:nvSpPr>
          <p:cNvPr id="2" name="TextBox 1">
            <a:extLst>
              <a:ext uri="{FF2B5EF4-FFF2-40B4-BE49-F238E27FC236}">
                <a16:creationId xmlns="" xmlns:a16="http://schemas.microsoft.com/office/drawing/2014/main" id="{A6720831-DEFD-010E-16D2-E95115378745}"/>
              </a:ext>
            </a:extLst>
          </p:cNvPr>
          <p:cNvSpPr txBox="1"/>
          <p:nvPr/>
        </p:nvSpPr>
        <p:spPr>
          <a:xfrm>
            <a:off x="4342374" y="4301236"/>
            <a:ext cx="4562475" cy="1477328"/>
          </a:xfrm>
          <a:prstGeom prst="rect">
            <a:avLst/>
          </a:prstGeom>
          <a:ln/>
        </p:spPr>
        <p:style>
          <a:lnRef idx="1">
            <a:schemeClr val="accent5"/>
          </a:lnRef>
          <a:fillRef idx="3">
            <a:schemeClr val="accent5"/>
          </a:fillRef>
          <a:effectRef idx="2">
            <a:schemeClr val="accent5"/>
          </a:effectRef>
          <a:fontRef idx="minor">
            <a:schemeClr val="lt1"/>
          </a:fontRef>
        </p:style>
        <p:txBody>
          <a:bodyPr wrap="square" rtlCol="0">
            <a:spAutoFit/>
          </a:bodyPr>
          <a:lstStyle/>
          <a:p>
            <a:pPr algn="ctr"/>
            <a:r>
              <a:rPr lang="en-US" b="1" dirty="0">
                <a:latin typeface="Cambria" panose="02040503050406030204" pitchFamily="18" charset="0"/>
                <a:ea typeface="Cambria" panose="02040503050406030204" pitchFamily="18" charset="0"/>
              </a:rPr>
              <a:t>Under the guidance of</a:t>
            </a:r>
          </a:p>
          <a:p>
            <a:pPr algn="ctr"/>
            <a:r>
              <a:rPr lang="en-IN" b="1" dirty="0" err="1">
                <a:solidFill>
                  <a:schemeClr val="bg1"/>
                </a:solidFill>
                <a:latin typeface="Times New Roman" pitchFamily="18" charset="0"/>
                <a:ea typeface="Cambria" panose="02040503050406030204" pitchFamily="18" charset="0"/>
                <a:cs typeface="Times New Roman" pitchFamily="18" charset="0"/>
              </a:rPr>
              <a:t>Dr.</a:t>
            </a:r>
            <a:r>
              <a:rPr lang="en-IN" b="1" dirty="0">
                <a:solidFill>
                  <a:schemeClr val="bg1"/>
                </a:solidFill>
                <a:latin typeface="Times New Roman" pitchFamily="18" charset="0"/>
                <a:ea typeface="Cambria" panose="02040503050406030204" pitchFamily="18" charset="0"/>
                <a:cs typeface="Times New Roman" pitchFamily="18" charset="0"/>
              </a:rPr>
              <a:t> Uma Mahesh RN</a:t>
            </a:r>
            <a:r>
              <a:rPr lang="en-US" b="1" dirty="0">
                <a:latin typeface="Cambria" panose="02040503050406030204" pitchFamily="18" charset="0"/>
                <a:ea typeface="Cambria" panose="02040503050406030204" pitchFamily="18" charset="0"/>
              </a:rPr>
              <a:t> </a:t>
            </a:r>
          </a:p>
          <a:p>
            <a:pPr algn="ctr"/>
            <a:r>
              <a:rPr lang="en-US" b="1" dirty="0">
                <a:latin typeface="Cambria" panose="02040503050406030204" pitchFamily="18" charset="0"/>
                <a:ea typeface="Cambria" panose="02040503050406030204" pitchFamily="18" charset="0"/>
              </a:rPr>
              <a:t>Associate Professor</a:t>
            </a:r>
          </a:p>
          <a:p>
            <a:pPr algn="ctr"/>
            <a:r>
              <a:rPr lang="en-US" b="1" dirty="0">
                <a:latin typeface="Cambria" panose="02040503050406030204" pitchFamily="18" charset="0"/>
                <a:ea typeface="Cambria" panose="02040503050406030204" pitchFamily="18" charset="0"/>
              </a:rPr>
              <a:t>Dept. of CSE-AI &amp; ML</a:t>
            </a:r>
          </a:p>
          <a:p>
            <a:pPr algn="ctr"/>
            <a:r>
              <a:rPr lang="en-US" b="1" dirty="0">
                <a:latin typeface="Cambria" panose="02040503050406030204" pitchFamily="18" charset="0"/>
                <a:ea typeface="Cambria" panose="02040503050406030204" pitchFamily="18" charset="0"/>
              </a:rPr>
              <a:t>ATMECE, </a:t>
            </a:r>
            <a:r>
              <a:rPr lang="en-US" b="1" dirty="0" err="1">
                <a:latin typeface="Cambria" panose="02040503050406030204" pitchFamily="18" charset="0"/>
                <a:ea typeface="Cambria" panose="02040503050406030204" pitchFamily="18" charset="0"/>
              </a:rPr>
              <a:t>Mysuru</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 xmlns:p14="http://schemas.microsoft.com/office/powerpoint/2010/main" val="1794836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718" y="885631"/>
            <a:ext cx="7886700" cy="1325563"/>
          </a:xfrm>
        </p:spPr>
        <p:txBody>
          <a:bodyPr>
            <a:normAutofit/>
          </a:bodyPr>
          <a:lstStyle/>
          <a:p>
            <a:pPr algn="ctr"/>
            <a:r>
              <a:rPr lang="en-IN" sz="4000" b="1" dirty="0">
                <a:latin typeface="Times New Roman" pitchFamily="18" charset="0"/>
                <a:cs typeface="Times New Roman" pitchFamily="18" charset="0"/>
              </a:rPr>
              <a:t>LITERATURE SURVEY</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2757267"/>
            <a:ext cx="7886700" cy="3419695"/>
          </a:xfrm>
        </p:spPr>
        <p:txBody>
          <a:bodyPr/>
          <a:lstStyle/>
          <a:p>
            <a:pPr>
              <a:lnSpc>
                <a:spcPct val="150000"/>
              </a:lnSpc>
              <a:buNone/>
            </a:pPr>
            <a:r>
              <a:rPr lang="en-US" dirty="0" smtClean="0">
                <a:latin typeface="Times New Roman" pitchFamily="18" charset="0"/>
                <a:cs typeface="Times New Roman" pitchFamily="18" charset="0"/>
              </a:rPr>
              <a:t>[5] </a:t>
            </a:r>
            <a:r>
              <a:rPr lang="en-US" b="1" dirty="0" smtClean="0">
                <a:latin typeface="Times New Roman" pitchFamily="18" charset="0"/>
                <a:cs typeface="Times New Roman" pitchFamily="18" charset="0"/>
              </a:rPr>
              <a:t>Deep Learning </a:t>
            </a:r>
            <a:r>
              <a:rPr lang="en-US" b="1" dirty="0" err="1" smtClean="0">
                <a:latin typeface="Times New Roman" pitchFamily="18" charset="0"/>
                <a:cs typeface="Times New Roman" pitchFamily="18" charset="0"/>
              </a:rPr>
              <a:t>Bangla</a:t>
            </a:r>
            <a:r>
              <a:rPr lang="en-US" b="1" dirty="0" smtClean="0">
                <a:latin typeface="Times New Roman" pitchFamily="18" charset="0"/>
                <a:cs typeface="Times New Roman" pitchFamily="18" charset="0"/>
              </a:rPr>
              <a:t> Text Classification Using Recurrent Neural Network</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Authors:</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Habib</a:t>
            </a:r>
            <a:r>
              <a:rPr lang="en-US" dirty="0" smtClean="0">
                <a:latin typeface="Times New Roman" pitchFamily="18" charset="0"/>
                <a:cs typeface="Times New Roman" pitchFamily="18" charset="0"/>
              </a:rPr>
              <a:t>, A. </a:t>
            </a:r>
            <a:r>
              <a:rPr lang="en-US" dirty="0" err="1" smtClean="0">
                <a:latin typeface="Times New Roman" pitchFamily="18" charset="0"/>
                <a:cs typeface="Times New Roman" pitchFamily="18" charset="0"/>
              </a:rPr>
              <a:t>Akter</a:t>
            </a:r>
            <a:r>
              <a:rPr lang="en-US" dirty="0" smtClean="0">
                <a:latin typeface="Times New Roman" pitchFamily="18" charset="0"/>
                <a:cs typeface="Times New Roman" pitchFamily="18" charset="0"/>
              </a:rPr>
              <a:t> (2022)</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Focus: </a:t>
            </a:r>
            <a:r>
              <a:rPr lang="en-US" dirty="0" smtClean="0">
                <a:latin typeface="Times New Roman" pitchFamily="18" charset="0"/>
                <a:cs typeface="Times New Roman" pitchFamily="18" charset="0"/>
              </a:rPr>
              <a:t>RNN-based deep learning for </a:t>
            </a:r>
            <a:r>
              <a:rPr lang="en-US" dirty="0" err="1" smtClean="0">
                <a:latin typeface="Times New Roman" pitchFamily="18" charset="0"/>
                <a:cs typeface="Times New Roman" pitchFamily="18" charset="0"/>
              </a:rPr>
              <a:t>Bangla</a:t>
            </a:r>
            <a:r>
              <a:rPr lang="en-US" dirty="0" smtClean="0">
                <a:latin typeface="Times New Roman" pitchFamily="18" charset="0"/>
                <a:cs typeface="Times New Roman" pitchFamily="18" charset="0"/>
              </a:rPr>
              <a:t> text classification.</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Results:</a:t>
            </a:r>
            <a:r>
              <a:rPr lang="en-US" dirty="0" smtClean="0">
                <a:latin typeface="Times New Roman" pitchFamily="18" charset="0"/>
                <a:cs typeface="Times New Roman" pitchFamily="18" charset="0"/>
              </a:rPr>
              <a:t> Effective application in low-resource </a:t>
            </a:r>
            <a:r>
              <a:rPr lang="en-US" dirty="0" err="1" smtClean="0">
                <a:latin typeface="Times New Roman" pitchFamily="18" charset="0"/>
                <a:cs typeface="Times New Roman" pitchFamily="18" charset="0"/>
              </a:rPr>
              <a:t>Bangla</a:t>
            </a:r>
            <a:r>
              <a:rPr lang="en-US" dirty="0" smtClean="0">
                <a:latin typeface="Times New Roman" pitchFamily="18" charset="0"/>
                <a:cs typeface="Times New Roman" pitchFamily="18" charset="0"/>
              </a:rPr>
              <a:t> language text classification.</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itchFamily="18" charset="0"/>
                <a:cs typeface="Times New Roman" pitchFamily="18" charset="0"/>
              </a:rPr>
              <a:t>PROPOSED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None/>
            </a:pPr>
            <a:r>
              <a:rPr lang="en-US" sz="2000" b="1" dirty="0">
                <a:latin typeface="Times New Roman" pitchFamily="18" charset="0"/>
                <a:cs typeface="Times New Roman" pitchFamily="18" charset="0"/>
              </a:rPr>
              <a:t>Advanced Text Classification with LSTM</a:t>
            </a:r>
            <a:endParaRPr lang="en-US" sz="2000"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System Architecture</a:t>
            </a:r>
          </a:p>
          <a:p>
            <a:pPr>
              <a:buFont typeface="Wingdings" pitchFamily="2" charset="2"/>
              <a:buChar char="Ø"/>
            </a:pPr>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Input Layer</a:t>
            </a:r>
            <a:r>
              <a:rPr lang="en-US" sz="2000" dirty="0">
                <a:latin typeface="Times New Roman" pitchFamily="18" charset="0"/>
                <a:cs typeface="Times New Roman" pitchFamily="18" charset="0"/>
              </a:rPr>
              <a:t>: Preprocessed text as word embeddings.</a:t>
            </a:r>
          </a:p>
          <a:p>
            <a:pPr lvl="1"/>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Embedding Layer</a:t>
            </a:r>
            <a:r>
              <a:rPr lang="en-US" sz="2000" dirty="0">
                <a:latin typeface="Times New Roman" pitchFamily="18" charset="0"/>
                <a:cs typeface="Times New Roman" pitchFamily="18" charset="0"/>
              </a:rPr>
              <a:t>: Uses pre-trained embeddings (GloVe,Word2Vec).</a:t>
            </a:r>
          </a:p>
          <a:p>
            <a:pPr lvl="1"/>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Recurrent Layer (LSTM)</a:t>
            </a:r>
            <a:r>
              <a:rPr lang="en-US" sz="2000" dirty="0">
                <a:latin typeface="Times New Roman" pitchFamily="18" charset="0"/>
                <a:cs typeface="Times New Roman" pitchFamily="18" charset="0"/>
              </a:rPr>
              <a:t>: Retains long-range dependencies.</a:t>
            </a:r>
          </a:p>
          <a:p>
            <a:pPr lvl="1"/>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Fully Connected Layer</a:t>
            </a:r>
            <a:r>
              <a:rPr lang="en-US" sz="2000" dirty="0">
                <a:latin typeface="Times New Roman" pitchFamily="18" charset="0"/>
                <a:cs typeface="Times New Roman" pitchFamily="18" charset="0"/>
              </a:rPr>
              <a:t>: Maps features to output classes.</a:t>
            </a:r>
          </a:p>
          <a:p>
            <a:pPr lvl="1"/>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Output Layer</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Softmax</a:t>
            </a:r>
            <a:r>
              <a:rPr lang="en-US" sz="2000" dirty="0">
                <a:latin typeface="Times New Roman" pitchFamily="18" charset="0"/>
                <a:cs typeface="Times New Roman" pitchFamily="18" charset="0"/>
              </a:rPr>
              <a:t> activation for class probabilities.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itchFamily="18" charset="0"/>
                <a:cs typeface="Times New Roman" pitchFamily="18" charset="0"/>
              </a:rPr>
              <a:t>PROPOSED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sz="2400" b="1" dirty="0">
                <a:latin typeface="Times New Roman" pitchFamily="18" charset="0"/>
                <a:cs typeface="Times New Roman" pitchFamily="18" charset="0"/>
              </a:rPr>
              <a:t>Data Preprocessing</a:t>
            </a:r>
            <a:endParaRPr lang="en-US" sz="24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Text Cleaning, Tokenization, Padding, Encoding.</a:t>
            </a:r>
          </a:p>
          <a:p>
            <a:endParaRPr lang="en-US" sz="2400" dirty="0">
              <a:latin typeface="Times New Roman" pitchFamily="18" charset="0"/>
              <a:cs typeface="Times New Roman" pitchFamily="18" charset="0"/>
            </a:endParaRPr>
          </a:p>
          <a:p>
            <a:pPr>
              <a:buFont typeface="Wingdings" pitchFamily="2" charset="2"/>
              <a:buChar char="Ø"/>
            </a:pPr>
            <a:r>
              <a:rPr lang="en-US" sz="2400" b="1" dirty="0">
                <a:latin typeface="Times New Roman" pitchFamily="18" charset="0"/>
                <a:cs typeface="Times New Roman" pitchFamily="18" charset="0"/>
              </a:rPr>
              <a:t>Model Training</a:t>
            </a:r>
            <a:endParaRPr lang="en-US" sz="24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Loss Function</a:t>
            </a:r>
            <a:r>
              <a:rPr lang="en-US" sz="2000" dirty="0">
                <a:latin typeface="Times New Roman" pitchFamily="18" charset="0"/>
                <a:cs typeface="Times New Roman" pitchFamily="18" charset="0"/>
              </a:rPr>
              <a:t>: Categorical cross-entropy.</a:t>
            </a:r>
          </a:p>
          <a:p>
            <a:endParaRPr lang="en-US" sz="24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Optimizer</a:t>
            </a:r>
            <a:r>
              <a:rPr lang="en-US" sz="2000" dirty="0">
                <a:latin typeface="Times New Roman" pitchFamily="18" charset="0"/>
                <a:cs typeface="Times New Roman" pitchFamily="18" charset="0"/>
              </a:rPr>
              <a:t>: Adam.</a:t>
            </a:r>
          </a:p>
          <a:p>
            <a:endParaRPr lang="en-US" sz="24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Validation</a:t>
            </a:r>
            <a:r>
              <a:rPr lang="en-US" sz="2000" dirty="0">
                <a:latin typeface="Times New Roman" pitchFamily="18" charset="0"/>
                <a:cs typeface="Times New Roman" pitchFamily="18" charset="0"/>
              </a:rPr>
              <a:t>: Early stopping to prevent </a:t>
            </a:r>
            <a:r>
              <a:rPr lang="en-US" sz="2000" dirty="0" err="1">
                <a:latin typeface="Times New Roman" pitchFamily="18" charset="0"/>
                <a:cs typeface="Times New Roman" pitchFamily="18" charset="0"/>
              </a:rPr>
              <a:t>overfitting</a:t>
            </a:r>
            <a:r>
              <a:rPr lang="en-US" sz="2000" dirty="0">
                <a:latin typeface="Times New Roman" pitchFamily="18" charset="0"/>
                <a:cs typeface="Times New Roman" pitchFamily="18" charset="0"/>
              </a:rPr>
              <a:t>.</a:t>
            </a:r>
          </a:p>
          <a:p>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itchFamily="18" charset="0"/>
                <a:cs typeface="Times New Roman" pitchFamily="18" charset="0"/>
              </a:rPr>
              <a:t>PROPOSED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buFont typeface="Wingdings" pitchFamily="2" charset="2"/>
              <a:buChar char="Ø"/>
            </a:pPr>
            <a:r>
              <a:rPr lang="en-US" sz="2000" b="1" dirty="0">
                <a:latin typeface="Times New Roman" pitchFamily="18" charset="0"/>
                <a:cs typeface="Times New Roman" pitchFamily="18" charset="0"/>
              </a:rPr>
              <a:t>Performance Evaluation</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Metrics: Accuracy, Precision, Recall, F1-score, Confusion Matrix.</a:t>
            </a:r>
          </a:p>
          <a:p>
            <a:pPr lvl="1"/>
            <a:endParaRPr lang="en-US" sz="20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Comparison with Existing Systems</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Benchmark against SVM, Naive </a:t>
            </a:r>
            <a:r>
              <a:rPr lang="en-US" sz="2000" dirty="0" err="1">
                <a:latin typeface="Times New Roman" pitchFamily="18" charset="0"/>
                <a:cs typeface="Times New Roman" pitchFamily="18" charset="0"/>
              </a:rPr>
              <a:t>Bayes</a:t>
            </a:r>
            <a:r>
              <a:rPr lang="en-US" sz="2000" dirty="0">
                <a:latin typeface="Times New Roman" pitchFamily="18" charset="0"/>
                <a:cs typeface="Times New Roman" pitchFamily="18" charset="0"/>
              </a:rPr>
              <a:t>, and CNNs.</a:t>
            </a:r>
          </a:p>
          <a:p>
            <a:pPr lvl="1"/>
            <a:endParaRPr lang="en-US" sz="20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Implementation and Tools</a:t>
            </a:r>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Language</a:t>
            </a:r>
            <a:r>
              <a:rPr lang="en-US" sz="2000" dirty="0">
                <a:latin typeface="Times New Roman" pitchFamily="18" charset="0"/>
                <a:cs typeface="Times New Roman" pitchFamily="18" charset="0"/>
              </a:rPr>
              <a:t>: Python</a:t>
            </a:r>
          </a:p>
          <a:p>
            <a:pPr lvl="1"/>
            <a:r>
              <a:rPr lang="en-US" sz="2000" b="1" dirty="0">
                <a:latin typeface="Times New Roman" pitchFamily="18" charset="0"/>
                <a:cs typeface="Times New Roman" pitchFamily="18" charset="0"/>
              </a:rPr>
              <a:t>Framework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TensorFlow</a:t>
            </a:r>
            <a:r>
              <a:rPr lang="en-US" sz="2000" dirty="0">
                <a:latin typeface="Times New Roman" pitchFamily="18" charset="0"/>
                <a:cs typeface="Times New Roman" pitchFamily="18" charset="0"/>
              </a:rPr>
              <a:t>/</a:t>
            </a:r>
            <a:r>
              <a:rPr lang="en-US" sz="2000" dirty="0" err="1">
                <a:latin typeface="Times New Roman" pitchFamily="18" charset="0"/>
                <a:cs typeface="Times New Roman" pitchFamily="18" charset="0"/>
              </a:rPr>
              <a:t>Keras</a:t>
            </a:r>
            <a:endParaRPr lang="en-US" sz="2000" dirty="0">
              <a:latin typeface="Times New Roman" pitchFamily="18" charset="0"/>
              <a:cs typeface="Times New Roman" pitchFamily="18" charset="0"/>
            </a:endParaRPr>
          </a:p>
          <a:p>
            <a:pPr lvl="1"/>
            <a:r>
              <a:rPr lang="en-US" sz="2000" b="1" dirty="0">
                <a:latin typeface="Times New Roman" pitchFamily="18" charset="0"/>
                <a:cs typeface="Times New Roman" pitchFamily="18" charset="0"/>
              </a:rPr>
              <a:t>Libraries</a:t>
            </a:r>
            <a:r>
              <a:rPr lang="en-US" sz="2000" dirty="0">
                <a:latin typeface="Times New Roman" pitchFamily="18" charset="0"/>
                <a:cs typeface="Times New Roman" pitchFamily="18" charset="0"/>
              </a:rPr>
              <a:t>: Pandas, </a:t>
            </a:r>
            <a:r>
              <a:rPr lang="en-US" sz="2000" dirty="0" err="1">
                <a:latin typeface="Times New Roman" pitchFamily="18" charset="0"/>
                <a:cs typeface="Times New Roman" pitchFamily="18" charset="0"/>
              </a:rPr>
              <a:t>Matplotlib</a:t>
            </a:r>
            <a:endParaRPr lang="en-US" sz="2000" dirty="0">
              <a:latin typeface="Times New Roman" pitchFamily="18" charset="0"/>
              <a:cs typeface="Times New Roman" pitchFamily="18" charset="0"/>
            </a:endParaRPr>
          </a:p>
          <a:p>
            <a:pPr lvl="1"/>
            <a:endParaRPr lang="en-US" sz="2000" dirty="0">
              <a:latin typeface="Times New Roman" pitchFamily="18" charset="0"/>
              <a:cs typeface="Times New Roman" pitchFamily="18" charset="0"/>
            </a:endParaRPr>
          </a:p>
          <a:p>
            <a:pPr>
              <a:buFont typeface="Wingdings" pitchFamily="2" charset="2"/>
              <a:buChar char="Ø"/>
            </a:pPr>
            <a:r>
              <a:rPr lang="en-US" sz="2000" b="1" dirty="0">
                <a:latin typeface="Times New Roman" pitchFamily="18" charset="0"/>
                <a:cs typeface="Times New Roman" pitchFamily="18" charset="0"/>
              </a:rPr>
              <a:t>Future Enhancements</a:t>
            </a:r>
            <a:endParaRPr lang="en-US" sz="2000" dirty="0">
              <a:latin typeface="Times New Roman" pitchFamily="18" charset="0"/>
              <a:cs typeface="Times New Roman" pitchFamily="18" charset="0"/>
            </a:endParaRPr>
          </a:p>
          <a:p>
            <a:pPr lvl="1"/>
            <a:r>
              <a:rPr lang="en-US" sz="2000" dirty="0" err="1">
                <a:latin typeface="Times New Roman" pitchFamily="18" charset="0"/>
                <a:cs typeface="Times New Roman" pitchFamily="18" charset="0"/>
              </a:rPr>
              <a:t>Hyperparameter</a:t>
            </a:r>
            <a:r>
              <a:rPr lang="en-US" sz="2000" dirty="0">
                <a:latin typeface="Times New Roman" pitchFamily="18" charset="0"/>
                <a:cs typeface="Times New Roman" pitchFamily="18" charset="0"/>
              </a:rPr>
              <a:t> tuning, Attention mechanisms, BERT, Ensemble methods.</a:t>
            </a:r>
          </a:p>
          <a:p>
            <a:endParaRPr lang="en-US" sz="20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FCED3F7-A401-4994-AB98-6FF2D0ECA2BA}"/>
              </a:ext>
            </a:extLst>
          </p:cNvPr>
          <p:cNvSpPr>
            <a:spLocks noGrp="1"/>
          </p:cNvSpPr>
          <p:nvPr>
            <p:ph type="title"/>
          </p:nvPr>
        </p:nvSpPr>
        <p:spPr>
          <a:xfrm>
            <a:off x="2448483" y="941912"/>
            <a:ext cx="4275045" cy="889933"/>
          </a:xfrm>
        </p:spPr>
        <p:txBody>
          <a:bodyPr>
            <a:normAutofit fontScale="90000"/>
          </a:bodyPr>
          <a:lstStyle/>
          <a:p>
            <a:r>
              <a:rPr lang="en-US" sz="4000" b="1" dirty="0">
                <a:latin typeface="Times New Roman" panose="02020603050405020304" pitchFamily="18" charset="0"/>
                <a:cs typeface="Times New Roman" panose="02020603050405020304" pitchFamily="18" charset="0"/>
              </a:rPr>
              <a:t>ARCHITECTURE</a:t>
            </a:r>
            <a:endParaRPr lang="en-IN" sz="40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 xmlns:a16="http://schemas.microsoft.com/office/drawing/2014/main" id="{EF5843A4-6906-4E6C-A940-582CA2C0CD2A}"/>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327211" y="2107323"/>
            <a:ext cx="5449475" cy="2232447"/>
          </a:xfrm>
          <a:prstGeom prst="rect">
            <a:avLst/>
          </a:prstGeom>
        </p:spPr>
      </p:pic>
      <p:sp>
        <p:nvSpPr>
          <p:cNvPr id="7170" name="AutoShape 2" descr="What-is-Recurrent-Neural-Network"/>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172" name="Picture 4"/>
          <p:cNvPicPr>
            <a:picLocks noChangeAspect="1" noChangeArrowheads="1"/>
          </p:cNvPicPr>
          <p:nvPr/>
        </p:nvPicPr>
        <p:blipFill>
          <a:blip r:embed="rId3" cstate="print"/>
          <a:srcRect/>
          <a:stretch>
            <a:fillRect/>
          </a:stretch>
        </p:blipFill>
        <p:spPr bwMode="auto">
          <a:xfrm>
            <a:off x="2976992" y="4096657"/>
            <a:ext cx="5936566" cy="2463800"/>
          </a:xfrm>
          <a:prstGeom prst="rect">
            <a:avLst/>
          </a:prstGeom>
          <a:noFill/>
          <a:ln w="9525">
            <a:noFill/>
            <a:miter lim="800000"/>
            <a:headEnd/>
            <a:tailEnd/>
          </a:ln>
        </p:spPr>
      </p:pic>
    </p:spTree>
    <p:extLst>
      <p:ext uri="{BB962C8B-B14F-4D97-AF65-F5344CB8AC3E}">
        <p14:creationId xmlns="" xmlns:p14="http://schemas.microsoft.com/office/powerpoint/2010/main" val="3123457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FLOW DIAGRAM</a:t>
            </a:r>
            <a:endParaRPr lang="en-US" dirty="0"/>
          </a:p>
        </p:txBody>
      </p:sp>
      <p:pic>
        <p:nvPicPr>
          <p:cNvPr id="3" name="Picture 2" descr="C:\Users\intel\Downloads\TLDBJnin6Bplh_XwWae9Kg-fL141fPN2Go6qPsFF1WklxThUX83wt-l7MYoBciiwtsDcTdPywWDpeUzKyqcWbHgqlZZRBAylLnV45VE-QOxel7J28-X16VuKYszJvoomMmVh38VtKc_fjQ7uMwmC4xJis8lHvB2Js7iISTWZV2qJ6_C4BLz00S-rjaPdTY0VZDqR9_nGlcL296oFFpqqHw.png"/>
          <p:cNvPicPr>
            <a:picLocks noChangeAspect="1" noChangeArrowheads="1"/>
          </p:cNvPicPr>
          <p:nvPr/>
        </p:nvPicPr>
        <p:blipFill>
          <a:blip r:embed="rId2" cstate="print"/>
          <a:srcRect/>
          <a:stretch>
            <a:fillRect/>
          </a:stretch>
        </p:blipFill>
        <p:spPr bwMode="auto">
          <a:xfrm>
            <a:off x="1406768" y="1336432"/>
            <a:ext cx="6569613" cy="5278062"/>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90209"/>
            <a:ext cx="7886700" cy="1325563"/>
          </a:xfrm>
        </p:spPr>
        <p:txBody>
          <a:bodyPr>
            <a:normAutofit fontScale="90000"/>
          </a:bodyPr>
          <a:lstStyle/>
          <a:p>
            <a:pPr algn="ctr"/>
            <a:r>
              <a:rPr lang="en-IN" sz="4000" dirty="0"/>
              <a:t> </a:t>
            </a:r>
            <a:r>
              <a:rPr lang="en-US" sz="4000" dirty="0"/>
              <a:t/>
            </a:r>
            <a:br>
              <a:rPr lang="en-US" sz="4000" dirty="0"/>
            </a:br>
            <a:r>
              <a:rPr lang="en-IN" sz="4400" b="1" dirty="0">
                <a:latin typeface="Times New Roman" pitchFamily="18" charset="0"/>
                <a:cs typeface="Times New Roman" pitchFamily="18" charset="0"/>
              </a:rPr>
              <a:t>SOFTWARE</a:t>
            </a:r>
            <a:r>
              <a:rPr lang="en-IN" sz="4000" b="1" dirty="0"/>
              <a:t> </a:t>
            </a:r>
            <a:r>
              <a:rPr lang="en-IN" sz="4400" b="1" dirty="0">
                <a:latin typeface="Times New Roman" pitchFamily="18" charset="0"/>
                <a:cs typeface="Times New Roman" pitchFamily="18" charset="0"/>
              </a:rPr>
              <a:t>REQUIREMENTS</a:t>
            </a:r>
            <a:r>
              <a:rPr lang="en-IN" sz="4000" b="1" dirty="0"/>
              <a:t>: </a:t>
            </a:r>
            <a:r>
              <a:rPr lang="en-US" sz="4000" dirty="0"/>
              <a:t/>
            </a:r>
            <a:br>
              <a:rPr lang="en-US" sz="4000" dirty="0"/>
            </a:b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lvl="0">
              <a:lnSpc>
                <a:spcPct val="150000"/>
              </a:lnSpc>
            </a:pPr>
            <a:r>
              <a:rPr lang="en-US" sz="2400" dirty="0">
                <a:latin typeface="Times New Roman" pitchFamily="18" charset="0"/>
                <a:cs typeface="Times New Roman" pitchFamily="18" charset="0"/>
              </a:rPr>
              <a:t>Python (3.7 or above)</a:t>
            </a:r>
          </a:p>
          <a:p>
            <a:pPr lvl="0">
              <a:lnSpc>
                <a:spcPct val="150000"/>
              </a:lnSpc>
            </a:pPr>
            <a:r>
              <a:rPr lang="en-US" sz="2400" dirty="0" err="1">
                <a:latin typeface="Times New Roman" pitchFamily="18" charset="0"/>
                <a:cs typeface="Times New Roman" pitchFamily="18" charset="0"/>
              </a:rPr>
              <a:t>TensorFlow</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Keras</a:t>
            </a:r>
            <a:r>
              <a:rPr lang="en-US" sz="2400" dirty="0">
                <a:latin typeface="Times New Roman" pitchFamily="18" charset="0"/>
                <a:cs typeface="Times New Roman" pitchFamily="18" charset="0"/>
              </a:rPr>
              <a:t> (2.x)</a:t>
            </a:r>
          </a:p>
          <a:p>
            <a:pPr lvl="0">
              <a:lnSpc>
                <a:spcPct val="150000"/>
              </a:lnSpc>
            </a:pPr>
            <a:r>
              <a:rPr lang="en-US" sz="2400" dirty="0">
                <a:latin typeface="Times New Roman" pitchFamily="18" charset="0"/>
                <a:cs typeface="Times New Roman" pitchFamily="18" charset="0"/>
              </a:rPr>
              <a:t>NLTK or </a:t>
            </a:r>
            <a:r>
              <a:rPr lang="en-US" sz="2400" dirty="0" err="1">
                <a:latin typeface="Times New Roman" pitchFamily="18" charset="0"/>
                <a:cs typeface="Times New Roman" pitchFamily="18" charset="0"/>
              </a:rPr>
              <a:t>SpaCy</a:t>
            </a:r>
            <a:r>
              <a:rPr lang="en-US" sz="2400" dirty="0">
                <a:latin typeface="Times New Roman" pitchFamily="18" charset="0"/>
                <a:cs typeface="Times New Roman" pitchFamily="18" charset="0"/>
              </a:rPr>
              <a:t> for text preprocessing</a:t>
            </a:r>
          </a:p>
          <a:p>
            <a:pPr lvl="0">
              <a:lnSpc>
                <a:spcPct val="150000"/>
              </a:lnSpc>
            </a:pPr>
            <a:r>
              <a:rPr lang="en-US" sz="2400" dirty="0" err="1">
                <a:latin typeface="Times New Roman" pitchFamily="18" charset="0"/>
                <a:cs typeface="Times New Roman" pitchFamily="18" charset="0"/>
              </a:rPr>
              <a:t>Jupyter</a:t>
            </a:r>
            <a:r>
              <a:rPr lang="en-US" sz="2400" dirty="0">
                <a:latin typeface="Times New Roman" pitchFamily="18" charset="0"/>
                <a:cs typeface="Times New Roman" pitchFamily="18" charset="0"/>
              </a:rPr>
              <a:t> Notebook for development and experimentation</a:t>
            </a:r>
          </a:p>
          <a:p>
            <a:pPr lvl="0">
              <a:lnSpc>
                <a:spcPct val="150000"/>
              </a:lnSpc>
            </a:pPr>
            <a:r>
              <a:rPr lang="en-US" sz="2400" dirty="0">
                <a:latin typeface="Times New Roman" pitchFamily="18" charset="0"/>
                <a:cs typeface="Times New Roman" pitchFamily="18" charset="0"/>
              </a:rPr>
              <a:t>Pandas and </a:t>
            </a:r>
            <a:r>
              <a:rPr lang="en-US" sz="2400" dirty="0" err="1">
                <a:latin typeface="Times New Roman" pitchFamily="18" charset="0"/>
                <a:cs typeface="Times New Roman" pitchFamily="18" charset="0"/>
              </a:rPr>
              <a:t>NumPy</a:t>
            </a:r>
            <a:r>
              <a:rPr lang="en-US" sz="2400" dirty="0">
                <a:latin typeface="Times New Roman" pitchFamily="18" charset="0"/>
                <a:cs typeface="Times New Roman" pitchFamily="18" charset="0"/>
              </a:rPr>
              <a:t> for data handling and manipulation</a:t>
            </a:r>
          </a:p>
          <a:p>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30886"/>
            <a:ext cx="7886700" cy="1325563"/>
          </a:xfrm>
        </p:spPr>
        <p:txBody>
          <a:bodyPr/>
          <a:lstStyle/>
          <a:p>
            <a:pPr algn="ctr"/>
            <a:r>
              <a:rPr lang="en-US" sz="4000" b="1" dirty="0">
                <a:latin typeface="Times New Roman" pitchFamily="18" charset="0"/>
                <a:cs typeface="Times New Roman" pitchFamily="18" charset="0"/>
              </a:rPr>
              <a:t>HARDWARE REQUIREMENTS:</a:t>
            </a:r>
            <a:r>
              <a:rPr lang="en-US" dirty="0"/>
              <a:t/>
            </a:r>
            <a:br>
              <a:rPr lang="en-US" dirty="0"/>
            </a:br>
            <a:endParaRPr lang="en-US" dirty="0"/>
          </a:p>
        </p:txBody>
      </p:sp>
      <p:sp>
        <p:nvSpPr>
          <p:cNvPr id="3" name="Content Placeholder 2"/>
          <p:cNvSpPr>
            <a:spLocks noGrp="1"/>
          </p:cNvSpPr>
          <p:nvPr>
            <p:ph idx="1"/>
          </p:nvPr>
        </p:nvSpPr>
        <p:spPr/>
        <p:txBody>
          <a:bodyPr/>
          <a:lstStyle/>
          <a:p>
            <a:pPr>
              <a:buNone/>
            </a:pPr>
            <a:endParaRPr lang="en-US" dirty="0"/>
          </a:p>
          <a:p>
            <a:pPr lvl="0">
              <a:lnSpc>
                <a:spcPct val="150000"/>
              </a:lnSpc>
            </a:pPr>
            <a:r>
              <a:rPr lang="en-US" sz="2400" dirty="0">
                <a:latin typeface="Times New Roman" pitchFamily="18" charset="0"/>
                <a:cs typeface="Times New Roman" pitchFamily="18" charset="0"/>
              </a:rPr>
              <a:t>Minimum 8 GB RAM (16 GB recommended)</a:t>
            </a:r>
          </a:p>
          <a:p>
            <a:pPr lvl="0">
              <a:lnSpc>
                <a:spcPct val="150000"/>
              </a:lnSpc>
            </a:pPr>
            <a:r>
              <a:rPr lang="en-US" sz="2400" dirty="0">
                <a:latin typeface="Times New Roman" pitchFamily="18" charset="0"/>
                <a:cs typeface="Times New Roman" pitchFamily="18" charset="0"/>
              </a:rPr>
              <a:t>NVIDIA GPU (with CUDA support) for training deep learning models</a:t>
            </a:r>
          </a:p>
          <a:p>
            <a:pPr lvl="0">
              <a:lnSpc>
                <a:spcPct val="150000"/>
              </a:lnSpc>
            </a:pPr>
            <a:r>
              <a:rPr lang="en-US" sz="2400" dirty="0">
                <a:latin typeface="Times New Roman" pitchFamily="18" charset="0"/>
                <a:cs typeface="Times New Roman" pitchFamily="18" charset="0"/>
              </a:rPr>
              <a:t>At least 10 GB of free disk space for datasets and model storage</a:t>
            </a:r>
          </a:p>
          <a:p>
            <a:pPr lvl="0">
              <a:lnSpc>
                <a:spcPct val="150000"/>
              </a:lnSpc>
            </a:pPr>
            <a:r>
              <a:rPr lang="en-US" sz="2400" dirty="0">
                <a:latin typeface="Times New Roman" pitchFamily="18" charset="0"/>
                <a:cs typeface="Times New Roman" pitchFamily="18" charset="0"/>
              </a:rPr>
              <a:t>A modern processor (Intel i5 or equivalent)</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26F555-71D3-9403-3230-C32BF7B3D7F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RESULT:</a:t>
            </a:r>
            <a:endParaRPr lang="en-IN" b="1"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cstate="print"/>
          <a:srcRect/>
          <a:stretch>
            <a:fillRect/>
          </a:stretch>
        </p:blipFill>
        <p:spPr bwMode="auto">
          <a:xfrm>
            <a:off x="0" y="1702191"/>
            <a:ext cx="4360985" cy="3404381"/>
          </a:xfrm>
          <a:prstGeom prst="rect">
            <a:avLst/>
          </a:prstGeom>
          <a:noFill/>
          <a:ln w="9525">
            <a:noFill/>
            <a:miter lim="800000"/>
            <a:headEnd/>
            <a:tailEnd/>
          </a:ln>
        </p:spPr>
      </p:pic>
      <p:pic>
        <p:nvPicPr>
          <p:cNvPr id="1027" name="Picture 3"/>
          <p:cNvPicPr>
            <a:picLocks noChangeAspect="1" noChangeArrowheads="1"/>
          </p:cNvPicPr>
          <p:nvPr/>
        </p:nvPicPr>
        <p:blipFill>
          <a:blip r:embed="rId3" cstate="print"/>
          <a:srcRect l="6480"/>
          <a:stretch>
            <a:fillRect/>
          </a:stretch>
        </p:blipFill>
        <p:spPr bwMode="auto">
          <a:xfrm>
            <a:off x="4600134" y="1786596"/>
            <a:ext cx="4543866" cy="3334043"/>
          </a:xfrm>
          <a:prstGeom prst="rect">
            <a:avLst/>
          </a:prstGeom>
          <a:noFill/>
          <a:ln w="9525">
            <a:noFill/>
            <a:miter lim="800000"/>
            <a:headEnd/>
            <a:tailEnd/>
          </a:ln>
        </p:spPr>
      </p:pic>
    </p:spTree>
    <p:extLst>
      <p:ext uri="{BB962C8B-B14F-4D97-AF65-F5344CB8AC3E}">
        <p14:creationId xmlns="" xmlns:p14="http://schemas.microsoft.com/office/powerpoint/2010/main" val="30559720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itchFamily="18" charset="0"/>
                <a:cs typeface="Times New Roman" pitchFamily="18" charset="0"/>
              </a:rPr>
              <a:t>CONCLUSION</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nSpc>
                <a:spcPct val="150000"/>
              </a:lnSpc>
            </a:pPr>
            <a:r>
              <a:rPr lang="en-US" sz="2400" b="1" dirty="0">
                <a:latin typeface="Times New Roman" pitchFamily="18" charset="0"/>
                <a:cs typeface="Times New Roman" pitchFamily="18" charset="0"/>
              </a:rPr>
              <a:t>Strengths</a:t>
            </a:r>
            <a:r>
              <a:rPr lang="en-US" sz="2400" dirty="0">
                <a:latin typeface="Times New Roman" pitchFamily="18" charset="0"/>
                <a:cs typeface="Times New Roman" pitchFamily="18" charset="0"/>
              </a:rPr>
              <a:t>: RNNs are ideal for sequential data, capturing long-range dependencies in text, improving tasks like sentiment analysis.</a:t>
            </a:r>
          </a:p>
          <a:p>
            <a:pPr>
              <a:lnSpc>
                <a:spcPct val="150000"/>
              </a:lnSpc>
            </a:pPr>
            <a:r>
              <a:rPr lang="en-US" sz="2400" b="1" dirty="0">
                <a:latin typeface="Times New Roman" pitchFamily="18" charset="0"/>
                <a:cs typeface="Times New Roman" pitchFamily="18" charset="0"/>
              </a:rPr>
              <a:t>Challenges</a:t>
            </a:r>
            <a:r>
              <a:rPr lang="en-US" sz="2400" dirty="0">
                <a:latin typeface="Times New Roman" pitchFamily="18" charset="0"/>
                <a:cs typeface="Times New Roman" pitchFamily="18" charset="0"/>
              </a:rPr>
              <a:t>: Basic RNNs struggle with long sequences (vanishing gradients) and require significant computational resources.</a:t>
            </a:r>
          </a:p>
          <a:p>
            <a:pPr>
              <a:lnSpc>
                <a:spcPct val="150000"/>
              </a:lnSpc>
            </a:pPr>
            <a:r>
              <a:rPr lang="en-US" sz="2400" b="1" dirty="0">
                <a:latin typeface="Times New Roman" pitchFamily="18" charset="0"/>
                <a:cs typeface="Times New Roman" pitchFamily="18" charset="0"/>
              </a:rPr>
              <a:t>Advancements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LSTM </a:t>
            </a:r>
            <a:r>
              <a:rPr lang="en-US" sz="2400" dirty="0">
                <a:latin typeface="Times New Roman" pitchFamily="18" charset="0"/>
                <a:cs typeface="Times New Roman" pitchFamily="18" charset="0"/>
              </a:rPr>
              <a:t>overcome RNN limitations, enabling better performance, with future potential in attention mechanisms and transfer learning (e.g., BERT).</a:t>
            </a:r>
          </a:p>
          <a:p>
            <a:pPr>
              <a:lnSpc>
                <a:spcPct val="150000"/>
              </a:lnSpc>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681742" y="1213598"/>
            <a:ext cx="7780516" cy="5429249"/>
          </a:xfrm>
        </p:spPr>
        <p:txBody>
          <a:bodyPr>
            <a:noAutofit/>
          </a:bodyPr>
          <a:lstStyle/>
          <a:p>
            <a:pPr algn="ctr">
              <a:buFont typeface="Wingdings" panose="05000000000000000000" pitchFamily="2" charset="2"/>
              <a:buNone/>
            </a:pPr>
            <a:r>
              <a:rPr lang="en-US" altLang="en-US" sz="2800" b="1" dirty="0" smtClean="0">
                <a:latin typeface="Times New Roman" pitchFamily="18" charset="0"/>
                <a:ea typeface="Cambria" panose="02040503050406030204" pitchFamily="18" charset="0"/>
                <a:cs typeface="Times New Roman" pitchFamily="18" charset="0"/>
              </a:rPr>
              <a:t>CONTENTS</a:t>
            </a:r>
            <a:endParaRPr lang="en-US" altLang="en-US" sz="2000" dirty="0">
              <a:latin typeface="Times New Roman" pitchFamily="18" charset="0"/>
              <a:ea typeface="Cambria" panose="02040503050406030204" pitchFamily="18" charset="0"/>
              <a:cs typeface="Times New Roman" pitchFamily="18" charset="0"/>
            </a:endParaRPr>
          </a:p>
          <a:p>
            <a:r>
              <a:rPr lang="en-US" altLang="en-US" sz="2000" dirty="0">
                <a:latin typeface="Times New Roman" pitchFamily="18" charset="0"/>
                <a:ea typeface="Cambria" panose="02040503050406030204" pitchFamily="18" charset="0"/>
                <a:cs typeface="Times New Roman" pitchFamily="18" charset="0"/>
              </a:rPr>
              <a:t>Introduction</a:t>
            </a:r>
          </a:p>
          <a:p>
            <a:r>
              <a:rPr lang="en-IN" altLang="en-US" sz="2000" dirty="0">
                <a:latin typeface="Times New Roman" pitchFamily="18" charset="0"/>
                <a:ea typeface="Cambria" panose="02040503050406030204" pitchFamily="18" charset="0"/>
                <a:cs typeface="Times New Roman" pitchFamily="18" charset="0"/>
              </a:rPr>
              <a:t>Objective</a:t>
            </a:r>
            <a:endParaRPr lang="en-US" altLang="en-US" sz="2000" dirty="0">
              <a:latin typeface="Times New Roman" pitchFamily="18" charset="0"/>
              <a:ea typeface="Cambria" panose="02040503050406030204" pitchFamily="18" charset="0"/>
              <a:cs typeface="Times New Roman" pitchFamily="18" charset="0"/>
            </a:endParaRPr>
          </a:p>
          <a:p>
            <a:r>
              <a:rPr lang="en-US" altLang="en-US" sz="2000" dirty="0">
                <a:latin typeface="Times New Roman" pitchFamily="18" charset="0"/>
                <a:ea typeface="Cambria" panose="02040503050406030204" pitchFamily="18" charset="0"/>
                <a:cs typeface="Times New Roman" pitchFamily="18" charset="0"/>
              </a:rPr>
              <a:t>Literature Survey</a:t>
            </a:r>
          </a:p>
          <a:p>
            <a:r>
              <a:rPr lang="en-US" altLang="en-US" sz="2000" dirty="0">
                <a:latin typeface="Times New Roman" pitchFamily="18" charset="0"/>
                <a:ea typeface="Cambria" panose="02040503050406030204" pitchFamily="18" charset="0"/>
                <a:cs typeface="Times New Roman" pitchFamily="18" charset="0"/>
              </a:rPr>
              <a:t>Existing System</a:t>
            </a:r>
          </a:p>
          <a:p>
            <a:r>
              <a:rPr lang="en-US" altLang="en-US" sz="2000" dirty="0">
                <a:latin typeface="Times New Roman" pitchFamily="18" charset="0"/>
                <a:ea typeface="Cambria" panose="02040503050406030204" pitchFamily="18" charset="0"/>
                <a:cs typeface="Times New Roman" pitchFamily="18" charset="0"/>
              </a:rPr>
              <a:t>Problem Statement</a:t>
            </a:r>
          </a:p>
          <a:p>
            <a:r>
              <a:rPr lang="en-US" altLang="en-US" sz="2000" dirty="0">
                <a:latin typeface="Times New Roman" pitchFamily="18" charset="0"/>
                <a:ea typeface="Cambria" panose="02040503050406030204" pitchFamily="18" charset="0"/>
                <a:cs typeface="Times New Roman" pitchFamily="18" charset="0"/>
              </a:rPr>
              <a:t>Proposed System</a:t>
            </a:r>
          </a:p>
          <a:p>
            <a:r>
              <a:rPr lang="en-US" altLang="en-US" sz="2000" dirty="0">
                <a:latin typeface="Times New Roman" pitchFamily="18" charset="0"/>
                <a:ea typeface="Cambria" panose="02040503050406030204" pitchFamily="18" charset="0"/>
                <a:cs typeface="Times New Roman" pitchFamily="18" charset="0"/>
              </a:rPr>
              <a:t>Architecture</a:t>
            </a:r>
          </a:p>
          <a:p>
            <a:r>
              <a:rPr lang="en-US" altLang="en-US" sz="2000" dirty="0">
                <a:latin typeface="Times New Roman" pitchFamily="18" charset="0"/>
                <a:ea typeface="Cambria" panose="02040503050406030204" pitchFamily="18" charset="0"/>
                <a:cs typeface="Times New Roman" pitchFamily="18" charset="0"/>
              </a:rPr>
              <a:t>Flow Diagrams</a:t>
            </a:r>
          </a:p>
          <a:p>
            <a:r>
              <a:rPr lang="en-US" altLang="en-US" sz="2000" dirty="0">
                <a:latin typeface="Times New Roman" pitchFamily="18" charset="0"/>
                <a:ea typeface="Cambria" panose="02040503050406030204" pitchFamily="18" charset="0"/>
                <a:cs typeface="Times New Roman" pitchFamily="18" charset="0"/>
              </a:rPr>
              <a:t>Software Requirements</a:t>
            </a:r>
          </a:p>
          <a:p>
            <a:r>
              <a:rPr lang="en-IN" altLang="en-US" sz="2000" dirty="0">
                <a:latin typeface="Times New Roman" pitchFamily="18" charset="0"/>
                <a:ea typeface="Cambria" panose="02040503050406030204" pitchFamily="18" charset="0"/>
                <a:cs typeface="Times New Roman" pitchFamily="18" charset="0"/>
              </a:rPr>
              <a:t>Hardware Requirements</a:t>
            </a:r>
          </a:p>
          <a:p>
            <a:r>
              <a:rPr lang="en-IN" altLang="en-US" sz="2000" dirty="0">
                <a:latin typeface="Times New Roman" pitchFamily="18" charset="0"/>
                <a:ea typeface="Cambria" panose="02040503050406030204" pitchFamily="18" charset="0"/>
                <a:cs typeface="Times New Roman" pitchFamily="18" charset="0"/>
              </a:rPr>
              <a:t>Result</a:t>
            </a:r>
            <a:endParaRPr lang="en-US" altLang="en-US" sz="2000" dirty="0">
              <a:latin typeface="Times New Roman" pitchFamily="18" charset="0"/>
              <a:ea typeface="Cambria" panose="02040503050406030204" pitchFamily="18" charset="0"/>
              <a:cs typeface="Times New Roman" pitchFamily="18" charset="0"/>
            </a:endParaRPr>
          </a:p>
          <a:p>
            <a:r>
              <a:rPr lang="en-US" altLang="en-US" sz="2000" dirty="0">
                <a:latin typeface="Times New Roman" pitchFamily="18" charset="0"/>
                <a:ea typeface="Cambria" panose="02040503050406030204" pitchFamily="18" charset="0"/>
                <a:cs typeface="Times New Roman" pitchFamily="18" charset="0"/>
              </a:rPr>
              <a:t>Conclusion</a:t>
            </a:r>
          </a:p>
          <a:p>
            <a:r>
              <a:rPr lang="en-US" altLang="en-US" sz="2000" dirty="0">
                <a:latin typeface="Times New Roman" pitchFamily="18" charset="0"/>
                <a:ea typeface="Cambria" panose="02040503050406030204" pitchFamily="18" charset="0"/>
                <a:cs typeface="Times New Roman" pitchFamily="18" charset="0"/>
              </a:rPr>
              <a:t>References</a:t>
            </a:r>
          </a:p>
          <a:p>
            <a:pPr marL="0" indent="0">
              <a:buNone/>
            </a:pPr>
            <a:endParaRPr lang="en-US" altLang="en-US" sz="2000" dirty="0">
              <a:latin typeface="Times New Roman" pitchFamily="18" charset="0"/>
              <a:ea typeface="Cambria" panose="02040503050406030204" pitchFamily="18" charset="0"/>
              <a:cs typeface="Times New Roman" pitchFamily="18" charset="0"/>
            </a:endParaRPr>
          </a:p>
          <a:p>
            <a:pPr marL="0" indent="0">
              <a:buNone/>
            </a:pPr>
            <a:endParaRPr lang="en-US" altLang="en-US" sz="2000" dirty="0">
              <a:latin typeface="Times New Roman" pitchFamily="18" charset="0"/>
              <a:ea typeface="Cambria" panose="02040503050406030204" pitchFamily="18" charset="0"/>
              <a:cs typeface="Times New Roman" pitchFamily="18" charset="0"/>
            </a:endParaRPr>
          </a:p>
        </p:txBody>
      </p:sp>
    </p:spTree>
    <p:extLst>
      <p:ext uri="{BB962C8B-B14F-4D97-AF65-F5344CB8AC3E}">
        <p14:creationId xmlns="" xmlns:p14="http://schemas.microsoft.com/office/powerpoint/2010/main" val="10645080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itchFamily="18" charset="0"/>
                <a:cs typeface="Times New Roman" pitchFamily="18" charset="0"/>
              </a:rPr>
              <a:t>REFERENCES</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42717" y="1319187"/>
            <a:ext cx="7886700" cy="5032375"/>
          </a:xfrm>
        </p:spPr>
        <p:txBody>
          <a:bodyPr>
            <a:noAutofit/>
          </a:bodyPr>
          <a:lstStyle/>
          <a:p>
            <a:pPr marL="342900" lvl="0" indent="-342900" algn="just">
              <a:lnSpc>
                <a:spcPct val="150000"/>
              </a:lnSpc>
              <a:buFont typeface="+mj-lt"/>
              <a:buAutoNum type="arabicPeriod"/>
            </a:pPr>
            <a:r>
              <a:rPr lang="en-US" sz="1400" dirty="0" err="1" smtClean="0">
                <a:latin typeface="Times New Roman" pitchFamily="18" charset="0"/>
                <a:cs typeface="Times New Roman" pitchFamily="18" charset="0"/>
              </a:rPr>
              <a:t>Changshun</a:t>
            </a:r>
            <a:r>
              <a:rPr lang="en-US" sz="1400" dirty="0" smtClean="0">
                <a:latin typeface="Times New Roman" pitchFamily="18" charset="0"/>
                <a:cs typeface="Times New Roman" pitchFamily="18" charset="0"/>
              </a:rPr>
              <a:t> Du, Lei Huang</a:t>
            </a:r>
            <a:r>
              <a:rPr lang="en-IN"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Text Classification Research with Attention-based Recurrent Neural Networks</a:t>
            </a:r>
            <a:r>
              <a:rPr lang="en-IN" sz="1400" dirty="0" smtClean="0">
                <a:latin typeface="Times New Roman" pitchFamily="18" charset="0"/>
                <a:cs typeface="Times New Roman" pitchFamily="18" charset="0"/>
              </a:rPr>
              <a:t>,“ International </a:t>
            </a:r>
            <a:r>
              <a:rPr lang="en-US" sz="1400" dirty="0" smtClean="0">
                <a:latin typeface="Times New Roman" pitchFamily="18" charset="0"/>
                <a:cs typeface="Times New Roman" pitchFamily="18" charset="0"/>
              </a:rPr>
              <a:t>Journal of Computers Communications &amp; Control ISSN  1841-9836, 13(1), 50-61, February 2018.</a:t>
            </a:r>
          </a:p>
          <a:p>
            <a:pPr marL="342900" lvl="0" indent="-342900" algn="just">
              <a:lnSpc>
                <a:spcPct val="150000"/>
              </a:lnSpc>
              <a:buFont typeface="+mj-lt"/>
              <a:buAutoNum type="arabicPeriod"/>
            </a:pPr>
            <a:r>
              <a:rPr lang="en-US" sz="1400" dirty="0" smtClean="0">
                <a:latin typeface="Times New Roman" pitchFamily="18" charset="0"/>
                <a:cs typeface="Times New Roman" pitchFamily="18" charset="0"/>
              </a:rPr>
              <a:t>“</a:t>
            </a:r>
            <a:r>
              <a:rPr lang="en-US" sz="1400" dirty="0" err="1" smtClean="0">
                <a:latin typeface="Times New Roman" pitchFamily="18" charset="0"/>
                <a:cs typeface="Times New Roman" pitchFamily="18" charset="0"/>
              </a:rPr>
              <a:t>Ahlam</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Wahdan</a:t>
            </a: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Sendeyah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Hantoobi</a:t>
            </a:r>
            <a:r>
              <a:rPr lang="en-US" sz="1400" dirty="0" smtClean="0">
                <a:latin typeface="Times New Roman" pitchFamily="18" charset="0"/>
                <a:cs typeface="Times New Roman" pitchFamily="18" charset="0"/>
              </a:rPr>
              <a:t> , Said A. </a:t>
            </a:r>
            <a:r>
              <a:rPr lang="en-US" sz="1400" dirty="0" err="1" smtClean="0">
                <a:latin typeface="Times New Roman" pitchFamily="18" charset="0"/>
                <a:cs typeface="Times New Roman" pitchFamily="18" charset="0"/>
              </a:rPr>
              <a:t>Salloum</a:t>
            </a:r>
            <a:r>
              <a:rPr lang="en-US" sz="1400" dirty="0" smtClean="0">
                <a:latin typeface="Times New Roman" pitchFamily="18" charset="0"/>
                <a:cs typeface="Times New Roman" pitchFamily="18" charset="0"/>
              </a:rPr>
              <a:t> , </a:t>
            </a:r>
            <a:r>
              <a:rPr lang="en-US" sz="1400" dirty="0" err="1" smtClean="0">
                <a:latin typeface="Times New Roman" pitchFamily="18" charset="0"/>
                <a:cs typeface="Times New Roman" pitchFamily="18" charset="0"/>
              </a:rPr>
              <a:t>Khaled</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Shaalan</a:t>
            </a:r>
            <a:r>
              <a:rPr lang="en-US" sz="1400" dirty="0" smtClean="0">
                <a:latin typeface="Times New Roman" pitchFamily="18" charset="0"/>
                <a:cs typeface="Times New Roman" pitchFamily="18" charset="0"/>
              </a:rPr>
              <a:t> </a:t>
            </a:r>
            <a:r>
              <a:rPr lang="en-IN" sz="1400" dirty="0" smtClean="0">
                <a:latin typeface="Times New Roman" pitchFamily="18" charset="0"/>
                <a:cs typeface="Times New Roman" pitchFamily="18" charset="0"/>
              </a:rPr>
              <a:t>"</a:t>
            </a:r>
            <a:r>
              <a:rPr lang="en-US" sz="1400" dirty="0" smtClean="0">
                <a:latin typeface="Times New Roman" pitchFamily="18" charset="0"/>
                <a:cs typeface="Times New Roman" pitchFamily="18" charset="0"/>
              </a:rPr>
              <a:t>A systematic review of text classification research based on deep learning models in Arabic language </a:t>
            </a:r>
            <a:r>
              <a:rPr lang="en-IN"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International Journal of Electrical and Computer Engineering (IJECE) Vol. 10, No. 6, December 2020, pp. 6629~6643 ISSN: 2088-8708, DOI: 10.11591/ijece.v10i6.pp6629-6643</a:t>
            </a:r>
          </a:p>
          <a:p>
            <a:pPr marL="342900" lvl="0" indent="-342900" algn="just">
              <a:lnSpc>
                <a:spcPct val="150000"/>
              </a:lnSpc>
              <a:buFont typeface="+mj-lt"/>
              <a:buAutoNum type="arabicPeriod"/>
            </a:pPr>
            <a:r>
              <a:rPr lang="en-US" sz="1400" dirty="0" err="1" smtClean="0">
                <a:latin typeface="Times New Roman" pitchFamily="18" charset="0"/>
                <a:cs typeface="Times New Roman" pitchFamily="18" charset="0"/>
              </a:rPr>
              <a:t>Yeshwanth</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Zagabathuni</a:t>
            </a:r>
            <a:r>
              <a:rPr lang="en-IN"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Spam text classification using LSTM Recurrent Neural Network</a:t>
            </a:r>
            <a:r>
              <a:rPr lang="en-IN"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International Journal of Emerging Trends in Engineering Research</a:t>
            </a:r>
            <a:r>
              <a:rPr lang="en-IN"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Published Date : September 07, 2021</a:t>
            </a:r>
            <a:r>
              <a:rPr lang="en-IN" sz="1400" i="1" dirty="0" smtClean="0">
                <a:latin typeface="Times New Roman" pitchFamily="18" charset="0"/>
                <a:cs typeface="Times New Roman" pitchFamily="18" charset="0"/>
              </a:rPr>
              <a:t>. </a:t>
            </a:r>
            <a:endParaRPr lang="en-US" sz="1400" dirty="0" smtClean="0">
              <a:latin typeface="Times New Roman" pitchFamily="18" charset="0"/>
              <a:cs typeface="Times New Roman" pitchFamily="18" charset="0"/>
            </a:endParaRPr>
          </a:p>
          <a:p>
            <a:pPr marL="342900" lvl="0" indent="-342900" algn="just">
              <a:lnSpc>
                <a:spcPct val="150000"/>
              </a:lnSpc>
              <a:buFont typeface="+mj-lt"/>
              <a:buAutoNum type="arabicPeriod"/>
            </a:pPr>
            <a:r>
              <a:rPr lang="en-US" sz="1400" dirty="0" err="1" smtClean="0">
                <a:latin typeface="Times New Roman" pitchFamily="18" charset="0"/>
                <a:cs typeface="Times New Roman" pitchFamily="18" charset="0"/>
              </a:rPr>
              <a:t>Jaeyoung</a:t>
            </a:r>
            <a:r>
              <a:rPr lang="en-US" sz="1400" dirty="0" smtClean="0">
                <a:latin typeface="Times New Roman" pitchFamily="18" charset="0"/>
                <a:cs typeface="Times New Roman" pitchFamily="18" charset="0"/>
              </a:rPr>
              <a:t> Kim, </a:t>
            </a:r>
            <a:r>
              <a:rPr lang="en-US" sz="1400" dirty="0" err="1" smtClean="0">
                <a:latin typeface="Times New Roman" pitchFamily="18" charset="0"/>
                <a:cs typeface="Times New Roman" pitchFamily="18" charset="0"/>
              </a:rPr>
              <a:t>Sion</a:t>
            </a:r>
            <a:r>
              <a:rPr lang="en-US" sz="1400" dirty="0" smtClean="0">
                <a:latin typeface="Times New Roman" pitchFamily="18" charset="0"/>
                <a:cs typeface="Times New Roman" pitchFamily="18" charset="0"/>
              </a:rPr>
              <a:t> Jang and </a:t>
            </a:r>
            <a:r>
              <a:rPr lang="en-US" sz="1400" dirty="0" err="1" smtClean="0">
                <a:latin typeface="Times New Roman" pitchFamily="18" charset="0"/>
                <a:cs typeface="Times New Roman" pitchFamily="18" charset="0"/>
              </a:rPr>
              <a:t>Sungchul</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Choi</a:t>
            </a:r>
            <a:r>
              <a:rPr lang="en-IN"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Text Classification using Capsules</a:t>
            </a:r>
            <a:r>
              <a:rPr lang="en-IN"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arXiv:1808.03976v2 [cs.CL] 14 Aug 2018</a:t>
            </a:r>
          </a:p>
          <a:p>
            <a:pPr marL="342900" lvl="0" indent="-342900" algn="just">
              <a:lnSpc>
                <a:spcPct val="150000"/>
              </a:lnSpc>
              <a:buFont typeface="+mj-lt"/>
              <a:buAutoNum type="arabicPeriod"/>
            </a:pPr>
            <a:r>
              <a:rPr lang="en-US" sz="1400" dirty="0" err="1" smtClean="0">
                <a:latin typeface="Times New Roman" pitchFamily="18" charset="0"/>
                <a:cs typeface="Times New Roman" pitchFamily="18" charset="0"/>
              </a:rPr>
              <a:t>Ahsan</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Habib</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Asma</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Akter</a:t>
            </a:r>
            <a:r>
              <a:rPr lang="en-IN" sz="1400" dirty="0" smtClean="0">
                <a:latin typeface="Times New Roman" pitchFamily="18" charset="0"/>
                <a:cs typeface="Times New Roman" pitchFamily="18" charset="0"/>
              </a:rPr>
              <a:t>, "D</a:t>
            </a:r>
            <a:r>
              <a:rPr lang="en-US" sz="1400" dirty="0" err="1" smtClean="0">
                <a:latin typeface="Times New Roman" pitchFamily="18" charset="0"/>
                <a:cs typeface="Times New Roman" pitchFamily="18" charset="0"/>
              </a:rPr>
              <a:t>eep</a:t>
            </a:r>
            <a:r>
              <a:rPr lang="en-US" sz="1400" dirty="0" smtClean="0">
                <a:latin typeface="Times New Roman" pitchFamily="18" charset="0"/>
                <a:cs typeface="Times New Roman" pitchFamily="18" charset="0"/>
              </a:rPr>
              <a:t> learning </a:t>
            </a:r>
            <a:r>
              <a:rPr lang="en-US" sz="1400" dirty="0" err="1" smtClean="0">
                <a:latin typeface="Times New Roman" pitchFamily="18" charset="0"/>
                <a:cs typeface="Times New Roman" pitchFamily="18" charset="0"/>
              </a:rPr>
              <a:t>Bangla</a:t>
            </a:r>
            <a:r>
              <a:rPr lang="en-US" sz="1400" dirty="0" smtClean="0">
                <a:latin typeface="Times New Roman" pitchFamily="18" charset="0"/>
                <a:cs typeface="Times New Roman" pitchFamily="18" charset="0"/>
              </a:rPr>
              <a:t> text classification using recurrent neural network”, International Journal of Research in Advanced Engineering and Technology</a:t>
            </a:r>
            <a:r>
              <a:rPr lang="en-IN" sz="1400" dirty="0" smtClean="0">
                <a:latin typeface="Times New Roman" pitchFamily="18" charset="0"/>
                <a:cs typeface="Times New Roman" pitchFamily="18" charset="0"/>
              </a:rPr>
              <a:t>, </a:t>
            </a:r>
            <a:r>
              <a:rPr lang="en-US" sz="1400" dirty="0" smtClean="0">
                <a:latin typeface="Times New Roman" pitchFamily="18" charset="0"/>
                <a:cs typeface="Times New Roman" pitchFamily="18" charset="0"/>
              </a:rPr>
              <a:t>Published: 10-03-2022 Volume 8, Issue 1, 2022, Page No. 10-16</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109" y="949978"/>
            <a:ext cx="7886700" cy="1009652"/>
          </a:xfrm>
        </p:spPr>
        <p:txBody>
          <a:bodyPr>
            <a:normAutofit/>
          </a:bodyPr>
          <a:lstStyle/>
          <a:p>
            <a:pPr algn="ctr"/>
            <a:r>
              <a:rPr lang="en-IN" sz="4000" b="1" dirty="0">
                <a:latin typeface="Times New Roman" pitchFamily="18" charset="0"/>
                <a:cs typeface="Times New Roman" pitchFamily="18" charset="0"/>
              </a:rPr>
              <a:t>INTRODUCTION</a:t>
            </a:r>
            <a:endParaRPr lang="en-US" sz="4000" b="1" dirty="0">
              <a:latin typeface="Times New Roman" pitchFamily="18" charset="0"/>
              <a:cs typeface="Times New Roman" pitchFamily="18" charset="0"/>
            </a:endParaRPr>
          </a:p>
        </p:txBody>
      </p:sp>
      <p:sp>
        <p:nvSpPr>
          <p:cNvPr id="8" name="TextBox 7">
            <a:extLst>
              <a:ext uri="{FF2B5EF4-FFF2-40B4-BE49-F238E27FC236}">
                <a16:creationId xmlns="" xmlns:a16="http://schemas.microsoft.com/office/drawing/2014/main" id="{5BD2BE13-DC03-4333-9618-B8496C1A6272}"/>
              </a:ext>
            </a:extLst>
          </p:cNvPr>
          <p:cNvSpPr txBox="1"/>
          <p:nvPr/>
        </p:nvSpPr>
        <p:spPr>
          <a:xfrm>
            <a:off x="1098176" y="2088776"/>
            <a:ext cx="6947647" cy="3970318"/>
          </a:xfrm>
          <a:prstGeom prst="rect">
            <a:avLst/>
          </a:prstGeom>
          <a:noFill/>
        </p:spPr>
        <p:txBody>
          <a:bodyPr wrap="square" rtlCol="0">
            <a:spAutoFit/>
          </a:bodyPr>
          <a:lstStyle/>
          <a:p>
            <a:endParaRPr lang="en-IN" dirty="0"/>
          </a:p>
          <a:p>
            <a:pPr marL="285750" indent="-285750">
              <a:buFont typeface="Arial" panose="020B0604020202020204" pitchFamily="34" charset="0"/>
              <a:buChar char="•"/>
            </a:pPr>
            <a:r>
              <a:rPr lang="en-IN" b="1" dirty="0"/>
              <a:t>Text Classification</a:t>
            </a:r>
            <a:r>
              <a:rPr lang="en-IN" dirty="0"/>
              <a:t>: Essential for NLP tasks like sentiment analysis and topic categorization.</a:t>
            </a:r>
          </a:p>
          <a:p>
            <a:r>
              <a:rPr lang="en-IN" dirty="0"/>
              <a:t>  </a:t>
            </a:r>
          </a:p>
          <a:p>
            <a:pPr marL="285750" indent="-285750">
              <a:buFont typeface="Arial" panose="020B0604020202020204" pitchFamily="34" charset="0"/>
              <a:buChar char="•"/>
            </a:pPr>
            <a:r>
              <a:rPr lang="en-IN" b="1" dirty="0"/>
              <a:t>Traditional Methods</a:t>
            </a:r>
            <a:r>
              <a:rPr lang="en-IN" dirty="0"/>
              <a:t>: SVM and Naive Bayes struggle with sequential and contextual relationships in language.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RNNs</a:t>
            </a:r>
            <a:r>
              <a:rPr lang="en-IN" dirty="0"/>
              <a:t>: Process text sequentially but face the vanishing gradient problem.</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smtClean="0"/>
              <a:t>LSTM</a:t>
            </a:r>
            <a:r>
              <a:rPr lang="en-IN" dirty="0" smtClean="0"/>
              <a:t>: </a:t>
            </a:r>
            <a:endParaRPr lang="en-IN" dirty="0"/>
          </a:p>
          <a:p>
            <a:r>
              <a:rPr lang="en-IN" dirty="0"/>
              <a:t>	 - Overcome vanishing gradients.</a:t>
            </a:r>
          </a:p>
          <a:p>
            <a:r>
              <a:rPr lang="en-IN" dirty="0"/>
              <a:t>	 - Capture long-term dependencies effectively.</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itchFamily="18" charset="0"/>
                <a:cs typeface="Times New Roman" pitchFamily="18" charset="0"/>
              </a:rPr>
              <a:t>OBJECTIVE</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385482" y="1559859"/>
            <a:ext cx="8686799" cy="4751109"/>
          </a:xfrm>
        </p:spPr>
        <p:txBody>
          <a:bodyPr>
            <a:noAutofit/>
          </a:bodyPr>
          <a:lstStyle/>
          <a:p>
            <a:pPr>
              <a:lnSpc>
                <a:spcPct val="150000"/>
              </a:lnSpc>
            </a:pPr>
            <a:r>
              <a:rPr lang="en-US" sz="1800" dirty="0"/>
              <a:t>To develop an advanced text classification system using Recurrent Neural Networks (RNNs) that effectively analyzes and categorizes textual data across various domains, such as sentiment analysis, spam detection, and topic classification. By leveraging the sequential nature of text.</a:t>
            </a:r>
          </a:p>
          <a:p>
            <a:pPr>
              <a:lnSpc>
                <a:spcPct val="150000"/>
              </a:lnSpc>
            </a:pPr>
            <a:r>
              <a:rPr lang="en-US" sz="1800" dirty="0"/>
              <a:t> This project aims to enhance performance metrics like accuracy, precision </a:t>
            </a:r>
            <a:r>
              <a:rPr lang="en-US" sz="1800" dirty="0" err="1"/>
              <a:t>etc</a:t>
            </a:r>
            <a:r>
              <a:rPr lang="en-US" sz="1800" dirty="0"/>
              <a:t>,  showcasing the advantages of RNNs over traditional machine learning methods. </a:t>
            </a:r>
          </a:p>
          <a:p>
            <a:pPr>
              <a:lnSpc>
                <a:spcPct val="150000"/>
              </a:lnSpc>
            </a:pPr>
            <a:r>
              <a:rPr lang="en-US" sz="1800" dirty="0"/>
              <a:t>Ultimately, we aspire to demonstrate how RNNs can revolutionize text classification, making it more efficient and impactful.</a:t>
            </a:r>
            <a:endParaRPr lang="en-US" sz="24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itchFamily="18" charset="0"/>
                <a:cs typeface="Times New Roman" pitchFamily="18" charset="0"/>
              </a:rPr>
              <a:t>EXISTING SYSTEM</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1383174"/>
            <a:ext cx="7886700" cy="3709936"/>
          </a:xfrm>
        </p:spPr>
        <p:txBody>
          <a:bodyPr>
            <a:normAutofit/>
          </a:bodyPr>
          <a:lstStyle/>
          <a:p>
            <a:pPr marL="457200" indent="-457200">
              <a:buAutoNum type="arabicPeriod"/>
            </a:pPr>
            <a:r>
              <a:rPr lang="en-US" b="1" dirty="0"/>
              <a:t>Traditional Machine Learning Approaches</a:t>
            </a:r>
            <a:endParaRPr lang="en-US" dirty="0"/>
          </a:p>
          <a:p>
            <a:pPr>
              <a:buNone/>
            </a:pPr>
            <a:r>
              <a:rPr lang="en-US" b="1" dirty="0"/>
              <a:t>	a. Support Vector Machines (SVM)</a:t>
            </a:r>
            <a:endParaRPr lang="en-US" dirty="0"/>
          </a:p>
          <a:p>
            <a:r>
              <a:rPr lang="en-US" dirty="0"/>
              <a:t>SVMs find a hyperplane that separates classes in high-dimensional spaces.</a:t>
            </a:r>
            <a:endParaRPr lang="en-IN" dirty="0"/>
          </a:p>
          <a:p>
            <a:pPr>
              <a:buNone/>
            </a:pPr>
            <a:r>
              <a:rPr lang="en-US" b="1" dirty="0"/>
              <a:t>	b. Naive </a:t>
            </a:r>
            <a:r>
              <a:rPr lang="en-US" b="1" dirty="0" err="1"/>
              <a:t>Bayes</a:t>
            </a:r>
            <a:endParaRPr lang="en-US" dirty="0"/>
          </a:p>
          <a:p>
            <a:r>
              <a:rPr lang="en-US" dirty="0"/>
              <a:t>Based on Bayes' theorem, Naive Bayes assumes feature independence, making it suitable for tasks like spam detection.</a:t>
            </a:r>
            <a:endParaRPr lang="en-IN" dirty="0"/>
          </a:p>
          <a:p>
            <a:pPr>
              <a:buNone/>
            </a:pPr>
            <a:r>
              <a:rPr lang="en-US" b="1" dirty="0"/>
              <a:t>	c. Decision Trees and Random Forests</a:t>
            </a:r>
            <a:endParaRPr lang="en-US" dirty="0"/>
          </a:p>
          <a:p>
            <a:r>
              <a:rPr lang="en-US" dirty="0"/>
              <a:t>Decision trees create a tree-like model for decisions, while random forests average multiple trees for improved accuracy.</a:t>
            </a:r>
          </a:p>
          <a:p>
            <a:endParaRPr lang="en-US" dirty="0"/>
          </a:p>
          <a:p>
            <a:endParaRPr lang="en-US" dirty="0"/>
          </a:p>
          <a:p>
            <a:endParaRPr lang="en-US" dirty="0"/>
          </a:p>
        </p:txBody>
      </p:sp>
      <p:sp>
        <p:nvSpPr>
          <p:cNvPr id="4" name="Content Placeholder 2">
            <a:extLst>
              <a:ext uri="{FF2B5EF4-FFF2-40B4-BE49-F238E27FC236}">
                <a16:creationId xmlns="" xmlns:a16="http://schemas.microsoft.com/office/drawing/2014/main" id="{0DDBA9AF-4678-1B67-4261-7A941653A62E}"/>
              </a:ext>
            </a:extLst>
          </p:cNvPr>
          <p:cNvSpPr txBox="1">
            <a:spLocks/>
          </p:cNvSpPr>
          <p:nvPr/>
        </p:nvSpPr>
        <p:spPr>
          <a:xfrm>
            <a:off x="628650" y="5232105"/>
            <a:ext cx="7886700" cy="146366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Font typeface="Arial" panose="020B0604020202020204" pitchFamily="34" charset="0"/>
              <a:buNone/>
            </a:pPr>
            <a:r>
              <a:rPr lang="en-US" b="1" dirty="0"/>
              <a:t>2. Early Deep Learning Approaches</a:t>
            </a:r>
            <a:endParaRPr lang="en-US" dirty="0"/>
          </a:p>
          <a:p>
            <a:pPr>
              <a:buFont typeface="Arial" panose="020B0604020202020204" pitchFamily="34" charset="0"/>
              <a:buNone/>
            </a:pPr>
            <a:r>
              <a:rPr lang="en-US" b="1" dirty="0"/>
              <a:t>   Convolutional Neural Networks (CNNs)</a:t>
            </a:r>
            <a:endParaRPr lang="en-US" dirty="0"/>
          </a:p>
          <a:p>
            <a:r>
              <a:rPr lang="en-US" dirty="0"/>
              <a:t>Adapted from image processing, CNNs capture local patterns in text.</a:t>
            </a:r>
            <a:r>
              <a:rPr lang="en-US" b="1" dirty="0"/>
              <a:t>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A732923-AC26-4635-BF6F-8AE007D0E5EB}"/>
              </a:ext>
            </a:extLst>
          </p:cNvPr>
          <p:cNvSpPr>
            <a:spLocks noGrp="1"/>
          </p:cNvSpPr>
          <p:nvPr>
            <p:ph type="title"/>
          </p:nvPr>
        </p:nvSpPr>
        <p:spPr>
          <a:xfrm>
            <a:off x="1794062" y="634068"/>
            <a:ext cx="6014197" cy="1325563"/>
          </a:xfrm>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E5164DBB-FB0C-4F97-903A-7F9534178DB8}"/>
              </a:ext>
            </a:extLst>
          </p:cNvPr>
          <p:cNvSpPr>
            <a:spLocks noGrp="1"/>
          </p:cNvSpPr>
          <p:nvPr>
            <p:ph idx="1"/>
          </p:nvPr>
        </p:nvSpPr>
        <p:spPr>
          <a:xfrm>
            <a:off x="440391" y="1520825"/>
            <a:ext cx="7886700" cy="4351338"/>
          </a:xfrm>
        </p:spPr>
        <p:txBody>
          <a:bodyPr>
            <a:normAutofit/>
          </a:bodyPr>
          <a:lstStyle/>
          <a:p>
            <a:pPr>
              <a:lnSpc>
                <a:spcPct val="160000"/>
              </a:lnSpc>
            </a:pPr>
            <a:endParaRPr lang="en-US" sz="1800" dirty="0"/>
          </a:p>
          <a:p>
            <a:pPr marL="0" indent="0" algn="just">
              <a:lnSpc>
                <a:spcPct val="160000"/>
              </a:lnSpc>
              <a:buNone/>
            </a:pPr>
            <a:r>
              <a:rPr lang="en-US" sz="1800" dirty="0"/>
              <a:t>Text classification is essential in natural language processing, with applications in sentiment analysis and topic categorization. Traditional methods like Support Vector Machines (SVM) and Naive Bayes often fail to capture the complex sequential and contextual relationships in text. While Recurrent Neural Networks (RNNs) provide some solutions, they face challenges such as the vanishing gradient problem, limiting their effectiveness on longer sequences.</a:t>
            </a:r>
          </a:p>
          <a:p>
            <a:pPr marL="0" indent="0">
              <a:lnSpc>
                <a:spcPct val="160000"/>
              </a:lnSpc>
              <a:buNone/>
            </a:pPr>
            <a:endParaRPr lang="en-US" sz="1800" dirty="0"/>
          </a:p>
        </p:txBody>
      </p:sp>
    </p:spTree>
    <p:extLst>
      <p:ext uri="{BB962C8B-B14F-4D97-AF65-F5344CB8AC3E}">
        <p14:creationId xmlns="" xmlns:p14="http://schemas.microsoft.com/office/powerpoint/2010/main" val="25325048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889" y="1459229"/>
            <a:ext cx="7886700" cy="1325563"/>
          </a:xfrm>
        </p:spPr>
        <p:txBody>
          <a:bodyPr>
            <a:normAutofit/>
          </a:bodyPr>
          <a:lstStyle/>
          <a:p>
            <a:pPr algn="ctr"/>
            <a:r>
              <a:rPr lang="en-US" sz="4000" b="1" dirty="0"/>
              <a:t> LIMITATIONS OF EXISTING SYSTEM</a:t>
            </a:r>
            <a:r>
              <a:rPr lang="en-US" sz="4000" dirty="0"/>
              <a:t/>
            </a:r>
            <a:br>
              <a:rPr lang="en-US" sz="4000" dirty="0"/>
            </a:b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14582" y="2475913"/>
            <a:ext cx="7886700" cy="3419695"/>
          </a:xfrm>
        </p:spPr>
        <p:txBody>
          <a:bodyPr>
            <a:normAutofit/>
          </a:bodyPr>
          <a:lstStyle/>
          <a:p>
            <a:endParaRPr lang="en-US" sz="2000" dirty="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Context Capture: </a:t>
            </a:r>
            <a:r>
              <a:rPr lang="en-US" sz="2000" dirty="0">
                <a:latin typeface="Times New Roman" pitchFamily="18" charset="0"/>
                <a:cs typeface="Times New Roman" pitchFamily="18" charset="0"/>
              </a:rPr>
              <a:t>Traditional models often miss sequential meaning.</a:t>
            </a:r>
          </a:p>
          <a:p>
            <a:pPr lvl="0"/>
            <a:endParaRPr lang="en-US" sz="2000" dirty="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Scalability: </a:t>
            </a:r>
            <a:r>
              <a:rPr lang="en-US" sz="2000" dirty="0">
                <a:latin typeface="Times New Roman" pitchFamily="18" charset="0"/>
                <a:cs typeface="Times New Roman" pitchFamily="18" charset="0"/>
              </a:rPr>
              <a:t>Many methods struggle with large datasets.</a:t>
            </a:r>
          </a:p>
          <a:p>
            <a:pPr marL="0" lvl="0" indent="0">
              <a:buNone/>
            </a:pPr>
            <a:endParaRPr lang="en-US" sz="2000" dirty="0">
              <a:latin typeface="Times New Roman" pitchFamily="18" charset="0"/>
              <a:cs typeface="Times New Roman" pitchFamily="18" charset="0"/>
            </a:endParaRPr>
          </a:p>
          <a:p>
            <a:pPr lvl="0"/>
            <a:r>
              <a:rPr lang="en-US" sz="2000" b="1" dirty="0" err="1">
                <a:latin typeface="Times New Roman" pitchFamily="18" charset="0"/>
                <a:cs typeface="Times New Roman" pitchFamily="18" charset="0"/>
              </a:rPr>
              <a:t>Overfitting</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Basic models tend to </a:t>
            </a:r>
            <a:r>
              <a:rPr lang="en-US" sz="2000" dirty="0" err="1">
                <a:latin typeface="Times New Roman" pitchFamily="18" charset="0"/>
                <a:cs typeface="Times New Roman" pitchFamily="18" charset="0"/>
              </a:rPr>
              <a:t>overfit</a:t>
            </a:r>
            <a:r>
              <a:rPr lang="en-US" sz="2000" dirty="0">
                <a:latin typeface="Times New Roman" pitchFamily="18" charset="0"/>
                <a:cs typeface="Times New Roman" pitchFamily="18" charset="0"/>
              </a:rPr>
              <a:t> complex text data.</a:t>
            </a:r>
          </a:p>
          <a:p>
            <a:pPr lvl="0"/>
            <a:endParaRPr lang="en-US" sz="2000" dirty="0">
              <a:latin typeface="Times New Roman" pitchFamily="18" charset="0"/>
              <a:cs typeface="Times New Roman" pitchFamily="18" charset="0"/>
            </a:endParaRPr>
          </a:p>
          <a:p>
            <a:pPr lvl="0"/>
            <a:r>
              <a:rPr lang="en-US" sz="2000" b="1" dirty="0">
                <a:latin typeface="Times New Roman" pitchFamily="18" charset="0"/>
                <a:cs typeface="Times New Roman" pitchFamily="18" charset="0"/>
              </a:rPr>
              <a:t>Performance: </a:t>
            </a:r>
            <a:r>
              <a:rPr lang="en-US" sz="2000" dirty="0">
                <a:latin typeface="Times New Roman" pitchFamily="18" charset="0"/>
                <a:cs typeface="Times New Roman" pitchFamily="18" charset="0"/>
              </a:rPr>
              <a:t>Limited effectiveness on nuanced classification tasks.</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itchFamily="18" charset="0"/>
                <a:cs typeface="Times New Roman" pitchFamily="18" charset="0"/>
              </a:rPr>
              <a:t>LITERATURE SURVEY</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703384" y="1825625"/>
            <a:ext cx="7811965" cy="4351338"/>
          </a:xfrm>
        </p:spPr>
        <p:txBody>
          <a:bodyPr>
            <a:normAutofit fontScale="92500"/>
          </a:bodyPr>
          <a:lstStyle/>
          <a:p>
            <a:pPr>
              <a:lnSpc>
                <a:spcPct val="150000"/>
              </a:lnSpc>
              <a:buNone/>
            </a:pPr>
            <a:r>
              <a:rPr lang="en-US" dirty="0" smtClean="0">
                <a:latin typeface="Times New Roman" pitchFamily="18" charset="0"/>
                <a:cs typeface="Times New Roman" pitchFamily="18" charset="0"/>
              </a:rPr>
              <a:t>[1] </a:t>
            </a:r>
            <a:r>
              <a:rPr lang="en-US" b="1" dirty="0" smtClean="0">
                <a:latin typeface="Times New Roman" pitchFamily="18" charset="0"/>
                <a:cs typeface="Times New Roman" pitchFamily="18" charset="0"/>
              </a:rPr>
              <a:t>Text Classification with Attention-based Recurrent Neural Networks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Authors: </a:t>
            </a:r>
            <a:r>
              <a:rPr lang="en-US" dirty="0" smtClean="0">
                <a:latin typeface="Times New Roman" pitchFamily="18" charset="0"/>
                <a:cs typeface="Times New Roman" pitchFamily="18" charset="0"/>
              </a:rPr>
              <a:t>C. Du &amp; L. Huang (2018)</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Focus:</a:t>
            </a:r>
            <a:r>
              <a:rPr lang="en-US" dirty="0" smtClean="0">
                <a:latin typeface="Times New Roman" pitchFamily="18" charset="0"/>
                <a:cs typeface="Times New Roman" pitchFamily="18" charset="0"/>
              </a:rPr>
              <a:t> Attention-based RNNs for text classification.</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Results:</a:t>
            </a:r>
            <a:r>
              <a:rPr lang="en-US" dirty="0" smtClean="0">
                <a:latin typeface="Times New Roman" pitchFamily="18" charset="0"/>
                <a:cs typeface="Times New Roman" pitchFamily="18" charset="0"/>
              </a:rPr>
              <a:t> Improved performance in various text classification tasks.</a:t>
            </a:r>
          </a:p>
          <a:p>
            <a:pPr>
              <a:lnSpc>
                <a:spcPct val="150000"/>
              </a:lnSpc>
              <a:buNone/>
            </a:pPr>
            <a:r>
              <a:rPr lang="en-US" dirty="0" smtClean="0">
                <a:latin typeface="Times New Roman" pitchFamily="18" charset="0"/>
                <a:cs typeface="Times New Roman" pitchFamily="18" charset="0"/>
              </a:rPr>
              <a:t>[2</a:t>
            </a:r>
            <a:r>
              <a:rPr lang="en-US" dirty="0" smtClean="0">
                <a:latin typeface="Times New Roman" pitchFamily="18" charset="0"/>
                <a:cs typeface="Times New Roman" pitchFamily="18" charset="0"/>
              </a:rPr>
              <a:t>] </a:t>
            </a:r>
            <a:r>
              <a:rPr lang="en-US" b="1" dirty="0" smtClean="0">
                <a:latin typeface="Times New Roman" pitchFamily="18" charset="0"/>
                <a:cs typeface="Times New Roman" pitchFamily="18" charset="0"/>
              </a:rPr>
              <a:t>A Systematic Review of Text Classification Research Based on Deep </a:t>
            </a:r>
            <a:r>
              <a:rPr lang="en-US" b="1" dirty="0" smtClean="0">
                <a:latin typeface="Times New Roman" pitchFamily="18" charset="0"/>
                <a:cs typeface="Times New Roman" pitchFamily="18" charset="0"/>
              </a:rPr>
              <a:t>   Learning </a:t>
            </a:r>
            <a:r>
              <a:rPr lang="en-US" b="1" dirty="0" smtClean="0">
                <a:latin typeface="Times New Roman" pitchFamily="18" charset="0"/>
                <a:cs typeface="Times New Roman" pitchFamily="18" charset="0"/>
              </a:rPr>
              <a:t>Models in Arabic Language</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Authors: </a:t>
            </a:r>
            <a:r>
              <a:rPr lang="en-US" dirty="0" smtClean="0">
                <a:latin typeface="Times New Roman" pitchFamily="18" charset="0"/>
                <a:cs typeface="Times New Roman" pitchFamily="18" charset="0"/>
              </a:rPr>
              <a:t>A. </a:t>
            </a:r>
            <a:r>
              <a:rPr lang="en-US" dirty="0" err="1" smtClean="0">
                <a:latin typeface="Times New Roman" pitchFamily="18" charset="0"/>
                <a:cs typeface="Times New Roman" pitchFamily="18" charset="0"/>
              </a:rPr>
              <a:t>Wahdan</a:t>
            </a:r>
            <a:r>
              <a:rPr lang="en-US" dirty="0" smtClean="0">
                <a:latin typeface="Times New Roman" pitchFamily="18" charset="0"/>
                <a:cs typeface="Times New Roman" pitchFamily="18" charset="0"/>
              </a:rPr>
              <a:t>, S. </a:t>
            </a:r>
            <a:r>
              <a:rPr lang="en-US" dirty="0" err="1" smtClean="0">
                <a:latin typeface="Times New Roman" pitchFamily="18" charset="0"/>
                <a:cs typeface="Times New Roman" pitchFamily="18" charset="0"/>
              </a:rPr>
              <a:t>Hantoobi</a:t>
            </a:r>
            <a:r>
              <a:rPr lang="en-US" dirty="0" smtClean="0">
                <a:latin typeface="Times New Roman" pitchFamily="18" charset="0"/>
                <a:cs typeface="Times New Roman" pitchFamily="18" charset="0"/>
              </a:rPr>
              <a:t>, S. A. </a:t>
            </a:r>
            <a:r>
              <a:rPr lang="en-US" dirty="0" err="1" smtClean="0">
                <a:latin typeface="Times New Roman" pitchFamily="18" charset="0"/>
                <a:cs typeface="Times New Roman" pitchFamily="18" charset="0"/>
              </a:rPr>
              <a:t>Salloum</a:t>
            </a:r>
            <a:r>
              <a:rPr lang="en-US" dirty="0" smtClean="0">
                <a:latin typeface="Times New Roman" pitchFamily="18" charset="0"/>
                <a:cs typeface="Times New Roman" pitchFamily="18" charset="0"/>
              </a:rPr>
              <a:t>, K. </a:t>
            </a:r>
            <a:r>
              <a:rPr lang="en-US" dirty="0" err="1" smtClean="0">
                <a:latin typeface="Times New Roman" pitchFamily="18" charset="0"/>
                <a:cs typeface="Times New Roman" pitchFamily="18" charset="0"/>
              </a:rPr>
              <a:t>Shaalan</a:t>
            </a:r>
            <a:r>
              <a:rPr lang="en-US" dirty="0" smtClean="0">
                <a:latin typeface="Times New Roman" pitchFamily="18" charset="0"/>
                <a:cs typeface="Times New Roman" pitchFamily="18" charset="0"/>
              </a:rPr>
              <a:t> (2020)</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Focus:</a:t>
            </a:r>
            <a:r>
              <a:rPr lang="en-US" dirty="0" smtClean="0">
                <a:latin typeface="Times New Roman" pitchFamily="18" charset="0"/>
                <a:cs typeface="Times New Roman" pitchFamily="18" charset="0"/>
              </a:rPr>
              <a:t> Deep learning models for Arabic text classification.</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Results:</a:t>
            </a:r>
            <a:r>
              <a:rPr lang="en-US" dirty="0" smtClean="0">
                <a:latin typeface="Times New Roman" pitchFamily="18" charset="0"/>
                <a:cs typeface="Times New Roman" pitchFamily="18" charset="0"/>
              </a:rPr>
              <a:t> Insights into challenges and solutions in Arabic text processing.</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4000" b="1" dirty="0">
                <a:latin typeface="Times New Roman" pitchFamily="18" charset="0"/>
                <a:cs typeface="Times New Roman" pitchFamily="18" charset="0"/>
              </a:rPr>
              <a:t>LITERATURE SURVEY</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nSpc>
                <a:spcPct val="150000"/>
              </a:lnSpc>
              <a:buNone/>
            </a:pPr>
            <a:r>
              <a:rPr lang="en-US" dirty="0" smtClean="0">
                <a:latin typeface="Times New Roman" pitchFamily="18" charset="0"/>
                <a:cs typeface="Times New Roman" pitchFamily="18" charset="0"/>
              </a:rPr>
              <a:t>[3] </a:t>
            </a:r>
            <a:r>
              <a:rPr lang="en-US" b="1" dirty="0" smtClean="0">
                <a:latin typeface="Times New Roman" pitchFamily="18" charset="0"/>
                <a:cs typeface="Times New Roman" pitchFamily="18" charset="0"/>
              </a:rPr>
              <a:t>Spam Text Classification Using LSTM Recurrent Neural Network</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Authors:</a:t>
            </a:r>
            <a:r>
              <a:rPr lang="en-US" dirty="0" smtClean="0">
                <a:latin typeface="Times New Roman" pitchFamily="18" charset="0"/>
                <a:cs typeface="Times New Roman" pitchFamily="18" charset="0"/>
              </a:rPr>
              <a:t> Y. </a:t>
            </a:r>
            <a:r>
              <a:rPr lang="en-US" dirty="0" err="1" smtClean="0">
                <a:latin typeface="Times New Roman" pitchFamily="18" charset="0"/>
                <a:cs typeface="Times New Roman" pitchFamily="18" charset="0"/>
              </a:rPr>
              <a:t>Zagabathuni</a:t>
            </a:r>
            <a:r>
              <a:rPr lang="en-US" dirty="0" smtClean="0">
                <a:latin typeface="Times New Roman" pitchFamily="18" charset="0"/>
                <a:cs typeface="Times New Roman" pitchFamily="18" charset="0"/>
              </a:rPr>
              <a:t> (2021)</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Focus: </a:t>
            </a:r>
            <a:r>
              <a:rPr lang="en-US" dirty="0" smtClean="0">
                <a:latin typeface="Times New Roman" pitchFamily="18" charset="0"/>
                <a:cs typeface="Times New Roman" pitchFamily="18" charset="0"/>
              </a:rPr>
              <a:t>LSTM networks for spam classification.</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Results:</a:t>
            </a:r>
            <a:r>
              <a:rPr lang="en-US" dirty="0" smtClean="0">
                <a:latin typeface="Times New Roman" pitchFamily="18" charset="0"/>
                <a:cs typeface="Times New Roman" pitchFamily="18" charset="0"/>
              </a:rPr>
              <a:t> High performance in distinguishing spam from legitimate messages.</a:t>
            </a:r>
          </a:p>
          <a:p>
            <a:pPr>
              <a:lnSpc>
                <a:spcPct val="150000"/>
              </a:lnSpc>
              <a:buNone/>
            </a:pPr>
            <a:r>
              <a:rPr lang="en-US" dirty="0" smtClean="0">
                <a:latin typeface="Times New Roman" pitchFamily="18" charset="0"/>
                <a:cs typeface="Times New Roman" pitchFamily="18" charset="0"/>
              </a:rPr>
              <a:t>[4] </a:t>
            </a:r>
            <a:r>
              <a:rPr lang="en-US" b="1" dirty="0" smtClean="0">
                <a:latin typeface="Times New Roman" pitchFamily="18" charset="0"/>
                <a:cs typeface="Times New Roman" pitchFamily="18" charset="0"/>
              </a:rPr>
              <a:t>Text Classification Using Capsules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Authors:</a:t>
            </a:r>
            <a:r>
              <a:rPr lang="en-US" dirty="0" smtClean="0">
                <a:latin typeface="Times New Roman" pitchFamily="18" charset="0"/>
                <a:cs typeface="Times New Roman" pitchFamily="18" charset="0"/>
              </a:rPr>
              <a:t> J. Kim, S. Jang, S. </a:t>
            </a:r>
            <a:r>
              <a:rPr lang="en-US" dirty="0" err="1" smtClean="0">
                <a:latin typeface="Times New Roman" pitchFamily="18" charset="0"/>
                <a:cs typeface="Times New Roman" pitchFamily="18" charset="0"/>
              </a:rPr>
              <a:t>Choi</a:t>
            </a:r>
            <a:r>
              <a:rPr lang="en-US" dirty="0" smtClean="0">
                <a:latin typeface="Times New Roman" pitchFamily="18" charset="0"/>
                <a:cs typeface="Times New Roman" pitchFamily="18" charset="0"/>
              </a:rPr>
              <a:t> (2018)</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Focus:</a:t>
            </a:r>
            <a:r>
              <a:rPr lang="en-US" dirty="0" smtClean="0">
                <a:latin typeface="Times New Roman" pitchFamily="18" charset="0"/>
                <a:cs typeface="Times New Roman" pitchFamily="18" charset="0"/>
              </a:rPr>
              <a:t> Capsule Networks for text classification.</a:t>
            </a:r>
            <a:br>
              <a:rPr lang="en-US" dirty="0" smtClean="0">
                <a:latin typeface="Times New Roman" pitchFamily="18" charset="0"/>
                <a:cs typeface="Times New Roman" pitchFamily="18" charset="0"/>
              </a:rPr>
            </a:br>
            <a:r>
              <a:rPr lang="en-US" b="1" dirty="0" smtClean="0">
                <a:latin typeface="Times New Roman" pitchFamily="18" charset="0"/>
                <a:cs typeface="Times New Roman" pitchFamily="18" charset="0"/>
              </a:rPr>
              <a:t>Results:</a:t>
            </a:r>
            <a:r>
              <a:rPr lang="en-US" dirty="0" smtClean="0">
                <a:latin typeface="Times New Roman" pitchFamily="18" charset="0"/>
                <a:cs typeface="Times New Roman" pitchFamily="18" charset="0"/>
              </a:rPr>
              <a:t> Improved handling of complex linguistic structures in text.</a:t>
            </a:r>
            <a:endParaRPr lang="en-US" dirty="0">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D3F9EF61A60049BAFF133E05C9E85D" ma:contentTypeVersion="4" ma:contentTypeDescription="Create a new document." ma:contentTypeScope="" ma:versionID="d576bb87fcbe012f5c13835ed0d51819">
  <xsd:schema xmlns:xsd="http://www.w3.org/2001/XMLSchema" xmlns:xs="http://www.w3.org/2001/XMLSchema" xmlns:p="http://schemas.microsoft.com/office/2006/metadata/properties" xmlns:ns2="8c0d2376-7cc1-4fcb-86ee-a7ac6eca7267" targetNamespace="http://schemas.microsoft.com/office/2006/metadata/properties" ma:root="true" ma:fieldsID="1e022099f587932cb138bc1f5fd121c7" ns2:_="">
    <xsd:import namespace="8c0d2376-7cc1-4fcb-86ee-a7ac6eca726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0d2376-7cc1-4fcb-86ee-a7ac6eca72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EF7B288-6397-493F-9106-A520FEF82064}">
  <ds:schemaRefs>
    <ds:schemaRef ds:uri="http://schemas.microsoft.com/sharepoint/v3/contenttype/forms"/>
  </ds:schemaRefs>
</ds:datastoreItem>
</file>

<file path=customXml/itemProps2.xml><?xml version="1.0" encoding="utf-8"?>
<ds:datastoreItem xmlns:ds="http://schemas.openxmlformats.org/officeDocument/2006/customXml" ds:itemID="{87352C38-60D6-4473-9528-37DEAF8ECD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0d2376-7cc1-4fcb-86ee-a7ac6eca726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A8DB69-E98B-4336-980A-C8623A503A9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858</TotalTime>
  <Words>800</Words>
  <Application>Microsoft Office PowerPoint</Application>
  <PresentationFormat>On-screen Show (4:3)</PresentationFormat>
  <Paragraphs>136</Paragraphs>
  <Slides>20</Slides>
  <Notes>1</Notes>
  <HiddenSlides>0</HiddenSlides>
  <MMClips>0</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Office Theme</vt:lpstr>
      <vt:lpstr>Custom Design</vt:lpstr>
      <vt:lpstr>Slide 1</vt:lpstr>
      <vt:lpstr>Slide 2</vt:lpstr>
      <vt:lpstr>INTRODUCTION</vt:lpstr>
      <vt:lpstr>OBJECTIVE</vt:lpstr>
      <vt:lpstr>EXISTING SYSTEM</vt:lpstr>
      <vt:lpstr>PROBLEM STATEMENT</vt:lpstr>
      <vt:lpstr> LIMITATIONS OF EXISTING SYSTEM </vt:lpstr>
      <vt:lpstr>LITERATURE SURVEY</vt:lpstr>
      <vt:lpstr>LITERATURE SURVEY</vt:lpstr>
      <vt:lpstr>LITERATURE SURVEY</vt:lpstr>
      <vt:lpstr>PROPOSED SYSTEM</vt:lpstr>
      <vt:lpstr>PROPOSED SYSTEM</vt:lpstr>
      <vt:lpstr>PROPOSED SYSTEM</vt:lpstr>
      <vt:lpstr>ARCHITECTURE</vt:lpstr>
      <vt:lpstr>FLOW DIAGRAM</vt:lpstr>
      <vt:lpstr>  SOFTWARE REQUIREMENTS:  </vt:lpstr>
      <vt:lpstr>HARDWARE REQUIREMENTS: </vt:lpstr>
      <vt:lpstr>RESULT:</vt:lpstr>
      <vt:lpstr>CONCLUSION</vt:lpstr>
      <vt:lpstr>REFERENCES</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Sunitha</dc:creator>
  <cp:lastModifiedBy>intel</cp:lastModifiedBy>
  <cp:revision>68</cp:revision>
  <dcterms:created xsi:type="dcterms:W3CDTF">2023-11-27T05:29:55Z</dcterms:created>
  <dcterms:modified xsi:type="dcterms:W3CDTF">2024-12-18T13:38:50Z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0x010100ACD3F9EF61A60049BAFF133E05C9E85D</vt:lpwstr>
  </property>
</Properties>
</file>