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70" r:id="rId5"/>
    <p:sldId id="271" r:id="rId6"/>
    <p:sldId id="269" r:id="rId7"/>
    <p:sldId id="279" r:id="rId8"/>
    <p:sldId id="261" r:id="rId9"/>
    <p:sldId id="259" r:id="rId10"/>
    <p:sldId id="280" r:id="rId11"/>
    <p:sldId id="281" r:id="rId12"/>
    <p:sldId id="260" r:id="rId13"/>
    <p:sldId id="266" r:id="rId14"/>
    <p:sldId id="262" r:id="rId15"/>
    <p:sldId id="263" r:id="rId16"/>
    <p:sldId id="264" r:id="rId17"/>
    <p:sldId id="267" r:id="rId18"/>
    <p:sldId id="282" r:id="rId19"/>
    <p:sldId id="268" r:id="rId20"/>
    <p:sldId id="272" r:id="rId21"/>
    <p:sldId id="274" r:id="rId22"/>
    <p:sldId id="275"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FF"/>
    <a:srgbClr val="00FF00"/>
    <a:srgbClr val="1919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72" autoAdjust="0"/>
  </p:normalViewPr>
  <p:slideViewPr>
    <p:cSldViewPr snapToGrid="0">
      <p:cViewPr varScale="1">
        <p:scale>
          <a:sx n="69" d="100"/>
          <a:sy n="69" d="100"/>
        </p:scale>
        <p:origin x="1181" y="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77EDC-BD94-4CD0-833A-B3E72976B21F}" type="datetimeFigureOut">
              <a:rPr lang="en-GB" smtClean="0"/>
              <a:t>10/10/2024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50EE0-559F-4A26-B0EA-04539CBA3E53}" type="slidenum">
              <a:rPr lang="en-GB" smtClean="0"/>
              <a:t>‹#›</a:t>
            </a:fld>
            <a:endParaRPr lang="en-GB"/>
          </a:p>
        </p:txBody>
      </p:sp>
    </p:spTree>
    <p:extLst>
      <p:ext uri="{BB962C8B-B14F-4D97-AF65-F5344CB8AC3E}">
        <p14:creationId xmlns:p14="http://schemas.microsoft.com/office/powerpoint/2010/main" val="2982520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Might overrun a bit, if you need to leave, you need to leave</a:t>
            </a:r>
          </a:p>
          <a:p>
            <a:endParaRPr lang="en-GB" dirty="0"/>
          </a:p>
          <a:p>
            <a:r>
              <a:rPr lang="en-GB" dirty="0"/>
              <a:t># Based on this video by </a:t>
            </a:r>
            <a:r>
              <a:rPr lang="en-GB" dirty="0" err="1"/>
              <a:t>mCoding</a:t>
            </a:r>
            <a:r>
              <a:rPr lang="en-GB" dirty="0"/>
              <a:t>: https://youtu.be/XThL0LP3RjY</a:t>
            </a:r>
          </a:p>
        </p:txBody>
      </p:sp>
      <p:sp>
        <p:nvSpPr>
          <p:cNvPr id="4" name="Slide Number Placeholder 3"/>
          <p:cNvSpPr>
            <a:spLocks noGrp="1"/>
          </p:cNvSpPr>
          <p:nvPr>
            <p:ph type="sldNum" sz="quarter" idx="5"/>
          </p:nvPr>
        </p:nvSpPr>
        <p:spPr/>
        <p:txBody>
          <a:bodyPr/>
          <a:lstStyle/>
          <a:p>
            <a:fld id="{F0D50EE0-559F-4A26-B0EA-04539CBA3E53}" type="slidenum">
              <a:rPr lang="en-GB" smtClean="0"/>
              <a:t>1</a:t>
            </a:fld>
            <a:endParaRPr lang="en-GB"/>
          </a:p>
        </p:txBody>
      </p:sp>
    </p:spTree>
    <p:extLst>
      <p:ext uri="{BB962C8B-B14F-4D97-AF65-F5344CB8AC3E}">
        <p14:creationId xmlns:p14="http://schemas.microsoft.com/office/powerpoint/2010/main" val="4284323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this second hint, I’d like to point out that the way that string comparison is done.</a:t>
            </a:r>
          </a:p>
          <a:p>
            <a:endParaRPr lang="en-GB" dirty="0"/>
          </a:p>
          <a:p>
            <a:r>
              <a:rPr lang="en-GB" dirty="0"/>
              <a:t>A simple checker will exit earlier (and thus return faster), the moment it finds a non-matching character, which means:</a:t>
            </a:r>
          </a:p>
          <a:p>
            <a:r>
              <a:rPr lang="en-GB" dirty="0"/>
              <a:t>let a character comparison take </a:t>
            </a:r>
            <a:r>
              <a:rPr lang="en-GB" b="1" dirty="0"/>
              <a:t>c</a:t>
            </a:r>
            <a:r>
              <a:rPr lang="en-GB" dirty="0"/>
              <a:t> amount of time, Ex1 will exit after 4c and Ex2 after 7c, so Ex2 takes longer and has gotten more character right</a:t>
            </a:r>
          </a:p>
          <a:p>
            <a:endParaRPr lang="en-GB" dirty="0"/>
          </a:p>
          <a:p>
            <a:r>
              <a:rPr lang="en-GB" dirty="0"/>
              <a:t># Give them another 8 minutes</a:t>
            </a:r>
          </a:p>
        </p:txBody>
      </p:sp>
      <p:sp>
        <p:nvSpPr>
          <p:cNvPr id="4" name="Slide Number Placeholder 3"/>
          <p:cNvSpPr>
            <a:spLocks noGrp="1"/>
          </p:cNvSpPr>
          <p:nvPr>
            <p:ph type="sldNum" sz="quarter" idx="5"/>
          </p:nvPr>
        </p:nvSpPr>
        <p:spPr/>
        <p:txBody>
          <a:bodyPr/>
          <a:lstStyle/>
          <a:p>
            <a:fld id="{F0D50EE0-559F-4A26-B0EA-04539CBA3E53}" type="slidenum">
              <a:rPr lang="en-GB" smtClean="0"/>
              <a:t>14</a:t>
            </a:fld>
            <a:endParaRPr lang="en-GB"/>
          </a:p>
        </p:txBody>
      </p:sp>
    </p:spTree>
    <p:extLst>
      <p:ext uri="{BB962C8B-B14F-4D97-AF65-F5344CB8AC3E}">
        <p14:creationId xmlns:p14="http://schemas.microsoft.com/office/powerpoint/2010/main" val="774023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Let them present their solutions, give them a duck: 2-3 teams?</a:t>
            </a:r>
          </a:p>
        </p:txBody>
      </p:sp>
      <p:sp>
        <p:nvSpPr>
          <p:cNvPr id="4" name="Slide Number Placeholder 3"/>
          <p:cNvSpPr>
            <a:spLocks noGrp="1"/>
          </p:cNvSpPr>
          <p:nvPr>
            <p:ph type="sldNum" sz="quarter" idx="5"/>
          </p:nvPr>
        </p:nvSpPr>
        <p:spPr/>
        <p:txBody>
          <a:bodyPr/>
          <a:lstStyle/>
          <a:p>
            <a:fld id="{F0D50EE0-559F-4A26-B0EA-04539CBA3E53}" type="slidenum">
              <a:rPr lang="en-GB" smtClean="0"/>
              <a:t>15</a:t>
            </a:fld>
            <a:endParaRPr lang="en-GB"/>
          </a:p>
        </p:txBody>
      </p:sp>
    </p:spTree>
    <p:extLst>
      <p:ext uri="{BB962C8B-B14F-4D97-AF65-F5344CB8AC3E}">
        <p14:creationId xmlns:p14="http://schemas.microsoft.com/office/powerpoint/2010/main" val="419948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Point out the function declaration and the types  # quickly</a:t>
            </a:r>
          </a:p>
          <a:p>
            <a:pPr marL="228600" indent="-228600">
              <a:buAutoNum type="arabicPeriod"/>
            </a:pPr>
            <a:r>
              <a:rPr lang="en-GB" dirty="0"/>
              <a:t>Show the loop setup and describe the loop</a:t>
            </a:r>
          </a:p>
          <a:p>
            <a:pPr marL="685800" lvl="1" indent="-228600">
              <a:buAutoNum type="arabicPeriod"/>
            </a:pPr>
            <a:r>
              <a:rPr lang="en-GB" dirty="0"/>
              <a:t>It generates the attempt of given length</a:t>
            </a:r>
          </a:p>
          <a:p>
            <a:pPr marL="685800" lvl="1" indent="-228600">
              <a:buAutoNum type="arabicPeriod"/>
            </a:pPr>
            <a:r>
              <a:rPr lang="en-GB" dirty="0"/>
              <a:t>Times the running of the </a:t>
            </a:r>
            <a:r>
              <a:rPr lang="en-GB" dirty="0" err="1"/>
              <a:t>fn</a:t>
            </a:r>
            <a:endParaRPr lang="en-GB" dirty="0"/>
          </a:p>
          <a:p>
            <a:pPr marL="685800" lvl="1" indent="-228600">
              <a:buAutoNum type="arabicPeriod"/>
            </a:pPr>
            <a:r>
              <a:rPr lang="en-GB" dirty="0"/>
              <a:t>Adds the time to the overall list of times</a:t>
            </a:r>
          </a:p>
          <a:p>
            <a:pPr marL="228600" lvl="0" indent="-228600">
              <a:buAutoNum type="arabicPeriod"/>
            </a:pPr>
            <a:r>
              <a:rPr lang="en-GB" dirty="0"/>
              <a:t>Describe the wrap-up, sorting the list and picking the one that takes the longest</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17</a:t>
            </a:fld>
            <a:endParaRPr lang="en-GB"/>
          </a:p>
        </p:txBody>
      </p:sp>
    </p:spTree>
    <p:extLst>
      <p:ext uri="{BB962C8B-B14F-4D97-AF65-F5344CB8AC3E}">
        <p14:creationId xmlns:p14="http://schemas.microsoft.com/office/powerpoint/2010/main" val="4064756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Point out the function declaration and the types  # v quickly</a:t>
            </a:r>
          </a:p>
          <a:p>
            <a:pPr marL="228600" indent="-228600">
              <a:buAutoNum type="arabicPeriod"/>
            </a:pPr>
            <a:r>
              <a:rPr lang="en-GB" dirty="0"/>
              <a:t>Describe the way that the character set is generated</a:t>
            </a:r>
          </a:p>
          <a:p>
            <a:pPr marL="228600" indent="-228600">
              <a:buAutoNum type="arabicPeriod"/>
            </a:pPr>
            <a:r>
              <a:rPr lang="en-GB" dirty="0"/>
              <a:t>Describe the first and second loop header</a:t>
            </a:r>
          </a:p>
          <a:p>
            <a:pPr marL="228600" indent="-228600">
              <a:buAutoNum type="arabicPeriod"/>
            </a:pPr>
            <a:r>
              <a:rPr lang="en-GB" dirty="0"/>
              <a:t>Describe the inner loop and how that works</a:t>
            </a:r>
          </a:p>
          <a:p>
            <a:pPr marL="685800" lvl="1" indent="-228600">
              <a:buAutoNum type="arabicPeriod"/>
            </a:pPr>
            <a:r>
              <a:rPr lang="en-GB" dirty="0"/>
              <a:t>How is each guess generated?</a:t>
            </a:r>
          </a:p>
          <a:p>
            <a:pPr marL="685800" lvl="1" indent="-228600">
              <a:buAutoNum type="arabicPeriod"/>
            </a:pPr>
            <a:r>
              <a:rPr lang="en-GB" dirty="0"/>
              <a:t>Times the running of the </a:t>
            </a:r>
            <a:r>
              <a:rPr lang="en-GB" dirty="0" err="1"/>
              <a:t>fn</a:t>
            </a:r>
            <a:endParaRPr lang="en-GB" dirty="0"/>
          </a:p>
          <a:p>
            <a:pPr marL="685800" lvl="1" indent="-228600">
              <a:buAutoNum type="arabicPeriod"/>
            </a:pPr>
            <a:r>
              <a:rPr lang="en-GB" dirty="0"/>
              <a:t>Adds the time to the overall list of times along with the character that was used to get that time</a:t>
            </a:r>
          </a:p>
          <a:p>
            <a:pPr marL="228600" lvl="0" indent="-228600">
              <a:buAutoNum type="arabicPeriod"/>
            </a:pPr>
            <a:r>
              <a:rPr lang="en-GB" dirty="0"/>
              <a:t>Describe the wrap-up, sorting the list and picking the one that takes the longest</a:t>
            </a:r>
          </a:p>
          <a:p>
            <a:pPr marL="228600" lvl="0" indent="-228600">
              <a:buAutoNum type="arabicPeriod"/>
            </a:pPr>
            <a:r>
              <a:rPr lang="en-GB" dirty="0"/>
              <a:t>Note that this is looped by the outer loop</a:t>
            </a:r>
          </a:p>
          <a:p>
            <a:pPr marL="228600" indent="-228600">
              <a:buAutoNum type="arabicPeriod"/>
            </a:pPr>
            <a:endParaRPr lang="en-GB" dirty="0"/>
          </a:p>
          <a:p>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18</a:t>
            </a:fld>
            <a:endParaRPr lang="en-GB"/>
          </a:p>
        </p:txBody>
      </p:sp>
    </p:spTree>
    <p:extLst>
      <p:ext uri="{BB962C8B-B14F-4D97-AF65-F5344CB8AC3E}">
        <p14:creationId xmlns:p14="http://schemas.microsoft.com/office/powerpoint/2010/main" val="62074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Aaaaaaaaaah</a:t>
            </a:r>
            <a:r>
              <a:rPr lang="en-GB" dirty="0"/>
              <a:t>, hope it works D:</a:t>
            </a:r>
          </a:p>
        </p:txBody>
      </p:sp>
      <p:sp>
        <p:nvSpPr>
          <p:cNvPr id="4" name="Slide Number Placeholder 3"/>
          <p:cNvSpPr>
            <a:spLocks noGrp="1"/>
          </p:cNvSpPr>
          <p:nvPr>
            <p:ph type="sldNum" sz="quarter" idx="5"/>
          </p:nvPr>
        </p:nvSpPr>
        <p:spPr/>
        <p:txBody>
          <a:bodyPr/>
          <a:lstStyle/>
          <a:p>
            <a:fld id="{F0D50EE0-559F-4A26-B0EA-04539CBA3E53}" type="slidenum">
              <a:rPr lang="en-GB" smtClean="0"/>
              <a:t>19</a:t>
            </a:fld>
            <a:endParaRPr lang="en-GB"/>
          </a:p>
        </p:txBody>
      </p:sp>
    </p:spTree>
    <p:extLst>
      <p:ext uri="{BB962C8B-B14F-4D97-AF65-F5344CB8AC3E}">
        <p14:creationId xmlns:p14="http://schemas.microsoft.com/office/powerpoint/2010/main" val="1525489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have a go at iterating on those checkers and crackers, see if you can come up with a slightly better checker (resistant to our last cracker), then a better cracker, and so on :)</a:t>
            </a:r>
          </a:p>
          <a:p>
            <a:endParaRPr lang="en-GB" dirty="0"/>
          </a:p>
          <a:p>
            <a:r>
              <a:rPr lang="en-GB" dirty="0"/>
              <a:t>If you want an extra challenge, you can remove the `</a:t>
            </a:r>
            <a:r>
              <a:rPr lang="en-GB" dirty="0" err="1"/>
              <a:t>time.sleep</a:t>
            </a:r>
            <a:r>
              <a:rPr lang="en-GB" dirty="0"/>
              <a:t>` you may have added earlier (I didn’t…)</a:t>
            </a:r>
          </a:p>
          <a:p>
            <a:endParaRPr lang="en-GB" dirty="0"/>
          </a:p>
          <a:p>
            <a:r>
              <a:rPr lang="en-GB" dirty="0"/>
              <a:t>If you really don’t want to be here anymore or have somewhere you need to go, now would be a good time to do that :p</a:t>
            </a:r>
          </a:p>
        </p:txBody>
      </p:sp>
      <p:sp>
        <p:nvSpPr>
          <p:cNvPr id="4" name="Slide Number Placeholder 3"/>
          <p:cNvSpPr>
            <a:spLocks noGrp="1"/>
          </p:cNvSpPr>
          <p:nvPr>
            <p:ph type="sldNum" sz="quarter" idx="5"/>
          </p:nvPr>
        </p:nvSpPr>
        <p:spPr/>
        <p:txBody>
          <a:bodyPr/>
          <a:lstStyle/>
          <a:p>
            <a:fld id="{F0D50EE0-559F-4A26-B0EA-04539CBA3E53}" type="slidenum">
              <a:rPr lang="en-GB" smtClean="0"/>
              <a:t>20</a:t>
            </a:fld>
            <a:endParaRPr lang="en-GB"/>
          </a:p>
        </p:txBody>
      </p:sp>
    </p:spTree>
    <p:extLst>
      <p:ext uri="{BB962C8B-B14F-4D97-AF65-F5344CB8AC3E}">
        <p14:creationId xmlns:p14="http://schemas.microsoft.com/office/powerpoint/2010/main" val="3654829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Invite 1 or 2 eager teams up to present their back and forths, it’s fine if they only had the one iteration, in which case, maybe bump up to 2 or 3</a:t>
            </a:r>
          </a:p>
        </p:txBody>
      </p:sp>
      <p:sp>
        <p:nvSpPr>
          <p:cNvPr id="4" name="Slide Number Placeholder 3"/>
          <p:cNvSpPr>
            <a:spLocks noGrp="1"/>
          </p:cNvSpPr>
          <p:nvPr>
            <p:ph type="sldNum" sz="quarter" idx="5"/>
          </p:nvPr>
        </p:nvSpPr>
        <p:spPr/>
        <p:txBody>
          <a:bodyPr/>
          <a:lstStyle/>
          <a:p>
            <a:fld id="{F0D50EE0-559F-4A26-B0EA-04539CBA3E53}" type="slidenum">
              <a:rPr lang="en-GB" smtClean="0"/>
              <a:t>21</a:t>
            </a:fld>
            <a:endParaRPr lang="en-GB"/>
          </a:p>
        </p:txBody>
      </p:sp>
    </p:spTree>
    <p:extLst>
      <p:ext uri="{BB962C8B-B14F-4D97-AF65-F5344CB8AC3E}">
        <p14:creationId xmlns:p14="http://schemas.microsoft.com/office/powerpoint/2010/main" val="105659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a:t>
            </a:r>
            <a:r>
              <a:rPr lang="en-GB" dirty="0" err="1"/>
              <a:t>hmac</a:t>
            </a:r>
            <a:r>
              <a:rPr lang="en-GB" dirty="0"/>
              <a:t> digest command, that’s what’s been suggested to be the most secure option on python. What I’ve written below is like a little example of what that function does under the hood:</a:t>
            </a:r>
          </a:p>
          <a:p>
            <a:endParaRPr lang="en-GB" dirty="0"/>
          </a:p>
          <a:p>
            <a:r>
              <a:rPr lang="en-GB" dirty="0"/>
              <a:t>First, it calculates the hashes of both strings, and then it just compares those hashes to see if they’re equal.</a:t>
            </a:r>
          </a:p>
          <a:p>
            <a:r>
              <a:rPr lang="en-GB" dirty="0"/>
              <a:t>This latter equality check is now more secure, because the output hashes are always the same length, so this doesn’t betray anything about </a:t>
            </a:r>
            <a:r>
              <a:rPr lang="en-GB"/>
              <a:t>the original strings</a:t>
            </a:r>
            <a:r>
              <a:rPr lang="en-GB" dirty="0"/>
              <a:t>.</a:t>
            </a:r>
          </a:p>
        </p:txBody>
      </p:sp>
      <p:sp>
        <p:nvSpPr>
          <p:cNvPr id="4" name="Slide Number Placeholder 3"/>
          <p:cNvSpPr>
            <a:spLocks noGrp="1"/>
          </p:cNvSpPr>
          <p:nvPr>
            <p:ph type="sldNum" sz="quarter" idx="5"/>
          </p:nvPr>
        </p:nvSpPr>
        <p:spPr/>
        <p:txBody>
          <a:bodyPr/>
          <a:lstStyle/>
          <a:p>
            <a:fld id="{F0D50EE0-559F-4A26-B0EA-04539CBA3E53}" type="slidenum">
              <a:rPr lang="en-GB" smtClean="0"/>
              <a:t>23</a:t>
            </a:fld>
            <a:endParaRPr lang="en-GB"/>
          </a:p>
        </p:txBody>
      </p:sp>
    </p:spTree>
    <p:extLst>
      <p:ext uri="{BB962C8B-B14F-4D97-AF65-F5344CB8AC3E}">
        <p14:creationId xmlns:p14="http://schemas.microsoft.com/office/powerpoint/2010/main" val="218041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it’s just how long </a:t>
            </a:r>
            <a:r>
              <a:rPr lang="en-GB" dirty="0" err="1"/>
              <a:t>sth</a:t>
            </a:r>
            <a:r>
              <a:rPr lang="en-GB" dirty="0"/>
              <a:t> takes…</a:t>
            </a:r>
          </a:p>
          <a:p>
            <a:r>
              <a:rPr lang="en-GB" dirty="0"/>
              <a:t>That’s really all there is to it, it’s just measuring how long it takes something for something to happen.</a:t>
            </a:r>
          </a:p>
          <a:p>
            <a:endParaRPr lang="en-GB" dirty="0"/>
          </a:p>
          <a:p>
            <a:r>
              <a:rPr lang="en-GB" dirty="0"/>
              <a:t>It can be a target, cos most anything that provides any kind of information can be targeted, since information/data is very useful.</a:t>
            </a:r>
          </a:p>
          <a:p>
            <a:r>
              <a:rPr lang="en-GB" dirty="0"/>
              <a:t>But crucially, it’s very very difficult to mask/cover-up the leaking of timing information, leaking this just comes with having a real-time system.</a:t>
            </a:r>
          </a:p>
          <a:p>
            <a:r>
              <a:rPr lang="en-GB" dirty="0"/>
              <a:t>As in, it’s not just </a:t>
            </a:r>
            <a:r>
              <a:rPr lang="en-GB" dirty="0" err="1"/>
              <a:t>sth</a:t>
            </a:r>
            <a:r>
              <a:rPr lang="en-GB" dirty="0"/>
              <a:t> people don’t usually think about, but even once you do know, things just take time, how are you supposed to plug that leak / hide that info?</a:t>
            </a:r>
          </a:p>
          <a:p>
            <a:r>
              <a:rPr lang="en-GB" dirty="0"/>
              <a:t>[1] That’s what makes time such an effective side-channel :)</a:t>
            </a:r>
          </a:p>
          <a:p>
            <a:endParaRPr lang="en-GB" dirty="0"/>
          </a:p>
          <a:p>
            <a:r>
              <a:rPr lang="en-GB" dirty="0"/>
              <a:t>If you’re clever enough about what timing info you collect and how you use it, you can extract information on much more important things, like the exact memory locations of secrets, or even the value of a secret.</a:t>
            </a:r>
          </a:p>
          <a:p>
            <a:endParaRPr lang="en-GB" dirty="0"/>
          </a:p>
          <a:p>
            <a:r>
              <a:rPr lang="en-GB" dirty="0"/>
              <a:t>Just to quickly explain what a side channel is:</a:t>
            </a:r>
          </a:p>
          <a:p>
            <a:pPr marL="171450" indent="-171450">
              <a:buFontTx/>
              <a:buChar char="-"/>
            </a:pPr>
            <a:r>
              <a:rPr lang="en-GB" dirty="0"/>
              <a:t>A path/channel through which information can be _leaked_, where that is the crucial point</a:t>
            </a:r>
          </a:p>
          <a:p>
            <a:pPr marL="171450" indent="-171450">
              <a:buFontTx/>
              <a:buChar char="-"/>
            </a:pPr>
            <a:r>
              <a:rPr lang="en-GB" dirty="0"/>
              <a:t>A side-channel attack is one that specifically targets information that’s leaked from the way that a program runs, and not to do with a vulnerability in the program itself</a:t>
            </a:r>
          </a:p>
          <a:p>
            <a:pPr marL="171450" indent="-171450">
              <a:buFontTx/>
              <a:buChar char="-"/>
            </a:pPr>
            <a:r>
              <a:rPr lang="en-GB" dirty="0"/>
              <a:t>If you get passwords through a phishing attack or by utilising a zero-day exploit, that’s not a side channel attack, but rather direct, as in no information has been leaked, it’s been taken [2]</a:t>
            </a:r>
          </a:p>
          <a:p>
            <a:pPr marL="171450" indent="-171450">
              <a:buFontTx/>
              <a:buChar char="-"/>
            </a:pPr>
            <a:r>
              <a:rPr lang="en-GB" dirty="0"/>
              <a:t>E.g. installing a keylogger by exploiting a new vulnerability in someone’s browser, but rather discovering the password by listening to the sound that someone’s keyboard makes when they type in their password, or </a:t>
            </a:r>
            <a:r>
              <a:rPr lang="en-GB" dirty="0" err="1"/>
              <a:t>sth</a:t>
            </a:r>
            <a:r>
              <a:rPr lang="en-GB" dirty="0"/>
              <a:t>, where the sounds from your keyboard would be your side channel</a:t>
            </a:r>
          </a:p>
          <a:p>
            <a:pPr marL="171450" indent="-171450">
              <a:buFontTx/>
              <a:buChar char="-"/>
            </a:pPr>
            <a:endParaRPr lang="en-GB" dirty="0"/>
          </a:p>
          <a:p>
            <a:pPr marL="0" indent="0">
              <a:buFontTx/>
              <a:buNone/>
            </a:pPr>
            <a:r>
              <a:rPr lang="en-GB" dirty="0"/>
              <a:t>Don’t worry if you didn’t understand all the words that I just used, you’re more than welcome to ask us anything anytime :)</a:t>
            </a:r>
          </a:p>
        </p:txBody>
      </p:sp>
      <p:sp>
        <p:nvSpPr>
          <p:cNvPr id="4" name="Slide Number Placeholder 3"/>
          <p:cNvSpPr>
            <a:spLocks noGrp="1"/>
          </p:cNvSpPr>
          <p:nvPr>
            <p:ph type="sldNum" sz="quarter" idx="5"/>
          </p:nvPr>
        </p:nvSpPr>
        <p:spPr/>
        <p:txBody>
          <a:bodyPr/>
          <a:lstStyle/>
          <a:p>
            <a:fld id="{F0D50EE0-559F-4A26-B0EA-04539CBA3E53}" type="slidenum">
              <a:rPr lang="en-GB" smtClean="0"/>
              <a:t>2</a:t>
            </a:fld>
            <a:endParaRPr lang="en-GB"/>
          </a:p>
        </p:txBody>
      </p:sp>
    </p:spTree>
    <p:extLst>
      <p:ext uri="{BB962C8B-B14F-4D97-AF65-F5344CB8AC3E}">
        <p14:creationId xmlns:p14="http://schemas.microsoft.com/office/powerpoint/2010/main" val="380261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Give some example locations and how long each would take:</a:t>
            </a:r>
          </a:p>
          <a:p>
            <a:pPr marL="171450" indent="-171450">
              <a:buFontTx/>
              <a:buChar char="-"/>
            </a:pPr>
            <a:r>
              <a:rPr lang="en-GB" dirty="0"/>
              <a:t>Front porch -&gt; very quick (you’ll also see them…)</a:t>
            </a:r>
          </a:p>
          <a:p>
            <a:pPr marL="171450" indent="-171450">
              <a:buFontTx/>
              <a:buChar char="-"/>
            </a:pPr>
            <a:r>
              <a:rPr lang="en-GB" dirty="0"/>
              <a:t>Kitchen bowl -&gt; bit longer</a:t>
            </a:r>
          </a:p>
          <a:p>
            <a:pPr marL="171450" indent="-171450">
              <a:buFontTx/>
              <a:buChar char="-"/>
            </a:pPr>
            <a:r>
              <a:rPr lang="en-GB" dirty="0"/>
              <a:t>Bedroom 2 -&gt; absolutely ages</a:t>
            </a:r>
          </a:p>
          <a:p>
            <a:pPr marL="171450" indent="-171450">
              <a:buFontTx/>
              <a:buChar char="-"/>
            </a:pPr>
            <a:endParaRPr lang="en-GB" dirty="0"/>
          </a:p>
          <a:p>
            <a:pPr marL="0" indent="0">
              <a:buFontTx/>
              <a:buNone/>
            </a:pPr>
            <a:r>
              <a:rPr lang="en-GB" dirty="0"/>
              <a:t>But also keep in mind, that maybe your friend has to search for keys, adds a bit of uncertainty and randomness into calculation</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4</a:t>
            </a:fld>
            <a:endParaRPr lang="en-GB"/>
          </a:p>
        </p:txBody>
      </p:sp>
    </p:spTree>
    <p:extLst>
      <p:ext uri="{BB962C8B-B14F-4D97-AF65-F5344CB8AC3E}">
        <p14:creationId xmlns:p14="http://schemas.microsoft.com/office/powerpoint/2010/main" val="12459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Password cracking is what we’re going to try today :)</a:t>
            </a:r>
          </a:p>
          <a:p>
            <a:endParaRPr lang="en-GB" dirty="0"/>
          </a:p>
          <a:p>
            <a:r>
              <a:rPr lang="en-GB" dirty="0"/>
              <a:t>Blind SQL injections are somewhat like a more realistic version of what we’re about to do: </a:t>
            </a:r>
          </a:p>
          <a:p>
            <a:pPr marL="171450" indent="-171450">
              <a:buFontTx/>
              <a:buChar char="-"/>
            </a:pPr>
            <a:r>
              <a:rPr lang="en-GB" dirty="0"/>
              <a:t>inject SQL into a server and make it do any SQL process you want</a:t>
            </a:r>
          </a:p>
          <a:p>
            <a:pPr marL="171450" indent="-171450">
              <a:buFontTx/>
              <a:buChar char="-"/>
            </a:pPr>
            <a:r>
              <a:rPr lang="en-GB" dirty="0"/>
              <a:t>but don’t receive any of the outputs </a:t>
            </a:r>
          </a:p>
          <a:p>
            <a:pPr marL="171450" indent="-171450">
              <a:buFontTx/>
              <a:buChar char="-"/>
            </a:pPr>
            <a:r>
              <a:rPr lang="en-GB" dirty="0"/>
              <a:t>Only know when that command has finished executing, because the server will return a message of some kind</a:t>
            </a:r>
          </a:p>
          <a:p>
            <a:pPr marL="171450" indent="-171450">
              <a:buFontTx/>
              <a:buChar char="-"/>
            </a:pPr>
            <a:r>
              <a:rPr lang="en-GB" dirty="0"/>
              <a:t>There’s your timing information</a:t>
            </a:r>
          </a:p>
          <a:p>
            <a:pPr marL="0" indent="0">
              <a:buFontTx/>
              <a:buNone/>
            </a:pPr>
            <a:endParaRPr lang="en-GB" dirty="0"/>
          </a:p>
          <a:p>
            <a:pPr marL="0" indent="0">
              <a:buFontTx/>
              <a:buNone/>
            </a:pPr>
            <a:r>
              <a:rPr lang="en-GB" dirty="0"/>
              <a:t>Spectre and Meltdown are hardware vulnerabilities that leak information from side-channels that are inherent to the way that CPUs work and were a real pain to patch when </a:t>
            </a:r>
          </a:p>
        </p:txBody>
      </p:sp>
      <p:sp>
        <p:nvSpPr>
          <p:cNvPr id="4" name="Slide Number Placeholder 3"/>
          <p:cNvSpPr>
            <a:spLocks noGrp="1"/>
          </p:cNvSpPr>
          <p:nvPr>
            <p:ph type="sldNum" sz="quarter" idx="5"/>
          </p:nvPr>
        </p:nvSpPr>
        <p:spPr/>
        <p:txBody>
          <a:bodyPr/>
          <a:lstStyle/>
          <a:p>
            <a:fld id="{F0D50EE0-559F-4A26-B0EA-04539CBA3E53}" type="slidenum">
              <a:rPr lang="en-GB" smtClean="0"/>
              <a:t>5</a:t>
            </a:fld>
            <a:endParaRPr lang="en-GB"/>
          </a:p>
        </p:txBody>
      </p:sp>
    </p:spTree>
    <p:extLst>
      <p:ext uri="{BB962C8B-B14F-4D97-AF65-F5344CB8AC3E}">
        <p14:creationId xmlns:p14="http://schemas.microsoft.com/office/powerpoint/2010/main" val="73147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Let’s pretend we didn’t see all those previous slides and we’re just trying to make a fast and efficient string equality checker</a:t>
            </a:r>
          </a:p>
          <a:p>
            <a:pPr marL="0" indent="0">
              <a:buFontTx/>
              <a:buNone/>
            </a:pPr>
            <a:endParaRPr lang="en-GB" dirty="0"/>
          </a:p>
          <a:p>
            <a:pPr marL="0" indent="0">
              <a:buFontTx/>
              <a:buNone/>
            </a:pPr>
            <a:r>
              <a:rPr lang="en-GB" dirty="0"/>
              <a:t>Specs for this are just to make it fast and efficient, don’t worry about timing or anything yet :p</a:t>
            </a:r>
          </a:p>
          <a:p>
            <a:pPr marL="0" indent="0">
              <a:buFontTx/>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Give them &lt;= 8 minutes to have a go and try to design their own, in code or on paper</a:t>
            </a:r>
          </a:p>
          <a:p>
            <a:pPr marL="0" indent="0">
              <a:buFontTx/>
              <a:buNone/>
            </a:pPr>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6</a:t>
            </a:fld>
            <a:endParaRPr lang="en-GB"/>
          </a:p>
        </p:txBody>
      </p:sp>
    </p:spTree>
    <p:extLst>
      <p:ext uri="{BB962C8B-B14F-4D97-AF65-F5344CB8AC3E}">
        <p14:creationId xmlns:p14="http://schemas.microsoft.com/office/powerpoint/2010/main" val="288136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Getting hands-up here is good, just to get them warmed up, don’t need anyone to come up</a:t>
            </a:r>
          </a:p>
          <a:p>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7</a:t>
            </a:fld>
            <a:endParaRPr lang="en-GB"/>
          </a:p>
        </p:txBody>
      </p:sp>
    </p:spTree>
    <p:extLst>
      <p:ext uri="{BB962C8B-B14F-4D97-AF65-F5344CB8AC3E}">
        <p14:creationId xmlns:p14="http://schemas.microsoft.com/office/powerpoint/2010/main" val="265495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basic under-the-hood implementation of a fast comparison fn.</a:t>
            </a:r>
          </a:p>
          <a:p>
            <a:r>
              <a:rPr lang="en-GB" dirty="0"/>
              <a:t>Note that the two middle sections are interchangeable, the LHS is just more pythonic.</a:t>
            </a:r>
          </a:p>
          <a:p>
            <a:endParaRPr lang="en-GB" dirty="0"/>
          </a:p>
          <a:p>
            <a:pPr marL="228600" indent="-228600">
              <a:buAutoNum type="arabicPeriod"/>
            </a:pPr>
            <a:r>
              <a:rPr lang="en-GB" dirty="0"/>
              <a:t>Compare string lengths, if they’re not the same length you know that the strings can’t be the same, so return early</a:t>
            </a:r>
          </a:p>
          <a:p>
            <a:pPr marL="228600" indent="-228600">
              <a:buAutoNum type="arabicPeriod"/>
            </a:pPr>
            <a:r>
              <a:rPr lang="en-GB" dirty="0"/>
              <a:t>Then run through both strings at the same time, character, by character, if even one is wrong, you know the strings differ, so return early</a:t>
            </a:r>
          </a:p>
          <a:p>
            <a:pPr marL="228600" indent="-228600">
              <a:buAutoNum type="arabicPeriod"/>
            </a:pPr>
            <a:r>
              <a:rPr lang="en-GB" dirty="0"/>
              <a:t>If it passes all of those checks, then it must be the same string, and we can return True</a:t>
            </a:r>
          </a:p>
          <a:p>
            <a:pPr marL="0" indent="0">
              <a:buNone/>
            </a:pPr>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9</a:t>
            </a:fld>
            <a:endParaRPr lang="en-GB"/>
          </a:p>
        </p:txBody>
      </p:sp>
    </p:spTree>
    <p:extLst>
      <p:ext uri="{BB962C8B-B14F-4D97-AF65-F5344CB8AC3E}">
        <p14:creationId xmlns:p14="http://schemas.microsoft.com/office/powerpoint/2010/main" val="406979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Let them have at it, idk if I should give them more hints and things beforehand, but this is the main part of the workshop</a:t>
            </a:r>
          </a:p>
          <a:p>
            <a:r>
              <a:rPr lang="en-GB" dirty="0"/>
              <a:t># Give them 8 minutes of un-hinted work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those of you writing and running code, I recommend adding these `</a:t>
            </a:r>
            <a:r>
              <a:rPr lang="en-GB" dirty="0" err="1"/>
              <a:t>time.sleep</a:t>
            </a:r>
            <a:r>
              <a:rPr lang="en-GB" dirty="0"/>
              <a:t>(0.01)` commands, this just helps to exaggerate the time taken per comparison, and makes it easier for you to write a cracker for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10</a:t>
            </a:fld>
            <a:endParaRPr lang="en-GB"/>
          </a:p>
        </p:txBody>
      </p:sp>
    </p:spTree>
    <p:extLst>
      <p:ext uri="{BB962C8B-B14F-4D97-AF65-F5344CB8AC3E}">
        <p14:creationId xmlns:p14="http://schemas.microsoft.com/office/powerpoint/2010/main" val="2204095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a hint to the first part, if anyone’s gotten stuck.</a:t>
            </a:r>
          </a:p>
          <a:p>
            <a:endParaRPr lang="en-GB" dirty="0"/>
          </a:p>
          <a:p>
            <a:r>
              <a:rPr lang="en-GB" dirty="0"/>
              <a:t>Before you start trying to crack the password, it could help to find out the length of the password. Not necessary but would help narrow your search.</a:t>
            </a:r>
          </a:p>
          <a:p>
            <a:endParaRPr lang="en-GB" dirty="0"/>
          </a:p>
          <a:p>
            <a:r>
              <a:rPr lang="en-GB" dirty="0"/>
              <a:t>It’s worth noting that due to the way that Python strings are implemented, checking the length of a string takes a constant amount of time, i.e. it takes the same amount of time, no matter how long the strings are.</a:t>
            </a:r>
          </a:p>
          <a:p>
            <a:endParaRPr lang="en-GB" dirty="0"/>
          </a:p>
          <a:p>
            <a:r>
              <a:rPr lang="en-GB" dirty="0"/>
              <a:t>But, remember that this is the first thing that’s checked, so if the comparison returns immediately…</a:t>
            </a:r>
          </a:p>
          <a:p>
            <a:endParaRPr lang="en-GB" dirty="0"/>
          </a:p>
          <a:p>
            <a:r>
              <a:rPr lang="en-GB" dirty="0"/>
              <a:t># Now give them another 8 minutes</a:t>
            </a:r>
          </a:p>
        </p:txBody>
      </p:sp>
      <p:sp>
        <p:nvSpPr>
          <p:cNvPr id="4" name="Slide Number Placeholder 3"/>
          <p:cNvSpPr>
            <a:spLocks noGrp="1"/>
          </p:cNvSpPr>
          <p:nvPr>
            <p:ph type="sldNum" sz="quarter" idx="5"/>
          </p:nvPr>
        </p:nvSpPr>
        <p:spPr/>
        <p:txBody>
          <a:bodyPr/>
          <a:lstStyle/>
          <a:p>
            <a:fld id="{F0D50EE0-559F-4A26-B0EA-04539CBA3E53}" type="slidenum">
              <a:rPr lang="en-GB" smtClean="0"/>
              <a:t>12</a:t>
            </a:fld>
            <a:endParaRPr lang="en-GB"/>
          </a:p>
        </p:txBody>
      </p:sp>
    </p:spTree>
    <p:extLst>
      <p:ext uri="{BB962C8B-B14F-4D97-AF65-F5344CB8AC3E}">
        <p14:creationId xmlns:p14="http://schemas.microsoft.com/office/powerpoint/2010/main" val="272317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DA56-DE13-0D95-4228-DDD658AB9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D8D50D-444C-76D6-423F-291283701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4084F8-4638-E9CB-818F-016BFDEFA0F8}"/>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5" name="Footer Placeholder 4">
            <a:extLst>
              <a:ext uri="{FF2B5EF4-FFF2-40B4-BE49-F238E27FC236}">
                <a16:creationId xmlns:a16="http://schemas.microsoft.com/office/drawing/2014/main" id="{F2B20D09-7D71-3C20-DE56-A8C3FC4C61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EA5AB3-924D-CC04-DE5F-0279AE7D6649}"/>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289914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2548-1BF8-3540-9C11-0FB2324B0D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C9E6C9-4CE3-3CBD-1777-8A27E5C08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285C28-2E01-8BDA-65C8-6C326D213D54}"/>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5" name="Footer Placeholder 4">
            <a:extLst>
              <a:ext uri="{FF2B5EF4-FFF2-40B4-BE49-F238E27FC236}">
                <a16:creationId xmlns:a16="http://schemas.microsoft.com/office/drawing/2014/main" id="{A4604DD0-4349-3922-2EA9-66F7DF8CED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D04AC-E1F1-553B-3361-48A9C4EF5244}"/>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315894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B7BDC-A7F3-7422-480A-2E7CED165D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CC3A87-D69D-66F9-5E17-A690782B9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4B0A5D-FDEB-7C2F-30C5-0FD9D3ED83A8}"/>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5" name="Footer Placeholder 4">
            <a:extLst>
              <a:ext uri="{FF2B5EF4-FFF2-40B4-BE49-F238E27FC236}">
                <a16:creationId xmlns:a16="http://schemas.microsoft.com/office/drawing/2014/main" id="{19783765-3CCF-BCE1-9D11-58EDF46A26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160FEC-ECFA-22A7-FFD8-8BB45BEC4F4A}"/>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231615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39B9-5FE5-B435-B617-1EC308A4092E}"/>
              </a:ext>
            </a:extLst>
          </p:cNvPr>
          <p:cNvSpPr>
            <a:spLocks noGrp="1"/>
          </p:cNvSpPr>
          <p:nvPr>
            <p:ph type="title"/>
          </p:nvPr>
        </p:nvSpPr>
        <p:spPr/>
        <p:txBody>
          <a:bodyPr/>
          <a:lstStyle>
            <a:lvl1pPr>
              <a:defRPr>
                <a:solidFill>
                  <a:srgbClr val="00FF00"/>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24F14C4-C379-C3DE-E1D5-78A4F9A8AC6E}"/>
              </a:ext>
            </a:extLst>
          </p:cNvPr>
          <p:cNvSpPr>
            <a:spLocks noGrp="1"/>
          </p:cNvSpPr>
          <p:nvPr>
            <p:ph idx="1"/>
          </p:nvPr>
        </p:nvSpPr>
        <p:spPr>
          <a:xfrm>
            <a:off x="838200" y="1825625"/>
            <a:ext cx="10515600" cy="3621233"/>
          </a:xfrm>
        </p:spPr>
        <p:txBody>
          <a:bodyPr/>
          <a:lstStyle>
            <a:lvl1pPr>
              <a:defRPr>
                <a:solidFill>
                  <a:srgbClr val="9CAFFF"/>
                </a:solidFill>
              </a:defRPr>
            </a:lvl1pPr>
            <a:lvl2pPr>
              <a:defRPr>
                <a:solidFill>
                  <a:srgbClr val="9CAFFF"/>
                </a:solidFill>
              </a:defRPr>
            </a:lvl2pPr>
            <a:lvl3pPr>
              <a:defRPr>
                <a:solidFill>
                  <a:srgbClr val="9CAFFF"/>
                </a:solidFill>
              </a:defRPr>
            </a:lvl3pPr>
            <a:lvl4pPr>
              <a:defRPr>
                <a:solidFill>
                  <a:srgbClr val="9CAFFF"/>
                </a:solidFill>
              </a:defRPr>
            </a:lvl4pPr>
            <a:lvl5pPr>
              <a:defRPr>
                <a:solidFill>
                  <a:srgbClr val="9CA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FE3B943-0FB9-4927-178B-72D539EAA5E4}"/>
              </a:ext>
            </a:extLst>
          </p:cNvPr>
          <p:cNvSpPr>
            <a:spLocks noGrp="1"/>
          </p:cNvSpPr>
          <p:nvPr>
            <p:ph type="dt" sz="half" idx="10"/>
          </p:nvPr>
        </p:nvSpPr>
        <p:spPr/>
        <p:txBody>
          <a:bodyPr/>
          <a:lstStyle>
            <a:lvl1pPr>
              <a:defRPr/>
            </a:lvl1pPr>
          </a:lstStyle>
          <a:p>
            <a:r>
              <a:rPr lang="en-GB" dirty="0"/>
              <a:t>10/10/2024</a:t>
            </a:r>
          </a:p>
        </p:txBody>
      </p:sp>
      <p:sp>
        <p:nvSpPr>
          <p:cNvPr id="5" name="Footer Placeholder 4">
            <a:extLst>
              <a:ext uri="{FF2B5EF4-FFF2-40B4-BE49-F238E27FC236}">
                <a16:creationId xmlns:a16="http://schemas.microsoft.com/office/drawing/2014/main" id="{824BFC59-CB8E-2249-32E2-696B6758AB6D}"/>
              </a:ext>
            </a:extLst>
          </p:cNvPr>
          <p:cNvSpPr>
            <a:spLocks noGrp="1"/>
          </p:cNvSpPr>
          <p:nvPr>
            <p:ph type="ftr" sz="quarter" idx="11"/>
          </p:nvPr>
        </p:nvSpPr>
        <p:spPr/>
        <p:txBody>
          <a:bodyPr/>
          <a:lstStyle/>
          <a:p>
            <a:r>
              <a:rPr lang="en-GB" dirty="0"/>
              <a:t>Pierce W</a:t>
            </a:r>
          </a:p>
        </p:txBody>
      </p:sp>
      <p:sp>
        <p:nvSpPr>
          <p:cNvPr id="6" name="Slide Number Placeholder 5">
            <a:extLst>
              <a:ext uri="{FF2B5EF4-FFF2-40B4-BE49-F238E27FC236}">
                <a16:creationId xmlns:a16="http://schemas.microsoft.com/office/drawing/2014/main" id="{9B7ED6B4-97C3-9FF4-8BF4-684C3B165016}"/>
              </a:ext>
            </a:extLst>
          </p:cNvPr>
          <p:cNvSpPr>
            <a:spLocks noGrp="1"/>
          </p:cNvSpPr>
          <p:nvPr>
            <p:ph type="sldNum" sz="quarter" idx="12"/>
          </p:nvPr>
        </p:nvSpPr>
        <p:spPr/>
        <p:txBody>
          <a:bodyPr/>
          <a:lstStyle/>
          <a:p>
            <a:fld id="{6C376F1A-F5C1-46ED-BD2F-00CC316576F1}" type="slidenum">
              <a:rPr lang="en-GB" smtClean="0"/>
              <a:t>‹#›</a:t>
            </a:fld>
            <a:endParaRPr lang="en-GB" dirty="0"/>
          </a:p>
        </p:txBody>
      </p:sp>
      <p:pic>
        <p:nvPicPr>
          <p:cNvPr id="8" name="Graphic 7">
            <a:extLst>
              <a:ext uri="{FF2B5EF4-FFF2-40B4-BE49-F238E27FC236}">
                <a16:creationId xmlns:a16="http://schemas.microsoft.com/office/drawing/2014/main" id="{203C4C86-0FAB-EE10-4819-CCA7C8E57E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85317" y="365125"/>
            <a:ext cx="2447925" cy="952500"/>
          </a:xfrm>
          <a:prstGeom prst="rect">
            <a:avLst/>
          </a:prstGeom>
        </p:spPr>
      </p:pic>
    </p:spTree>
    <p:extLst>
      <p:ext uri="{BB962C8B-B14F-4D97-AF65-F5344CB8AC3E}">
        <p14:creationId xmlns:p14="http://schemas.microsoft.com/office/powerpoint/2010/main" val="386035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62C3-99A7-BB93-218E-82B519ADA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38C4A0F-17A5-001C-23D3-9AE3EE3BC6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5CCE8-C393-7BC4-941B-465002090F2A}"/>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5" name="Footer Placeholder 4">
            <a:extLst>
              <a:ext uri="{FF2B5EF4-FFF2-40B4-BE49-F238E27FC236}">
                <a16:creationId xmlns:a16="http://schemas.microsoft.com/office/drawing/2014/main" id="{98AA8D1D-5A95-47C9-2F92-05DC2659BB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381EC8-035B-0426-A2C7-226D8842CCD0}"/>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77475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65C5-0328-9C9F-667B-AB3BFD2662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7BDCA6-4AF6-484D-7B4B-DC3C555CD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288EB34-8760-0996-BEDC-F5AB9E4B7C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A60DB1-F613-B98A-9DBC-53A28B125470}"/>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6" name="Footer Placeholder 5">
            <a:extLst>
              <a:ext uri="{FF2B5EF4-FFF2-40B4-BE49-F238E27FC236}">
                <a16:creationId xmlns:a16="http://schemas.microsoft.com/office/drawing/2014/main" id="{DFEAA69B-BF7B-B177-8F2B-54CB329FB8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748ED1-BF1B-76B3-D387-55A642F07AF7}"/>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184226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6619-2610-0754-FF59-D2525DA35C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25133-E99B-39A0-EB92-E5E8ACC4E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FC027B-81B8-302A-54E0-EA672FBB5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620DAD-AAA7-3001-7397-03654A1CA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9C14D3-EC75-250C-4A33-EDB5ABF2C5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32D227-F8E6-AC21-8F33-8910A012D9E1}"/>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8" name="Footer Placeholder 7">
            <a:extLst>
              <a:ext uri="{FF2B5EF4-FFF2-40B4-BE49-F238E27FC236}">
                <a16:creationId xmlns:a16="http://schemas.microsoft.com/office/drawing/2014/main" id="{B717AC4C-6CC8-5A32-5DBB-B9CA83329D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3E7B08-9028-82DD-893A-1F781B91A0E9}"/>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349020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152C-B27C-357D-83AB-966A7401B98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E5DC5E-4854-96BF-8FFB-F809CE8AF8A0}"/>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4" name="Footer Placeholder 3">
            <a:extLst>
              <a:ext uri="{FF2B5EF4-FFF2-40B4-BE49-F238E27FC236}">
                <a16:creationId xmlns:a16="http://schemas.microsoft.com/office/drawing/2014/main" id="{FE6BFA0A-D62F-CA34-59BE-E7BBCBD461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785063-8F58-C5CE-CB6D-72AF26407284}"/>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229902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266C9-AEC1-728A-AF27-06B89620D30D}"/>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3" name="Footer Placeholder 2">
            <a:extLst>
              <a:ext uri="{FF2B5EF4-FFF2-40B4-BE49-F238E27FC236}">
                <a16:creationId xmlns:a16="http://schemas.microsoft.com/office/drawing/2014/main" id="{1CA172BD-49CE-F193-9C33-FD4EBD66C7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31E231E-F56D-13A8-00A4-8048F4BAE2FA}"/>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405772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6A16-A406-F4E6-EA7D-12A5A0DF6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08BD57-E6D2-70C4-18FA-6B978871F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3BE7E4C-8B52-CA6B-28E6-052D367A5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0717F-AEB2-2EFA-E564-1A31455E55B3}"/>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6" name="Footer Placeholder 5">
            <a:extLst>
              <a:ext uri="{FF2B5EF4-FFF2-40B4-BE49-F238E27FC236}">
                <a16:creationId xmlns:a16="http://schemas.microsoft.com/office/drawing/2014/main" id="{517CC888-5B74-2D92-964C-BEC615D0D5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1789C3-88AB-E03F-0E45-24F633D5D969}"/>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259147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96F4-AD34-42D4-68AA-BC8596A8A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29F1CB-ADEC-8A93-F04D-383871769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7A1E7C-E61A-2797-DCA2-CAEE22BF0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BCF05-8C90-E2A1-BFE6-6A5595B09382}"/>
              </a:ext>
            </a:extLst>
          </p:cNvPr>
          <p:cNvSpPr>
            <a:spLocks noGrp="1"/>
          </p:cNvSpPr>
          <p:nvPr>
            <p:ph type="dt" sz="half" idx="10"/>
          </p:nvPr>
        </p:nvSpPr>
        <p:spPr/>
        <p:txBody>
          <a:bodyPr/>
          <a:lstStyle/>
          <a:p>
            <a:fld id="{6600279B-13C8-4B50-BA3C-6C99200E4C83}" type="datetimeFigureOut">
              <a:rPr lang="en-GB" smtClean="0"/>
              <a:t>10/10/2024</a:t>
            </a:fld>
            <a:endParaRPr lang="en-GB"/>
          </a:p>
        </p:txBody>
      </p:sp>
      <p:sp>
        <p:nvSpPr>
          <p:cNvPr id="6" name="Footer Placeholder 5">
            <a:extLst>
              <a:ext uri="{FF2B5EF4-FFF2-40B4-BE49-F238E27FC236}">
                <a16:creationId xmlns:a16="http://schemas.microsoft.com/office/drawing/2014/main" id="{A09E20C3-21F0-426E-7FF9-EC0A958E41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F6218C-3B7D-7DC1-A1FF-2D8B891E4FA4}"/>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329469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6F227-5FED-C758-3AB3-99DBCF9B9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5E4325-AEA1-704F-3482-C068B6896D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D4D61E-AE31-FA2D-5179-9062F78D1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00279B-13C8-4B50-BA3C-6C99200E4C83}" type="datetimeFigureOut">
              <a:rPr lang="en-GB" smtClean="0"/>
              <a:t>10/10/2024</a:t>
            </a:fld>
            <a:endParaRPr lang="en-GB"/>
          </a:p>
        </p:txBody>
      </p:sp>
      <p:sp>
        <p:nvSpPr>
          <p:cNvPr id="5" name="Footer Placeholder 4">
            <a:extLst>
              <a:ext uri="{FF2B5EF4-FFF2-40B4-BE49-F238E27FC236}">
                <a16:creationId xmlns:a16="http://schemas.microsoft.com/office/drawing/2014/main" id="{921602A5-E901-EA2C-697D-6A3C10DC7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7CEF2A2-5C39-DF64-6A06-10DE05B1C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376F1A-F5C1-46ED-BD2F-00CC316576F1}" type="slidenum">
              <a:rPr lang="en-GB" smtClean="0"/>
              <a:t>‹#›</a:t>
            </a:fld>
            <a:endParaRPr lang="en-GB"/>
          </a:p>
        </p:txBody>
      </p:sp>
    </p:spTree>
    <p:extLst>
      <p:ext uri="{BB962C8B-B14F-4D97-AF65-F5344CB8AC3E}">
        <p14:creationId xmlns:p14="http://schemas.microsoft.com/office/powerpoint/2010/main" val="168277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stechnica.com/information-technology/2023/06/hackers-can-steal-cryptographic-keys-by-video-recording-connected-power-leds-60-feet-awa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5D1A-EB13-EA77-C788-DBDD2CD8DA90}"/>
              </a:ext>
            </a:extLst>
          </p:cNvPr>
          <p:cNvSpPr>
            <a:spLocks noGrp="1"/>
          </p:cNvSpPr>
          <p:nvPr>
            <p:ph type="ctrTitle"/>
          </p:nvPr>
        </p:nvSpPr>
        <p:spPr>
          <a:xfrm>
            <a:off x="1524000" y="1393495"/>
            <a:ext cx="9144000" cy="2387600"/>
          </a:xfrm>
        </p:spPr>
        <p:txBody>
          <a:bodyPr/>
          <a:lstStyle/>
          <a:p>
            <a:r>
              <a:rPr lang="en-GB" dirty="0">
                <a:solidFill>
                  <a:srgbClr val="00FF00"/>
                </a:solidFill>
              </a:rPr>
              <a:t>Timing Attacks</a:t>
            </a:r>
          </a:p>
        </p:txBody>
      </p:sp>
      <p:sp>
        <p:nvSpPr>
          <p:cNvPr id="3" name="Subtitle 2">
            <a:extLst>
              <a:ext uri="{FF2B5EF4-FFF2-40B4-BE49-F238E27FC236}">
                <a16:creationId xmlns:a16="http://schemas.microsoft.com/office/drawing/2014/main" id="{EF277A0C-3385-770F-913D-AD4B71BBA78B}"/>
              </a:ext>
            </a:extLst>
          </p:cNvPr>
          <p:cNvSpPr>
            <a:spLocks noGrp="1"/>
          </p:cNvSpPr>
          <p:nvPr>
            <p:ph type="subTitle" idx="1"/>
          </p:nvPr>
        </p:nvSpPr>
        <p:spPr>
          <a:xfrm>
            <a:off x="1524000" y="3873170"/>
            <a:ext cx="9144000" cy="1655762"/>
          </a:xfrm>
        </p:spPr>
        <p:txBody>
          <a:bodyPr/>
          <a:lstStyle/>
          <a:p>
            <a:r>
              <a:rPr lang="en-GB" dirty="0">
                <a:solidFill>
                  <a:srgbClr val="9CAFFF"/>
                </a:solidFill>
              </a:rPr>
              <a:t>CS102</a:t>
            </a:r>
          </a:p>
        </p:txBody>
      </p:sp>
      <p:pic>
        <p:nvPicPr>
          <p:cNvPr id="5" name="Graphic 4" descr="Clock outline">
            <a:extLst>
              <a:ext uri="{FF2B5EF4-FFF2-40B4-BE49-F238E27FC236}">
                <a16:creationId xmlns:a16="http://schemas.microsoft.com/office/drawing/2014/main" id="{3D8E8955-0241-A820-F0AA-845EA68CAE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4025" y="966972"/>
            <a:ext cx="914400" cy="914400"/>
          </a:xfrm>
          <a:prstGeom prst="rect">
            <a:avLst/>
          </a:prstGeom>
        </p:spPr>
      </p:pic>
      <p:pic>
        <p:nvPicPr>
          <p:cNvPr id="7" name="Graphic 6" descr="Stopwatch outline">
            <a:extLst>
              <a:ext uri="{FF2B5EF4-FFF2-40B4-BE49-F238E27FC236}">
                <a16:creationId xmlns:a16="http://schemas.microsoft.com/office/drawing/2014/main" id="{0E950A8E-CDB3-66F2-1710-55239D4AF9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7894" y="1881372"/>
            <a:ext cx="914400" cy="914400"/>
          </a:xfrm>
          <a:prstGeom prst="rect">
            <a:avLst/>
          </a:prstGeom>
        </p:spPr>
      </p:pic>
      <p:pic>
        <p:nvPicPr>
          <p:cNvPr id="9" name="Graphic 8" descr="Hourglass Finished with solid fill">
            <a:extLst>
              <a:ext uri="{FF2B5EF4-FFF2-40B4-BE49-F238E27FC236}">
                <a16:creationId xmlns:a16="http://schemas.microsoft.com/office/drawing/2014/main" id="{C3C5246D-7D0D-8BBE-64EB-A88B8F7B03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7239" y="4343400"/>
            <a:ext cx="914400" cy="914400"/>
          </a:xfrm>
          <a:prstGeom prst="rect">
            <a:avLst/>
          </a:prstGeom>
        </p:spPr>
      </p:pic>
      <p:pic>
        <p:nvPicPr>
          <p:cNvPr id="11" name="Graphic 10" descr="Stopwatch with solid fill">
            <a:extLst>
              <a:ext uri="{FF2B5EF4-FFF2-40B4-BE49-F238E27FC236}">
                <a16:creationId xmlns:a16="http://schemas.microsoft.com/office/drawing/2014/main" id="{D74AF040-262A-52B0-B2EF-6F48862885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00361" y="4279493"/>
            <a:ext cx="914400" cy="914400"/>
          </a:xfrm>
          <a:prstGeom prst="rect">
            <a:avLst/>
          </a:prstGeom>
        </p:spPr>
      </p:pic>
      <p:pic>
        <p:nvPicPr>
          <p:cNvPr id="13" name="Graphic 12" descr="Hourglass 30% outline">
            <a:extLst>
              <a:ext uri="{FF2B5EF4-FFF2-40B4-BE49-F238E27FC236}">
                <a16:creationId xmlns:a16="http://schemas.microsoft.com/office/drawing/2014/main" id="{6211221E-D84E-4E11-6649-40422F32197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029706" y="1881372"/>
            <a:ext cx="914400" cy="914400"/>
          </a:xfrm>
          <a:prstGeom prst="rect">
            <a:avLst/>
          </a:prstGeom>
        </p:spPr>
      </p:pic>
      <p:pic>
        <p:nvPicPr>
          <p:cNvPr id="15" name="Graphic 14" descr="Stopwatch 33% outline">
            <a:extLst>
              <a:ext uri="{FF2B5EF4-FFF2-40B4-BE49-F238E27FC236}">
                <a16:creationId xmlns:a16="http://schemas.microsoft.com/office/drawing/2014/main" id="{120A2A41-A934-EDAE-61C2-E8B3AAF8B5D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63575" y="966972"/>
            <a:ext cx="914400" cy="914400"/>
          </a:xfrm>
          <a:prstGeom prst="rect">
            <a:avLst/>
          </a:prstGeom>
        </p:spPr>
      </p:pic>
      <p:pic>
        <p:nvPicPr>
          <p:cNvPr id="17" name="Graphic 16" descr="Stopwatch 25% outline">
            <a:extLst>
              <a:ext uri="{FF2B5EF4-FFF2-40B4-BE49-F238E27FC236}">
                <a16:creationId xmlns:a16="http://schemas.microsoft.com/office/drawing/2014/main" id="{C4DF99C2-7113-17EC-16B3-BD95705B10E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39471" y="5172628"/>
            <a:ext cx="914400" cy="914400"/>
          </a:xfrm>
          <a:prstGeom prst="rect">
            <a:avLst/>
          </a:prstGeom>
        </p:spPr>
      </p:pic>
      <p:pic>
        <p:nvPicPr>
          <p:cNvPr id="19" name="Graphic 18" descr="Stopwatch 50% outline">
            <a:extLst>
              <a:ext uri="{FF2B5EF4-FFF2-40B4-BE49-F238E27FC236}">
                <a16:creationId xmlns:a16="http://schemas.microsoft.com/office/drawing/2014/main" id="{C9EC60CD-5F21-33F0-2DF6-2C56E6FAB80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122574" y="5172628"/>
            <a:ext cx="914400" cy="914400"/>
          </a:xfrm>
          <a:prstGeom prst="rect">
            <a:avLst/>
          </a:prstGeom>
        </p:spPr>
      </p:pic>
      <p:pic>
        <p:nvPicPr>
          <p:cNvPr id="21" name="Graphic 20" descr="Tally outline">
            <a:extLst>
              <a:ext uri="{FF2B5EF4-FFF2-40B4-BE49-F238E27FC236}">
                <a16:creationId xmlns:a16="http://schemas.microsoft.com/office/drawing/2014/main" id="{8BBD1164-51A6-B12B-DA8E-05D77D89549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38800" y="536943"/>
            <a:ext cx="914400" cy="914400"/>
          </a:xfrm>
          <a:prstGeom prst="rect">
            <a:avLst/>
          </a:prstGeom>
        </p:spPr>
      </p:pic>
    </p:spTree>
    <p:extLst>
      <p:ext uri="{BB962C8B-B14F-4D97-AF65-F5344CB8AC3E}">
        <p14:creationId xmlns:p14="http://schemas.microsoft.com/office/powerpoint/2010/main" val="337377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D660-002A-9BB8-64AC-5283BB229AA7}"/>
              </a:ext>
            </a:extLst>
          </p:cNvPr>
          <p:cNvSpPr>
            <a:spLocks noGrp="1"/>
          </p:cNvSpPr>
          <p:nvPr>
            <p:ph type="title"/>
          </p:nvPr>
        </p:nvSpPr>
        <p:spPr/>
        <p:txBody>
          <a:bodyPr/>
          <a:lstStyle/>
          <a:p>
            <a:r>
              <a:rPr lang="en-GB" dirty="0">
                <a:solidFill>
                  <a:srgbClr val="00FF00"/>
                </a:solidFill>
              </a:rPr>
              <a:t>Try cracking the basic checker</a:t>
            </a:r>
          </a:p>
        </p:txBody>
      </p:sp>
      <p:sp>
        <p:nvSpPr>
          <p:cNvPr id="3" name="Content Placeholder 2">
            <a:extLst>
              <a:ext uri="{FF2B5EF4-FFF2-40B4-BE49-F238E27FC236}">
                <a16:creationId xmlns:a16="http://schemas.microsoft.com/office/drawing/2014/main" id="{B455B335-D5C0-2984-B83C-2FD2B8C1FAB9}"/>
              </a:ext>
            </a:extLst>
          </p:cNvPr>
          <p:cNvSpPr>
            <a:spLocks noGrp="1"/>
          </p:cNvSpPr>
          <p:nvPr>
            <p:ph idx="1"/>
          </p:nvPr>
        </p:nvSpPr>
        <p:spPr>
          <a:xfrm>
            <a:off x="838200" y="1825625"/>
            <a:ext cx="10515600" cy="2783196"/>
          </a:xfrm>
        </p:spPr>
        <p:txBody>
          <a:bodyPr>
            <a:normAutofit/>
          </a:bodyPr>
          <a:lstStyle/>
          <a:p>
            <a:pPr marL="0" indent="0">
              <a:buNone/>
            </a:pPr>
            <a:r>
              <a:rPr lang="en-GB" dirty="0">
                <a:solidFill>
                  <a:srgbClr val="9CAFFF"/>
                </a:solidFill>
              </a:rPr>
              <a:t>Remember how the basic checker works:</a:t>
            </a:r>
            <a:endParaRPr lang="en-GB" sz="1400" dirty="0">
              <a:solidFill>
                <a:srgbClr val="9CAFFF"/>
              </a:solidFill>
            </a:endParaRPr>
          </a:p>
          <a:p>
            <a:pPr marL="514350" indent="-514350">
              <a:lnSpc>
                <a:spcPct val="150000"/>
              </a:lnSpc>
              <a:buAutoNum type="arabicPeriod"/>
            </a:pPr>
            <a:r>
              <a:rPr lang="en-GB" dirty="0"/>
              <a:t>Check attempt length</a:t>
            </a:r>
            <a:endParaRPr lang="en-GB" sz="1400" dirty="0"/>
          </a:p>
          <a:p>
            <a:pPr marL="514350" indent="-514350">
              <a:lnSpc>
                <a:spcPct val="150000"/>
              </a:lnSpc>
              <a:buFont typeface="Arial" panose="020B0604020202020204" pitchFamily="34" charset="0"/>
              <a:buAutoNum type="arabicPeriod"/>
            </a:pPr>
            <a:r>
              <a:rPr lang="en-GB" dirty="0">
                <a:solidFill>
                  <a:srgbClr val="9CAFFF"/>
                </a:solidFill>
              </a:rPr>
              <a:t>Check </a:t>
            </a:r>
            <a:r>
              <a:rPr lang="en-GB" dirty="0"/>
              <a:t>attempt, character by character, against the password </a:t>
            </a:r>
            <a:endParaRPr lang="en-GB" dirty="0">
              <a:solidFill>
                <a:srgbClr val="9CAFFF"/>
              </a:solidFill>
            </a:endParaRPr>
          </a:p>
        </p:txBody>
      </p:sp>
      <p:pic>
        <p:nvPicPr>
          <p:cNvPr id="5" name="Picture 4">
            <a:extLst>
              <a:ext uri="{FF2B5EF4-FFF2-40B4-BE49-F238E27FC236}">
                <a16:creationId xmlns:a16="http://schemas.microsoft.com/office/drawing/2014/main" id="{3EACF855-A892-760A-6306-6523C277569E}"/>
              </a:ext>
            </a:extLst>
          </p:cNvPr>
          <p:cNvPicPr>
            <a:picLocks noChangeAspect="1"/>
          </p:cNvPicPr>
          <p:nvPr/>
        </p:nvPicPr>
        <p:blipFill>
          <a:blip r:embed="rId3"/>
          <a:stretch>
            <a:fillRect/>
          </a:stretch>
        </p:blipFill>
        <p:spPr>
          <a:xfrm>
            <a:off x="1509060" y="4013947"/>
            <a:ext cx="3702787" cy="2431863"/>
          </a:xfrm>
          <a:prstGeom prst="rect">
            <a:avLst/>
          </a:prstGeom>
        </p:spPr>
      </p:pic>
      <p:pic>
        <p:nvPicPr>
          <p:cNvPr id="7" name="Picture 6">
            <a:extLst>
              <a:ext uri="{FF2B5EF4-FFF2-40B4-BE49-F238E27FC236}">
                <a16:creationId xmlns:a16="http://schemas.microsoft.com/office/drawing/2014/main" id="{211E09C9-B1E8-11B9-E106-E44C032AC439}"/>
              </a:ext>
            </a:extLst>
          </p:cNvPr>
          <p:cNvPicPr>
            <a:picLocks noChangeAspect="1"/>
          </p:cNvPicPr>
          <p:nvPr/>
        </p:nvPicPr>
        <p:blipFill>
          <a:blip r:embed="rId4"/>
          <a:stretch>
            <a:fillRect/>
          </a:stretch>
        </p:blipFill>
        <p:spPr>
          <a:xfrm>
            <a:off x="6700369" y="4013947"/>
            <a:ext cx="3982571" cy="2326825"/>
          </a:xfrm>
          <a:prstGeom prst="rect">
            <a:avLst/>
          </a:prstGeom>
        </p:spPr>
      </p:pic>
      <p:sp>
        <p:nvSpPr>
          <p:cNvPr id="8" name="Arrow: Right 7">
            <a:extLst>
              <a:ext uri="{FF2B5EF4-FFF2-40B4-BE49-F238E27FC236}">
                <a16:creationId xmlns:a16="http://schemas.microsoft.com/office/drawing/2014/main" id="{3C033A08-035A-5787-2E56-83344AC31EF1}"/>
              </a:ext>
            </a:extLst>
          </p:cNvPr>
          <p:cNvSpPr/>
          <p:nvPr/>
        </p:nvSpPr>
        <p:spPr>
          <a:xfrm>
            <a:off x="5299256" y="4928345"/>
            <a:ext cx="1209124" cy="507868"/>
          </a:xfrm>
          <a:prstGeom prst="rightArrow">
            <a:avLst/>
          </a:prstGeom>
          <a:solidFill>
            <a:srgbClr val="9CAFFF"/>
          </a:solidFill>
          <a:ln>
            <a:solidFill>
              <a:srgbClr val="9CA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258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170280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426F-78C1-340A-3659-CE3E96A7D022}"/>
              </a:ext>
            </a:extLst>
          </p:cNvPr>
          <p:cNvSpPr>
            <a:spLocks noGrp="1"/>
          </p:cNvSpPr>
          <p:nvPr>
            <p:ph type="title"/>
          </p:nvPr>
        </p:nvSpPr>
        <p:spPr/>
        <p:txBody>
          <a:bodyPr/>
          <a:lstStyle/>
          <a:p>
            <a:r>
              <a:rPr lang="en-GB" dirty="0"/>
              <a:t>Hint 1 – Cracking Length</a:t>
            </a:r>
          </a:p>
        </p:txBody>
      </p:sp>
      <p:sp>
        <p:nvSpPr>
          <p:cNvPr id="9" name="Content Placeholder 8">
            <a:extLst>
              <a:ext uri="{FF2B5EF4-FFF2-40B4-BE49-F238E27FC236}">
                <a16:creationId xmlns:a16="http://schemas.microsoft.com/office/drawing/2014/main" id="{FC3547EB-492E-851F-2460-B0A6677ABB65}"/>
              </a:ext>
            </a:extLst>
          </p:cNvPr>
          <p:cNvSpPr>
            <a:spLocks noGrp="1"/>
          </p:cNvSpPr>
          <p:nvPr>
            <p:ph idx="1"/>
          </p:nvPr>
        </p:nvSpPr>
        <p:spPr>
          <a:xfrm>
            <a:off x="838200" y="3154373"/>
            <a:ext cx="10515600" cy="3338502"/>
          </a:xfrm>
        </p:spPr>
        <p:txBody>
          <a:bodyPr>
            <a:normAutofit/>
          </a:bodyPr>
          <a:lstStyle/>
          <a:p>
            <a:pPr marL="0" indent="0">
              <a:buNone/>
            </a:pPr>
            <a:r>
              <a:rPr lang="en-GB" dirty="0"/>
              <a:t>A rough approximation of a Python string’s object</a:t>
            </a:r>
          </a:p>
          <a:p>
            <a:pPr marL="0" indent="0">
              <a:buNone/>
            </a:pPr>
            <a:endParaRPr lang="en-GB" dirty="0"/>
          </a:p>
          <a:p>
            <a:pPr marL="0" indent="0">
              <a:buNone/>
            </a:pPr>
            <a:r>
              <a:rPr lang="en-GB" dirty="0"/>
              <a:t>Note: length is stored here, Python doesn’t count every time</a:t>
            </a:r>
            <a:endParaRPr lang="en-GB" sz="1600" dirty="0"/>
          </a:p>
          <a:p>
            <a:pPr marL="0" indent="0">
              <a:buNone/>
            </a:pPr>
            <a:endParaRPr lang="en-GB" sz="1600" dirty="0"/>
          </a:p>
          <a:p>
            <a:pPr marL="0" indent="0">
              <a:buNone/>
            </a:pPr>
            <a:r>
              <a:rPr lang="en-GB" sz="1400" dirty="0"/>
              <a:t>We would say that checking the length is an O(1) or “constant time” operation</a:t>
            </a:r>
          </a:p>
        </p:txBody>
      </p:sp>
      <p:graphicFrame>
        <p:nvGraphicFramePr>
          <p:cNvPr id="11" name="Content Placeholder 3">
            <a:extLst>
              <a:ext uri="{FF2B5EF4-FFF2-40B4-BE49-F238E27FC236}">
                <a16:creationId xmlns:a16="http://schemas.microsoft.com/office/drawing/2014/main" id="{EE6BF5B3-B805-94EB-97FE-F6F0EBACD6D2}"/>
              </a:ext>
            </a:extLst>
          </p:cNvPr>
          <p:cNvGraphicFramePr>
            <a:graphicFrameLocks/>
          </p:cNvGraphicFramePr>
          <p:nvPr>
            <p:extLst>
              <p:ext uri="{D42A27DB-BD31-4B8C-83A1-F6EECF244321}">
                <p14:modId xmlns:p14="http://schemas.microsoft.com/office/powerpoint/2010/main" val="2858715471"/>
              </p:ext>
            </p:extLst>
          </p:nvPr>
        </p:nvGraphicFramePr>
        <p:xfrm>
          <a:off x="838200" y="2126411"/>
          <a:ext cx="10515600" cy="7416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604741050"/>
                    </a:ext>
                  </a:extLst>
                </a:gridCol>
                <a:gridCol w="2103120">
                  <a:extLst>
                    <a:ext uri="{9D8B030D-6E8A-4147-A177-3AD203B41FA5}">
                      <a16:colId xmlns:a16="http://schemas.microsoft.com/office/drawing/2014/main" val="1095383139"/>
                    </a:ext>
                  </a:extLst>
                </a:gridCol>
                <a:gridCol w="2103120">
                  <a:extLst>
                    <a:ext uri="{9D8B030D-6E8A-4147-A177-3AD203B41FA5}">
                      <a16:colId xmlns:a16="http://schemas.microsoft.com/office/drawing/2014/main" val="2355509130"/>
                    </a:ext>
                  </a:extLst>
                </a:gridCol>
                <a:gridCol w="2103120">
                  <a:extLst>
                    <a:ext uri="{9D8B030D-6E8A-4147-A177-3AD203B41FA5}">
                      <a16:colId xmlns:a16="http://schemas.microsoft.com/office/drawing/2014/main" val="1807841080"/>
                    </a:ext>
                  </a:extLst>
                </a:gridCol>
                <a:gridCol w="2103120">
                  <a:extLst>
                    <a:ext uri="{9D8B030D-6E8A-4147-A177-3AD203B41FA5}">
                      <a16:colId xmlns:a16="http://schemas.microsoft.com/office/drawing/2014/main" val="1494483466"/>
                    </a:ext>
                  </a:extLst>
                </a:gridCol>
              </a:tblGrid>
              <a:tr h="370840">
                <a:tc>
                  <a:txBody>
                    <a:bodyPr/>
                    <a:lstStyle/>
                    <a:p>
                      <a:r>
                        <a:rPr lang="en-GB" dirty="0"/>
                        <a:t>String Object</a:t>
                      </a:r>
                    </a:p>
                  </a:txBody>
                  <a:tcPr/>
                </a:tc>
                <a:tc>
                  <a:txBody>
                    <a:bodyPr/>
                    <a:lstStyle/>
                    <a:p>
                      <a:r>
                        <a:rPr lang="en-GB" dirty="0"/>
                        <a:t>Length</a:t>
                      </a:r>
                    </a:p>
                  </a:txBody>
                  <a:tcPr/>
                </a:tc>
                <a:tc>
                  <a:txBody>
                    <a:bodyPr/>
                    <a:lstStyle/>
                    <a:p>
                      <a:r>
                        <a:rPr lang="en-GB" dirty="0"/>
                        <a:t>Mem. location</a:t>
                      </a:r>
                    </a:p>
                  </a:txBody>
                  <a:tcPr/>
                </a:tc>
                <a:tc>
                  <a:txBody>
                    <a:bodyPr/>
                    <a:lstStyle/>
                    <a:p>
                      <a:r>
                        <a:rPr lang="en-GB" dirty="0"/>
                        <a:t>…other </a:t>
                      </a:r>
                      <a:r>
                        <a:rPr lang="en-GB" dirty="0" err="1"/>
                        <a:t>attr</a:t>
                      </a:r>
                      <a:r>
                        <a:rPr lang="en-GB" dirty="0"/>
                        <a:t>.</a:t>
                      </a:r>
                    </a:p>
                  </a:txBody>
                  <a:tcPr/>
                </a:tc>
                <a:tc>
                  <a:txBody>
                    <a:bodyPr/>
                    <a:lstStyle/>
                    <a:p>
                      <a:r>
                        <a:rPr lang="en-GB" dirty="0"/>
                        <a:t>…methods</a:t>
                      </a:r>
                    </a:p>
                  </a:txBody>
                  <a:tcPr/>
                </a:tc>
                <a:extLst>
                  <a:ext uri="{0D108BD9-81ED-4DB2-BD59-A6C34878D82A}">
                    <a16:rowId xmlns:a16="http://schemas.microsoft.com/office/drawing/2014/main" val="2343082477"/>
                  </a:ext>
                </a:extLst>
              </a:tr>
              <a:tr h="370840">
                <a:tc>
                  <a:txBody>
                    <a:bodyPr/>
                    <a:lstStyle/>
                    <a:p>
                      <a:r>
                        <a:rPr lang="en-GB" dirty="0" err="1"/>
                        <a:t>my_string</a:t>
                      </a:r>
                      <a:endParaRPr lang="en-GB" dirty="0"/>
                    </a:p>
                  </a:txBody>
                  <a:tcPr/>
                </a:tc>
                <a:tc>
                  <a:txBody>
                    <a:bodyPr/>
                    <a:lstStyle/>
                    <a:p>
                      <a:r>
                        <a:rPr lang="en-GB" dirty="0"/>
                        <a:t>20</a:t>
                      </a:r>
                    </a:p>
                  </a:txBody>
                  <a:tcPr/>
                </a:tc>
                <a:tc>
                  <a:txBody>
                    <a:bodyPr/>
                    <a:lstStyle/>
                    <a:p>
                      <a:r>
                        <a:rPr lang="en-GB" dirty="0"/>
                        <a:t>0x28fc2de1</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3418957409"/>
                  </a:ext>
                </a:extLst>
              </a:tr>
            </a:tbl>
          </a:graphicData>
        </a:graphic>
      </p:graphicFrame>
    </p:spTree>
    <p:extLst>
      <p:ext uri="{BB962C8B-B14F-4D97-AF65-F5344CB8AC3E}">
        <p14:creationId xmlns:p14="http://schemas.microsoft.com/office/powerpoint/2010/main" val="104478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318256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B85F-FEE3-9C26-F92A-50E3C20AAF22}"/>
              </a:ext>
            </a:extLst>
          </p:cNvPr>
          <p:cNvSpPr>
            <a:spLocks noGrp="1"/>
          </p:cNvSpPr>
          <p:nvPr>
            <p:ph type="title"/>
          </p:nvPr>
        </p:nvSpPr>
        <p:spPr/>
        <p:txBody>
          <a:bodyPr/>
          <a:lstStyle/>
          <a:p>
            <a:r>
              <a:rPr lang="en-GB" dirty="0"/>
              <a:t>Hint 2 – Cracking Characters</a:t>
            </a:r>
          </a:p>
        </p:txBody>
      </p:sp>
      <p:sp>
        <p:nvSpPr>
          <p:cNvPr id="3" name="Content Placeholder 2">
            <a:extLst>
              <a:ext uri="{FF2B5EF4-FFF2-40B4-BE49-F238E27FC236}">
                <a16:creationId xmlns:a16="http://schemas.microsoft.com/office/drawing/2014/main" id="{93D3B6AB-1522-6E17-8D55-6EA1BD630E97}"/>
              </a:ext>
            </a:extLst>
          </p:cNvPr>
          <p:cNvSpPr>
            <a:spLocks noGrp="1"/>
          </p:cNvSpPr>
          <p:nvPr>
            <p:ph idx="1"/>
          </p:nvPr>
        </p:nvSpPr>
        <p:spPr>
          <a:xfrm>
            <a:off x="838200" y="1825625"/>
            <a:ext cx="10515600" cy="4544490"/>
          </a:xfrm>
        </p:spPr>
        <p:txBody>
          <a:bodyPr>
            <a:normAutofit lnSpcReduction="10000"/>
          </a:bodyPr>
          <a:lstStyle/>
          <a:p>
            <a:pPr marL="0" indent="0">
              <a:buNone/>
            </a:pPr>
            <a:r>
              <a:rPr lang="en-GB" dirty="0"/>
              <a:t>String comparison is done </a:t>
            </a:r>
            <a:r>
              <a:rPr lang="en-GB" i="1" dirty="0"/>
              <a:t>step-by-step</a:t>
            </a:r>
          </a:p>
          <a:p>
            <a:pPr marL="0" indent="0">
              <a:buNone/>
            </a:pPr>
            <a:endParaRPr lang="en-GB" i="1" dirty="0"/>
          </a:p>
          <a:p>
            <a:pPr marL="0" indent="0">
              <a:buNone/>
            </a:pPr>
            <a:endParaRPr lang="en-GB" i="1" dirty="0"/>
          </a:p>
          <a:p>
            <a:pPr marL="0" indent="0">
              <a:buNone/>
            </a:pPr>
            <a:endParaRPr lang="en-GB" i="1" dirty="0"/>
          </a:p>
          <a:p>
            <a:pPr marL="0" indent="0">
              <a:buNone/>
            </a:pPr>
            <a:r>
              <a:rPr lang="en-GB" dirty="0"/>
              <a:t>	   Exits after 4 comparisons</a:t>
            </a:r>
          </a:p>
          <a:p>
            <a:pPr marL="0" indent="0">
              <a:buNone/>
            </a:pPr>
            <a:endParaRPr lang="en-GB" i="1" dirty="0"/>
          </a:p>
          <a:p>
            <a:pPr marL="0" indent="0">
              <a:buNone/>
            </a:pPr>
            <a:endParaRPr lang="en-GB" i="1" dirty="0"/>
          </a:p>
          <a:p>
            <a:pPr marL="0" indent="0">
              <a:buNone/>
            </a:pPr>
            <a:endParaRPr lang="en-GB" i="1" dirty="0"/>
          </a:p>
          <a:p>
            <a:pPr marL="0" indent="0">
              <a:buNone/>
            </a:pPr>
            <a:r>
              <a:rPr lang="en-GB" dirty="0"/>
              <a:t>	   Exits after 7 comparisons</a:t>
            </a:r>
            <a:endParaRPr lang="en-GB" i="1" dirty="0"/>
          </a:p>
          <a:p>
            <a:pPr marL="0" indent="0">
              <a:buNone/>
            </a:pPr>
            <a:endParaRPr lang="en-GB" i="1" dirty="0"/>
          </a:p>
        </p:txBody>
      </p:sp>
      <p:graphicFrame>
        <p:nvGraphicFramePr>
          <p:cNvPr id="4" name="Table 3">
            <a:extLst>
              <a:ext uri="{FF2B5EF4-FFF2-40B4-BE49-F238E27FC236}">
                <a16:creationId xmlns:a16="http://schemas.microsoft.com/office/drawing/2014/main" id="{17C08E50-6A61-807C-7B43-0250E173FB05}"/>
              </a:ext>
            </a:extLst>
          </p:cNvPr>
          <p:cNvGraphicFramePr>
            <a:graphicFrameLocks noGrp="1"/>
          </p:cNvGraphicFramePr>
          <p:nvPr>
            <p:extLst>
              <p:ext uri="{D42A27DB-BD31-4B8C-83A1-F6EECF244321}">
                <p14:modId xmlns:p14="http://schemas.microsoft.com/office/powerpoint/2010/main" val="231255130"/>
              </p:ext>
            </p:extLst>
          </p:nvPr>
        </p:nvGraphicFramePr>
        <p:xfrm>
          <a:off x="2031999" y="2837228"/>
          <a:ext cx="8128000" cy="741680"/>
        </p:xfrm>
        <a:graphic>
          <a:graphicData uri="http://schemas.openxmlformats.org/drawingml/2006/table">
            <a:tbl>
              <a:tblPr bandRow="1">
                <a:tableStyleId>{7DF18680-E054-41AD-8BC1-D1AEF772440D}</a:tableStyleId>
              </a:tblPr>
              <a:tblGrid>
                <a:gridCol w="1016000">
                  <a:extLst>
                    <a:ext uri="{9D8B030D-6E8A-4147-A177-3AD203B41FA5}">
                      <a16:colId xmlns:a16="http://schemas.microsoft.com/office/drawing/2014/main" val="3824479859"/>
                    </a:ext>
                  </a:extLst>
                </a:gridCol>
                <a:gridCol w="1016000">
                  <a:extLst>
                    <a:ext uri="{9D8B030D-6E8A-4147-A177-3AD203B41FA5}">
                      <a16:colId xmlns:a16="http://schemas.microsoft.com/office/drawing/2014/main" val="3131745037"/>
                    </a:ext>
                  </a:extLst>
                </a:gridCol>
                <a:gridCol w="1016000">
                  <a:extLst>
                    <a:ext uri="{9D8B030D-6E8A-4147-A177-3AD203B41FA5}">
                      <a16:colId xmlns:a16="http://schemas.microsoft.com/office/drawing/2014/main" val="2487346798"/>
                    </a:ext>
                  </a:extLst>
                </a:gridCol>
                <a:gridCol w="1016000">
                  <a:extLst>
                    <a:ext uri="{9D8B030D-6E8A-4147-A177-3AD203B41FA5}">
                      <a16:colId xmlns:a16="http://schemas.microsoft.com/office/drawing/2014/main" val="3680942155"/>
                    </a:ext>
                  </a:extLst>
                </a:gridCol>
                <a:gridCol w="1016000">
                  <a:extLst>
                    <a:ext uri="{9D8B030D-6E8A-4147-A177-3AD203B41FA5}">
                      <a16:colId xmlns:a16="http://schemas.microsoft.com/office/drawing/2014/main" val="2665171639"/>
                    </a:ext>
                  </a:extLst>
                </a:gridCol>
                <a:gridCol w="1016000">
                  <a:extLst>
                    <a:ext uri="{9D8B030D-6E8A-4147-A177-3AD203B41FA5}">
                      <a16:colId xmlns:a16="http://schemas.microsoft.com/office/drawing/2014/main" val="380642610"/>
                    </a:ext>
                  </a:extLst>
                </a:gridCol>
                <a:gridCol w="1016000">
                  <a:extLst>
                    <a:ext uri="{9D8B030D-6E8A-4147-A177-3AD203B41FA5}">
                      <a16:colId xmlns:a16="http://schemas.microsoft.com/office/drawing/2014/main" val="1458697561"/>
                    </a:ext>
                  </a:extLst>
                </a:gridCol>
                <a:gridCol w="1016000">
                  <a:extLst>
                    <a:ext uri="{9D8B030D-6E8A-4147-A177-3AD203B41FA5}">
                      <a16:colId xmlns:a16="http://schemas.microsoft.com/office/drawing/2014/main" val="2421406047"/>
                    </a:ext>
                  </a:extLst>
                </a:gridCol>
              </a:tblGrid>
              <a:tr h="370840">
                <a:tc>
                  <a:txBody>
                    <a:bodyPr/>
                    <a:lstStyle/>
                    <a:p>
                      <a:r>
                        <a:rPr lang="en-GB" dirty="0"/>
                        <a:t>p</a:t>
                      </a:r>
                    </a:p>
                  </a:txBody>
                  <a:tcPr/>
                </a:tc>
                <a:tc>
                  <a:txBody>
                    <a:bodyPr/>
                    <a:lstStyle/>
                    <a:p>
                      <a:r>
                        <a:rPr lang="en-GB" dirty="0"/>
                        <a:t>a</a:t>
                      </a:r>
                    </a:p>
                  </a:txBody>
                  <a:tcPr/>
                </a:tc>
                <a:tc>
                  <a:txBody>
                    <a:bodyPr/>
                    <a:lstStyle/>
                    <a:p>
                      <a:r>
                        <a:rPr lang="en-GB" dirty="0"/>
                        <a:t>s</a:t>
                      </a:r>
                    </a:p>
                  </a:txBody>
                  <a:tcPr/>
                </a:tc>
                <a:tc>
                  <a:txBody>
                    <a:bodyPr/>
                    <a:lstStyle/>
                    <a:p>
                      <a:r>
                        <a:rPr lang="en-GB" dirty="0"/>
                        <a:t>s</a:t>
                      </a:r>
                    </a:p>
                  </a:txBody>
                  <a:tcPr/>
                </a:tc>
                <a:tc>
                  <a:txBody>
                    <a:bodyPr/>
                    <a:lstStyle/>
                    <a:p>
                      <a:r>
                        <a:rPr lang="en-GB" dirty="0"/>
                        <a:t>w</a:t>
                      </a:r>
                    </a:p>
                  </a:txBody>
                  <a:tcPr/>
                </a:tc>
                <a:tc>
                  <a:txBody>
                    <a:bodyPr/>
                    <a:lstStyle/>
                    <a:p>
                      <a:r>
                        <a:rPr lang="en-GB" dirty="0"/>
                        <a:t>o</a:t>
                      </a:r>
                    </a:p>
                  </a:txBody>
                  <a:tcPr/>
                </a:tc>
                <a:tc>
                  <a:txBody>
                    <a:bodyPr/>
                    <a:lstStyle/>
                    <a:p>
                      <a:r>
                        <a:rPr lang="en-GB" dirty="0"/>
                        <a:t>r</a:t>
                      </a:r>
                    </a:p>
                  </a:txBody>
                  <a:tcPr/>
                </a:tc>
                <a:tc>
                  <a:txBody>
                    <a:bodyPr/>
                    <a:lstStyle/>
                    <a:p>
                      <a:r>
                        <a:rPr lang="en-GB" dirty="0"/>
                        <a:t>d</a:t>
                      </a:r>
                    </a:p>
                  </a:txBody>
                  <a:tcPr/>
                </a:tc>
                <a:extLst>
                  <a:ext uri="{0D108BD9-81ED-4DB2-BD59-A6C34878D82A}">
                    <a16:rowId xmlns:a16="http://schemas.microsoft.com/office/drawing/2014/main" val="1421893769"/>
                  </a:ext>
                </a:extLst>
              </a:tr>
              <a:tr h="370840">
                <a:tc>
                  <a:txBody>
                    <a:bodyPr/>
                    <a:lstStyle/>
                    <a:p>
                      <a:r>
                        <a:rPr lang="en-GB" dirty="0"/>
                        <a:t>p</a:t>
                      </a:r>
                    </a:p>
                  </a:txBody>
                  <a:tcPr/>
                </a:tc>
                <a:tc>
                  <a:txBody>
                    <a:bodyPr/>
                    <a:lstStyle/>
                    <a:p>
                      <a:r>
                        <a:rPr lang="en-GB" dirty="0"/>
                        <a:t>a</a:t>
                      </a:r>
                    </a:p>
                  </a:txBody>
                  <a:tcPr/>
                </a:tc>
                <a:tc>
                  <a:txBody>
                    <a:bodyPr/>
                    <a:lstStyle/>
                    <a:p>
                      <a:r>
                        <a:rPr lang="en-GB" dirty="0"/>
                        <a:t>s</a:t>
                      </a:r>
                    </a:p>
                  </a:txBody>
                  <a:tcPr/>
                </a:tc>
                <a:tc>
                  <a:txBody>
                    <a:bodyPr/>
                    <a:lstStyle/>
                    <a:p>
                      <a:r>
                        <a:rPr lang="en-GB" dirty="0"/>
                        <a:t>w</a:t>
                      </a:r>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142437606"/>
                  </a:ext>
                </a:extLst>
              </a:tr>
            </a:tbl>
          </a:graphicData>
        </a:graphic>
      </p:graphicFrame>
      <p:graphicFrame>
        <p:nvGraphicFramePr>
          <p:cNvPr id="6" name="Table 5">
            <a:extLst>
              <a:ext uri="{FF2B5EF4-FFF2-40B4-BE49-F238E27FC236}">
                <a16:creationId xmlns:a16="http://schemas.microsoft.com/office/drawing/2014/main" id="{EE484CB5-2615-210B-87ED-E6D4218D4602}"/>
              </a:ext>
            </a:extLst>
          </p:cNvPr>
          <p:cNvGraphicFramePr>
            <a:graphicFrameLocks noGrp="1"/>
          </p:cNvGraphicFramePr>
          <p:nvPr>
            <p:extLst>
              <p:ext uri="{D42A27DB-BD31-4B8C-83A1-F6EECF244321}">
                <p14:modId xmlns:p14="http://schemas.microsoft.com/office/powerpoint/2010/main" val="2192264601"/>
              </p:ext>
            </p:extLst>
          </p:nvPr>
        </p:nvGraphicFramePr>
        <p:xfrm>
          <a:off x="2031999" y="4705178"/>
          <a:ext cx="8128000" cy="741680"/>
        </p:xfrm>
        <a:graphic>
          <a:graphicData uri="http://schemas.openxmlformats.org/drawingml/2006/table">
            <a:tbl>
              <a:tblPr bandRow="1">
                <a:tableStyleId>{93296810-A885-4BE3-A3E7-6D5BEEA58F35}</a:tableStyleId>
              </a:tblPr>
              <a:tblGrid>
                <a:gridCol w="1016000">
                  <a:extLst>
                    <a:ext uri="{9D8B030D-6E8A-4147-A177-3AD203B41FA5}">
                      <a16:colId xmlns:a16="http://schemas.microsoft.com/office/drawing/2014/main" val="3824479859"/>
                    </a:ext>
                  </a:extLst>
                </a:gridCol>
                <a:gridCol w="1016000">
                  <a:extLst>
                    <a:ext uri="{9D8B030D-6E8A-4147-A177-3AD203B41FA5}">
                      <a16:colId xmlns:a16="http://schemas.microsoft.com/office/drawing/2014/main" val="3131745037"/>
                    </a:ext>
                  </a:extLst>
                </a:gridCol>
                <a:gridCol w="1016000">
                  <a:extLst>
                    <a:ext uri="{9D8B030D-6E8A-4147-A177-3AD203B41FA5}">
                      <a16:colId xmlns:a16="http://schemas.microsoft.com/office/drawing/2014/main" val="2487346798"/>
                    </a:ext>
                  </a:extLst>
                </a:gridCol>
                <a:gridCol w="1016000">
                  <a:extLst>
                    <a:ext uri="{9D8B030D-6E8A-4147-A177-3AD203B41FA5}">
                      <a16:colId xmlns:a16="http://schemas.microsoft.com/office/drawing/2014/main" val="3680942155"/>
                    </a:ext>
                  </a:extLst>
                </a:gridCol>
                <a:gridCol w="1016000">
                  <a:extLst>
                    <a:ext uri="{9D8B030D-6E8A-4147-A177-3AD203B41FA5}">
                      <a16:colId xmlns:a16="http://schemas.microsoft.com/office/drawing/2014/main" val="2665171639"/>
                    </a:ext>
                  </a:extLst>
                </a:gridCol>
                <a:gridCol w="1016000">
                  <a:extLst>
                    <a:ext uri="{9D8B030D-6E8A-4147-A177-3AD203B41FA5}">
                      <a16:colId xmlns:a16="http://schemas.microsoft.com/office/drawing/2014/main" val="380642610"/>
                    </a:ext>
                  </a:extLst>
                </a:gridCol>
                <a:gridCol w="1016000">
                  <a:extLst>
                    <a:ext uri="{9D8B030D-6E8A-4147-A177-3AD203B41FA5}">
                      <a16:colId xmlns:a16="http://schemas.microsoft.com/office/drawing/2014/main" val="1458697561"/>
                    </a:ext>
                  </a:extLst>
                </a:gridCol>
                <a:gridCol w="1016000">
                  <a:extLst>
                    <a:ext uri="{9D8B030D-6E8A-4147-A177-3AD203B41FA5}">
                      <a16:colId xmlns:a16="http://schemas.microsoft.com/office/drawing/2014/main" val="2421406047"/>
                    </a:ext>
                  </a:extLst>
                </a:gridCol>
              </a:tblGrid>
              <a:tr h="370840">
                <a:tc>
                  <a:txBody>
                    <a:bodyPr/>
                    <a:lstStyle/>
                    <a:p>
                      <a:r>
                        <a:rPr lang="en-GB" dirty="0"/>
                        <a:t>p</a:t>
                      </a:r>
                    </a:p>
                  </a:txBody>
                  <a:tcPr/>
                </a:tc>
                <a:tc>
                  <a:txBody>
                    <a:bodyPr/>
                    <a:lstStyle/>
                    <a:p>
                      <a:r>
                        <a:rPr lang="en-GB" dirty="0"/>
                        <a:t>a</a:t>
                      </a:r>
                    </a:p>
                  </a:txBody>
                  <a:tcPr/>
                </a:tc>
                <a:tc>
                  <a:txBody>
                    <a:bodyPr/>
                    <a:lstStyle/>
                    <a:p>
                      <a:r>
                        <a:rPr lang="en-GB" dirty="0"/>
                        <a:t>s</a:t>
                      </a:r>
                    </a:p>
                  </a:txBody>
                  <a:tcPr/>
                </a:tc>
                <a:tc>
                  <a:txBody>
                    <a:bodyPr/>
                    <a:lstStyle/>
                    <a:p>
                      <a:r>
                        <a:rPr lang="en-GB" dirty="0"/>
                        <a:t>s</a:t>
                      </a:r>
                    </a:p>
                  </a:txBody>
                  <a:tcPr/>
                </a:tc>
                <a:tc>
                  <a:txBody>
                    <a:bodyPr/>
                    <a:lstStyle/>
                    <a:p>
                      <a:r>
                        <a:rPr lang="en-GB" dirty="0"/>
                        <a:t>w</a:t>
                      </a:r>
                    </a:p>
                  </a:txBody>
                  <a:tcPr/>
                </a:tc>
                <a:tc>
                  <a:txBody>
                    <a:bodyPr/>
                    <a:lstStyle/>
                    <a:p>
                      <a:r>
                        <a:rPr lang="en-GB" dirty="0"/>
                        <a:t>o</a:t>
                      </a:r>
                    </a:p>
                  </a:txBody>
                  <a:tcPr/>
                </a:tc>
                <a:tc>
                  <a:txBody>
                    <a:bodyPr/>
                    <a:lstStyle/>
                    <a:p>
                      <a:r>
                        <a:rPr lang="en-GB" dirty="0"/>
                        <a:t>r</a:t>
                      </a:r>
                    </a:p>
                  </a:txBody>
                  <a:tcPr/>
                </a:tc>
                <a:tc>
                  <a:txBody>
                    <a:bodyPr/>
                    <a:lstStyle/>
                    <a:p>
                      <a:r>
                        <a:rPr lang="en-GB" dirty="0"/>
                        <a:t>d</a:t>
                      </a:r>
                    </a:p>
                  </a:txBody>
                  <a:tcPr/>
                </a:tc>
                <a:extLst>
                  <a:ext uri="{0D108BD9-81ED-4DB2-BD59-A6C34878D82A}">
                    <a16:rowId xmlns:a16="http://schemas.microsoft.com/office/drawing/2014/main" val="1421893769"/>
                  </a:ext>
                </a:extLst>
              </a:tr>
              <a:tr h="370840">
                <a:tc>
                  <a:txBody>
                    <a:bodyPr/>
                    <a:lstStyle/>
                    <a:p>
                      <a:r>
                        <a:rPr lang="en-GB" dirty="0"/>
                        <a:t>p</a:t>
                      </a:r>
                    </a:p>
                  </a:txBody>
                  <a:tcPr/>
                </a:tc>
                <a:tc>
                  <a:txBody>
                    <a:bodyPr/>
                    <a:lstStyle/>
                    <a:p>
                      <a:r>
                        <a:rPr lang="en-GB" dirty="0"/>
                        <a:t>a</a:t>
                      </a:r>
                    </a:p>
                  </a:txBody>
                  <a:tcPr/>
                </a:tc>
                <a:tc>
                  <a:txBody>
                    <a:bodyPr/>
                    <a:lstStyle/>
                    <a:p>
                      <a:r>
                        <a:rPr lang="en-GB" dirty="0"/>
                        <a:t>s</a:t>
                      </a:r>
                    </a:p>
                  </a:txBody>
                  <a:tcPr/>
                </a:tc>
                <a:tc>
                  <a:txBody>
                    <a:bodyPr/>
                    <a:lstStyle/>
                    <a:p>
                      <a:r>
                        <a:rPr lang="en-GB" dirty="0"/>
                        <a:t>s</a:t>
                      </a:r>
                    </a:p>
                  </a:txBody>
                  <a:tcPr/>
                </a:tc>
                <a:tc>
                  <a:txBody>
                    <a:bodyPr/>
                    <a:lstStyle/>
                    <a:p>
                      <a:r>
                        <a:rPr lang="en-GB" dirty="0"/>
                        <a:t>w</a:t>
                      </a:r>
                    </a:p>
                  </a:txBody>
                  <a:tcPr/>
                </a:tc>
                <a:tc>
                  <a:txBody>
                    <a:bodyPr/>
                    <a:lstStyle/>
                    <a:p>
                      <a:r>
                        <a:rPr lang="en-GB" dirty="0"/>
                        <a:t>o</a:t>
                      </a:r>
                    </a:p>
                  </a:txBody>
                  <a:tcPr/>
                </a:tc>
                <a:tc>
                  <a:txBody>
                    <a:bodyPr/>
                    <a:lstStyle/>
                    <a:p>
                      <a:r>
                        <a:rPr lang="en-GB" dirty="0"/>
                        <a:t>@</a:t>
                      </a:r>
                    </a:p>
                  </a:txBody>
                  <a:tcPr/>
                </a:tc>
                <a:tc>
                  <a:txBody>
                    <a:bodyPr/>
                    <a:lstStyle/>
                    <a:p>
                      <a:endParaRPr lang="en-GB" dirty="0"/>
                    </a:p>
                  </a:txBody>
                  <a:tcPr/>
                </a:tc>
                <a:extLst>
                  <a:ext uri="{0D108BD9-81ED-4DB2-BD59-A6C34878D82A}">
                    <a16:rowId xmlns:a16="http://schemas.microsoft.com/office/drawing/2014/main" val="2142437606"/>
                  </a:ext>
                </a:extLst>
              </a:tr>
            </a:tbl>
          </a:graphicData>
        </a:graphic>
      </p:graphicFrame>
    </p:spTree>
    <p:extLst>
      <p:ext uri="{BB962C8B-B14F-4D97-AF65-F5344CB8AC3E}">
        <p14:creationId xmlns:p14="http://schemas.microsoft.com/office/powerpoint/2010/main" val="174095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E99B-5EFF-0F98-5139-6EFCEA74296C}"/>
              </a:ext>
            </a:extLst>
          </p:cNvPr>
          <p:cNvSpPr>
            <a:spLocks noGrp="1"/>
          </p:cNvSpPr>
          <p:nvPr>
            <p:ph type="title"/>
          </p:nvPr>
        </p:nvSpPr>
        <p:spPr/>
        <p:txBody>
          <a:bodyPr/>
          <a:lstStyle/>
          <a:p>
            <a:r>
              <a:rPr lang="en-GB" dirty="0"/>
              <a:t>Your Solutions</a:t>
            </a:r>
          </a:p>
        </p:txBody>
      </p:sp>
      <p:sp>
        <p:nvSpPr>
          <p:cNvPr id="3" name="Content Placeholder 2">
            <a:extLst>
              <a:ext uri="{FF2B5EF4-FFF2-40B4-BE49-F238E27FC236}">
                <a16:creationId xmlns:a16="http://schemas.microsoft.com/office/drawing/2014/main" id="{B1DB1991-C5A7-7372-4E88-9BDC666C308E}"/>
              </a:ext>
            </a:extLst>
          </p:cNvPr>
          <p:cNvSpPr>
            <a:spLocks noGrp="1"/>
          </p:cNvSpPr>
          <p:nvPr>
            <p:ph idx="1"/>
          </p:nvPr>
        </p:nvSpPr>
        <p:spPr/>
        <p:txBody>
          <a:bodyPr/>
          <a:lstStyle/>
          <a:p>
            <a:pPr marL="0" indent="0">
              <a:buNone/>
            </a:pPr>
            <a:r>
              <a:rPr lang="en-GB" dirty="0"/>
              <a:t>What have you come up with? :D</a:t>
            </a:r>
          </a:p>
        </p:txBody>
      </p:sp>
    </p:spTree>
    <p:extLst>
      <p:ext uri="{BB962C8B-B14F-4D97-AF65-F5344CB8AC3E}">
        <p14:creationId xmlns:p14="http://schemas.microsoft.com/office/powerpoint/2010/main" val="315773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102072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CB6B-185D-4BBE-9B85-931BA0BD989F}"/>
              </a:ext>
            </a:extLst>
          </p:cNvPr>
          <p:cNvSpPr>
            <a:spLocks noGrp="1"/>
          </p:cNvSpPr>
          <p:nvPr>
            <p:ph type="title"/>
          </p:nvPr>
        </p:nvSpPr>
        <p:spPr/>
        <p:txBody>
          <a:bodyPr/>
          <a:lstStyle/>
          <a:p>
            <a:r>
              <a:rPr lang="en-GB" dirty="0"/>
              <a:t>My Solution</a:t>
            </a:r>
          </a:p>
        </p:txBody>
      </p:sp>
      <p:sp>
        <p:nvSpPr>
          <p:cNvPr id="3" name="Content Placeholder 2">
            <a:extLst>
              <a:ext uri="{FF2B5EF4-FFF2-40B4-BE49-F238E27FC236}">
                <a16:creationId xmlns:a16="http://schemas.microsoft.com/office/drawing/2014/main" id="{D9B52BB0-AB36-DBEC-FE2C-F502593E2AE0}"/>
              </a:ext>
            </a:extLst>
          </p:cNvPr>
          <p:cNvSpPr>
            <a:spLocks noGrp="1"/>
          </p:cNvSpPr>
          <p:nvPr>
            <p:ph idx="1"/>
          </p:nvPr>
        </p:nvSpPr>
        <p:spPr>
          <a:xfrm>
            <a:off x="7608794" y="1690688"/>
            <a:ext cx="2866465" cy="561228"/>
          </a:xfrm>
        </p:spPr>
        <p:txBody>
          <a:bodyPr/>
          <a:lstStyle/>
          <a:p>
            <a:pPr marL="0" indent="0">
              <a:buNone/>
            </a:pPr>
            <a:r>
              <a:rPr lang="en-GB" dirty="0"/>
              <a:t>Password Length</a:t>
            </a:r>
          </a:p>
        </p:txBody>
      </p:sp>
      <p:pic>
        <p:nvPicPr>
          <p:cNvPr id="7" name="Picture 6">
            <a:extLst>
              <a:ext uri="{FF2B5EF4-FFF2-40B4-BE49-F238E27FC236}">
                <a16:creationId xmlns:a16="http://schemas.microsoft.com/office/drawing/2014/main" id="{5EB8C98F-3CCF-6709-3CA9-F5A94B41D4DE}"/>
              </a:ext>
            </a:extLst>
          </p:cNvPr>
          <p:cNvPicPr>
            <a:picLocks noChangeAspect="1"/>
          </p:cNvPicPr>
          <p:nvPr/>
        </p:nvPicPr>
        <p:blipFill>
          <a:blip r:embed="rId3"/>
          <a:stretch>
            <a:fillRect/>
          </a:stretch>
        </p:blipFill>
        <p:spPr>
          <a:xfrm>
            <a:off x="838200" y="1690688"/>
            <a:ext cx="5620871" cy="4615814"/>
          </a:xfrm>
          <a:prstGeom prst="rect">
            <a:avLst/>
          </a:prstGeom>
        </p:spPr>
      </p:pic>
      <p:pic>
        <p:nvPicPr>
          <p:cNvPr id="9" name="Picture 8">
            <a:extLst>
              <a:ext uri="{FF2B5EF4-FFF2-40B4-BE49-F238E27FC236}">
                <a16:creationId xmlns:a16="http://schemas.microsoft.com/office/drawing/2014/main" id="{47569049-F3BC-269D-B923-6D4F5A0ADE41}"/>
              </a:ext>
            </a:extLst>
          </p:cNvPr>
          <p:cNvPicPr>
            <a:picLocks noChangeAspect="1"/>
          </p:cNvPicPr>
          <p:nvPr/>
        </p:nvPicPr>
        <p:blipFill>
          <a:blip r:embed="rId4"/>
          <a:stretch>
            <a:fillRect/>
          </a:stretch>
        </p:blipFill>
        <p:spPr>
          <a:xfrm>
            <a:off x="7608794" y="3429000"/>
            <a:ext cx="3706026" cy="2774600"/>
          </a:xfrm>
          <a:prstGeom prst="rect">
            <a:avLst/>
          </a:prstGeom>
        </p:spPr>
      </p:pic>
    </p:spTree>
    <p:extLst>
      <p:ext uri="{BB962C8B-B14F-4D97-AF65-F5344CB8AC3E}">
        <p14:creationId xmlns:p14="http://schemas.microsoft.com/office/powerpoint/2010/main" val="332494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CB6B-185D-4BBE-9B85-931BA0BD989F}"/>
              </a:ext>
            </a:extLst>
          </p:cNvPr>
          <p:cNvSpPr>
            <a:spLocks noGrp="1"/>
          </p:cNvSpPr>
          <p:nvPr>
            <p:ph type="title"/>
          </p:nvPr>
        </p:nvSpPr>
        <p:spPr/>
        <p:txBody>
          <a:bodyPr/>
          <a:lstStyle/>
          <a:p>
            <a:r>
              <a:rPr lang="en-GB" dirty="0"/>
              <a:t>My Solution</a:t>
            </a:r>
          </a:p>
        </p:txBody>
      </p:sp>
      <p:sp>
        <p:nvSpPr>
          <p:cNvPr id="3" name="Content Placeholder 2">
            <a:extLst>
              <a:ext uri="{FF2B5EF4-FFF2-40B4-BE49-F238E27FC236}">
                <a16:creationId xmlns:a16="http://schemas.microsoft.com/office/drawing/2014/main" id="{D9B52BB0-AB36-DBEC-FE2C-F502593E2AE0}"/>
              </a:ext>
            </a:extLst>
          </p:cNvPr>
          <p:cNvSpPr>
            <a:spLocks noGrp="1"/>
          </p:cNvSpPr>
          <p:nvPr>
            <p:ph idx="1"/>
          </p:nvPr>
        </p:nvSpPr>
        <p:spPr>
          <a:xfrm>
            <a:off x="838200" y="1690688"/>
            <a:ext cx="2866465" cy="561228"/>
          </a:xfrm>
        </p:spPr>
        <p:txBody>
          <a:bodyPr/>
          <a:lstStyle/>
          <a:p>
            <a:pPr marL="0" indent="0">
              <a:buNone/>
            </a:pPr>
            <a:r>
              <a:rPr lang="en-GB" dirty="0"/>
              <a:t>Password Value</a:t>
            </a:r>
          </a:p>
        </p:txBody>
      </p:sp>
      <p:pic>
        <p:nvPicPr>
          <p:cNvPr id="5" name="Picture 4">
            <a:extLst>
              <a:ext uri="{FF2B5EF4-FFF2-40B4-BE49-F238E27FC236}">
                <a16:creationId xmlns:a16="http://schemas.microsoft.com/office/drawing/2014/main" id="{391C576D-1998-02EC-0C20-6DDEE6AA92DC}"/>
              </a:ext>
            </a:extLst>
          </p:cNvPr>
          <p:cNvPicPr>
            <a:picLocks noChangeAspect="1"/>
          </p:cNvPicPr>
          <p:nvPr/>
        </p:nvPicPr>
        <p:blipFill>
          <a:blip r:embed="rId3"/>
          <a:stretch>
            <a:fillRect/>
          </a:stretch>
        </p:blipFill>
        <p:spPr>
          <a:xfrm>
            <a:off x="838200" y="2528882"/>
            <a:ext cx="4938170" cy="3937264"/>
          </a:xfrm>
          <a:prstGeom prst="rect">
            <a:avLst/>
          </a:prstGeom>
        </p:spPr>
      </p:pic>
      <p:pic>
        <p:nvPicPr>
          <p:cNvPr id="11" name="Picture 10">
            <a:extLst>
              <a:ext uri="{FF2B5EF4-FFF2-40B4-BE49-F238E27FC236}">
                <a16:creationId xmlns:a16="http://schemas.microsoft.com/office/drawing/2014/main" id="{E774FEF7-3744-A37B-BBF6-2DC2A4BACF3D}"/>
              </a:ext>
            </a:extLst>
          </p:cNvPr>
          <p:cNvPicPr>
            <a:picLocks noChangeAspect="1"/>
          </p:cNvPicPr>
          <p:nvPr/>
        </p:nvPicPr>
        <p:blipFill>
          <a:blip r:embed="rId4"/>
          <a:stretch>
            <a:fillRect/>
          </a:stretch>
        </p:blipFill>
        <p:spPr>
          <a:xfrm>
            <a:off x="6703360" y="296352"/>
            <a:ext cx="5180588" cy="6169794"/>
          </a:xfrm>
          <a:prstGeom prst="rect">
            <a:avLst/>
          </a:prstGeom>
        </p:spPr>
      </p:pic>
    </p:spTree>
    <p:extLst>
      <p:ext uri="{BB962C8B-B14F-4D97-AF65-F5344CB8AC3E}">
        <p14:creationId xmlns:p14="http://schemas.microsoft.com/office/powerpoint/2010/main" val="1568533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498-5F26-0ECD-F1DE-0F607B77A3A5}"/>
              </a:ext>
            </a:extLst>
          </p:cNvPr>
          <p:cNvSpPr>
            <a:spLocks noGrp="1"/>
          </p:cNvSpPr>
          <p:nvPr>
            <p:ph type="title"/>
          </p:nvPr>
        </p:nvSpPr>
        <p:spPr/>
        <p:txBody>
          <a:bodyPr/>
          <a:lstStyle/>
          <a:p>
            <a:r>
              <a:rPr lang="en-GB" dirty="0"/>
              <a:t>Live Demo</a:t>
            </a:r>
          </a:p>
        </p:txBody>
      </p:sp>
      <p:sp>
        <p:nvSpPr>
          <p:cNvPr id="3" name="Content Placeholder 2">
            <a:extLst>
              <a:ext uri="{FF2B5EF4-FFF2-40B4-BE49-F238E27FC236}">
                <a16:creationId xmlns:a16="http://schemas.microsoft.com/office/drawing/2014/main" id="{1E71BECE-2305-7445-BC87-B28AAF47C48D}"/>
              </a:ext>
            </a:extLst>
          </p:cNvPr>
          <p:cNvSpPr>
            <a:spLocks noGrp="1"/>
          </p:cNvSpPr>
          <p:nvPr>
            <p:ph idx="1"/>
          </p:nvPr>
        </p:nvSpPr>
        <p:spPr/>
        <p:txBody>
          <a:bodyPr/>
          <a:lstStyle/>
          <a:p>
            <a:pPr marL="0" indent="0">
              <a:buNone/>
            </a:pPr>
            <a:r>
              <a:rPr lang="en-GB" dirty="0"/>
              <a:t>(fingers crossed)</a:t>
            </a:r>
          </a:p>
        </p:txBody>
      </p:sp>
    </p:spTree>
    <p:extLst>
      <p:ext uri="{BB962C8B-B14F-4D97-AF65-F5344CB8AC3E}">
        <p14:creationId xmlns:p14="http://schemas.microsoft.com/office/powerpoint/2010/main" val="3169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2A27-4CBA-22E6-5050-C27561215CA4}"/>
              </a:ext>
            </a:extLst>
          </p:cNvPr>
          <p:cNvSpPr>
            <a:spLocks noGrp="1"/>
          </p:cNvSpPr>
          <p:nvPr>
            <p:ph type="title"/>
          </p:nvPr>
        </p:nvSpPr>
        <p:spPr/>
        <p:txBody>
          <a:bodyPr/>
          <a:lstStyle/>
          <a:p>
            <a:r>
              <a:rPr lang="en-GB" dirty="0">
                <a:solidFill>
                  <a:srgbClr val="00FF00"/>
                </a:solidFill>
              </a:rPr>
              <a:t>Good evening :)</a:t>
            </a:r>
          </a:p>
        </p:txBody>
      </p:sp>
      <p:sp>
        <p:nvSpPr>
          <p:cNvPr id="3" name="Content Placeholder 2">
            <a:extLst>
              <a:ext uri="{FF2B5EF4-FFF2-40B4-BE49-F238E27FC236}">
                <a16:creationId xmlns:a16="http://schemas.microsoft.com/office/drawing/2014/main" id="{6DA56DA7-A33C-8377-0EFF-60B9A3B2CF51}"/>
              </a:ext>
            </a:extLst>
          </p:cNvPr>
          <p:cNvSpPr>
            <a:spLocks noGrp="1"/>
          </p:cNvSpPr>
          <p:nvPr>
            <p:ph idx="1"/>
          </p:nvPr>
        </p:nvSpPr>
        <p:spPr>
          <a:xfrm>
            <a:off x="838200" y="1825625"/>
            <a:ext cx="10515600" cy="4745296"/>
          </a:xfrm>
        </p:spPr>
        <p:txBody>
          <a:bodyPr/>
          <a:lstStyle/>
          <a:p>
            <a:r>
              <a:rPr lang="en-GB" dirty="0"/>
              <a:t>What is timing?</a:t>
            </a:r>
          </a:p>
          <a:p>
            <a:pPr marL="0" indent="0">
              <a:buNone/>
            </a:pPr>
            <a:endParaRPr lang="en-GB" dirty="0"/>
          </a:p>
          <a:p>
            <a:r>
              <a:rPr lang="en-GB" dirty="0"/>
              <a:t>Why is it a target?</a:t>
            </a:r>
          </a:p>
          <a:p>
            <a:pPr lvl="1"/>
            <a:r>
              <a:rPr lang="en-GB" dirty="0"/>
              <a:t>Side-Channel</a:t>
            </a:r>
          </a:p>
          <a:p>
            <a:pPr marL="0" indent="0">
              <a:buNone/>
            </a:pPr>
            <a:endParaRPr lang="en-GB" dirty="0"/>
          </a:p>
          <a:p>
            <a:r>
              <a:rPr lang="en-GB" dirty="0"/>
              <a:t>How can it be ‘attacked’?</a:t>
            </a:r>
          </a:p>
          <a:p>
            <a:endParaRPr lang="en-GB" dirty="0"/>
          </a:p>
          <a:p>
            <a:r>
              <a:rPr lang="en-GB" dirty="0"/>
              <a:t>Phishing attacks != side-channels</a:t>
            </a:r>
          </a:p>
          <a:p>
            <a:r>
              <a:rPr lang="en-GB" dirty="0"/>
              <a:t>Zero-day attacks != side-channels</a:t>
            </a:r>
          </a:p>
          <a:p>
            <a:endParaRPr lang="en-GB" dirty="0"/>
          </a:p>
        </p:txBody>
      </p:sp>
    </p:spTree>
    <p:extLst>
      <p:ext uri="{BB962C8B-B14F-4D97-AF65-F5344CB8AC3E}">
        <p14:creationId xmlns:p14="http://schemas.microsoft.com/office/powerpoint/2010/main" val="106034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7042-5D38-02FF-438C-A78FAAC2C629}"/>
              </a:ext>
            </a:extLst>
          </p:cNvPr>
          <p:cNvSpPr>
            <a:spLocks noGrp="1"/>
          </p:cNvSpPr>
          <p:nvPr>
            <p:ph type="title"/>
          </p:nvPr>
        </p:nvSpPr>
        <p:spPr/>
        <p:txBody>
          <a:bodyPr/>
          <a:lstStyle/>
          <a:p>
            <a:r>
              <a:rPr lang="en-GB" dirty="0"/>
              <a:t>Red vs Blue</a:t>
            </a:r>
          </a:p>
        </p:txBody>
      </p:sp>
      <p:sp>
        <p:nvSpPr>
          <p:cNvPr id="3" name="Content Placeholder 2">
            <a:extLst>
              <a:ext uri="{FF2B5EF4-FFF2-40B4-BE49-F238E27FC236}">
                <a16:creationId xmlns:a16="http://schemas.microsoft.com/office/drawing/2014/main" id="{EAEDE2A8-A21A-E26C-CA41-C62C390FB688}"/>
              </a:ext>
            </a:extLst>
          </p:cNvPr>
          <p:cNvSpPr>
            <a:spLocks noGrp="1"/>
          </p:cNvSpPr>
          <p:nvPr>
            <p:ph idx="1"/>
          </p:nvPr>
        </p:nvSpPr>
        <p:spPr>
          <a:xfrm>
            <a:off x="838200" y="1825625"/>
            <a:ext cx="10515600" cy="4312957"/>
          </a:xfrm>
        </p:spPr>
        <p:txBody>
          <a:bodyPr/>
          <a:lstStyle/>
          <a:p>
            <a:pPr marL="0" indent="0">
              <a:buNone/>
            </a:pPr>
            <a:r>
              <a:rPr lang="en-GB" dirty="0"/>
              <a:t>Iterate in your groups back-and-forth:</a:t>
            </a:r>
          </a:p>
          <a:p>
            <a:pPr marL="0" indent="0">
              <a:buNone/>
            </a:pPr>
            <a:endParaRPr lang="en-GB" dirty="0"/>
          </a:p>
          <a:p>
            <a:r>
              <a:rPr lang="en-GB" dirty="0"/>
              <a:t>Design a better checker to be resistant to the previous cracker</a:t>
            </a:r>
          </a:p>
          <a:p>
            <a:endParaRPr lang="en-GB" dirty="0"/>
          </a:p>
          <a:p>
            <a:r>
              <a:rPr lang="en-GB" dirty="0"/>
              <a:t>Design a better cracker to be break the better checker</a:t>
            </a:r>
          </a:p>
          <a:p>
            <a:endParaRPr lang="en-GB" dirty="0"/>
          </a:p>
          <a:p>
            <a:r>
              <a:rPr lang="en-GB" dirty="0"/>
              <a:t>etc.</a:t>
            </a:r>
          </a:p>
          <a:p>
            <a:pPr marL="0" indent="0">
              <a:buNone/>
            </a:pPr>
            <a:endParaRPr lang="en-GB" dirty="0"/>
          </a:p>
        </p:txBody>
      </p:sp>
    </p:spTree>
    <p:extLst>
      <p:ext uri="{BB962C8B-B14F-4D97-AF65-F5344CB8AC3E}">
        <p14:creationId xmlns:p14="http://schemas.microsoft.com/office/powerpoint/2010/main" val="2688051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20D6-3A87-BB9F-0234-43529A0EF8F2}"/>
              </a:ext>
            </a:extLst>
          </p:cNvPr>
          <p:cNvSpPr>
            <a:spLocks noGrp="1"/>
          </p:cNvSpPr>
          <p:nvPr>
            <p:ph type="title"/>
          </p:nvPr>
        </p:nvSpPr>
        <p:spPr/>
        <p:txBody>
          <a:bodyPr/>
          <a:lstStyle/>
          <a:p>
            <a:r>
              <a:rPr lang="en-GB" dirty="0"/>
              <a:t>Your turn</a:t>
            </a:r>
          </a:p>
        </p:txBody>
      </p:sp>
      <p:sp>
        <p:nvSpPr>
          <p:cNvPr id="3" name="Content Placeholder 2">
            <a:extLst>
              <a:ext uri="{FF2B5EF4-FFF2-40B4-BE49-F238E27FC236}">
                <a16:creationId xmlns:a16="http://schemas.microsoft.com/office/drawing/2014/main" id="{6F710520-9BBE-58B2-B03D-94F11BCEBB2D}"/>
              </a:ext>
            </a:extLst>
          </p:cNvPr>
          <p:cNvSpPr>
            <a:spLocks noGrp="1"/>
          </p:cNvSpPr>
          <p:nvPr>
            <p:ph idx="1"/>
          </p:nvPr>
        </p:nvSpPr>
        <p:spPr/>
        <p:txBody>
          <a:bodyPr/>
          <a:lstStyle/>
          <a:p>
            <a:pPr marL="0" indent="0">
              <a:buNone/>
            </a:pPr>
            <a:r>
              <a:rPr lang="en-GB" dirty="0"/>
              <a:t>What have you come up with? :D</a:t>
            </a:r>
          </a:p>
        </p:txBody>
      </p:sp>
    </p:spTree>
    <p:extLst>
      <p:ext uri="{BB962C8B-B14F-4D97-AF65-F5344CB8AC3E}">
        <p14:creationId xmlns:p14="http://schemas.microsoft.com/office/powerpoint/2010/main" val="1138306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12539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498-5F26-0ECD-F1DE-0F607B77A3A5}"/>
              </a:ext>
            </a:extLst>
          </p:cNvPr>
          <p:cNvSpPr>
            <a:spLocks noGrp="1"/>
          </p:cNvSpPr>
          <p:nvPr>
            <p:ph type="title"/>
          </p:nvPr>
        </p:nvSpPr>
        <p:spPr/>
        <p:txBody>
          <a:bodyPr/>
          <a:lstStyle/>
          <a:p>
            <a:r>
              <a:rPr lang="en-GB" dirty="0"/>
              <a:t>A good solution</a:t>
            </a:r>
          </a:p>
        </p:txBody>
      </p:sp>
      <p:sp>
        <p:nvSpPr>
          <p:cNvPr id="3" name="Content Placeholder 2">
            <a:extLst>
              <a:ext uri="{FF2B5EF4-FFF2-40B4-BE49-F238E27FC236}">
                <a16:creationId xmlns:a16="http://schemas.microsoft.com/office/drawing/2014/main" id="{1E71BECE-2305-7445-BC87-B28AAF47C48D}"/>
              </a:ext>
            </a:extLst>
          </p:cNvPr>
          <p:cNvSpPr>
            <a:spLocks noGrp="1"/>
          </p:cNvSpPr>
          <p:nvPr>
            <p:ph idx="1"/>
          </p:nvPr>
        </p:nvSpPr>
        <p:spPr>
          <a:xfrm>
            <a:off x="838200" y="1825625"/>
            <a:ext cx="10515600" cy="1603375"/>
          </a:xfrm>
        </p:spPr>
        <p:txBody>
          <a:bodyPr/>
          <a:lstStyle/>
          <a:p>
            <a:r>
              <a:rPr lang="en-GB" dirty="0"/>
              <a:t>Takes the same amount of time regardless of:</a:t>
            </a:r>
          </a:p>
          <a:p>
            <a:pPr lvl="1"/>
            <a:r>
              <a:rPr lang="en-GB" dirty="0"/>
              <a:t>Input length</a:t>
            </a:r>
          </a:p>
          <a:p>
            <a:pPr lvl="1"/>
            <a:r>
              <a:rPr lang="en-GB" dirty="0"/>
              <a:t>Password length</a:t>
            </a:r>
          </a:p>
        </p:txBody>
      </p:sp>
      <p:pic>
        <p:nvPicPr>
          <p:cNvPr id="7" name="Picture 6">
            <a:extLst>
              <a:ext uri="{FF2B5EF4-FFF2-40B4-BE49-F238E27FC236}">
                <a16:creationId xmlns:a16="http://schemas.microsoft.com/office/drawing/2014/main" id="{CAAC8FC3-41D8-BDAB-93B6-27F7298572A7}"/>
              </a:ext>
            </a:extLst>
          </p:cNvPr>
          <p:cNvPicPr>
            <a:picLocks noChangeAspect="1"/>
          </p:cNvPicPr>
          <p:nvPr/>
        </p:nvPicPr>
        <p:blipFill>
          <a:blip r:embed="rId3"/>
          <a:stretch>
            <a:fillRect/>
          </a:stretch>
        </p:blipFill>
        <p:spPr>
          <a:xfrm>
            <a:off x="2231117" y="3539868"/>
            <a:ext cx="7729765" cy="2048432"/>
          </a:xfrm>
          <a:prstGeom prst="rect">
            <a:avLst/>
          </a:prstGeom>
        </p:spPr>
      </p:pic>
    </p:spTree>
    <p:extLst>
      <p:ext uri="{BB962C8B-B14F-4D97-AF65-F5344CB8AC3E}">
        <p14:creationId xmlns:p14="http://schemas.microsoft.com/office/powerpoint/2010/main" val="1763881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F215-8A04-B952-7322-2643EC47DFAA}"/>
              </a:ext>
            </a:extLst>
          </p:cNvPr>
          <p:cNvSpPr>
            <a:spLocks noGrp="1"/>
          </p:cNvSpPr>
          <p:nvPr>
            <p:ph type="title"/>
          </p:nvPr>
        </p:nvSpPr>
        <p:spPr>
          <a:xfrm>
            <a:off x="838200" y="1544070"/>
            <a:ext cx="10515600" cy="1325563"/>
          </a:xfrm>
        </p:spPr>
        <p:txBody>
          <a:bodyPr/>
          <a:lstStyle/>
          <a:p>
            <a:pPr algn="ctr"/>
            <a:r>
              <a:rPr lang="en-GB" dirty="0"/>
              <a:t>That’s all</a:t>
            </a:r>
          </a:p>
        </p:txBody>
      </p:sp>
      <p:sp>
        <p:nvSpPr>
          <p:cNvPr id="3" name="Content Placeholder 2">
            <a:extLst>
              <a:ext uri="{FF2B5EF4-FFF2-40B4-BE49-F238E27FC236}">
                <a16:creationId xmlns:a16="http://schemas.microsoft.com/office/drawing/2014/main" id="{750BB4CD-213C-18D6-06E0-13C08F33003A}"/>
              </a:ext>
            </a:extLst>
          </p:cNvPr>
          <p:cNvSpPr>
            <a:spLocks noGrp="1"/>
          </p:cNvSpPr>
          <p:nvPr>
            <p:ph idx="1"/>
          </p:nvPr>
        </p:nvSpPr>
        <p:spPr>
          <a:xfrm>
            <a:off x="838200" y="3642920"/>
            <a:ext cx="10515600" cy="917575"/>
          </a:xfrm>
        </p:spPr>
        <p:txBody>
          <a:bodyPr/>
          <a:lstStyle/>
          <a:p>
            <a:pPr marL="0" indent="0" algn="ctr">
              <a:buNone/>
            </a:pPr>
            <a:r>
              <a:rPr lang="en-GB" dirty="0"/>
              <a:t>Thanks for attending :)</a:t>
            </a:r>
          </a:p>
        </p:txBody>
      </p:sp>
    </p:spTree>
    <p:extLst>
      <p:ext uri="{BB962C8B-B14F-4D97-AF65-F5344CB8AC3E}">
        <p14:creationId xmlns:p14="http://schemas.microsoft.com/office/powerpoint/2010/main" val="74573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9CF83-77AD-9C1B-2212-74929D554572}"/>
              </a:ext>
            </a:extLst>
          </p:cNvPr>
          <p:cNvSpPr txBox="1"/>
          <p:nvPr/>
        </p:nvSpPr>
        <p:spPr>
          <a:xfrm>
            <a:off x="838200" y="1950299"/>
            <a:ext cx="10694437" cy="1384995"/>
          </a:xfrm>
          <a:prstGeom prst="rect">
            <a:avLst/>
          </a:prstGeom>
          <a:noFill/>
        </p:spPr>
        <p:txBody>
          <a:bodyPr wrap="square">
            <a:spAutoFit/>
          </a:bodyPr>
          <a:lstStyle/>
          <a:p>
            <a:pPr marL="0" indent="0">
              <a:buNone/>
            </a:pPr>
            <a:r>
              <a:rPr lang="en-GB" sz="2800" dirty="0">
                <a:solidFill>
                  <a:srgbClr val="9CAFFF"/>
                </a:solidFill>
              </a:rPr>
              <a:t>You’re with a friend, at their front door. They’ve forgotten their keys.</a:t>
            </a:r>
          </a:p>
          <a:p>
            <a:pPr marL="0" indent="0" algn="ctr">
              <a:buNone/>
            </a:pPr>
            <a:endParaRPr lang="en-GB" sz="2800" dirty="0">
              <a:solidFill>
                <a:srgbClr val="9CAFFF"/>
              </a:solidFill>
            </a:endParaRPr>
          </a:p>
          <a:p>
            <a:pPr marL="0" indent="0" algn="ctr">
              <a:buNone/>
            </a:pPr>
            <a:r>
              <a:rPr lang="en-GB" sz="2800" dirty="0">
                <a:solidFill>
                  <a:srgbClr val="9CAFFF"/>
                </a:solidFill>
              </a:rPr>
              <a:t>“Ahh, </a:t>
            </a:r>
            <a:r>
              <a:rPr lang="en-GB" sz="2800" dirty="0" err="1">
                <a:solidFill>
                  <a:srgbClr val="9CAFFF"/>
                </a:solidFill>
              </a:rPr>
              <a:t>lemme</a:t>
            </a:r>
            <a:r>
              <a:rPr lang="en-GB" sz="2800" dirty="0">
                <a:solidFill>
                  <a:srgbClr val="9CAFFF"/>
                </a:solidFill>
              </a:rPr>
              <a:t> quickly grab my keys.”</a:t>
            </a:r>
          </a:p>
        </p:txBody>
      </p:sp>
      <p:sp>
        <p:nvSpPr>
          <p:cNvPr id="2" name="Title 1">
            <a:extLst>
              <a:ext uri="{FF2B5EF4-FFF2-40B4-BE49-F238E27FC236}">
                <a16:creationId xmlns:a16="http://schemas.microsoft.com/office/drawing/2014/main" id="{F8AED660-002A-9BB8-64AC-5283BB229AA7}"/>
              </a:ext>
            </a:extLst>
          </p:cNvPr>
          <p:cNvSpPr>
            <a:spLocks noGrp="1"/>
          </p:cNvSpPr>
          <p:nvPr>
            <p:ph type="title"/>
          </p:nvPr>
        </p:nvSpPr>
        <p:spPr/>
        <p:txBody>
          <a:bodyPr/>
          <a:lstStyle/>
          <a:p>
            <a:r>
              <a:rPr lang="en-GB" dirty="0">
                <a:solidFill>
                  <a:srgbClr val="00FF00"/>
                </a:solidFill>
              </a:rPr>
              <a:t>Timing Attacks: Keys</a:t>
            </a:r>
          </a:p>
        </p:txBody>
      </p:sp>
    </p:spTree>
    <p:extLst>
      <p:ext uri="{BB962C8B-B14F-4D97-AF65-F5344CB8AC3E}">
        <p14:creationId xmlns:p14="http://schemas.microsoft.com/office/powerpoint/2010/main" val="260358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D660-002A-9BB8-64AC-5283BB229AA7}"/>
              </a:ext>
            </a:extLst>
          </p:cNvPr>
          <p:cNvSpPr>
            <a:spLocks noGrp="1"/>
          </p:cNvSpPr>
          <p:nvPr>
            <p:ph type="title"/>
          </p:nvPr>
        </p:nvSpPr>
        <p:spPr/>
        <p:txBody>
          <a:bodyPr/>
          <a:lstStyle/>
          <a:p>
            <a:r>
              <a:rPr lang="en-GB" dirty="0">
                <a:solidFill>
                  <a:srgbClr val="00FF00"/>
                </a:solidFill>
              </a:rPr>
              <a:t>Timing Attacks: Keys</a:t>
            </a:r>
          </a:p>
        </p:txBody>
      </p:sp>
      <p:sp>
        <p:nvSpPr>
          <p:cNvPr id="3" name="Content Placeholder 2">
            <a:extLst>
              <a:ext uri="{FF2B5EF4-FFF2-40B4-BE49-F238E27FC236}">
                <a16:creationId xmlns:a16="http://schemas.microsoft.com/office/drawing/2014/main" id="{B455B335-D5C0-2984-B83C-2FD2B8C1FAB9}"/>
              </a:ext>
            </a:extLst>
          </p:cNvPr>
          <p:cNvSpPr>
            <a:spLocks noGrp="1"/>
          </p:cNvSpPr>
          <p:nvPr>
            <p:ph idx="1"/>
          </p:nvPr>
        </p:nvSpPr>
        <p:spPr>
          <a:xfrm>
            <a:off x="838200" y="1825625"/>
            <a:ext cx="2520820" cy="2653069"/>
          </a:xfrm>
        </p:spPr>
        <p:txBody>
          <a:bodyPr/>
          <a:lstStyle/>
          <a:p>
            <a:pPr marL="0" indent="0">
              <a:buNone/>
            </a:pPr>
            <a:endParaRPr lang="en-GB" dirty="0"/>
          </a:p>
          <a:p>
            <a:pPr marL="0" indent="0">
              <a:buNone/>
            </a:pPr>
            <a:endParaRPr lang="en-GB" dirty="0"/>
          </a:p>
          <a:p>
            <a:pPr marL="0" indent="0">
              <a:buNone/>
            </a:pPr>
            <a:r>
              <a:rPr lang="en-GB" dirty="0"/>
              <a:t>“Lemme grab</a:t>
            </a:r>
            <a:br>
              <a:rPr lang="en-GB" dirty="0"/>
            </a:br>
            <a:r>
              <a:rPr lang="en-GB" dirty="0"/>
              <a:t>  my keys”</a:t>
            </a:r>
          </a:p>
          <a:p>
            <a:pPr marL="0" indent="0">
              <a:buNone/>
            </a:pPr>
            <a:r>
              <a:rPr lang="en-GB" dirty="0">
                <a:solidFill>
                  <a:srgbClr val="9CAFFF"/>
                </a:solidFill>
              </a:rPr>
              <a:t>You are here</a:t>
            </a:r>
          </a:p>
        </p:txBody>
      </p:sp>
      <p:pic>
        <p:nvPicPr>
          <p:cNvPr id="1026" name="Picture 2" descr="Free Simple Two-Story House Plans (Online Edit Available)">
            <a:extLst>
              <a:ext uri="{FF2B5EF4-FFF2-40B4-BE49-F238E27FC236}">
                <a16:creationId xmlns:a16="http://schemas.microsoft.com/office/drawing/2014/main" id="{D72AF5CC-6C82-AC26-5C87-0A7928BEF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959" y="1736987"/>
            <a:ext cx="8198498" cy="451237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CC71A8E6-4578-E2E4-17F1-80CBEE2FB662}"/>
              </a:ext>
            </a:extLst>
          </p:cNvPr>
          <p:cNvSpPr/>
          <p:nvPr/>
        </p:nvSpPr>
        <p:spPr>
          <a:xfrm>
            <a:off x="2915816" y="3835511"/>
            <a:ext cx="765111" cy="297949"/>
          </a:xfrm>
          <a:prstGeom prst="rightArrow">
            <a:avLst/>
          </a:prstGeom>
          <a:solidFill>
            <a:srgbClr val="9CAFFF"/>
          </a:solidFill>
          <a:ln>
            <a:solidFill>
              <a:srgbClr val="9CA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95380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55815-E83E-B47E-2AE3-FB63DBDD70F8}"/>
              </a:ext>
            </a:extLst>
          </p:cNvPr>
          <p:cNvSpPr>
            <a:spLocks noGrp="1"/>
          </p:cNvSpPr>
          <p:nvPr>
            <p:ph type="title"/>
          </p:nvPr>
        </p:nvSpPr>
        <p:spPr/>
        <p:txBody>
          <a:bodyPr/>
          <a:lstStyle/>
          <a:p>
            <a:r>
              <a:rPr lang="en-GB" dirty="0"/>
              <a:t>Real-world Attacks</a:t>
            </a:r>
          </a:p>
        </p:txBody>
      </p:sp>
      <p:sp>
        <p:nvSpPr>
          <p:cNvPr id="3" name="Content Placeholder 2">
            <a:extLst>
              <a:ext uri="{FF2B5EF4-FFF2-40B4-BE49-F238E27FC236}">
                <a16:creationId xmlns:a16="http://schemas.microsoft.com/office/drawing/2014/main" id="{B9587820-A422-FD4B-B169-88A24AA51FC6}"/>
              </a:ext>
            </a:extLst>
          </p:cNvPr>
          <p:cNvSpPr>
            <a:spLocks noGrp="1"/>
          </p:cNvSpPr>
          <p:nvPr>
            <p:ph idx="1"/>
          </p:nvPr>
        </p:nvSpPr>
        <p:spPr>
          <a:xfrm>
            <a:off x="838200" y="1825625"/>
            <a:ext cx="10515600" cy="4540576"/>
          </a:xfrm>
        </p:spPr>
        <p:txBody>
          <a:bodyPr>
            <a:normAutofit/>
          </a:bodyPr>
          <a:lstStyle/>
          <a:p>
            <a:r>
              <a:rPr lang="en-GB" dirty="0"/>
              <a:t>Password cracking :D</a:t>
            </a:r>
          </a:p>
          <a:p>
            <a:pPr marL="0" indent="0">
              <a:buNone/>
            </a:pPr>
            <a:endParaRPr lang="en-GB" dirty="0"/>
          </a:p>
          <a:p>
            <a:r>
              <a:rPr lang="en-GB" dirty="0"/>
              <a:t>Blind SQL injections</a:t>
            </a:r>
          </a:p>
          <a:p>
            <a:endParaRPr lang="en-GB" dirty="0"/>
          </a:p>
          <a:p>
            <a:r>
              <a:rPr lang="en-GB" dirty="0"/>
              <a:t>Spectre &amp; Meltdown</a:t>
            </a:r>
          </a:p>
          <a:p>
            <a:pPr lvl="1"/>
            <a:r>
              <a:rPr lang="en-GB" dirty="0"/>
              <a:t>(future talk)</a:t>
            </a:r>
          </a:p>
          <a:p>
            <a:endParaRPr lang="en-GB" dirty="0"/>
          </a:p>
          <a:p>
            <a:r>
              <a:rPr lang="en-GB" dirty="0"/>
              <a:t>Many, many more</a:t>
            </a:r>
          </a:p>
          <a:p>
            <a:pPr lvl="1"/>
            <a:r>
              <a:rPr lang="en-GB" dirty="0">
                <a:solidFill>
                  <a:schemeClr val="tx2">
                    <a:lumMod val="75000"/>
                    <a:lumOff val="25000"/>
                  </a:schemeClr>
                </a:solidFill>
                <a:hlinkClick r:id="rId3">
                  <a:extLst>
                    <a:ext uri="{A12FA001-AC4F-418D-AE19-62706E023703}">
                      <ahyp:hlinkClr xmlns:ahyp="http://schemas.microsoft.com/office/drawing/2018/hyperlinkcolor" val="tx"/>
                    </a:ext>
                  </a:extLst>
                </a:hlinkClick>
              </a:rPr>
              <a:t>Stealing cryptographic keys by measuring LED flickering</a:t>
            </a:r>
            <a:endParaRPr lang="en-GB" dirty="0">
              <a:solidFill>
                <a:schemeClr val="tx2">
                  <a:lumMod val="75000"/>
                  <a:lumOff val="25000"/>
                </a:schemeClr>
              </a:solidFill>
            </a:endParaRPr>
          </a:p>
        </p:txBody>
      </p:sp>
    </p:spTree>
    <p:extLst>
      <p:ext uri="{BB962C8B-B14F-4D97-AF65-F5344CB8AC3E}">
        <p14:creationId xmlns:p14="http://schemas.microsoft.com/office/powerpoint/2010/main" val="118585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00FF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1" nodeType="clickEffect">
                                  <p:stCondLst>
                                    <p:cond delay="0"/>
                                  </p:stCondLst>
                                  <p:childTnLst>
                                    <p:animClr clrSpc="rgb" dir="cw">
                                      <p:cBhvr override="childStyle">
                                        <p:cTn id="10" dur="500" fill="hold"/>
                                        <p:tgtEl>
                                          <p:spTgt spid="3">
                                            <p:txEl>
                                              <p:pRg st="0" end="0"/>
                                            </p:txEl>
                                          </p:spTgt>
                                        </p:tgtEl>
                                        <p:attrNameLst>
                                          <p:attrName>style.color</p:attrName>
                                        </p:attrNameLst>
                                      </p:cBhvr>
                                      <p:to>
                                        <a:srgbClr val="9CAFFF"/>
                                      </p:to>
                                    </p:animClr>
                                  </p:childTnLst>
                                </p:cTn>
                              </p:par>
                              <p:par>
                                <p:cTn id="11" presetID="3" presetClass="emph" presetSubtype="2" fill="hold" grpId="0" nodeType="withEffect">
                                  <p:stCondLst>
                                    <p:cond delay="0"/>
                                  </p:stCondLst>
                                  <p:childTnLst>
                                    <p:animClr clrSpc="rgb" dir="cw">
                                      <p:cBhvr override="childStyle">
                                        <p:cTn id="12" dur="500" fill="hold"/>
                                        <p:tgtEl>
                                          <p:spTgt spid="3">
                                            <p:txEl>
                                              <p:pRg st="2" end="2"/>
                                            </p:txEl>
                                          </p:spTgt>
                                        </p:tgtEl>
                                        <p:attrNameLst>
                                          <p:attrName>style.color</p:attrName>
                                        </p:attrNameLst>
                                      </p:cBhvr>
                                      <p:to>
                                        <a:srgbClr val="00FF00"/>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1" nodeType="clickEffect">
                                  <p:stCondLst>
                                    <p:cond delay="0"/>
                                  </p:stCondLst>
                                  <p:childTnLst>
                                    <p:animClr clrSpc="rgb" dir="cw">
                                      <p:cBhvr override="childStyle">
                                        <p:cTn id="16" dur="500" fill="hold"/>
                                        <p:tgtEl>
                                          <p:spTgt spid="3">
                                            <p:txEl>
                                              <p:pRg st="2" end="2"/>
                                            </p:txEl>
                                          </p:spTgt>
                                        </p:tgtEl>
                                        <p:attrNameLst>
                                          <p:attrName>style.color</p:attrName>
                                        </p:attrNameLst>
                                      </p:cBhvr>
                                      <p:to>
                                        <a:srgbClr val="9CAFFF"/>
                                      </p:to>
                                    </p:animClr>
                                  </p:childTnLst>
                                </p:cTn>
                              </p:par>
                              <p:par>
                                <p:cTn id="17" presetID="3" presetClass="emph" presetSubtype="2" fill="hold" grpId="1"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00FF00"/>
                                      </p:to>
                                    </p:animClr>
                                  </p:childTnLst>
                                </p:cTn>
                              </p:par>
                              <p:par>
                                <p:cTn id="19" presetID="3" presetClass="emph" presetSubtype="2" fill="hold" grpId="1" nodeType="withEffect">
                                  <p:stCondLst>
                                    <p:cond delay="0"/>
                                  </p:stCondLst>
                                  <p:childTnLst>
                                    <p:animClr clrSpc="rgb" dir="cw">
                                      <p:cBhvr override="childStyle">
                                        <p:cTn id="20" dur="500" fill="hold"/>
                                        <p:tgtEl>
                                          <p:spTgt spid="3">
                                            <p:txEl>
                                              <p:pRg st="5" end="5"/>
                                            </p:txEl>
                                          </p:spTgt>
                                        </p:tgtEl>
                                        <p:attrNameLst>
                                          <p:attrName>style.color</p:attrName>
                                        </p:attrNameLst>
                                      </p:cBhvr>
                                      <p:to>
                                        <a:srgbClr val="00FF00"/>
                                      </p:to>
                                    </p:animClr>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0" nodeType="clickEffect">
                                  <p:stCondLst>
                                    <p:cond delay="0"/>
                                  </p:stCondLst>
                                  <p:childTnLst>
                                    <p:animClr clrSpc="rgb" dir="cw">
                                      <p:cBhvr override="childStyle">
                                        <p:cTn id="24" dur="500" fill="hold"/>
                                        <p:tgtEl>
                                          <p:spTgt spid="3">
                                            <p:txEl>
                                              <p:pRg st="4" end="4"/>
                                            </p:txEl>
                                          </p:spTgt>
                                        </p:tgtEl>
                                        <p:attrNameLst>
                                          <p:attrName>style.color</p:attrName>
                                        </p:attrNameLst>
                                      </p:cBhvr>
                                      <p:to>
                                        <a:srgbClr val="9CAFFF"/>
                                      </p:to>
                                    </p:animClr>
                                  </p:childTnLst>
                                </p:cTn>
                              </p:par>
                              <p:par>
                                <p:cTn id="25" presetID="3" presetClass="emph" presetSubtype="2" fill="hold" grpId="0" nodeType="withEffect">
                                  <p:stCondLst>
                                    <p:cond delay="0"/>
                                  </p:stCondLst>
                                  <p:childTnLst>
                                    <p:animClr clrSpc="rgb" dir="cw">
                                      <p:cBhvr override="childStyle">
                                        <p:cTn id="26" dur="500" fill="hold"/>
                                        <p:tgtEl>
                                          <p:spTgt spid="3">
                                            <p:txEl>
                                              <p:pRg st="5" end="5"/>
                                            </p:txEl>
                                          </p:spTgt>
                                        </p:tgtEl>
                                        <p:attrNameLst>
                                          <p:attrName>style.color</p:attrName>
                                        </p:attrNameLst>
                                      </p:cBhvr>
                                      <p:to>
                                        <a:srgbClr val="9CAFFF"/>
                                      </p:to>
                                    </p:animClr>
                                  </p:childTnLst>
                                </p:cTn>
                              </p:par>
                              <p:par>
                                <p:cTn id="27" presetID="27" presetClass="emph" presetSubtype="0" fill="remove" nodeType="withEffect">
                                  <p:stCondLst>
                                    <p:cond delay="0"/>
                                  </p:stCondLst>
                                  <p:childTnLst>
                                    <p:animClr clrSpc="rgb" dir="cw">
                                      <p:cBhvr override="childStyle">
                                        <p:cTn id="28" dur="250" autoRev="1" fill="remove"/>
                                        <p:tgtEl>
                                          <p:spTgt spid="3">
                                            <p:txEl>
                                              <p:pRg st="7" end="7"/>
                                            </p:txEl>
                                          </p:spTgt>
                                        </p:tgtEl>
                                        <p:attrNameLst>
                                          <p:attrName>style.color</p:attrName>
                                        </p:attrNameLst>
                                      </p:cBhvr>
                                      <p:to>
                                        <a:srgbClr val="00FF00"/>
                                      </p:to>
                                    </p:animClr>
                                    <p:animClr clrSpc="rgb" dir="cw">
                                      <p:cBhvr>
                                        <p:cTn id="29" dur="250" autoRev="1" fill="remove"/>
                                        <p:tgtEl>
                                          <p:spTgt spid="3">
                                            <p:txEl>
                                              <p:pRg st="7" end="7"/>
                                            </p:txEl>
                                          </p:spTgt>
                                        </p:tgtEl>
                                        <p:attrNameLst>
                                          <p:attrName>fillcolor</p:attrName>
                                        </p:attrNameLst>
                                      </p:cBhvr>
                                      <p:to>
                                        <a:srgbClr val="00FF00"/>
                                      </p:to>
                                    </p:animClr>
                                    <p:set>
                                      <p:cBhvr>
                                        <p:cTn id="30" dur="250" autoRev="1" fill="remove"/>
                                        <p:tgtEl>
                                          <p:spTgt spid="3">
                                            <p:txEl>
                                              <p:pRg st="7" end="7"/>
                                            </p:txEl>
                                          </p:spTgt>
                                        </p:tgtEl>
                                        <p:attrNameLst>
                                          <p:attrName>fill.type</p:attrName>
                                        </p:attrNameLst>
                                      </p:cBhvr>
                                      <p:to>
                                        <p:strVal val="solid"/>
                                      </p:to>
                                    </p:set>
                                    <p:set>
                                      <p:cBhvr>
                                        <p:cTn id="31" dur="250" autoRev="1" fill="remove"/>
                                        <p:tgtEl>
                                          <p:spTgt spid="3">
                                            <p:txEl>
                                              <p:pRg st="7" end="7"/>
                                            </p:txEl>
                                          </p:spTgt>
                                        </p:tgtEl>
                                        <p:attrNameLst>
                                          <p:attrName>fill.on</p:attrName>
                                        </p:attrNameLst>
                                      </p:cBhvr>
                                      <p:to>
                                        <p:strVal val="true"/>
                                      </p:to>
                                    </p:set>
                                  </p:childTnLst>
                                </p:cTn>
                              </p:par>
                              <p:par>
                                <p:cTn id="32" presetID="27" presetClass="emph" presetSubtype="0" fill="remove" nodeType="withEffect">
                                  <p:stCondLst>
                                    <p:cond delay="0"/>
                                  </p:stCondLst>
                                  <p:childTnLst>
                                    <p:animClr clrSpc="rgb" dir="cw">
                                      <p:cBhvr override="childStyle">
                                        <p:cTn id="33" dur="250" autoRev="1" fill="remove"/>
                                        <p:tgtEl>
                                          <p:spTgt spid="3">
                                            <p:txEl>
                                              <p:pRg st="8" end="8"/>
                                            </p:txEl>
                                          </p:spTgt>
                                        </p:tgtEl>
                                        <p:attrNameLst>
                                          <p:attrName>style.color</p:attrName>
                                        </p:attrNameLst>
                                      </p:cBhvr>
                                      <p:to>
                                        <a:srgbClr val="12501B"/>
                                      </p:to>
                                    </p:animClr>
                                    <p:animClr clrSpc="rgb" dir="cw">
                                      <p:cBhvr>
                                        <p:cTn id="34" dur="250" autoRev="1" fill="remove"/>
                                        <p:tgtEl>
                                          <p:spTgt spid="3">
                                            <p:txEl>
                                              <p:pRg st="8" end="8"/>
                                            </p:txEl>
                                          </p:spTgt>
                                        </p:tgtEl>
                                        <p:attrNameLst>
                                          <p:attrName>fillcolor</p:attrName>
                                        </p:attrNameLst>
                                      </p:cBhvr>
                                      <p:to>
                                        <a:srgbClr val="12501B"/>
                                      </p:to>
                                    </p:animClr>
                                    <p:set>
                                      <p:cBhvr>
                                        <p:cTn id="35" dur="250" autoRev="1" fill="remove"/>
                                        <p:tgtEl>
                                          <p:spTgt spid="3">
                                            <p:txEl>
                                              <p:pRg st="8" end="8"/>
                                            </p:txEl>
                                          </p:spTgt>
                                        </p:tgtEl>
                                        <p:attrNameLst>
                                          <p:attrName>fill.type</p:attrName>
                                        </p:attrNameLst>
                                      </p:cBhvr>
                                      <p:to>
                                        <p:strVal val="solid"/>
                                      </p:to>
                                    </p:set>
                                    <p:set>
                                      <p:cBhvr>
                                        <p:cTn id="36" dur="250" autoRev="1" fill="remove"/>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0C76-C794-F2CC-5B79-E8599EA26715}"/>
              </a:ext>
            </a:extLst>
          </p:cNvPr>
          <p:cNvSpPr>
            <a:spLocks noGrp="1"/>
          </p:cNvSpPr>
          <p:nvPr>
            <p:ph type="title"/>
          </p:nvPr>
        </p:nvSpPr>
        <p:spPr/>
        <p:txBody>
          <a:bodyPr/>
          <a:lstStyle/>
          <a:p>
            <a:r>
              <a:rPr lang="en-GB" dirty="0"/>
              <a:t>Design a basic checker</a:t>
            </a:r>
          </a:p>
        </p:txBody>
      </p:sp>
      <p:sp>
        <p:nvSpPr>
          <p:cNvPr id="3" name="Content Placeholder 2">
            <a:extLst>
              <a:ext uri="{FF2B5EF4-FFF2-40B4-BE49-F238E27FC236}">
                <a16:creationId xmlns:a16="http://schemas.microsoft.com/office/drawing/2014/main" id="{83889D23-5018-F15F-E304-36FB395044C9}"/>
              </a:ext>
            </a:extLst>
          </p:cNvPr>
          <p:cNvSpPr>
            <a:spLocks noGrp="1"/>
          </p:cNvSpPr>
          <p:nvPr>
            <p:ph idx="1"/>
          </p:nvPr>
        </p:nvSpPr>
        <p:spPr/>
        <p:txBody>
          <a:bodyPr/>
          <a:lstStyle/>
          <a:p>
            <a:pPr marL="0" indent="0">
              <a:buNone/>
            </a:pPr>
            <a:r>
              <a:rPr lang="en-GB" dirty="0"/>
              <a:t>Just comparing two strings</a:t>
            </a:r>
          </a:p>
          <a:p>
            <a:endParaRPr lang="en-GB" dirty="0"/>
          </a:p>
          <a:p>
            <a:r>
              <a:rPr lang="en-GB" dirty="0"/>
              <a:t>Make it Fast</a:t>
            </a:r>
          </a:p>
          <a:p>
            <a:endParaRPr lang="en-GB" dirty="0"/>
          </a:p>
          <a:p>
            <a:r>
              <a:rPr lang="en-GB" dirty="0"/>
              <a:t>Make it Efficient</a:t>
            </a:r>
          </a:p>
          <a:p>
            <a:endParaRPr lang="en-GB" dirty="0"/>
          </a:p>
          <a:p>
            <a:r>
              <a:rPr lang="en-GB" dirty="0"/>
              <a:t>Return early where possible</a:t>
            </a:r>
          </a:p>
        </p:txBody>
      </p:sp>
    </p:spTree>
    <p:extLst>
      <p:ext uri="{BB962C8B-B14F-4D97-AF65-F5344CB8AC3E}">
        <p14:creationId xmlns:p14="http://schemas.microsoft.com/office/powerpoint/2010/main" val="209590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DF72-FB2C-D219-EB25-DE6612169E87}"/>
              </a:ext>
            </a:extLst>
          </p:cNvPr>
          <p:cNvSpPr>
            <a:spLocks noGrp="1"/>
          </p:cNvSpPr>
          <p:nvPr>
            <p:ph type="title"/>
          </p:nvPr>
        </p:nvSpPr>
        <p:spPr/>
        <p:txBody>
          <a:bodyPr/>
          <a:lstStyle/>
          <a:p>
            <a:r>
              <a:rPr lang="en-GB" dirty="0"/>
              <a:t>Checkers?</a:t>
            </a:r>
          </a:p>
        </p:txBody>
      </p:sp>
      <p:sp>
        <p:nvSpPr>
          <p:cNvPr id="3" name="Content Placeholder 2">
            <a:extLst>
              <a:ext uri="{FF2B5EF4-FFF2-40B4-BE49-F238E27FC236}">
                <a16:creationId xmlns:a16="http://schemas.microsoft.com/office/drawing/2014/main" id="{C4736F59-B150-DDDA-47B9-CBFBF1C6EC54}"/>
              </a:ext>
            </a:extLst>
          </p:cNvPr>
          <p:cNvSpPr>
            <a:spLocks noGrp="1"/>
          </p:cNvSpPr>
          <p:nvPr>
            <p:ph idx="1"/>
          </p:nvPr>
        </p:nvSpPr>
        <p:spPr/>
        <p:txBody>
          <a:bodyPr/>
          <a:lstStyle/>
          <a:p>
            <a:pPr marL="0" indent="0">
              <a:buNone/>
            </a:pPr>
            <a:r>
              <a:rPr lang="en-GB" dirty="0"/>
              <a:t>How would you check if an input is the correct password?</a:t>
            </a:r>
          </a:p>
        </p:txBody>
      </p:sp>
    </p:spTree>
    <p:extLst>
      <p:ext uri="{BB962C8B-B14F-4D97-AF65-F5344CB8AC3E}">
        <p14:creationId xmlns:p14="http://schemas.microsoft.com/office/powerpoint/2010/main" val="352247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410967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D660-002A-9BB8-64AC-5283BB229AA7}"/>
              </a:ext>
            </a:extLst>
          </p:cNvPr>
          <p:cNvSpPr>
            <a:spLocks noGrp="1"/>
          </p:cNvSpPr>
          <p:nvPr>
            <p:ph type="title"/>
          </p:nvPr>
        </p:nvSpPr>
        <p:spPr/>
        <p:txBody>
          <a:bodyPr/>
          <a:lstStyle/>
          <a:p>
            <a:r>
              <a:rPr lang="en-GB" dirty="0">
                <a:solidFill>
                  <a:srgbClr val="00FF00"/>
                </a:solidFill>
              </a:rPr>
              <a:t>Basic Checker Example</a:t>
            </a:r>
          </a:p>
        </p:txBody>
      </p:sp>
      <p:pic>
        <p:nvPicPr>
          <p:cNvPr id="5" name="Picture 4">
            <a:extLst>
              <a:ext uri="{FF2B5EF4-FFF2-40B4-BE49-F238E27FC236}">
                <a16:creationId xmlns:a16="http://schemas.microsoft.com/office/drawing/2014/main" id="{65197FE0-CE84-D153-37A2-F76E7FED2F0A}"/>
              </a:ext>
            </a:extLst>
          </p:cNvPr>
          <p:cNvPicPr>
            <a:picLocks noChangeAspect="1"/>
          </p:cNvPicPr>
          <p:nvPr/>
        </p:nvPicPr>
        <p:blipFill>
          <a:blip r:embed="rId3"/>
          <a:stretch>
            <a:fillRect/>
          </a:stretch>
        </p:blipFill>
        <p:spPr>
          <a:xfrm>
            <a:off x="838200" y="2062719"/>
            <a:ext cx="5603093" cy="3679918"/>
          </a:xfrm>
          <a:prstGeom prst="rect">
            <a:avLst/>
          </a:prstGeom>
        </p:spPr>
      </p:pic>
      <p:pic>
        <p:nvPicPr>
          <p:cNvPr id="7" name="Picture 6">
            <a:extLst>
              <a:ext uri="{FF2B5EF4-FFF2-40B4-BE49-F238E27FC236}">
                <a16:creationId xmlns:a16="http://schemas.microsoft.com/office/drawing/2014/main" id="{71E38224-ED4C-9872-AD98-EF44C957F1FC}"/>
              </a:ext>
            </a:extLst>
          </p:cNvPr>
          <p:cNvPicPr>
            <a:picLocks noChangeAspect="1"/>
          </p:cNvPicPr>
          <p:nvPr/>
        </p:nvPicPr>
        <p:blipFill>
          <a:blip r:embed="rId4"/>
          <a:stretch>
            <a:fillRect/>
          </a:stretch>
        </p:blipFill>
        <p:spPr>
          <a:xfrm>
            <a:off x="6953257" y="3624239"/>
            <a:ext cx="4400543" cy="1512976"/>
          </a:xfrm>
          <a:prstGeom prst="rect">
            <a:avLst/>
          </a:prstGeom>
        </p:spPr>
      </p:pic>
      <p:sp>
        <p:nvSpPr>
          <p:cNvPr id="8" name="Arrow: Left-Right 7">
            <a:extLst>
              <a:ext uri="{FF2B5EF4-FFF2-40B4-BE49-F238E27FC236}">
                <a16:creationId xmlns:a16="http://schemas.microsoft.com/office/drawing/2014/main" id="{51870695-3F62-7F21-C71F-22296409A890}"/>
              </a:ext>
            </a:extLst>
          </p:cNvPr>
          <p:cNvSpPr/>
          <p:nvPr/>
        </p:nvSpPr>
        <p:spPr>
          <a:xfrm>
            <a:off x="6096000" y="4172297"/>
            <a:ext cx="790174" cy="416859"/>
          </a:xfrm>
          <a:prstGeom prst="leftRightArrow">
            <a:avLst/>
          </a:prstGeom>
          <a:solidFill>
            <a:srgbClr val="9CAFFF"/>
          </a:solidFill>
          <a:ln>
            <a:solidFill>
              <a:srgbClr val="9CA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9CAFFF"/>
              </a:solidFill>
            </a:endParaRPr>
          </a:p>
        </p:txBody>
      </p:sp>
    </p:spTree>
    <p:extLst>
      <p:ext uri="{BB962C8B-B14F-4D97-AF65-F5344CB8AC3E}">
        <p14:creationId xmlns:p14="http://schemas.microsoft.com/office/powerpoint/2010/main" val="99798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1777</Words>
  <Application>Microsoft Office PowerPoint</Application>
  <PresentationFormat>Widescreen</PresentationFormat>
  <Paragraphs>239</Paragraphs>
  <Slides>24</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Timing Attacks</vt:lpstr>
      <vt:lpstr>Good evening :)</vt:lpstr>
      <vt:lpstr>Timing Attacks: Keys</vt:lpstr>
      <vt:lpstr>Timing Attacks: Keys</vt:lpstr>
      <vt:lpstr>Real-world Attacks</vt:lpstr>
      <vt:lpstr>Design a basic checker</vt:lpstr>
      <vt:lpstr>Checkers?</vt:lpstr>
      <vt:lpstr>PowerPoint Presentation</vt:lpstr>
      <vt:lpstr>Basic Checker Example</vt:lpstr>
      <vt:lpstr>Try cracking the basic checker</vt:lpstr>
      <vt:lpstr>PowerPoint Presentation</vt:lpstr>
      <vt:lpstr>Hint 1 – Cracking Length</vt:lpstr>
      <vt:lpstr>PowerPoint Presentation</vt:lpstr>
      <vt:lpstr>Hint 2 – Cracking Characters</vt:lpstr>
      <vt:lpstr>Your Solutions</vt:lpstr>
      <vt:lpstr>PowerPoint Presentation</vt:lpstr>
      <vt:lpstr>My Solution</vt:lpstr>
      <vt:lpstr>My Solution</vt:lpstr>
      <vt:lpstr>Live Demo</vt:lpstr>
      <vt:lpstr>Red vs Blue</vt:lpstr>
      <vt:lpstr>Your turn</vt:lpstr>
      <vt:lpstr>PowerPoint Presentation</vt:lpstr>
      <vt:lpstr>A good solution</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Wiegerling, Pierce</dc:creator>
  <cp:lastModifiedBy>Wiegerling, Pierce</cp:lastModifiedBy>
  <cp:revision>28</cp:revision>
  <dcterms:created xsi:type="dcterms:W3CDTF">2024-10-06T21:05:11Z</dcterms:created>
  <dcterms:modified xsi:type="dcterms:W3CDTF">2024-10-10T19:45:42Z</dcterms:modified>
</cp:coreProperties>
</file>