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0" r:id="rId5"/>
    <p:sldId id="271" r:id="rId6"/>
    <p:sldId id="269" r:id="rId7"/>
    <p:sldId id="279" r:id="rId8"/>
    <p:sldId id="276" r:id="rId9"/>
    <p:sldId id="259" r:id="rId10"/>
    <p:sldId id="261" r:id="rId11"/>
    <p:sldId id="260" r:id="rId12"/>
    <p:sldId id="266" r:id="rId13"/>
    <p:sldId id="262" r:id="rId14"/>
    <p:sldId id="263" r:id="rId15"/>
    <p:sldId id="264" r:id="rId16"/>
    <p:sldId id="267" r:id="rId17"/>
    <p:sldId id="268" r:id="rId18"/>
    <p:sldId id="272" r:id="rId19"/>
    <p:sldId id="273" r:id="rId20"/>
    <p:sldId id="274"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FF"/>
    <a:srgbClr val="00FF00"/>
    <a:srgbClr val="1919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572" autoAdjust="0"/>
  </p:normalViewPr>
  <p:slideViewPr>
    <p:cSldViewPr snapToGrid="0">
      <p:cViewPr>
        <p:scale>
          <a:sx n="74" d="100"/>
          <a:sy n="74" d="100"/>
        </p:scale>
        <p:origin x="1005"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77EDC-BD94-4CD0-833A-B3E72976B21F}" type="datetimeFigureOut">
              <a:rPr lang="en-GB" smtClean="0"/>
              <a:t>08/10/2024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50EE0-559F-4A26-B0EA-04539CBA3E53}" type="slidenum">
              <a:rPr lang="en-GB" smtClean="0"/>
              <a:t>‹#›</a:t>
            </a:fld>
            <a:endParaRPr lang="en-GB"/>
          </a:p>
        </p:txBody>
      </p:sp>
    </p:spTree>
    <p:extLst>
      <p:ext uri="{BB962C8B-B14F-4D97-AF65-F5344CB8AC3E}">
        <p14:creationId xmlns:p14="http://schemas.microsoft.com/office/powerpoint/2010/main" val="2982520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Might overrun a bit, if you need to leave, you need to leave</a:t>
            </a:r>
          </a:p>
        </p:txBody>
      </p:sp>
      <p:sp>
        <p:nvSpPr>
          <p:cNvPr id="4" name="Slide Number Placeholder 3"/>
          <p:cNvSpPr>
            <a:spLocks noGrp="1"/>
          </p:cNvSpPr>
          <p:nvPr>
            <p:ph type="sldNum" sz="quarter" idx="5"/>
          </p:nvPr>
        </p:nvSpPr>
        <p:spPr/>
        <p:txBody>
          <a:bodyPr/>
          <a:lstStyle/>
          <a:p>
            <a:fld id="{F0D50EE0-559F-4A26-B0EA-04539CBA3E53}" type="slidenum">
              <a:rPr lang="en-GB" smtClean="0"/>
              <a:t>1</a:t>
            </a:fld>
            <a:endParaRPr lang="en-GB"/>
          </a:p>
        </p:txBody>
      </p:sp>
    </p:spTree>
    <p:extLst>
      <p:ext uri="{BB962C8B-B14F-4D97-AF65-F5344CB8AC3E}">
        <p14:creationId xmlns:p14="http://schemas.microsoft.com/office/powerpoint/2010/main" val="428432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it’s just how long </a:t>
            </a:r>
            <a:r>
              <a:rPr lang="en-GB" dirty="0" err="1"/>
              <a:t>sth</a:t>
            </a:r>
            <a:r>
              <a:rPr lang="en-GB" dirty="0"/>
              <a:t> takes…</a:t>
            </a:r>
          </a:p>
          <a:p>
            <a:r>
              <a:rPr lang="en-GB" dirty="0"/>
              <a:t>That’s really all there is to it, it’s just measuring how long it takes something for something to happen.</a:t>
            </a:r>
          </a:p>
          <a:p>
            <a:endParaRPr lang="en-GB" dirty="0"/>
          </a:p>
          <a:p>
            <a:r>
              <a:rPr lang="en-GB" dirty="0"/>
              <a:t>It can be a target, cos most anything that provides any kind of information can be targeted, since information/data is very useful.</a:t>
            </a:r>
          </a:p>
          <a:p>
            <a:r>
              <a:rPr lang="en-GB" dirty="0"/>
              <a:t>But crucially, it’s very very difficult to mask/cover-up the leaking of timing information, leaking this just comes with having a real-time system.</a:t>
            </a:r>
          </a:p>
          <a:p>
            <a:r>
              <a:rPr lang="en-GB" dirty="0"/>
              <a:t>As in, it’s not just </a:t>
            </a:r>
            <a:r>
              <a:rPr lang="en-GB" dirty="0" err="1"/>
              <a:t>sth</a:t>
            </a:r>
            <a:r>
              <a:rPr lang="en-GB" dirty="0"/>
              <a:t> people don’t usually think about, but even once you do know, things just take time, how are you supposed to plug that leak / hide that info?</a:t>
            </a:r>
          </a:p>
          <a:p>
            <a:r>
              <a:rPr lang="en-GB" dirty="0"/>
              <a:t>[1] That’s what makes time such an effective side-channel :)</a:t>
            </a:r>
          </a:p>
          <a:p>
            <a:endParaRPr lang="en-GB" dirty="0"/>
          </a:p>
          <a:p>
            <a:r>
              <a:rPr lang="en-GB" dirty="0"/>
              <a:t>If you’re clever enough about what timing info you collect and how you use it, you can extract information on much more important things, like the exact memory locations of secrets, or even the value of a secret.</a:t>
            </a:r>
          </a:p>
          <a:p>
            <a:endParaRPr lang="en-GB" dirty="0"/>
          </a:p>
          <a:p>
            <a:r>
              <a:rPr lang="en-GB" dirty="0"/>
              <a:t>Just to quickly explain what a side channel is:</a:t>
            </a:r>
          </a:p>
          <a:p>
            <a:pPr marL="171450" indent="-171450">
              <a:buFontTx/>
              <a:buChar char="-"/>
            </a:pPr>
            <a:r>
              <a:rPr lang="en-GB" dirty="0"/>
              <a:t>A path/channel through which information can be _leaked_, where that is the crucial point</a:t>
            </a:r>
          </a:p>
          <a:p>
            <a:pPr marL="171450" indent="-171450">
              <a:buFontTx/>
              <a:buChar char="-"/>
            </a:pPr>
            <a:r>
              <a:rPr lang="en-GB" dirty="0"/>
              <a:t>A side-channel attack is one that specifically targets information that’s leaked from the way that a program runs, and not to do with a vulnerability in the program itself</a:t>
            </a:r>
          </a:p>
          <a:p>
            <a:pPr marL="171450" indent="-171450">
              <a:buFontTx/>
              <a:buChar char="-"/>
            </a:pPr>
            <a:r>
              <a:rPr lang="en-GB" dirty="0"/>
              <a:t>If you get passwords through a phishing attack or by utilising a zero-day exploit, that’s not a side channel attack, but rather direct, as in no information has been leaked, it’s been taken [2]</a:t>
            </a:r>
          </a:p>
          <a:p>
            <a:pPr marL="171450" indent="-171450">
              <a:buFontTx/>
              <a:buChar char="-"/>
            </a:pPr>
            <a:r>
              <a:rPr lang="en-GB" dirty="0"/>
              <a:t>E.g. installing a keylogger by exploiting a new vulnerability in someone’s browser, but rather discovering the password by listening to the sound that someone’s keyboard makes when they type in their password, or </a:t>
            </a:r>
            <a:r>
              <a:rPr lang="en-GB" dirty="0" err="1"/>
              <a:t>sth</a:t>
            </a:r>
            <a:r>
              <a:rPr lang="en-GB" dirty="0"/>
              <a:t>, where the sounds from your keyboard would be your side channel</a:t>
            </a:r>
          </a:p>
          <a:p>
            <a:pPr marL="171450" indent="-171450">
              <a:buFontTx/>
              <a:buChar char="-"/>
            </a:pPr>
            <a:endParaRPr lang="en-GB" dirty="0"/>
          </a:p>
          <a:p>
            <a:pPr marL="0" indent="0">
              <a:buFontTx/>
              <a:buNone/>
            </a:pPr>
            <a:r>
              <a:rPr lang="en-GB" dirty="0"/>
              <a:t>Don’t worry if you didn’t understand all the words that I just used, you’re more than welcome to ask us anything anytime :)</a:t>
            </a:r>
          </a:p>
        </p:txBody>
      </p:sp>
      <p:sp>
        <p:nvSpPr>
          <p:cNvPr id="4" name="Slide Number Placeholder 3"/>
          <p:cNvSpPr>
            <a:spLocks noGrp="1"/>
          </p:cNvSpPr>
          <p:nvPr>
            <p:ph type="sldNum" sz="quarter" idx="5"/>
          </p:nvPr>
        </p:nvSpPr>
        <p:spPr/>
        <p:txBody>
          <a:bodyPr/>
          <a:lstStyle/>
          <a:p>
            <a:fld id="{F0D50EE0-559F-4A26-B0EA-04539CBA3E53}" type="slidenum">
              <a:rPr lang="en-GB" smtClean="0"/>
              <a:t>2</a:t>
            </a:fld>
            <a:endParaRPr lang="en-GB"/>
          </a:p>
        </p:txBody>
      </p:sp>
    </p:spTree>
    <p:extLst>
      <p:ext uri="{BB962C8B-B14F-4D97-AF65-F5344CB8AC3E}">
        <p14:creationId xmlns:p14="http://schemas.microsoft.com/office/powerpoint/2010/main" val="380261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Give some example locations and how long each would take:</a:t>
            </a:r>
          </a:p>
          <a:p>
            <a:pPr marL="171450" indent="-171450">
              <a:buFontTx/>
              <a:buChar char="-"/>
            </a:pPr>
            <a:r>
              <a:rPr lang="en-GB" dirty="0"/>
              <a:t>Front porch -&gt; very quick (you’ll also see them…)</a:t>
            </a:r>
          </a:p>
          <a:p>
            <a:pPr marL="171450" indent="-171450">
              <a:buFontTx/>
              <a:buChar char="-"/>
            </a:pPr>
            <a:r>
              <a:rPr lang="en-GB" dirty="0"/>
              <a:t>Kitchen bowl -&gt; bit longer</a:t>
            </a:r>
          </a:p>
          <a:p>
            <a:pPr marL="171450" indent="-171450">
              <a:buFontTx/>
              <a:buChar char="-"/>
            </a:pPr>
            <a:r>
              <a:rPr lang="en-GB" dirty="0"/>
              <a:t>Bedroom 2 -&gt; absolutely ages</a:t>
            </a:r>
          </a:p>
          <a:p>
            <a:pPr marL="171450" indent="-171450">
              <a:buFontTx/>
              <a:buChar char="-"/>
            </a:pPr>
            <a:endParaRPr lang="en-GB" dirty="0"/>
          </a:p>
          <a:p>
            <a:pPr marL="0" indent="0">
              <a:buFontTx/>
              <a:buNone/>
            </a:pPr>
            <a:r>
              <a:rPr lang="en-GB" dirty="0"/>
              <a:t>But also keep in mind, that maybe your friend has to search for keys, adds a bit of uncertainty and randomness into calculation</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4</a:t>
            </a:fld>
            <a:endParaRPr lang="en-GB"/>
          </a:p>
        </p:txBody>
      </p:sp>
    </p:spTree>
    <p:extLst>
      <p:ext uri="{BB962C8B-B14F-4D97-AF65-F5344CB8AC3E}">
        <p14:creationId xmlns:p14="http://schemas.microsoft.com/office/powerpoint/2010/main" val="12459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Password cracking is what we’re going to try today :)</a:t>
            </a:r>
          </a:p>
          <a:p>
            <a:endParaRPr lang="en-GB" dirty="0"/>
          </a:p>
          <a:p>
            <a:r>
              <a:rPr lang="en-GB" dirty="0"/>
              <a:t>Blind SQL injections are somewhat like a more realistic version of what we’re about to do: </a:t>
            </a:r>
          </a:p>
          <a:p>
            <a:pPr marL="171450" indent="-171450">
              <a:buFontTx/>
              <a:buChar char="-"/>
            </a:pPr>
            <a:r>
              <a:rPr lang="en-GB" dirty="0"/>
              <a:t>inject SQL into a server and make it do any SQL process you want</a:t>
            </a:r>
          </a:p>
          <a:p>
            <a:pPr marL="171450" indent="-171450">
              <a:buFontTx/>
              <a:buChar char="-"/>
            </a:pPr>
            <a:r>
              <a:rPr lang="en-GB" dirty="0"/>
              <a:t>but don’t receive any of the outputs </a:t>
            </a:r>
          </a:p>
          <a:p>
            <a:pPr marL="171450" indent="-171450">
              <a:buFontTx/>
              <a:buChar char="-"/>
            </a:pPr>
            <a:r>
              <a:rPr lang="en-GB" dirty="0"/>
              <a:t>Only know when that command has finished executing, because the server will return a message of some kind</a:t>
            </a:r>
          </a:p>
          <a:p>
            <a:pPr marL="171450" indent="-171450">
              <a:buFontTx/>
              <a:buChar char="-"/>
            </a:pPr>
            <a:r>
              <a:rPr lang="en-GB" dirty="0"/>
              <a:t>There’s your timing information</a:t>
            </a:r>
          </a:p>
          <a:p>
            <a:pPr marL="0" indent="0">
              <a:buFontTx/>
              <a:buNone/>
            </a:pPr>
            <a:endParaRPr lang="en-GB" dirty="0"/>
          </a:p>
          <a:p>
            <a:pPr marL="0" indent="0">
              <a:buFontTx/>
              <a:buNone/>
            </a:pPr>
            <a:r>
              <a:rPr lang="en-GB" dirty="0"/>
              <a:t>Spectre and Meltdown are hardware vulnerabilities that leak information from side-channels that are inherent to the way that CPUs work and were a real pain to patch when </a:t>
            </a:r>
          </a:p>
        </p:txBody>
      </p:sp>
      <p:sp>
        <p:nvSpPr>
          <p:cNvPr id="4" name="Slide Number Placeholder 3"/>
          <p:cNvSpPr>
            <a:spLocks noGrp="1"/>
          </p:cNvSpPr>
          <p:nvPr>
            <p:ph type="sldNum" sz="quarter" idx="5"/>
          </p:nvPr>
        </p:nvSpPr>
        <p:spPr/>
        <p:txBody>
          <a:bodyPr/>
          <a:lstStyle/>
          <a:p>
            <a:fld id="{F0D50EE0-559F-4A26-B0EA-04539CBA3E53}" type="slidenum">
              <a:rPr lang="en-GB" smtClean="0"/>
              <a:t>5</a:t>
            </a:fld>
            <a:endParaRPr lang="en-GB"/>
          </a:p>
        </p:txBody>
      </p:sp>
    </p:spTree>
    <p:extLst>
      <p:ext uri="{BB962C8B-B14F-4D97-AF65-F5344CB8AC3E}">
        <p14:creationId xmlns:p14="http://schemas.microsoft.com/office/powerpoint/2010/main" val="73147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Let’s pretend we didn’t see all those previous slides and we’re just trying to make a fast and efficient string equality checker</a:t>
            </a:r>
          </a:p>
          <a:p>
            <a:pPr marL="0" indent="0">
              <a:buFontTx/>
              <a:buNone/>
            </a:pPr>
            <a:endParaRPr lang="en-GB" dirty="0"/>
          </a:p>
          <a:p>
            <a:pPr marL="0" indent="0">
              <a:buFontTx/>
              <a:buNone/>
            </a:pPr>
            <a:r>
              <a:rPr lang="en-GB" dirty="0"/>
              <a:t>Specs for this are just to make it fast and efficient, don’t worry about timing or anything yet :p</a:t>
            </a:r>
          </a:p>
          <a:p>
            <a:pPr marL="0" indent="0">
              <a:buFontTx/>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Give them &lt;= 8 minutes to have a go and try to design their own, in code or on paper</a:t>
            </a:r>
          </a:p>
          <a:p>
            <a:pPr marL="0" indent="0">
              <a:buFontTx/>
              <a:buNone/>
            </a:pPr>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6</a:t>
            </a:fld>
            <a:endParaRPr lang="en-GB"/>
          </a:p>
        </p:txBody>
      </p:sp>
    </p:spTree>
    <p:extLst>
      <p:ext uri="{BB962C8B-B14F-4D97-AF65-F5344CB8AC3E}">
        <p14:creationId xmlns:p14="http://schemas.microsoft.com/office/powerpoint/2010/main" val="288136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Getting hands-up here is good, just to get them warmed up, don’t need anyone to come up</a:t>
            </a:r>
          </a:p>
          <a:p>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7</a:t>
            </a:fld>
            <a:endParaRPr lang="en-GB"/>
          </a:p>
        </p:txBody>
      </p:sp>
    </p:spTree>
    <p:extLst>
      <p:ext uri="{BB962C8B-B14F-4D97-AF65-F5344CB8AC3E}">
        <p14:creationId xmlns:p14="http://schemas.microsoft.com/office/powerpoint/2010/main" val="265495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9</a:t>
            </a:fld>
            <a:endParaRPr lang="en-GB"/>
          </a:p>
        </p:txBody>
      </p:sp>
    </p:spTree>
    <p:extLst>
      <p:ext uri="{BB962C8B-B14F-4D97-AF65-F5344CB8AC3E}">
        <p14:creationId xmlns:p14="http://schemas.microsoft.com/office/powerpoint/2010/main" val="406979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D50EE0-559F-4A26-B0EA-04539CBA3E53}" type="slidenum">
              <a:rPr lang="en-GB" smtClean="0"/>
              <a:t>14</a:t>
            </a:fld>
            <a:endParaRPr lang="en-GB"/>
          </a:p>
        </p:txBody>
      </p:sp>
    </p:spTree>
    <p:extLst>
      <p:ext uri="{BB962C8B-B14F-4D97-AF65-F5344CB8AC3E}">
        <p14:creationId xmlns:p14="http://schemas.microsoft.com/office/powerpoint/2010/main" val="419948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DA56-DE13-0D95-4228-DDD658AB9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D8D50D-444C-76D6-423F-291283701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4084F8-4638-E9CB-818F-016BFDEFA0F8}"/>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5" name="Footer Placeholder 4">
            <a:extLst>
              <a:ext uri="{FF2B5EF4-FFF2-40B4-BE49-F238E27FC236}">
                <a16:creationId xmlns:a16="http://schemas.microsoft.com/office/drawing/2014/main" id="{F2B20D09-7D71-3C20-DE56-A8C3FC4C61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EA5AB3-924D-CC04-DE5F-0279AE7D6649}"/>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89914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2548-1BF8-3540-9C11-0FB2324B0D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C9E6C9-4CE3-3CBD-1777-8A27E5C08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285C28-2E01-8BDA-65C8-6C326D213D54}"/>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5" name="Footer Placeholder 4">
            <a:extLst>
              <a:ext uri="{FF2B5EF4-FFF2-40B4-BE49-F238E27FC236}">
                <a16:creationId xmlns:a16="http://schemas.microsoft.com/office/drawing/2014/main" id="{A4604DD0-4349-3922-2EA9-66F7DF8CED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D04AC-E1F1-553B-3361-48A9C4EF5244}"/>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315894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B7BDC-A7F3-7422-480A-2E7CED165D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CC3A87-D69D-66F9-5E17-A690782B9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4B0A5D-FDEB-7C2F-30C5-0FD9D3ED83A8}"/>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5" name="Footer Placeholder 4">
            <a:extLst>
              <a:ext uri="{FF2B5EF4-FFF2-40B4-BE49-F238E27FC236}">
                <a16:creationId xmlns:a16="http://schemas.microsoft.com/office/drawing/2014/main" id="{19783765-3CCF-BCE1-9D11-58EDF46A2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160FEC-ECFA-22A7-FFD8-8BB45BEC4F4A}"/>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31615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39B9-5FE5-B435-B617-1EC308A4092E}"/>
              </a:ext>
            </a:extLst>
          </p:cNvPr>
          <p:cNvSpPr>
            <a:spLocks noGrp="1"/>
          </p:cNvSpPr>
          <p:nvPr>
            <p:ph type="title"/>
          </p:nvPr>
        </p:nvSpPr>
        <p:spPr/>
        <p:txBody>
          <a:bodyPr/>
          <a:lstStyle>
            <a:lvl1pPr>
              <a:defRPr>
                <a:solidFill>
                  <a:srgbClr val="00FF00"/>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24F14C4-C379-C3DE-E1D5-78A4F9A8AC6E}"/>
              </a:ext>
            </a:extLst>
          </p:cNvPr>
          <p:cNvSpPr>
            <a:spLocks noGrp="1"/>
          </p:cNvSpPr>
          <p:nvPr>
            <p:ph idx="1"/>
          </p:nvPr>
        </p:nvSpPr>
        <p:spPr>
          <a:xfrm>
            <a:off x="838200" y="1825625"/>
            <a:ext cx="10515600" cy="3621233"/>
          </a:xfrm>
        </p:spPr>
        <p:txBody>
          <a:bodyPr/>
          <a:lstStyle>
            <a:lvl1pPr>
              <a:defRPr>
                <a:solidFill>
                  <a:srgbClr val="9CAFFF"/>
                </a:solidFill>
              </a:defRPr>
            </a:lvl1pPr>
            <a:lvl2pPr>
              <a:defRPr>
                <a:solidFill>
                  <a:srgbClr val="9CAFFF"/>
                </a:solidFill>
              </a:defRPr>
            </a:lvl2pPr>
            <a:lvl3pPr>
              <a:defRPr>
                <a:solidFill>
                  <a:srgbClr val="9CAFFF"/>
                </a:solidFill>
              </a:defRPr>
            </a:lvl3pPr>
            <a:lvl4pPr>
              <a:defRPr>
                <a:solidFill>
                  <a:srgbClr val="9CAFFF"/>
                </a:solidFill>
              </a:defRPr>
            </a:lvl4pPr>
            <a:lvl5pPr>
              <a:defRPr>
                <a:solidFill>
                  <a:srgbClr val="9CA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FE3B943-0FB9-4927-178B-72D539EAA5E4}"/>
              </a:ext>
            </a:extLst>
          </p:cNvPr>
          <p:cNvSpPr>
            <a:spLocks noGrp="1"/>
          </p:cNvSpPr>
          <p:nvPr>
            <p:ph type="dt" sz="half" idx="10"/>
          </p:nvPr>
        </p:nvSpPr>
        <p:spPr/>
        <p:txBody>
          <a:bodyPr/>
          <a:lstStyle>
            <a:lvl1pPr>
              <a:defRPr/>
            </a:lvl1pPr>
          </a:lstStyle>
          <a:p>
            <a:r>
              <a:rPr lang="en-GB" dirty="0"/>
              <a:t>10/10/2024</a:t>
            </a:r>
          </a:p>
        </p:txBody>
      </p:sp>
      <p:sp>
        <p:nvSpPr>
          <p:cNvPr id="5" name="Footer Placeholder 4">
            <a:extLst>
              <a:ext uri="{FF2B5EF4-FFF2-40B4-BE49-F238E27FC236}">
                <a16:creationId xmlns:a16="http://schemas.microsoft.com/office/drawing/2014/main" id="{824BFC59-CB8E-2249-32E2-696B6758AB6D}"/>
              </a:ext>
            </a:extLst>
          </p:cNvPr>
          <p:cNvSpPr>
            <a:spLocks noGrp="1"/>
          </p:cNvSpPr>
          <p:nvPr>
            <p:ph type="ftr" sz="quarter" idx="11"/>
          </p:nvPr>
        </p:nvSpPr>
        <p:spPr/>
        <p:txBody>
          <a:bodyPr/>
          <a:lstStyle/>
          <a:p>
            <a:r>
              <a:rPr lang="en-GB" dirty="0"/>
              <a:t>Pierce W</a:t>
            </a:r>
          </a:p>
        </p:txBody>
      </p:sp>
      <p:sp>
        <p:nvSpPr>
          <p:cNvPr id="6" name="Slide Number Placeholder 5">
            <a:extLst>
              <a:ext uri="{FF2B5EF4-FFF2-40B4-BE49-F238E27FC236}">
                <a16:creationId xmlns:a16="http://schemas.microsoft.com/office/drawing/2014/main" id="{9B7ED6B4-97C3-9FF4-8BF4-684C3B165016}"/>
              </a:ext>
            </a:extLst>
          </p:cNvPr>
          <p:cNvSpPr>
            <a:spLocks noGrp="1"/>
          </p:cNvSpPr>
          <p:nvPr>
            <p:ph type="sldNum" sz="quarter" idx="12"/>
          </p:nvPr>
        </p:nvSpPr>
        <p:spPr/>
        <p:txBody>
          <a:bodyPr/>
          <a:lstStyle/>
          <a:p>
            <a:fld id="{6C376F1A-F5C1-46ED-BD2F-00CC316576F1}" type="slidenum">
              <a:rPr lang="en-GB" smtClean="0"/>
              <a:t>‹#›</a:t>
            </a:fld>
            <a:endParaRPr lang="en-GB" dirty="0"/>
          </a:p>
        </p:txBody>
      </p:sp>
      <p:pic>
        <p:nvPicPr>
          <p:cNvPr id="8" name="Graphic 7">
            <a:extLst>
              <a:ext uri="{FF2B5EF4-FFF2-40B4-BE49-F238E27FC236}">
                <a16:creationId xmlns:a16="http://schemas.microsoft.com/office/drawing/2014/main" id="{203C4C86-0FAB-EE10-4819-CCA7C8E57E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85317" y="365125"/>
            <a:ext cx="2447925" cy="952500"/>
          </a:xfrm>
          <a:prstGeom prst="rect">
            <a:avLst/>
          </a:prstGeom>
        </p:spPr>
      </p:pic>
    </p:spTree>
    <p:extLst>
      <p:ext uri="{BB962C8B-B14F-4D97-AF65-F5344CB8AC3E}">
        <p14:creationId xmlns:p14="http://schemas.microsoft.com/office/powerpoint/2010/main" val="386035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62C3-99A7-BB93-218E-82B519ADA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38C4A0F-17A5-001C-23D3-9AE3EE3BC6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5CCE8-C393-7BC4-941B-465002090F2A}"/>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5" name="Footer Placeholder 4">
            <a:extLst>
              <a:ext uri="{FF2B5EF4-FFF2-40B4-BE49-F238E27FC236}">
                <a16:creationId xmlns:a16="http://schemas.microsoft.com/office/drawing/2014/main" id="{98AA8D1D-5A95-47C9-2F92-05DC2659BB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381EC8-035B-0426-A2C7-226D8842CCD0}"/>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77475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65C5-0328-9C9F-667B-AB3BFD2662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7BDCA6-4AF6-484D-7B4B-DC3C555CD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288EB34-8760-0996-BEDC-F5AB9E4B7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EA60DB1-F613-B98A-9DBC-53A28B125470}"/>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6" name="Footer Placeholder 5">
            <a:extLst>
              <a:ext uri="{FF2B5EF4-FFF2-40B4-BE49-F238E27FC236}">
                <a16:creationId xmlns:a16="http://schemas.microsoft.com/office/drawing/2014/main" id="{DFEAA69B-BF7B-B177-8F2B-54CB329FB8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748ED1-BF1B-76B3-D387-55A642F07AF7}"/>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184226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6619-2610-0754-FF59-D2525DA35C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25133-E99B-39A0-EB92-E5E8ACC4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FC027B-81B8-302A-54E0-EA672FBB5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620DAD-AAA7-3001-7397-03654A1CA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C14D3-EC75-250C-4A33-EDB5ABF2C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32D227-F8E6-AC21-8F33-8910A012D9E1}"/>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8" name="Footer Placeholder 7">
            <a:extLst>
              <a:ext uri="{FF2B5EF4-FFF2-40B4-BE49-F238E27FC236}">
                <a16:creationId xmlns:a16="http://schemas.microsoft.com/office/drawing/2014/main" id="{B717AC4C-6CC8-5A32-5DBB-B9CA83329D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3E7B08-9028-82DD-893A-1F781B91A0E9}"/>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349020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8152C-B27C-357D-83AB-966A7401B98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8E5DC5E-4854-96BF-8FFB-F809CE8AF8A0}"/>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4" name="Footer Placeholder 3">
            <a:extLst>
              <a:ext uri="{FF2B5EF4-FFF2-40B4-BE49-F238E27FC236}">
                <a16:creationId xmlns:a16="http://schemas.microsoft.com/office/drawing/2014/main" id="{FE6BFA0A-D62F-CA34-59BE-E7BBCBD461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785063-8F58-C5CE-CB6D-72AF26407284}"/>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29902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266C9-AEC1-728A-AF27-06B89620D30D}"/>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3" name="Footer Placeholder 2">
            <a:extLst>
              <a:ext uri="{FF2B5EF4-FFF2-40B4-BE49-F238E27FC236}">
                <a16:creationId xmlns:a16="http://schemas.microsoft.com/office/drawing/2014/main" id="{1CA172BD-49CE-F193-9C33-FD4EBD66C7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1E231E-F56D-13A8-00A4-8048F4BAE2FA}"/>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405772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6A16-A406-F4E6-EA7D-12A5A0DF6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08BD57-E6D2-70C4-18FA-6B978871F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3BE7E4C-8B52-CA6B-28E6-052D367A5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0717F-AEB2-2EFA-E564-1A31455E55B3}"/>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6" name="Footer Placeholder 5">
            <a:extLst>
              <a:ext uri="{FF2B5EF4-FFF2-40B4-BE49-F238E27FC236}">
                <a16:creationId xmlns:a16="http://schemas.microsoft.com/office/drawing/2014/main" id="{517CC888-5B74-2D92-964C-BEC615D0D5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1789C3-88AB-E03F-0E45-24F633D5D969}"/>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259147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96F4-AD34-42D4-68AA-BC8596A8A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29F1CB-ADEC-8A93-F04D-383871769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7A1E7C-E61A-2797-DCA2-CAEE22BF0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BCF05-8C90-E2A1-BFE6-6A5595B09382}"/>
              </a:ext>
            </a:extLst>
          </p:cNvPr>
          <p:cNvSpPr>
            <a:spLocks noGrp="1"/>
          </p:cNvSpPr>
          <p:nvPr>
            <p:ph type="dt" sz="half" idx="10"/>
          </p:nvPr>
        </p:nvSpPr>
        <p:spPr/>
        <p:txBody>
          <a:bodyPr/>
          <a:lstStyle/>
          <a:p>
            <a:fld id="{6600279B-13C8-4B50-BA3C-6C99200E4C83}" type="datetimeFigureOut">
              <a:rPr lang="en-GB" smtClean="0"/>
              <a:t>06/10/2024</a:t>
            </a:fld>
            <a:endParaRPr lang="en-GB"/>
          </a:p>
        </p:txBody>
      </p:sp>
      <p:sp>
        <p:nvSpPr>
          <p:cNvPr id="6" name="Footer Placeholder 5">
            <a:extLst>
              <a:ext uri="{FF2B5EF4-FFF2-40B4-BE49-F238E27FC236}">
                <a16:creationId xmlns:a16="http://schemas.microsoft.com/office/drawing/2014/main" id="{A09E20C3-21F0-426E-7FF9-EC0A958E41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F6218C-3B7D-7DC1-A1FF-2D8B891E4FA4}"/>
              </a:ext>
            </a:extLst>
          </p:cNvPr>
          <p:cNvSpPr>
            <a:spLocks noGrp="1"/>
          </p:cNvSpPr>
          <p:nvPr>
            <p:ph type="sldNum" sz="quarter" idx="12"/>
          </p:nvPr>
        </p:nvSpPr>
        <p:spPr/>
        <p:txBody>
          <a:bodyPr/>
          <a:lstStyle/>
          <a:p>
            <a:fld id="{6C376F1A-F5C1-46ED-BD2F-00CC316576F1}" type="slidenum">
              <a:rPr lang="en-GB" smtClean="0"/>
              <a:t>‹#›</a:t>
            </a:fld>
            <a:endParaRPr lang="en-GB"/>
          </a:p>
        </p:txBody>
      </p:sp>
    </p:spTree>
    <p:extLst>
      <p:ext uri="{BB962C8B-B14F-4D97-AF65-F5344CB8AC3E}">
        <p14:creationId xmlns:p14="http://schemas.microsoft.com/office/powerpoint/2010/main" val="329469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6F227-5FED-C758-3AB3-99DBCF9B9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5E4325-AEA1-704F-3482-C068B6896D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D4D61E-AE31-FA2D-5179-9062F78D1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00279B-13C8-4B50-BA3C-6C99200E4C83}" type="datetimeFigureOut">
              <a:rPr lang="en-GB" smtClean="0"/>
              <a:t>06/10/2024</a:t>
            </a:fld>
            <a:endParaRPr lang="en-GB"/>
          </a:p>
        </p:txBody>
      </p:sp>
      <p:sp>
        <p:nvSpPr>
          <p:cNvPr id="5" name="Footer Placeholder 4">
            <a:extLst>
              <a:ext uri="{FF2B5EF4-FFF2-40B4-BE49-F238E27FC236}">
                <a16:creationId xmlns:a16="http://schemas.microsoft.com/office/drawing/2014/main" id="{921602A5-E901-EA2C-697D-6A3C10DC7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7CEF2A2-5C39-DF64-6A06-10DE05B1C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376F1A-F5C1-46ED-BD2F-00CC316576F1}" type="slidenum">
              <a:rPr lang="en-GB" smtClean="0"/>
              <a:t>‹#›</a:t>
            </a:fld>
            <a:endParaRPr lang="en-GB"/>
          </a:p>
        </p:txBody>
      </p:sp>
    </p:spTree>
    <p:extLst>
      <p:ext uri="{BB962C8B-B14F-4D97-AF65-F5344CB8AC3E}">
        <p14:creationId xmlns:p14="http://schemas.microsoft.com/office/powerpoint/2010/main" val="16827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stechnica.com/information-technology/2023/06/hackers-can-steal-cryptographic-keys-by-video-recording-connected-power-leds-60-feet-awa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5D1A-EB13-EA77-C788-DBDD2CD8DA90}"/>
              </a:ext>
            </a:extLst>
          </p:cNvPr>
          <p:cNvSpPr>
            <a:spLocks noGrp="1"/>
          </p:cNvSpPr>
          <p:nvPr>
            <p:ph type="ctrTitle"/>
          </p:nvPr>
        </p:nvSpPr>
        <p:spPr>
          <a:xfrm>
            <a:off x="1524000" y="1393495"/>
            <a:ext cx="9144000" cy="2387600"/>
          </a:xfrm>
        </p:spPr>
        <p:txBody>
          <a:bodyPr/>
          <a:lstStyle/>
          <a:p>
            <a:r>
              <a:rPr lang="en-GB" dirty="0">
                <a:solidFill>
                  <a:srgbClr val="00FF00"/>
                </a:solidFill>
              </a:rPr>
              <a:t>Timing Attacks</a:t>
            </a:r>
          </a:p>
        </p:txBody>
      </p:sp>
      <p:sp>
        <p:nvSpPr>
          <p:cNvPr id="3" name="Subtitle 2">
            <a:extLst>
              <a:ext uri="{FF2B5EF4-FFF2-40B4-BE49-F238E27FC236}">
                <a16:creationId xmlns:a16="http://schemas.microsoft.com/office/drawing/2014/main" id="{EF277A0C-3385-770F-913D-AD4B71BBA78B}"/>
              </a:ext>
            </a:extLst>
          </p:cNvPr>
          <p:cNvSpPr>
            <a:spLocks noGrp="1"/>
          </p:cNvSpPr>
          <p:nvPr>
            <p:ph type="subTitle" idx="1"/>
          </p:nvPr>
        </p:nvSpPr>
        <p:spPr>
          <a:xfrm>
            <a:off x="1524000" y="3873170"/>
            <a:ext cx="9144000" cy="1655762"/>
          </a:xfrm>
        </p:spPr>
        <p:txBody>
          <a:bodyPr/>
          <a:lstStyle/>
          <a:p>
            <a:r>
              <a:rPr lang="en-GB" dirty="0">
                <a:solidFill>
                  <a:srgbClr val="9CAFFF"/>
                </a:solidFill>
              </a:rPr>
              <a:t>CS102</a:t>
            </a:r>
          </a:p>
        </p:txBody>
      </p:sp>
      <p:pic>
        <p:nvPicPr>
          <p:cNvPr id="5" name="Graphic 4" descr="Clock outline">
            <a:extLst>
              <a:ext uri="{FF2B5EF4-FFF2-40B4-BE49-F238E27FC236}">
                <a16:creationId xmlns:a16="http://schemas.microsoft.com/office/drawing/2014/main" id="{3D8E8955-0241-A820-F0AA-845EA68CAE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025" y="966972"/>
            <a:ext cx="914400" cy="914400"/>
          </a:xfrm>
          <a:prstGeom prst="rect">
            <a:avLst/>
          </a:prstGeom>
        </p:spPr>
      </p:pic>
      <p:pic>
        <p:nvPicPr>
          <p:cNvPr id="7" name="Graphic 6" descr="Stopwatch outline">
            <a:extLst>
              <a:ext uri="{FF2B5EF4-FFF2-40B4-BE49-F238E27FC236}">
                <a16:creationId xmlns:a16="http://schemas.microsoft.com/office/drawing/2014/main" id="{0E950A8E-CDB3-66F2-1710-55239D4AF9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7894" y="1881372"/>
            <a:ext cx="914400" cy="914400"/>
          </a:xfrm>
          <a:prstGeom prst="rect">
            <a:avLst/>
          </a:prstGeom>
        </p:spPr>
      </p:pic>
      <p:pic>
        <p:nvPicPr>
          <p:cNvPr id="9" name="Graphic 8" descr="Hourglass Finished with solid fill">
            <a:extLst>
              <a:ext uri="{FF2B5EF4-FFF2-40B4-BE49-F238E27FC236}">
                <a16:creationId xmlns:a16="http://schemas.microsoft.com/office/drawing/2014/main" id="{C3C5246D-7D0D-8BBE-64EB-A88B8F7B03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7239" y="4343400"/>
            <a:ext cx="914400" cy="914400"/>
          </a:xfrm>
          <a:prstGeom prst="rect">
            <a:avLst/>
          </a:prstGeom>
        </p:spPr>
      </p:pic>
      <p:pic>
        <p:nvPicPr>
          <p:cNvPr id="11" name="Graphic 10" descr="Stopwatch with solid fill">
            <a:extLst>
              <a:ext uri="{FF2B5EF4-FFF2-40B4-BE49-F238E27FC236}">
                <a16:creationId xmlns:a16="http://schemas.microsoft.com/office/drawing/2014/main" id="{D74AF040-262A-52B0-B2EF-6F48862885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00361" y="4279493"/>
            <a:ext cx="914400" cy="914400"/>
          </a:xfrm>
          <a:prstGeom prst="rect">
            <a:avLst/>
          </a:prstGeom>
        </p:spPr>
      </p:pic>
      <p:pic>
        <p:nvPicPr>
          <p:cNvPr id="13" name="Graphic 12" descr="Hourglass 30% outline">
            <a:extLst>
              <a:ext uri="{FF2B5EF4-FFF2-40B4-BE49-F238E27FC236}">
                <a16:creationId xmlns:a16="http://schemas.microsoft.com/office/drawing/2014/main" id="{6211221E-D84E-4E11-6649-40422F3219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29706" y="1881372"/>
            <a:ext cx="914400" cy="914400"/>
          </a:xfrm>
          <a:prstGeom prst="rect">
            <a:avLst/>
          </a:prstGeom>
        </p:spPr>
      </p:pic>
      <p:pic>
        <p:nvPicPr>
          <p:cNvPr id="15" name="Graphic 14" descr="Stopwatch 33% outline">
            <a:extLst>
              <a:ext uri="{FF2B5EF4-FFF2-40B4-BE49-F238E27FC236}">
                <a16:creationId xmlns:a16="http://schemas.microsoft.com/office/drawing/2014/main" id="{120A2A41-A934-EDAE-61C2-E8B3AAF8B5D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63575" y="966972"/>
            <a:ext cx="914400" cy="914400"/>
          </a:xfrm>
          <a:prstGeom prst="rect">
            <a:avLst/>
          </a:prstGeom>
        </p:spPr>
      </p:pic>
      <p:pic>
        <p:nvPicPr>
          <p:cNvPr id="17" name="Graphic 16" descr="Stopwatch 25% outline">
            <a:extLst>
              <a:ext uri="{FF2B5EF4-FFF2-40B4-BE49-F238E27FC236}">
                <a16:creationId xmlns:a16="http://schemas.microsoft.com/office/drawing/2014/main" id="{C4DF99C2-7113-17EC-16B3-BD95705B10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439471" y="5172628"/>
            <a:ext cx="914400" cy="914400"/>
          </a:xfrm>
          <a:prstGeom prst="rect">
            <a:avLst/>
          </a:prstGeom>
        </p:spPr>
      </p:pic>
      <p:pic>
        <p:nvPicPr>
          <p:cNvPr id="19" name="Graphic 18" descr="Stopwatch 50% outline">
            <a:extLst>
              <a:ext uri="{FF2B5EF4-FFF2-40B4-BE49-F238E27FC236}">
                <a16:creationId xmlns:a16="http://schemas.microsoft.com/office/drawing/2014/main" id="{C9EC60CD-5F21-33F0-2DF6-2C56E6FAB80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122574" y="5172628"/>
            <a:ext cx="914400" cy="914400"/>
          </a:xfrm>
          <a:prstGeom prst="rect">
            <a:avLst/>
          </a:prstGeom>
        </p:spPr>
      </p:pic>
      <p:pic>
        <p:nvPicPr>
          <p:cNvPr id="21" name="Graphic 20" descr="Tally outline">
            <a:extLst>
              <a:ext uri="{FF2B5EF4-FFF2-40B4-BE49-F238E27FC236}">
                <a16:creationId xmlns:a16="http://schemas.microsoft.com/office/drawing/2014/main" id="{8BBD1164-51A6-B12B-DA8E-05D77D89549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638800" y="536943"/>
            <a:ext cx="914400" cy="914400"/>
          </a:xfrm>
          <a:prstGeom prst="rect">
            <a:avLst/>
          </a:prstGeom>
        </p:spPr>
      </p:pic>
    </p:spTree>
    <p:extLst>
      <p:ext uri="{BB962C8B-B14F-4D97-AF65-F5344CB8AC3E}">
        <p14:creationId xmlns:p14="http://schemas.microsoft.com/office/powerpoint/2010/main" val="337377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410967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426F-78C1-340A-3659-CE3E96A7D022}"/>
              </a:ext>
            </a:extLst>
          </p:cNvPr>
          <p:cNvSpPr>
            <a:spLocks noGrp="1"/>
          </p:cNvSpPr>
          <p:nvPr>
            <p:ph type="title"/>
          </p:nvPr>
        </p:nvSpPr>
        <p:spPr/>
        <p:txBody>
          <a:bodyPr/>
          <a:lstStyle/>
          <a:p>
            <a:r>
              <a:rPr lang="en-GB" dirty="0"/>
              <a:t>Hint 1 – Cracking Length</a:t>
            </a:r>
          </a:p>
        </p:txBody>
      </p:sp>
      <p:sp>
        <p:nvSpPr>
          <p:cNvPr id="3" name="Content Placeholder 2">
            <a:extLst>
              <a:ext uri="{FF2B5EF4-FFF2-40B4-BE49-F238E27FC236}">
                <a16:creationId xmlns:a16="http://schemas.microsoft.com/office/drawing/2014/main" id="{920BE68B-7F4F-FC19-C9FA-3C5136EB29DD}"/>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04478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318256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B85F-FEE3-9C26-F92A-50E3C20AAF22}"/>
              </a:ext>
            </a:extLst>
          </p:cNvPr>
          <p:cNvSpPr>
            <a:spLocks noGrp="1"/>
          </p:cNvSpPr>
          <p:nvPr>
            <p:ph type="title"/>
          </p:nvPr>
        </p:nvSpPr>
        <p:spPr/>
        <p:txBody>
          <a:bodyPr/>
          <a:lstStyle/>
          <a:p>
            <a:r>
              <a:rPr lang="en-GB" dirty="0"/>
              <a:t>Hint 2 – Cracking Characters</a:t>
            </a:r>
          </a:p>
        </p:txBody>
      </p:sp>
      <p:sp>
        <p:nvSpPr>
          <p:cNvPr id="3" name="Content Placeholder 2">
            <a:extLst>
              <a:ext uri="{FF2B5EF4-FFF2-40B4-BE49-F238E27FC236}">
                <a16:creationId xmlns:a16="http://schemas.microsoft.com/office/drawing/2014/main" id="{93D3B6AB-1522-6E17-8D55-6EA1BD630E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4095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E99B-5EFF-0F98-5139-6EFCEA74296C}"/>
              </a:ext>
            </a:extLst>
          </p:cNvPr>
          <p:cNvSpPr>
            <a:spLocks noGrp="1"/>
          </p:cNvSpPr>
          <p:nvPr>
            <p:ph type="title"/>
          </p:nvPr>
        </p:nvSpPr>
        <p:spPr/>
        <p:txBody>
          <a:bodyPr/>
          <a:lstStyle/>
          <a:p>
            <a:r>
              <a:rPr lang="en-GB" dirty="0"/>
              <a:t>Your Solutions</a:t>
            </a:r>
          </a:p>
        </p:txBody>
      </p:sp>
      <p:sp>
        <p:nvSpPr>
          <p:cNvPr id="3" name="Content Placeholder 2">
            <a:extLst>
              <a:ext uri="{FF2B5EF4-FFF2-40B4-BE49-F238E27FC236}">
                <a16:creationId xmlns:a16="http://schemas.microsoft.com/office/drawing/2014/main" id="{B1DB1991-C5A7-7372-4E88-9BDC666C308E}"/>
              </a:ext>
            </a:extLst>
          </p:cNvPr>
          <p:cNvSpPr>
            <a:spLocks noGrp="1"/>
          </p:cNvSpPr>
          <p:nvPr>
            <p:ph idx="1"/>
          </p:nvPr>
        </p:nvSpPr>
        <p:spPr/>
        <p:txBody>
          <a:bodyPr/>
          <a:lstStyle/>
          <a:p>
            <a:pPr marL="0" indent="0">
              <a:buNone/>
            </a:pPr>
            <a:r>
              <a:rPr lang="en-GB" dirty="0"/>
              <a:t>What have you come up with? :D</a:t>
            </a:r>
          </a:p>
        </p:txBody>
      </p:sp>
    </p:spTree>
    <p:extLst>
      <p:ext uri="{BB962C8B-B14F-4D97-AF65-F5344CB8AC3E}">
        <p14:creationId xmlns:p14="http://schemas.microsoft.com/office/powerpoint/2010/main" val="315773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102072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CB6B-185D-4BBE-9B85-931BA0BD989F}"/>
              </a:ext>
            </a:extLst>
          </p:cNvPr>
          <p:cNvSpPr>
            <a:spLocks noGrp="1"/>
          </p:cNvSpPr>
          <p:nvPr>
            <p:ph type="title"/>
          </p:nvPr>
        </p:nvSpPr>
        <p:spPr/>
        <p:txBody>
          <a:bodyPr/>
          <a:lstStyle/>
          <a:p>
            <a:r>
              <a:rPr lang="en-GB" dirty="0"/>
              <a:t>My Solution</a:t>
            </a:r>
          </a:p>
        </p:txBody>
      </p:sp>
      <p:sp>
        <p:nvSpPr>
          <p:cNvPr id="3" name="Content Placeholder 2">
            <a:extLst>
              <a:ext uri="{FF2B5EF4-FFF2-40B4-BE49-F238E27FC236}">
                <a16:creationId xmlns:a16="http://schemas.microsoft.com/office/drawing/2014/main" id="{D9B52BB0-AB36-DBEC-FE2C-F502593E2AE0}"/>
              </a:ext>
            </a:extLst>
          </p:cNvPr>
          <p:cNvSpPr>
            <a:spLocks noGrp="1"/>
          </p:cNvSpPr>
          <p:nvPr>
            <p:ph idx="1"/>
          </p:nvPr>
        </p:nvSpPr>
        <p:spPr/>
        <p:txBody>
          <a:bodyPr/>
          <a:lstStyle/>
          <a:p>
            <a:r>
              <a:rPr lang="en-GB" dirty="0"/>
              <a:t>TODO: add screenshots of the bits of the solution</a:t>
            </a:r>
          </a:p>
          <a:p>
            <a:r>
              <a:rPr lang="en-GB" dirty="0"/>
              <a:t>Multiple slides</a:t>
            </a:r>
          </a:p>
          <a:p>
            <a:r>
              <a:rPr lang="en-GB" dirty="0"/>
              <a:t>Then a demo</a:t>
            </a:r>
          </a:p>
        </p:txBody>
      </p:sp>
    </p:spTree>
    <p:extLst>
      <p:ext uri="{BB962C8B-B14F-4D97-AF65-F5344CB8AC3E}">
        <p14:creationId xmlns:p14="http://schemas.microsoft.com/office/powerpoint/2010/main" val="3324949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498-5F26-0ECD-F1DE-0F607B77A3A5}"/>
              </a:ext>
            </a:extLst>
          </p:cNvPr>
          <p:cNvSpPr>
            <a:spLocks noGrp="1"/>
          </p:cNvSpPr>
          <p:nvPr>
            <p:ph type="title"/>
          </p:nvPr>
        </p:nvSpPr>
        <p:spPr/>
        <p:txBody>
          <a:bodyPr/>
          <a:lstStyle/>
          <a:p>
            <a:r>
              <a:rPr lang="en-GB" dirty="0"/>
              <a:t>Live Demo</a:t>
            </a:r>
          </a:p>
        </p:txBody>
      </p:sp>
      <p:sp>
        <p:nvSpPr>
          <p:cNvPr id="3" name="Content Placeholder 2">
            <a:extLst>
              <a:ext uri="{FF2B5EF4-FFF2-40B4-BE49-F238E27FC236}">
                <a16:creationId xmlns:a16="http://schemas.microsoft.com/office/drawing/2014/main" id="{1E71BECE-2305-7445-BC87-B28AAF47C48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690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7042-5D38-02FF-438C-A78FAAC2C629}"/>
              </a:ext>
            </a:extLst>
          </p:cNvPr>
          <p:cNvSpPr>
            <a:spLocks noGrp="1"/>
          </p:cNvSpPr>
          <p:nvPr>
            <p:ph type="title"/>
          </p:nvPr>
        </p:nvSpPr>
        <p:spPr/>
        <p:txBody>
          <a:bodyPr/>
          <a:lstStyle/>
          <a:p>
            <a:r>
              <a:rPr lang="en-GB" dirty="0"/>
              <a:t>Can you do better?</a:t>
            </a:r>
          </a:p>
        </p:txBody>
      </p:sp>
      <p:sp>
        <p:nvSpPr>
          <p:cNvPr id="3" name="Content Placeholder 2">
            <a:extLst>
              <a:ext uri="{FF2B5EF4-FFF2-40B4-BE49-F238E27FC236}">
                <a16:creationId xmlns:a16="http://schemas.microsoft.com/office/drawing/2014/main" id="{EAEDE2A8-A21A-E26C-CA41-C62C390FB688}"/>
              </a:ext>
            </a:extLst>
          </p:cNvPr>
          <p:cNvSpPr>
            <a:spLocks noGrp="1"/>
          </p:cNvSpPr>
          <p:nvPr>
            <p:ph idx="1"/>
          </p:nvPr>
        </p:nvSpPr>
        <p:spPr/>
        <p:txBody>
          <a:bodyPr/>
          <a:lstStyle/>
          <a:p>
            <a:r>
              <a:rPr lang="en-GB" dirty="0"/>
              <a:t>TODO: get them to make their own better checkers</a:t>
            </a:r>
          </a:p>
          <a:p>
            <a:r>
              <a:rPr lang="en-GB" dirty="0"/>
              <a:t>And then their own better crackers, doesn’t need to be successful</a:t>
            </a:r>
          </a:p>
        </p:txBody>
      </p:sp>
    </p:spTree>
    <p:extLst>
      <p:ext uri="{BB962C8B-B14F-4D97-AF65-F5344CB8AC3E}">
        <p14:creationId xmlns:p14="http://schemas.microsoft.com/office/powerpoint/2010/main" val="268805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73A9-1EC3-68C8-B094-19FCA2A70B66}"/>
              </a:ext>
            </a:extLst>
          </p:cNvPr>
          <p:cNvSpPr>
            <a:spLocks noGrp="1"/>
          </p:cNvSpPr>
          <p:nvPr>
            <p:ph type="title"/>
          </p:nvPr>
        </p:nvSpPr>
        <p:spPr/>
        <p:txBody>
          <a:bodyPr/>
          <a:lstStyle/>
          <a:p>
            <a:r>
              <a:rPr lang="en-GB" dirty="0"/>
              <a:t>Red vs Blue</a:t>
            </a:r>
          </a:p>
        </p:txBody>
      </p:sp>
      <p:sp>
        <p:nvSpPr>
          <p:cNvPr id="3" name="Content Placeholder 2">
            <a:extLst>
              <a:ext uri="{FF2B5EF4-FFF2-40B4-BE49-F238E27FC236}">
                <a16:creationId xmlns:a16="http://schemas.microsoft.com/office/drawing/2014/main" id="{D02E8D4C-3A97-CE0D-89A8-AD96469238F2}"/>
              </a:ext>
            </a:extLst>
          </p:cNvPr>
          <p:cNvSpPr>
            <a:spLocks noGrp="1"/>
          </p:cNvSpPr>
          <p:nvPr>
            <p:ph idx="1"/>
          </p:nvPr>
        </p:nvSpPr>
        <p:spPr/>
        <p:txBody>
          <a:bodyPr/>
          <a:lstStyle/>
          <a:p>
            <a:r>
              <a:rPr lang="en-GB" dirty="0"/>
              <a:t>TODO: SHOW ME YOUR SOLUTIONS</a:t>
            </a:r>
          </a:p>
        </p:txBody>
      </p:sp>
    </p:spTree>
    <p:extLst>
      <p:ext uri="{BB962C8B-B14F-4D97-AF65-F5344CB8AC3E}">
        <p14:creationId xmlns:p14="http://schemas.microsoft.com/office/powerpoint/2010/main" val="423007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2A27-4CBA-22E6-5050-C27561215CA4}"/>
              </a:ext>
            </a:extLst>
          </p:cNvPr>
          <p:cNvSpPr>
            <a:spLocks noGrp="1"/>
          </p:cNvSpPr>
          <p:nvPr>
            <p:ph type="title"/>
          </p:nvPr>
        </p:nvSpPr>
        <p:spPr/>
        <p:txBody>
          <a:bodyPr/>
          <a:lstStyle/>
          <a:p>
            <a:r>
              <a:rPr lang="en-GB" dirty="0">
                <a:solidFill>
                  <a:srgbClr val="00FF00"/>
                </a:solidFill>
              </a:rPr>
              <a:t>Good evening :)</a:t>
            </a:r>
          </a:p>
        </p:txBody>
      </p:sp>
      <p:sp>
        <p:nvSpPr>
          <p:cNvPr id="3" name="Content Placeholder 2">
            <a:extLst>
              <a:ext uri="{FF2B5EF4-FFF2-40B4-BE49-F238E27FC236}">
                <a16:creationId xmlns:a16="http://schemas.microsoft.com/office/drawing/2014/main" id="{6DA56DA7-A33C-8377-0EFF-60B9A3B2CF51}"/>
              </a:ext>
            </a:extLst>
          </p:cNvPr>
          <p:cNvSpPr>
            <a:spLocks noGrp="1"/>
          </p:cNvSpPr>
          <p:nvPr>
            <p:ph idx="1"/>
          </p:nvPr>
        </p:nvSpPr>
        <p:spPr>
          <a:xfrm>
            <a:off x="838200" y="1825625"/>
            <a:ext cx="10515600" cy="4745296"/>
          </a:xfrm>
        </p:spPr>
        <p:txBody>
          <a:bodyPr/>
          <a:lstStyle/>
          <a:p>
            <a:r>
              <a:rPr lang="en-GB" dirty="0"/>
              <a:t>What is timing?</a:t>
            </a:r>
          </a:p>
          <a:p>
            <a:pPr marL="0" indent="0">
              <a:buNone/>
            </a:pPr>
            <a:endParaRPr lang="en-GB" dirty="0"/>
          </a:p>
          <a:p>
            <a:r>
              <a:rPr lang="en-GB" dirty="0"/>
              <a:t>Why is it a target?</a:t>
            </a:r>
          </a:p>
          <a:p>
            <a:pPr lvl="1"/>
            <a:r>
              <a:rPr lang="en-GB" dirty="0"/>
              <a:t>Side-Channel</a:t>
            </a:r>
          </a:p>
          <a:p>
            <a:pPr marL="0" indent="0">
              <a:buNone/>
            </a:pPr>
            <a:endParaRPr lang="en-GB" dirty="0"/>
          </a:p>
          <a:p>
            <a:r>
              <a:rPr lang="en-GB" dirty="0"/>
              <a:t>How can it be ‘attacked’?</a:t>
            </a:r>
          </a:p>
          <a:p>
            <a:endParaRPr lang="en-GB" dirty="0"/>
          </a:p>
          <a:p>
            <a:r>
              <a:rPr lang="en-GB" dirty="0"/>
              <a:t>Phishing attacks != side-channels</a:t>
            </a:r>
          </a:p>
          <a:p>
            <a:r>
              <a:rPr lang="en-GB" dirty="0"/>
              <a:t>Zero-day attacks != side-channels</a:t>
            </a:r>
          </a:p>
          <a:p>
            <a:endParaRPr lang="en-GB" dirty="0"/>
          </a:p>
        </p:txBody>
      </p:sp>
    </p:spTree>
    <p:extLst>
      <p:ext uri="{BB962C8B-B14F-4D97-AF65-F5344CB8AC3E}">
        <p14:creationId xmlns:p14="http://schemas.microsoft.com/office/powerpoint/2010/main" val="10603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20D6-3A87-BB9F-0234-43529A0EF8F2}"/>
              </a:ext>
            </a:extLst>
          </p:cNvPr>
          <p:cNvSpPr>
            <a:spLocks noGrp="1"/>
          </p:cNvSpPr>
          <p:nvPr>
            <p:ph type="title"/>
          </p:nvPr>
        </p:nvSpPr>
        <p:spPr/>
        <p:txBody>
          <a:bodyPr/>
          <a:lstStyle/>
          <a:p>
            <a:r>
              <a:rPr lang="en-GB" dirty="0"/>
              <a:t>Your turn</a:t>
            </a:r>
          </a:p>
        </p:txBody>
      </p:sp>
      <p:sp>
        <p:nvSpPr>
          <p:cNvPr id="3" name="Content Placeholder 2">
            <a:extLst>
              <a:ext uri="{FF2B5EF4-FFF2-40B4-BE49-F238E27FC236}">
                <a16:creationId xmlns:a16="http://schemas.microsoft.com/office/drawing/2014/main" id="{6F710520-9BBE-58B2-B03D-94F11BCEBB2D}"/>
              </a:ext>
            </a:extLst>
          </p:cNvPr>
          <p:cNvSpPr>
            <a:spLocks noGrp="1"/>
          </p:cNvSpPr>
          <p:nvPr>
            <p:ph idx="1"/>
          </p:nvPr>
        </p:nvSpPr>
        <p:spPr/>
        <p:txBody>
          <a:bodyPr/>
          <a:lstStyle/>
          <a:p>
            <a:pPr marL="0" indent="0">
              <a:buNone/>
            </a:pPr>
            <a:r>
              <a:rPr lang="en-GB" dirty="0"/>
              <a:t>What have you come up with? :D</a:t>
            </a:r>
          </a:p>
        </p:txBody>
      </p:sp>
    </p:spTree>
    <p:extLst>
      <p:ext uri="{BB962C8B-B14F-4D97-AF65-F5344CB8AC3E}">
        <p14:creationId xmlns:p14="http://schemas.microsoft.com/office/powerpoint/2010/main" val="1138306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12539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498-5F26-0ECD-F1DE-0F607B77A3A5}"/>
              </a:ext>
            </a:extLst>
          </p:cNvPr>
          <p:cNvSpPr>
            <a:spLocks noGrp="1"/>
          </p:cNvSpPr>
          <p:nvPr>
            <p:ph type="title"/>
          </p:nvPr>
        </p:nvSpPr>
        <p:spPr/>
        <p:txBody>
          <a:bodyPr/>
          <a:lstStyle/>
          <a:p>
            <a:r>
              <a:rPr lang="en-GB" dirty="0"/>
              <a:t>A good solution</a:t>
            </a:r>
          </a:p>
        </p:txBody>
      </p:sp>
      <p:sp>
        <p:nvSpPr>
          <p:cNvPr id="3" name="Content Placeholder 2">
            <a:extLst>
              <a:ext uri="{FF2B5EF4-FFF2-40B4-BE49-F238E27FC236}">
                <a16:creationId xmlns:a16="http://schemas.microsoft.com/office/drawing/2014/main" id="{1E71BECE-2305-7445-BC87-B28AAF47C48D}"/>
              </a:ext>
            </a:extLst>
          </p:cNvPr>
          <p:cNvSpPr>
            <a:spLocks noGrp="1"/>
          </p:cNvSpPr>
          <p:nvPr>
            <p:ph idx="1"/>
          </p:nvPr>
        </p:nvSpPr>
        <p:spPr/>
        <p:txBody>
          <a:bodyPr/>
          <a:lstStyle/>
          <a:p>
            <a:r>
              <a:rPr lang="en-GB" dirty="0"/>
              <a:t>TODO: add in the hash solution here, probably some code I can explain</a:t>
            </a:r>
          </a:p>
        </p:txBody>
      </p:sp>
    </p:spTree>
    <p:extLst>
      <p:ext uri="{BB962C8B-B14F-4D97-AF65-F5344CB8AC3E}">
        <p14:creationId xmlns:p14="http://schemas.microsoft.com/office/powerpoint/2010/main" val="1763881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F215-8A04-B952-7322-2643EC47DFAA}"/>
              </a:ext>
            </a:extLst>
          </p:cNvPr>
          <p:cNvSpPr>
            <a:spLocks noGrp="1"/>
          </p:cNvSpPr>
          <p:nvPr>
            <p:ph type="title"/>
          </p:nvPr>
        </p:nvSpPr>
        <p:spPr>
          <a:xfrm>
            <a:off x="838200" y="1544070"/>
            <a:ext cx="10515600" cy="1325563"/>
          </a:xfrm>
        </p:spPr>
        <p:txBody>
          <a:bodyPr/>
          <a:lstStyle/>
          <a:p>
            <a:pPr algn="ctr"/>
            <a:r>
              <a:rPr lang="en-GB" dirty="0"/>
              <a:t>That’s all</a:t>
            </a:r>
          </a:p>
        </p:txBody>
      </p:sp>
      <p:sp>
        <p:nvSpPr>
          <p:cNvPr id="3" name="Content Placeholder 2">
            <a:extLst>
              <a:ext uri="{FF2B5EF4-FFF2-40B4-BE49-F238E27FC236}">
                <a16:creationId xmlns:a16="http://schemas.microsoft.com/office/drawing/2014/main" id="{750BB4CD-213C-18D6-06E0-13C08F33003A}"/>
              </a:ext>
            </a:extLst>
          </p:cNvPr>
          <p:cNvSpPr>
            <a:spLocks noGrp="1"/>
          </p:cNvSpPr>
          <p:nvPr>
            <p:ph idx="1"/>
          </p:nvPr>
        </p:nvSpPr>
        <p:spPr>
          <a:xfrm>
            <a:off x="838200" y="3642920"/>
            <a:ext cx="10515600" cy="917575"/>
          </a:xfrm>
        </p:spPr>
        <p:txBody>
          <a:bodyPr/>
          <a:lstStyle/>
          <a:p>
            <a:pPr marL="0" indent="0" algn="ctr">
              <a:buNone/>
            </a:pPr>
            <a:r>
              <a:rPr lang="en-GB" dirty="0"/>
              <a:t>Thanks for attending :)</a:t>
            </a:r>
          </a:p>
        </p:txBody>
      </p:sp>
    </p:spTree>
    <p:extLst>
      <p:ext uri="{BB962C8B-B14F-4D97-AF65-F5344CB8AC3E}">
        <p14:creationId xmlns:p14="http://schemas.microsoft.com/office/powerpoint/2010/main" val="74573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9CF83-77AD-9C1B-2212-74929D554572}"/>
              </a:ext>
            </a:extLst>
          </p:cNvPr>
          <p:cNvSpPr txBox="1"/>
          <p:nvPr/>
        </p:nvSpPr>
        <p:spPr>
          <a:xfrm>
            <a:off x="838200" y="1950299"/>
            <a:ext cx="10694437" cy="1384995"/>
          </a:xfrm>
          <a:prstGeom prst="rect">
            <a:avLst/>
          </a:prstGeom>
          <a:noFill/>
        </p:spPr>
        <p:txBody>
          <a:bodyPr wrap="square">
            <a:spAutoFit/>
          </a:bodyPr>
          <a:lstStyle/>
          <a:p>
            <a:pPr marL="0" indent="0">
              <a:buNone/>
            </a:pPr>
            <a:r>
              <a:rPr lang="en-GB" sz="2800" dirty="0">
                <a:solidFill>
                  <a:srgbClr val="9CAFFF"/>
                </a:solidFill>
              </a:rPr>
              <a:t>You’re with a friend, at their front door. They’ve forgotten their keys.</a:t>
            </a:r>
          </a:p>
          <a:p>
            <a:pPr marL="0" indent="0" algn="ctr">
              <a:buNone/>
            </a:pPr>
            <a:endParaRPr lang="en-GB" sz="2800" dirty="0">
              <a:solidFill>
                <a:srgbClr val="9CAFFF"/>
              </a:solidFill>
            </a:endParaRPr>
          </a:p>
          <a:p>
            <a:pPr marL="0" indent="0" algn="ctr">
              <a:buNone/>
            </a:pPr>
            <a:r>
              <a:rPr lang="en-GB" sz="2800" dirty="0">
                <a:solidFill>
                  <a:srgbClr val="9CAFFF"/>
                </a:solidFill>
              </a:rPr>
              <a:t>“Ahh, </a:t>
            </a:r>
            <a:r>
              <a:rPr lang="en-GB" sz="2800" dirty="0" err="1">
                <a:solidFill>
                  <a:srgbClr val="9CAFFF"/>
                </a:solidFill>
              </a:rPr>
              <a:t>lemme</a:t>
            </a:r>
            <a:r>
              <a:rPr lang="en-GB" sz="2800" dirty="0">
                <a:solidFill>
                  <a:srgbClr val="9CAFFF"/>
                </a:solidFill>
              </a:rPr>
              <a:t> quickly grab my keys.”</a:t>
            </a:r>
          </a:p>
        </p:txBody>
      </p:sp>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Timing Attacks: Keys</a:t>
            </a:r>
          </a:p>
        </p:txBody>
      </p:sp>
    </p:spTree>
    <p:extLst>
      <p:ext uri="{BB962C8B-B14F-4D97-AF65-F5344CB8AC3E}">
        <p14:creationId xmlns:p14="http://schemas.microsoft.com/office/powerpoint/2010/main" val="260358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Timing Attacks: Keys</a:t>
            </a:r>
          </a:p>
        </p:txBody>
      </p:sp>
      <p:sp>
        <p:nvSpPr>
          <p:cNvPr id="3" name="Content Placeholder 2">
            <a:extLst>
              <a:ext uri="{FF2B5EF4-FFF2-40B4-BE49-F238E27FC236}">
                <a16:creationId xmlns:a16="http://schemas.microsoft.com/office/drawing/2014/main" id="{B455B335-D5C0-2984-B83C-2FD2B8C1FAB9}"/>
              </a:ext>
            </a:extLst>
          </p:cNvPr>
          <p:cNvSpPr>
            <a:spLocks noGrp="1"/>
          </p:cNvSpPr>
          <p:nvPr>
            <p:ph idx="1"/>
          </p:nvPr>
        </p:nvSpPr>
        <p:spPr>
          <a:xfrm>
            <a:off x="838200" y="1825625"/>
            <a:ext cx="2520820" cy="2653069"/>
          </a:xfrm>
        </p:spPr>
        <p:txBody>
          <a:bodyPr/>
          <a:lstStyle/>
          <a:p>
            <a:pPr marL="0" indent="0">
              <a:buNone/>
            </a:pPr>
            <a:endParaRPr lang="en-GB" dirty="0"/>
          </a:p>
          <a:p>
            <a:pPr marL="0" indent="0">
              <a:buNone/>
            </a:pPr>
            <a:endParaRPr lang="en-GB" dirty="0"/>
          </a:p>
          <a:p>
            <a:pPr marL="0" indent="0">
              <a:buNone/>
            </a:pPr>
            <a:r>
              <a:rPr lang="en-GB" dirty="0"/>
              <a:t>“Lemme grab</a:t>
            </a:r>
            <a:br>
              <a:rPr lang="en-GB" dirty="0"/>
            </a:br>
            <a:r>
              <a:rPr lang="en-GB" dirty="0"/>
              <a:t>  my keys”</a:t>
            </a:r>
          </a:p>
          <a:p>
            <a:pPr marL="0" indent="0">
              <a:buNone/>
            </a:pPr>
            <a:r>
              <a:rPr lang="en-GB" dirty="0">
                <a:solidFill>
                  <a:srgbClr val="9CAFFF"/>
                </a:solidFill>
              </a:rPr>
              <a:t>You are here</a:t>
            </a:r>
          </a:p>
        </p:txBody>
      </p:sp>
      <p:pic>
        <p:nvPicPr>
          <p:cNvPr id="1026" name="Picture 2" descr="Free Simple Two-Story House Plans (Online Edit Available)">
            <a:extLst>
              <a:ext uri="{FF2B5EF4-FFF2-40B4-BE49-F238E27FC236}">
                <a16:creationId xmlns:a16="http://schemas.microsoft.com/office/drawing/2014/main" id="{D72AF5CC-6C82-AC26-5C87-0A7928BEF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959" y="1736987"/>
            <a:ext cx="8198498" cy="4512377"/>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CC71A8E6-4578-E2E4-17F1-80CBEE2FB662}"/>
              </a:ext>
            </a:extLst>
          </p:cNvPr>
          <p:cNvSpPr/>
          <p:nvPr/>
        </p:nvSpPr>
        <p:spPr>
          <a:xfrm>
            <a:off x="2915816" y="3835511"/>
            <a:ext cx="765111" cy="297949"/>
          </a:xfrm>
          <a:prstGeom prst="rightArrow">
            <a:avLst/>
          </a:prstGeom>
          <a:solidFill>
            <a:srgbClr val="9CAFFF"/>
          </a:solidFill>
          <a:ln>
            <a:solidFill>
              <a:srgbClr val="9CA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295380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5815-E83E-B47E-2AE3-FB63DBDD70F8}"/>
              </a:ext>
            </a:extLst>
          </p:cNvPr>
          <p:cNvSpPr>
            <a:spLocks noGrp="1"/>
          </p:cNvSpPr>
          <p:nvPr>
            <p:ph type="title"/>
          </p:nvPr>
        </p:nvSpPr>
        <p:spPr/>
        <p:txBody>
          <a:bodyPr/>
          <a:lstStyle/>
          <a:p>
            <a:r>
              <a:rPr lang="en-GB" dirty="0"/>
              <a:t>Real-world Attacks</a:t>
            </a:r>
          </a:p>
        </p:txBody>
      </p:sp>
      <p:sp>
        <p:nvSpPr>
          <p:cNvPr id="3" name="Content Placeholder 2">
            <a:extLst>
              <a:ext uri="{FF2B5EF4-FFF2-40B4-BE49-F238E27FC236}">
                <a16:creationId xmlns:a16="http://schemas.microsoft.com/office/drawing/2014/main" id="{B9587820-A422-FD4B-B169-88A24AA51FC6}"/>
              </a:ext>
            </a:extLst>
          </p:cNvPr>
          <p:cNvSpPr>
            <a:spLocks noGrp="1"/>
          </p:cNvSpPr>
          <p:nvPr>
            <p:ph idx="1"/>
          </p:nvPr>
        </p:nvSpPr>
        <p:spPr>
          <a:xfrm>
            <a:off x="838200" y="1825625"/>
            <a:ext cx="10515600" cy="4540576"/>
          </a:xfrm>
        </p:spPr>
        <p:txBody>
          <a:bodyPr>
            <a:normAutofit/>
          </a:bodyPr>
          <a:lstStyle/>
          <a:p>
            <a:r>
              <a:rPr lang="en-GB" dirty="0"/>
              <a:t>Password cracking :D</a:t>
            </a:r>
          </a:p>
          <a:p>
            <a:pPr marL="0" indent="0">
              <a:buNone/>
            </a:pPr>
            <a:endParaRPr lang="en-GB" dirty="0"/>
          </a:p>
          <a:p>
            <a:r>
              <a:rPr lang="en-GB" dirty="0"/>
              <a:t>Blind SQL injections</a:t>
            </a:r>
          </a:p>
          <a:p>
            <a:endParaRPr lang="en-GB" dirty="0"/>
          </a:p>
          <a:p>
            <a:r>
              <a:rPr lang="en-GB" dirty="0"/>
              <a:t>Spectre &amp; Meltdown</a:t>
            </a:r>
          </a:p>
          <a:p>
            <a:pPr lvl="1"/>
            <a:r>
              <a:rPr lang="en-GB" dirty="0"/>
              <a:t>(future talk)</a:t>
            </a:r>
          </a:p>
          <a:p>
            <a:endParaRPr lang="en-GB" dirty="0"/>
          </a:p>
          <a:p>
            <a:r>
              <a:rPr lang="en-GB" dirty="0"/>
              <a:t>Many, many more</a:t>
            </a:r>
          </a:p>
          <a:p>
            <a:pPr lvl="1"/>
            <a:r>
              <a:rPr lang="en-GB" dirty="0">
                <a:solidFill>
                  <a:schemeClr val="tx2">
                    <a:lumMod val="75000"/>
                    <a:lumOff val="25000"/>
                  </a:schemeClr>
                </a:solidFill>
                <a:hlinkClick r:id="rId3">
                  <a:extLst>
                    <a:ext uri="{A12FA001-AC4F-418D-AE19-62706E023703}">
                      <ahyp:hlinkClr xmlns:ahyp="http://schemas.microsoft.com/office/drawing/2018/hyperlinkcolor" val="tx"/>
                    </a:ext>
                  </a:extLst>
                </a:hlinkClick>
              </a:rPr>
              <a:t>Stealing cryptographic keys by measuring LED flickering</a:t>
            </a:r>
            <a:endParaRPr lang="en-GB" dirty="0">
              <a:solidFill>
                <a:schemeClr val="tx2">
                  <a:lumMod val="75000"/>
                  <a:lumOff val="25000"/>
                </a:schemeClr>
              </a:solidFill>
            </a:endParaRPr>
          </a:p>
        </p:txBody>
      </p:sp>
    </p:spTree>
    <p:extLst>
      <p:ext uri="{BB962C8B-B14F-4D97-AF65-F5344CB8AC3E}">
        <p14:creationId xmlns:p14="http://schemas.microsoft.com/office/powerpoint/2010/main" val="118585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00FF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1" nodeType="clickEffect">
                                  <p:stCondLst>
                                    <p:cond delay="0"/>
                                  </p:stCondLst>
                                  <p:childTnLst>
                                    <p:animClr clrSpc="rgb" dir="cw">
                                      <p:cBhvr override="childStyle">
                                        <p:cTn id="10" dur="500" fill="hold"/>
                                        <p:tgtEl>
                                          <p:spTgt spid="3">
                                            <p:txEl>
                                              <p:pRg st="0" end="0"/>
                                            </p:txEl>
                                          </p:spTgt>
                                        </p:tgtEl>
                                        <p:attrNameLst>
                                          <p:attrName>style.color</p:attrName>
                                        </p:attrNameLst>
                                      </p:cBhvr>
                                      <p:to>
                                        <a:srgbClr val="9CAFFF"/>
                                      </p:to>
                                    </p:animClr>
                                  </p:childTnLst>
                                </p:cTn>
                              </p:par>
                              <p:par>
                                <p:cTn id="11" presetID="3" presetClass="emph" presetSubtype="2" fill="hold" grpId="0" nodeType="withEffect">
                                  <p:stCondLst>
                                    <p:cond delay="0"/>
                                  </p:stCondLst>
                                  <p:childTnLst>
                                    <p:animClr clrSpc="rgb" dir="cw">
                                      <p:cBhvr override="childStyle">
                                        <p:cTn id="12" dur="500" fill="hold"/>
                                        <p:tgtEl>
                                          <p:spTgt spid="3">
                                            <p:txEl>
                                              <p:pRg st="2" end="2"/>
                                            </p:txEl>
                                          </p:spTgt>
                                        </p:tgtEl>
                                        <p:attrNameLst>
                                          <p:attrName>style.color</p:attrName>
                                        </p:attrNameLst>
                                      </p:cBhvr>
                                      <p:to>
                                        <a:srgbClr val="00FF00"/>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1" nodeType="clickEffect">
                                  <p:stCondLst>
                                    <p:cond delay="0"/>
                                  </p:stCondLst>
                                  <p:childTnLst>
                                    <p:animClr clrSpc="rgb" dir="cw">
                                      <p:cBhvr override="childStyle">
                                        <p:cTn id="16" dur="500" fill="hold"/>
                                        <p:tgtEl>
                                          <p:spTgt spid="3">
                                            <p:txEl>
                                              <p:pRg st="2" end="2"/>
                                            </p:txEl>
                                          </p:spTgt>
                                        </p:tgtEl>
                                        <p:attrNameLst>
                                          <p:attrName>style.color</p:attrName>
                                        </p:attrNameLst>
                                      </p:cBhvr>
                                      <p:to>
                                        <a:srgbClr val="9CAFFF"/>
                                      </p:to>
                                    </p:animClr>
                                  </p:childTnLst>
                                </p:cTn>
                              </p:par>
                              <p:par>
                                <p:cTn id="17" presetID="3" presetClass="emph" presetSubtype="2" fill="hold" grpId="1" nodeType="withEffect">
                                  <p:stCondLst>
                                    <p:cond delay="0"/>
                                  </p:stCondLst>
                                  <p:childTnLst>
                                    <p:animClr clrSpc="rgb" dir="cw">
                                      <p:cBhvr override="childStyle">
                                        <p:cTn id="18" dur="500" fill="hold"/>
                                        <p:tgtEl>
                                          <p:spTgt spid="3">
                                            <p:txEl>
                                              <p:pRg st="4" end="4"/>
                                            </p:txEl>
                                          </p:spTgt>
                                        </p:tgtEl>
                                        <p:attrNameLst>
                                          <p:attrName>style.color</p:attrName>
                                        </p:attrNameLst>
                                      </p:cBhvr>
                                      <p:to>
                                        <a:srgbClr val="00FF00"/>
                                      </p:to>
                                    </p:animClr>
                                  </p:childTnLst>
                                </p:cTn>
                              </p:par>
                              <p:par>
                                <p:cTn id="19" presetID="3" presetClass="emph" presetSubtype="2" fill="hold" grpId="1" nodeType="withEffect">
                                  <p:stCondLst>
                                    <p:cond delay="0"/>
                                  </p:stCondLst>
                                  <p:childTnLst>
                                    <p:animClr clrSpc="rgb" dir="cw">
                                      <p:cBhvr override="childStyle">
                                        <p:cTn id="20" dur="500" fill="hold"/>
                                        <p:tgtEl>
                                          <p:spTgt spid="3">
                                            <p:txEl>
                                              <p:pRg st="5" end="5"/>
                                            </p:txEl>
                                          </p:spTgt>
                                        </p:tgtEl>
                                        <p:attrNameLst>
                                          <p:attrName>style.color</p:attrName>
                                        </p:attrNameLst>
                                      </p:cBhvr>
                                      <p:to>
                                        <a:srgbClr val="00FF00"/>
                                      </p:to>
                                    </p:animClr>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0" nodeType="clickEffect">
                                  <p:stCondLst>
                                    <p:cond delay="0"/>
                                  </p:stCondLst>
                                  <p:childTnLst>
                                    <p:animClr clrSpc="rgb" dir="cw">
                                      <p:cBhvr override="childStyle">
                                        <p:cTn id="24" dur="500" fill="hold"/>
                                        <p:tgtEl>
                                          <p:spTgt spid="3">
                                            <p:txEl>
                                              <p:pRg st="4" end="4"/>
                                            </p:txEl>
                                          </p:spTgt>
                                        </p:tgtEl>
                                        <p:attrNameLst>
                                          <p:attrName>style.color</p:attrName>
                                        </p:attrNameLst>
                                      </p:cBhvr>
                                      <p:to>
                                        <a:srgbClr val="9CAFFF"/>
                                      </p:to>
                                    </p:animClr>
                                  </p:childTnLst>
                                </p:cTn>
                              </p:par>
                              <p:par>
                                <p:cTn id="25" presetID="3" presetClass="emph" presetSubtype="2" fill="hold" grpId="0" nodeType="withEffect">
                                  <p:stCondLst>
                                    <p:cond delay="0"/>
                                  </p:stCondLst>
                                  <p:childTnLst>
                                    <p:animClr clrSpc="rgb" dir="cw">
                                      <p:cBhvr override="childStyle">
                                        <p:cTn id="26" dur="500" fill="hold"/>
                                        <p:tgtEl>
                                          <p:spTgt spid="3">
                                            <p:txEl>
                                              <p:pRg st="5" end="5"/>
                                            </p:txEl>
                                          </p:spTgt>
                                        </p:tgtEl>
                                        <p:attrNameLst>
                                          <p:attrName>style.color</p:attrName>
                                        </p:attrNameLst>
                                      </p:cBhvr>
                                      <p:to>
                                        <a:srgbClr val="9CAFFF"/>
                                      </p:to>
                                    </p:animClr>
                                  </p:childTnLst>
                                </p:cTn>
                              </p:par>
                              <p:par>
                                <p:cTn id="27" presetID="27" presetClass="emph" presetSubtype="0" fill="remove" nodeType="withEffect">
                                  <p:stCondLst>
                                    <p:cond delay="0"/>
                                  </p:stCondLst>
                                  <p:childTnLst>
                                    <p:animClr clrSpc="rgb" dir="cw">
                                      <p:cBhvr override="childStyle">
                                        <p:cTn id="28" dur="250" autoRev="1" fill="remove"/>
                                        <p:tgtEl>
                                          <p:spTgt spid="3">
                                            <p:txEl>
                                              <p:pRg st="7" end="7"/>
                                            </p:txEl>
                                          </p:spTgt>
                                        </p:tgtEl>
                                        <p:attrNameLst>
                                          <p:attrName>style.color</p:attrName>
                                        </p:attrNameLst>
                                      </p:cBhvr>
                                      <p:to>
                                        <a:srgbClr val="00FF00"/>
                                      </p:to>
                                    </p:animClr>
                                    <p:animClr clrSpc="rgb" dir="cw">
                                      <p:cBhvr>
                                        <p:cTn id="29" dur="250" autoRev="1" fill="remove"/>
                                        <p:tgtEl>
                                          <p:spTgt spid="3">
                                            <p:txEl>
                                              <p:pRg st="7" end="7"/>
                                            </p:txEl>
                                          </p:spTgt>
                                        </p:tgtEl>
                                        <p:attrNameLst>
                                          <p:attrName>fillcolor</p:attrName>
                                        </p:attrNameLst>
                                      </p:cBhvr>
                                      <p:to>
                                        <a:srgbClr val="00FF00"/>
                                      </p:to>
                                    </p:animClr>
                                    <p:set>
                                      <p:cBhvr>
                                        <p:cTn id="30" dur="250" autoRev="1" fill="remove"/>
                                        <p:tgtEl>
                                          <p:spTgt spid="3">
                                            <p:txEl>
                                              <p:pRg st="7" end="7"/>
                                            </p:txEl>
                                          </p:spTgt>
                                        </p:tgtEl>
                                        <p:attrNameLst>
                                          <p:attrName>fill.type</p:attrName>
                                        </p:attrNameLst>
                                      </p:cBhvr>
                                      <p:to>
                                        <p:strVal val="solid"/>
                                      </p:to>
                                    </p:set>
                                    <p:set>
                                      <p:cBhvr>
                                        <p:cTn id="31" dur="250" autoRev="1" fill="remove"/>
                                        <p:tgtEl>
                                          <p:spTgt spid="3">
                                            <p:txEl>
                                              <p:pRg st="7" end="7"/>
                                            </p:txEl>
                                          </p:spTgt>
                                        </p:tgtEl>
                                        <p:attrNameLst>
                                          <p:attrName>fill.on</p:attrName>
                                        </p:attrNameLst>
                                      </p:cBhvr>
                                      <p:to>
                                        <p:strVal val="true"/>
                                      </p:to>
                                    </p:set>
                                  </p:childTnLst>
                                </p:cTn>
                              </p:par>
                              <p:par>
                                <p:cTn id="32" presetID="27" presetClass="emph" presetSubtype="0" fill="remove" nodeType="withEffect">
                                  <p:stCondLst>
                                    <p:cond delay="0"/>
                                  </p:stCondLst>
                                  <p:childTnLst>
                                    <p:animClr clrSpc="rgb" dir="cw">
                                      <p:cBhvr override="childStyle">
                                        <p:cTn id="33" dur="250" autoRev="1" fill="remove"/>
                                        <p:tgtEl>
                                          <p:spTgt spid="3">
                                            <p:txEl>
                                              <p:pRg st="8" end="8"/>
                                            </p:txEl>
                                          </p:spTgt>
                                        </p:tgtEl>
                                        <p:attrNameLst>
                                          <p:attrName>style.color</p:attrName>
                                        </p:attrNameLst>
                                      </p:cBhvr>
                                      <p:to>
                                        <a:srgbClr val="12501B"/>
                                      </p:to>
                                    </p:animClr>
                                    <p:animClr clrSpc="rgb" dir="cw">
                                      <p:cBhvr>
                                        <p:cTn id="34" dur="250" autoRev="1" fill="remove"/>
                                        <p:tgtEl>
                                          <p:spTgt spid="3">
                                            <p:txEl>
                                              <p:pRg st="8" end="8"/>
                                            </p:txEl>
                                          </p:spTgt>
                                        </p:tgtEl>
                                        <p:attrNameLst>
                                          <p:attrName>fillcolor</p:attrName>
                                        </p:attrNameLst>
                                      </p:cBhvr>
                                      <p:to>
                                        <a:srgbClr val="12501B"/>
                                      </p:to>
                                    </p:animClr>
                                    <p:set>
                                      <p:cBhvr>
                                        <p:cTn id="35" dur="250" autoRev="1" fill="remove"/>
                                        <p:tgtEl>
                                          <p:spTgt spid="3">
                                            <p:txEl>
                                              <p:pRg st="8" end="8"/>
                                            </p:txEl>
                                          </p:spTgt>
                                        </p:tgtEl>
                                        <p:attrNameLst>
                                          <p:attrName>fill.type</p:attrName>
                                        </p:attrNameLst>
                                      </p:cBhvr>
                                      <p:to>
                                        <p:strVal val="solid"/>
                                      </p:to>
                                    </p:set>
                                    <p:set>
                                      <p:cBhvr>
                                        <p:cTn id="36" dur="250" autoRev="1" fill="remove"/>
                                        <p:tgtEl>
                                          <p:spTgt spid="3">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0C76-C794-F2CC-5B79-E8599EA26715}"/>
              </a:ext>
            </a:extLst>
          </p:cNvPr>
          <p:cNvSpPr>
            <a:spLocks noGrp="1"/>
          </p:cNvSpPr>
          <p:nvPr>
            <p:ph type="title"/>
          </p:nvPr>
        </p:nvSpPr>
        <p:spPr/>
        <p:txBody>
          <a:bodyPr/>
          <a:lstStyle/>
          <a:p>
            <a:r>
              <a:rPr lang="en-GB" dirty="0"/>
              <a:t>Design a basic checker</a:t>
            </a:r>
          </a:p>
        </p:txBody>
      </p:sp>
      <p:sp>
        <p:nvSpPr>
          <p:cNvPr id="3" name="Content Placeholder 2">
            <a:extLst>
              <a:ext uri="{FF2B5EF4-FFF2-40B4-BE49-F238E27FC236}">
                <a16:creationId xmlns:a16="http://schemas.microsoft.com/office/drawing/2014/main" id="{83889D23-5018-F15F-E304-36FB395044C9}"/>
              </a:ext>
            </a:extLst>
          </p:cNvPr>
          <p:cNvSpPr>
            <a:spLocks noGrp="1"/>
          </p:cNvSpPr>
          <p:nvPr>
            <p:ph idx="1"/>
          </p:nvPr>
        </p:nvSpPr>
        <p:spPr/>
        <p:txBody>
          <a:bodyPr/>
          <a:lstStyle/>
          <a:p>
            <a:pPr marL="0" indent="0">
              <a:buNone/>
            </a:pPr>
            <a:r>
              <a:rPr lang="en-GB" dirty="0"/>
              <a:t>Just comparing two strings</a:t>
            </a:r>
          </a:p>
          <a:p>
            <a:endParaRPr lang="en-GB" dirty="0"/>
          </a:p>
          <a:p>
            <a:r>
              <a:rPr lang="en-GB" dirty="0"/>
              <a:t>Make it Fast</a:t>
            </a:r>
          </a:p>
          <a:p>
            <a:endParaRPr lang="en-GB" dirty="0"/>
          </a:p>
          <a:p>
            <a:r>
              <a:rPr lang="en-GB" dirty="0"/>
              <a:t>Make it Efficient</a:t>
            </a:r>
          </a:p>
          <a:p>
            <a:endParaRPr lang="en-GB" dirty="0"/>
          </a:p>
          <a:p>
            <a:r>
              <a:rPr lang="en-GB" dirty="0"/>
              <a:t>Return early where possible</a:t>
            </a:r>
          </a:p>
        </p:txBody>
      </p:sp>
    </p:spTree>
    <p:extLst>
      <p:ext uri="{BB962C8B-B14F-4D97-AF65-F5344CB8AC3E}">
        <p14:creationId xmlns:p14="http://schemas.microsoft.com/office/powerpoint/2010/main" val="209590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DF72-FB2C-D219-EB25-DE6612169E87}"/>
              </a:ext>
            </a:extLst>
          </p:cNvPr>
          <p:cNvSpPr>
            <a:spLocks noGrp="1"/>
          </p:cNvSpPr>
          <p:nvPr>
            <p:ph type="title"/>
          </p:nvPr>
        </p:nvSpPr>
        <p:spPr/>
        <p:txBody>
          <a:bodyPr/>
          <a:lstStyle/>
          <a:p>
            <a:r>
              <a:rPr lang="en-GB" dirty="0"/>
              <a:t>Checkers?</a:t>
            </a:r>
          </a:p>
        </p:txBody>
      </p:sp>
      <p:sp>
        <p:nvSpPr>
          <p:cNvPr id="3" name="Content Placeholder 2">
            <a:extLst>
              <a:ext uri="{FF2B5EF4-FFF2-40B4-BE49-F238E27FC236}">
                <a16:creationId xmlns:a16="http://schemas.microsoft.com/office/drawing/2014/main" id="{C4736F59-B150-DDDA-47B9-CBFBF1C6EC54}"/>
              </a:ext>
            </a:extLst>
          </p:cNvPr>
          <p:cNvSpPr>
            <a:spLocks noGrp="1"/>
          </p:cNvSpPr>
          <p:nvPr>
            <p:ph idx="1"/>
          </p:nvPr>
        </p:nvSpPr>
        <p:spPr/>
        <p:txBody>
          <a:bodyPr/>
          <a:lstStyle/>
          <a:p>
            <a:pPr marL="0" indent="0">
              <a:buNone/>
            </a:pPr>
            <a:r>
              <a:rPr lang="en-GB" dirty="0"/>
              <a:t>How would you check if an input is the correct password?</a:t>
            </a:r>
          </a:p>
        </p:txBody>
      </p:sp>
    </p:spTree>
    <p:extLst>
      <p:ext uri="{BB962C8B-B14F-4D97-AF65-F5344CB8AC3E}">
        <p14:creationId xmlns:p14="http://schemas.microsoft.com/office/powerpoint/2010/main" val="352247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682B9-08C5-AABA-5D51-A15F8764AE53}"/>
              </a:ext>
            </a:extLst>
          </p:cNvPr>
          <p:cNvSpPr>
            <a:spLocks noGrp="1"/>
          </p:cNvSpPr>
          <p:nvPr>
            <p:ph idx="1"/>
          </p:nvPr>
        </p:nvSpPr>
        <p:spPr>
          <a:xfrm>
            <a:off x="838200" y="3163028"/>
            <a:ext cx="10515600" cy="531943"/>
          </a:xfrm>
        </p:spPr>
        <p:txBody>
          <a:bodyPr>
            <a:normAutofit fontScale="92500" lnSpcReduction="10000"/>
          </a:bodyPr>
          <a:lstStyle/>
          <a:p>
            <a:pPr marL="0" indent="0" algn="ctr">
              <a:buNone/>
            </a:pPr>
            <a:r>
              <a:rPr lang="en-GB" sz="3600" dirty="0"/>
              <a:t>Buffer slide</a:t>
            </a:r>
          </a:p>
        </p:txBody>
      </p:sp>
    </p:spTree>
    <p:extLst>
      <p:ext uri="{BB962C8B-B14F-4D97-AF65-F5344CB8AC3E}">
        <p14:creationId xmlns:p14="http://schemas.microsoft.com/office/powerpoint/2010/main" val="246794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D660-002A-9BB8-64AC-5283BB229AA7}"/>
              </a:ext>
            </a:extLst>
          </p:cNvPr>
          <p:cNvSpPr>
            <a:spLocks noGrp="1"/>
          </p:cNvSpPr>
          <p:nvPr>
            <p:ph type="title"/>
          </p:nvPr>
        </p:nvSpPr>
        <p:spPr/>
        <p:txBody>
          <a:bodyPr/>
          <a:lstStyle/>
          <a:p>
            <a:r>
              <a:rPr lang="en-GB" dirty="0">
                <a:solidFill>
                  <a:srgbClr val="00FF00"/>
                </a:solidFill>
              </a:rPr>
              <a:t>Try cracking the basic checker</a:t>
            </a:r>
          </a:p>
        </p:txBody>
      </p:sp>
      <p:sp>
        <p:nvSpPr>
          <p:cNvPr id="3" name="Content Placeholder 2">
            <a:extLst>
              <a:ext uri="{FF2B5EF4-FFF2-40B4-BE49-F238E27FC236}">
                <a16:creationId xmlns:a16="http://schemas.microsoft.com/office/drawing/2014/main" id="{B455B335-D5C0-2984-B83C-2FD2B8C1FAB9}"/>
              </a:ext>
            </a:extLst>
          </p:cNvPr>
          <p:cNvSpPr>
            <a:spLocks noGrp="1"/>
          </p:cNvSpPr>
          <p:nvPr>
            <p:ph idx="1"/>
          </p:nvPr>
        </p:nvSpPr>
        <p:spPr>
          <a:xfrm>
            <a:off x="838200" y="1825625"/>
            <a:ext cx="10515600" cy="3217952"/>
          </a:xfrm>
        </p:spPr>
        <p:txBody>
          <a:bodyPr>
            <a:normAutofit/>
          </a:bodyPr>
          <a:lstStyle/>
          <a:p>
            <a:pPr marL="0" indent="0">
              <a:buNone/>
            </a:pPr>
            <a:r>
              <a:rPr lang="en-GB" dirty="0">
                <a:solidFill>
                  <a:srgbClr val="9CAFFF"/>
                </a:solidFill>
              </a:rPr>
              <a:t>Remember how the basic checker works:</a:t>
            </a:r>
          </a:p>
          <a:p>
            <a:pPr marL="0" indent="0">
              <a:buNone/>
            </a:pPr>
            <a:endParaRPr lang="en-GB" dirty="0">
              <a:solidFill>
                <a:srgbClr val="9CAFFF"/>
              </a:solidFill>
            </a:endParaRPr>
          </a:p>
          <a:p>
            <a:pPr marL="514350" indent="-514350">
              <a:buAutoNum type="arabicPeriod"/>
            </a:pPr>
            <a:r>
              <a:rPr lang="en-GB" dirty="0"/>
              <a:t>Check attempt length</a:t>
            </a:r>
          </a:p>
          <a:p>
            <a:pPr marL="514350" indent="-514350">
              <a:buAutoNum type="arabicPeriod"/>
            </a:pPr>
            <a:endParaRPr lang="en-GB" dirty="0"/>
          </a:p>
          <a:p>
            <a:pPr marL="514350" indent="-514350">
              <a:buFont typeface="Arial" panose="020B0604020202020204" pitchFamily="34" charset="0"/>
              <a:buAutoNum type="arabicPeriod"/>
            </a:pPr>
            <a:r>
              <a:rPr lang="en-GB" dirty="0">
                <a:solidFill>
                  <a:srgbClr val="9CAFFF"/>
                </a:solidFill>
              </a:rPr>
              <a:t>Check </a:t>
            </a:r>
            <a:r>
              <a:rPr lang="en-GB" dirty="0"/>
              <a:t>attempt, character by character, against the password </a:t>
            </a:r>
            <a:endParaRPr lang="en-GB" dirty="0">
              <a:solidFill>
                <a:srgbClr val="9CAFFF"/>
              </a:solidFill>
            </a:endParaRPr>
          </a:p>
        </p:txBody>
      </p:sp>
      <p:sp>
        <p:nvSpPr>
          <p:cNvPr id="4" name="Content Placeholder 2">
            <a:extLst>
              <a:ext uri="{FF2B5EF4-FFF2-40B4-BE49-F238E27FC236}">
                <a16:creationId xmlns:a16="http://schemas.microsoft.com/office/drawing/2014/main" id="{DCB8FD93-4CC8-150C-FA4C-E71F23513B7F}"/>
              </a:ext>
            </a:extLst>
          </p:cNvPr>
          <p:cNvSpPr txBox="1">
            <a:spLocks/>
          </p:cNvSpPr>
          <p:nvPr/>
        </p:nvSpPr>
        <p:spPr>
          <a:xfrm>
            <a:off x="838200" y="5516799"/>
            <a:ext cx="10515600" cy="1054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9CAFF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CAFF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CAFF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CAFF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CA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Good luck :)</a:t>
            </a:r>
          </a:p>
        </p:txBody>
      </p:sp>
    </p:spTree>
    <p:extLst>
      <p:ext uri="{BB962C8B-B14F-4D97-AF65-F5344CB8AC3E}">
        <p14:creationId xmlns:p14="http://schemas.microsoft.com/office/powerpoint/2010/main" val="99798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897</Words>
  <Application>Microsoft Office PowerPoint</Application>
  <PresentationFormat>Widescreen</PresentationFormat>
  <Paragraphs>120</Paragraphs>
  <Slides>23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Timing Attacks</vt:lpstr>
      <vt:lpstr>Good evening :)</vt:lpstr>
      <vt:lpstr>Timing Attacks: Keys</vt:lpstr>
      <vt:lpstr>Timing Attacks: Keys</vt:lpstr>
      <vt:lpstr>Real-world Attacks</vt:lpstr>
      <vt:lpstr>Design a basic checker</vt:lpstr>
      <vt:lpstr>Checkers?</vt:lpstr>
      <vt:lpstr>PowerPoint Presentation</vt:lpstr>
      <vt:lpstr>Try cracking the basic checker</vt:lpstr>
      <vt:lpstr>PowerPoint Presentation</vt:lpstr>
      <vt:lpstr>Hint 1 – Cracking Length</vt:lpstr>
      <vt:lpstr>PowerPoint Presentation</vt:lpstr>
      <vt:lpstr>Hint 2 – Cracking Characters</vt:lpstr>
      <vt:lpstr>Your Solutions</vt:lpstr>
      <vt:lpstr>PowerPoint Presentation</vt:lpstr>
      <vt:lpstr>My Solution</vt:lpstr>
      <vt:lpstr>Live Demo</vt:lpstr>
      <vt:lpstr>Can you do better?</vt:lpstr>
      <vt:lpstr>Red vs Blue</vt:lpstr>
      <vt:lpstr>Your turn</vt:lpstr>
      <vt:lpstr>PowerPoint Presentation</vt:lpstr>
      <vt:lpstr>A good solution</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Wiegerling, Pierce</dc:creator>
  <cp:lastModifiedBy>Wiegerling, Pierce</cp:lastModifiedBy>
  <cp:revision>12</cp:revision>
  <dcterms:created xsi:type="dcterms:W3CDTF">2024-10-06T21:05:11Z</dcterms:created>
  <dcterms:modified xsi:type="dcterms:W3CDTF">2024-10-09T12:18:14Z</dcterms:modified>
</cp:coreProperties>
</file>