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25"/>
  </p:notesMasterIdLst>
  <p:sldIdLst>
    <p:sldId id="256" r:id="rId2"/>
    <p:sldId id="273" r:id="rId3"/>
    <p:sldId id="263" r:id="rId4"/>
    <p:sldId id="264" r:id="rId5"/>
    <p:sldId id="266" r:id="rId6"/>
    <p:sldId id="262" r:id="rId7"/>
    <p:sldId id="291" r:id="rId8"/>
    <p:sldId id="301" r:id="rId9"/>
    <p:sldId id="269" r:id="rId10"/>
    <p:sldId id="302" r:id="rId11"/>
    <p:sldId id="303" r:id="rId12"/>
    <p:sldId id="304" r:id="rId13"/>
    <p:sldId id="284" r:id="rId14"/>
    <p:sldId id="315" r:id="rId15"/>
    <p:sldId id="308" r:id="rId16"/>
    <p:sldId id="305" r:id="rId17"/>
    <p:sldId id="281" r:id="rId18"/>
    <p:sldId id="265" r:id="rId19"/>
    <p:sldId id="320" r:id="rId20"/>
    <p:sldId id="321" r:id="rId21"/>
    <p:sldId id="322" r:id="rId22"/>
    <p:sldId id="316" r:id="rId23"/>
    <p:sldId id="3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89" d="100"/>
          <a:sy n="89"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F4D4-A93B-4F67-9432-056EB4D6A493}" type="datetimeFigureOut">
              <a:rPr lang="es-419" smtClean="0"/>
              <a:t>18/7/2019</a:t>
            </a:fld>
            <a:endParaRPr lang="es-41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A640B-8F3C-44D9-864A-5545C964C823}" type="slidenum">
              <a:rPr lang="es-419" smtClean="0"/>
              <a:t>‹#›</a:t>
            </a:fld>
            <a:endParaRPr lang="es-419"/>
          </a:p>
        </p:txBody>
      </p:sp>
    </p:spTree>
    <p:extLst>
      <p:ext uri="{BB962C8B-B14F-4D97-AF65-F5344CB8AC3E}">
        <p14:creationId xmlns:p14="http://schemas.microsoft.com/office/powerpoint/2010/main" val="112176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a:p>
        </p:txBody>
      </p:sp>
      <p:sp>
        <p:nvSpPr>
          <p:cNvPr id="4" name="Slide Number Placeholder 3"/>
          <p:cNvSpPr>
            <a:spLocks noGrp="1"/>
          </p:cNvSpPr>
          <p:nvPr>
            <p:ph type="sldNum" sz="quarter" idx="10"/>
          </p:nvPr>
        </p:nvSpPr>
        <p:spPr/>
        <p:txBody>
          <a:bodyPr/>
          <a:lstStyle/>
          <a:p>
            <a:fld id="{0F9A640B-8F3C-44D9-864A-5545C964C823}" type="slidenum">
              <a:rPr lang="es-419" smtClean="0"/>
              <a:t>13</a:t>
            </a:fld>
            <a:endParaRPr lang="es-419"/>
          </a:p>
        </p:txBody>
      </p:sp>
    </p:spTree>
    <p:extLst>
      <p:ext uri="{BB962C8B-B14F-4D97-AF65-F5344CB8AC3E}">
        <p14:creationId xmlns:p14="http://schemas.microsoft.com/office/powerpoint/2010/main" val="129524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88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7/17/2019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08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6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388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86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7/17/2019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059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7/17/2019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90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755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14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07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7/17/2019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80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7/17/2019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7/17/2019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7/17/2019</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94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7/17/2019</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03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7/17/2019</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40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7/17/2019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22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7/17/2019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40093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 supervised </a:t>
            </a:r>
            <a:r>
              <a:rPr lang="en-US" dirty="0" smtClean="0"/>
              <a:t>learning &amp; self supervised learning	</a:t>
            </a:r>
            <a:endParaRPr lang="es-419" dirty="0"/>
          </a:p>
        </p:txBody>
      </p:sp>
      <p:sp>
        <p:nvSpPr>
          <p:cNvPr id="3" name="Subtitle 2"/>
          <p:cNvSpPr>
            <a:spLocks noGrp="1"/>
          </p:cNvSpPr>
          <p:nvPr>
            <p:ph type="subTitle" idx="1"/>
          </p:nvPr>
        </p:nvSpPr>
        <p:spPr/>
        <p:txBody>
          <a:bodyPr/>
          <a:lstStyle/>
          <a:p>
            <a:r>
              <a:rPr lang="en-US" dirty="0" smtClean="0"/>
              <a:t>Felipe </a:t>
            </a:r>
            <a:r>
              <a:rPr lang="en-US" dirty="0" err="1" smtClean="0"/>
              <a:t>dengo</a:t>
            </a:r>
            <a:r>
              <a:rPr lang="en-US" dirty="0" smtClean="0"/>
              <a:t> Alvarado</a:t>
            </a:r>
            <a:endParaRPr lang="en-US" dirty="0" smtClean="0"/>
          </a:p>
          <a:p>
            <a:r>
              <a:rPr lang="en-US" dirty="0" smtClean="0"/>
              <a:t>Alejandro </a:t>
            </a:r>
            <a:r>
              <a:rPr lang="en-US" dirty="0" err="1" smtClean="0"/>
              <a:t>rodríguez</a:t>
            </a:r>
            <a:r>
              <a:rPr lang="en-US" dirty="0" smtClean="0"/>
              <a:t> </a:t>
            </a:r>
            <a:r>
              <a:rPr lang="en-US" dirty="0" err="1" smtClean="0"/>
              <a:t>elizondo</a:t>
            </a:r>
            <a:endParaRPr lang="es-419" dirty="0"/>
          </a:p>
        </p:txBody>
      </p:sp>
    </p:spTree>
    <p:extLst>
      <p:ext uri="{BB962C8B-B14F-4D97-AF65-F5344CB8AC3E}">
        <p14:creationId xmlns:p14="http://schemas.microsoft.com/office/powerpoint/2010/main" val="2954167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Cotraining</a:t>
            </a:r>
            <a:endParaRPr lang="es-419" dirty="0"/>
          </a:p>
        </p:txBody>
      </p:sp>
      <p:sp>
        <p:nvSpPr>
          <p:cNvPr id="3" name="Content Placeholder 2"/>
          <p:cNvSpPr>
            <a:spLocks noGrp="1"/>
          </p:cNvSpPr>
          <p:nvPr>
            <p:ph idx="1"/>
          </p:nvPr>
        </p:nvSpPr>
        <p:spPr/>
        <p:txBody>
          <a:bodyPr/>
          <a:lstStyle/>
          <a:p>
            <a:r>
              <a:rPr lang="en-US" dirty="0" smtClean="0"/>
              <a:t>Los features se </a:t>
            </a:r>
            <a:r>
              <a:rPr lang="en-US" dirty="0" err="1" smtClean="0"/>
              <a:t>pueden</a:t>
            </a:r>
            <a:r>
              <a:rPr lang="en-US" dirty="0" smtClean="0"/>
              <a:t> </a:t>
            </a:r>
            <a:r>
              <a:rPr lang="en-US" dirty="0" err="1" smtClean="0"/>
              <a:t>serparar</a:t>
            </a:r>
            <a:r>
              <a:rPr lang="en-US" dirty="0" smtClean="0"/>
              <a:t> </a:t>
            </a:r>
            <a:r>
              <a:rPr lang="en-US" dirty="0" err="1" smtClean="0"/>
              <a:t>en</a:t>
            </a:r>
            <a:r>
              <a:rPr lang="en-US" dirty="0" smtClean="0"/>
              <a:t> dos sets.</a:t>
            </a:r>
          </a:p>
          <a:p>
            <a:r>
              <a:rPr lang="en-US" dirty="0" err="1" smtClean="0"/>
              <a:t>Cada</a:t>
            </a:r>
            <a:r>
              <a:rPr lang="en-US" dirty="0" smtClean="0"/>
              <a:t> sub-feature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buen</a:t>
            </a:r>
            <a:r>
              <a:rPr lang="en-US" dirty="0" smtClean="0"/>
              <a:t> </a:t>
            </a:r>
            <a:r>
              <a:rPr lang="en-US" dirty="0" err="1" smtClean="0"/>
              <a:t>clasificador</a:t>
            </a:r>
            <a:endParaRPr lang="en-US" dirty="0" smtClean="0"/>
          </a:p>
          <a:p>
            <a:endParaRPr lang="en-US" dirty="0"/>
          </a:p>
          <a:p>
            <a:pPr lvl="1"/>
            <a:r>
              <a:rPr lang="en-US" dirty="0" err="1" smtClean="0"/>
              <a:t>Inicialmente</a:t>
            </a:r>
            <a:r>
              <a:rPr lang="en-US" dirty="0" smtClean="0"/>
              <a:t> dos </a:t>
            </a:r>
            <a:r>
              <a:rPr lang="en-US" dirty="0" err="1" smtClean="0"/>
              <a:t>clasificadores</a:t>
            </a:r>
            <a:r>
              <a:rPr lang="en-US" dirty="0" smtClean="0"/>
              <a:t> son </a:t>
            </a:r>
            <a:r>
              <a:rPr lang="en-US" dirty="0" err="1" smtClean="0"/>
              <a:t>entrenados</a:t>
            </a:r>
            <a:r>
              <a:rPr lang="en-US" dirty="0" smtClean="0"/>
              <a:t> con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a:t>
            </a:r>
            <a:r>
              <a:rPr lang="en-US" dirty="0" err="1" smtClean="0"/>
              <a:t>en</a:t>
            </a:r>
            <a:r>
              <a:rPr lang="en-US" dirty="0" smtClean="0"/>
              <a:t> </a:t>
            </a:r>
            <a:r>
              <a:rPr lang="en-US" dirty="0" err="1" smtClean="0"/>
              <a:t>los</a:t>
            </a:r>
            <a:r>
              <a:rPr lang="en-US" dirty="0" smtClean="0"/>
              <a:t> dos sub-feature set </a:t>
            </a:r>
            <a:r>
              <a:rPr lang="en-US" dirty="0" err="1" smtClean="0"/>
              <a:t>respectivamente</a:t>
            </a:r>
            <a:endParaRPr lang="en-US" dirty="0" smtClean="0"/>
          </a:p>
          <a:p>
            <a:pPr lvl="1"/>
            <a:r>
              <a:rPr lang="en-US" dirty="0" err="1" smtClean="0"/>
              <a:t>Cada</a:t>
            </a:r>
            <a:r>
              <a:rPr lang="en-US" dirty="0" smtClean="0"/>
              <a:t> </a:t>
            </a:r>
            <a:r>
              <a:rPr lang="en-US" dirty="0" err="1" smtClean="0"/>
              <a:t>clasificador</a:t>
            </a:r>
            <a:r>
              <a:rPr lang="en-US" dirty="0" smtClean="0"/>
              <a:t> </a:t>
            </a:r>
            <a:r>
              <a:rPr lang="en-US" dirty="0" err="1" smtClean="0"/>
              <a:t>clasificar</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y “</a:t>
            </a:r>
            <a:r>
              <a:rPr lang="en-US" dirty="0" err="1" smtClean="0"/>
              <a:t>enseña</a:t>
            </a:r>
            <a:r>
              <a:rPr lang="en-US" dirty="0" smtClean="0"/>
              <a:t>” al </a:t>
            </a:r>
            <a:r>
              <a:rPr lang="en-US" dirty="0" err="1" smtClean="0"/>
              <a:t>otro</a:t>
            </a:r>
            <a:r>
              <a:rPr lang="en-US" dirty="0" smtClean="0"/>
              <a:t> </a:t>
            </a:r>
            <a:r>
              <a:rPr lang="en-US" dirty="0" err="1" smtClean="0"/>
              <a:t>clasificador</a:t>
            </a:r>
            <a:r>
              <a:rPr lang="en-US" dirty="0" smtClean="0"/>
              <a:t> con </a:t>
            </a:r>
            <a:r>
              <a:rPr lang="en-US" dirty="0" err="1" smtClean="0"/>
              <a:t>algunos</a:t>
            </a:r>
            <a:r>
              <a:rPr lang="en-US" dirty="0" smtClean="0"/>
              <a:t> de </a:t>
            </a:r>
            <a:r>
              <a:rPr lang="en-US" dirty="0" err="1" smtClean="0"/>
              <a:t>los</a:t>
            </a:r>
            <a:r>
              <a:rPr lang="en-US" dirty="0" smtClean="0"/>
              <a:t> </a:t>
            </a:r>
            <a:r>
              <a:rPr lang="en-US" dirty="0" err="1" smtClean="0"/>
              <a:t>datos</a:t>
            </a:r>
            <a:r>
              <a:rPr lang="en-US" dirty="0" smtClean="0"/>
              <a:t> no </a:t>
            </a:r>
            <a:r>
              <a:rPr lang="en-US" dirty="0" err="1" smtClean="0"/>
              <a:t>etiquetados</a:t>
            </a:r>
            <a:r>
              <a:rPr lang="en-US" dirty="0" smtClean="0"/>
              <a:t> con gran </a:t>
            </a:r>
            <a:r>
              <a:rPr lang="en-US" dirty="0" err="1" smtClean="0"/>
              <a:t>grado</a:t>
            </a:r>
            <a:r>
              <a:rPr lang="en-US" dirty="0" smtClean="0"/>
              <a:t> de </a:t>
            </a:r>
            <a:r>
              <a:rPr lang="en-US" dirty="0" err="1" smtClean="0"/>
              <a:t>confianza</a:t>
            </a:r>
            <a:endParaRPr lang="en-US" dirty="0" smtClean="0"/>
          </a:p>
          <a:p>
            <a:pPr lvl="1"/>
            <a:r>
              <a:rPr lang="en-US" dirty="0" err="1" smtClean="0"/>
              <a:t>Cada</a:t>
            </a:r>
            <a:r>
              <a:rPr lang="en-US" dirty="0" smtClean="0"/>
              <a:t> </a:t>
            </a:r>
            <a:r>
              <a:rPr lang="en-US" dirty="0" err="1" smtClean="0"/>
              <a:t>clasificar</a:t>
            </a:r>
            <a:r>
              <a:rPr lang="en-US" dirty="0" smtClean="0"/>
              <a:t> se re-</a:t>
            </a:r>
            <a:r>
              <a:rPr lang="en-US" dirty="0" err="1" smtClean="0"/>
              <a:t>entrena</a:t>
            </a:r>
            <a:r>
              <a:rPr lang="en-US" dirty="0" smtClean="0"/>
              <a:t> con </a:t>
            </a:r>
            <a:r>
              <a:rPr lang="en-US" dirty="0" err="1" smtClean="0"/>
              <a:t>los</a:t>
            </a:r>
            <a:r>
              <a:rPr lang="en-US" dirty="0" smtClean="0"/>
              <a:t> </a:t>
            </a:r>
            <a:r>
              <a:rPr lang="en-US" dirty="0" err="1" smtClean="0"/>
              <a:t>datos</a:t>
            </a:r>
            <a:r>
              <a:rPr lang="en-US" dirty="0" smtClean="0"/>
              <a:t> del </a:t>
            </a:r>
            <a:r>
              <a:rPr lang="en-US" dirty="0" err="1" smtClean="0"/>
              <a:t>nuevo</a:t>
            </a:r>
            <a:r>
              <a:rPr lang="en-US" dirty="0" smtClean="0"/>
              <a:t> </a:t>
            </a:r>
            <a:r>
              <a:rPr lang="en-US" dirty="0" err="1" smtClean="0"/>
              <a:t>clasificador</a:t>
            </a:r>
            <a:r>
              <a:rPr lang="en-US" dirty="0" smtClean="0"/>
              <a:t>, el </a:t>
            </a:r>
            <a:r>
              <a:rPr lang="en-US" dirty="0" err="1" smtClean="0"/>
              <a:t>proceso</a:t>
            </a:r>
            <a:r>
              <a:rPr lang="en-US" dirty="0" smtClean="0"/>
              <a:t> se </a:t>
            </a:r>
            <a:r>
              <a:rPr lang="en-US" dirty="0" err="1" smtClean="0"/>
              <a:t>repite</a:t>
            </a:r>
            <a:r>
              <a:rPr lang="en-US" dirty="0" smtClean="0"/>
              <a:t> </a:t>
            </a:r>
            <a:r>
              <a:rPr lang="en-US" dirty="0" err="1" smtClean="0"/>
              <a:t>iterativamente</a:t>
            </a:r>
            <a:r>
              <a:rPr lang="en-US" dirty="0" smtClean="0"/>
              <a:t>.</a:t>
            </a:r>
            <a:endParaRPr lang="es-419" dirty="0"/>
          </a:p>
        </p:txBody>
      </p:sp>
    </p:spTree>
    <p:extLst>
      <p:ext uri="{BB962C8B-B14F-4D97-AF65-F5344CB8AC3E}">
        <p14:creationId xmlns:p14="http://schemas.microsoft.com/office/powerpoint/2010/main" val="39410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pic>
        <p:nvPicPr>
          <p:cNvPr id="4" name="Content Placeholder 3"/>
          <p:cNvPicPr>
            <a:picLocks noGrp="1" noChangeAspect="1"/>
          </p:cNvPicPr>
          <p:nvPr>
            <p:ph idx="1"/>
          </p:nvPr>
        </p:nvPicPr>
        <p:blipFill>
          <a:blip r:embed="rId2"/>
          <a:stretch>
            <a:fillRect/>
          </a:stretch>
        </p:blipFill>
        <p:spPr>
          <a:xfrm>
            <a:off x="4197668" y="2043588"/>
            <a:ext cx="6785562" cy="3435191"/>
          </a:xfrm>
          <a:prstGeom prst="rect">
            <a:avLst/>
          </a:prstGeom>
        </p:spPr>
      </p:pic>
      <p:sp>
        <p:nvSpPr>
          <p:cNvPr id="5" name="TextBox 4"/>
          <p:cNvSpPr txBox="1"/>
          <p:nvPr/>
        </p:nvSpPr>
        <p:spPr>
          <a:xfrm>
            <a:off x="646111" y="1333500"/>
            <a:ext cx="3384869" cy="2862322"/>
          </a:xfrm>
          <a:prstGeom prst="rect">
            <a:avLst/>
          </a:prstGeom>
          <a:noFill/>
        </p:spPr>
        <p:txBody>
          <a:bodyPr wrap="square" rtlCol="0">
            <a:spAutoFit/>
          </a:bodyPr>
          <a:lstStyle/>
          <a:p>
            <a:r>
              <a:rPr lang="en-US" dirty="0" err="1" smtClean="0"/>
              <a:t>Suposiciones</a:t>
            </a:r>
            <a:r>
              <a:rPr lang="en-US" dirty="0"/>
              <a:t/>
            </a:r>
            <a:br>
              <a:rPr lang="en-US" dirty="0"/>
            </a:br>
            <a:r>
              <a:rPr lang="en-US" dirty="0"/>
              <a:t>• </a:t>
            </a:r>
            <a:r>
              <a:rPr lang="en-US" dirty="0" smtClean="0"/>
              <a:t>Los features </a:t>
            </a:r>
            <a:r>
              <a:rPr lang="en-US" dirty="0" err="1" smtClean="0"/>
              <a:t>pueden</a:t>
            </a:r>
            <a:r>
              <a:rPr lang="en-US" dirty="0" smtClean="0"/>
              <a:t> </a:t>
            </a:r>
            <a:r>
              <a:rPr lang="en-US" dirty="0" err="1" smtClean="0"/>
              <a:t>ser</a:t>
            </a:r>
            <a:r>
              <a:rPr lang="en-US" dirty="0" smtClean="0"/>
              <a:t> </a:t>
            </a:r>
            <a:r>
              <a:rPr lang="en-US" dirty="0" err="1" smtClean="0"/>
              <a:t>divididos</a:t>
            </a:r>
            <a:r>
              <a:rPr lang="en-US" dirty="0" smtClean="0"/>
              <a:t> </a:t>
            </a:r>
            <a:r>
              <a:rPr lang="en-US" dirty="0" err="1" smtClean="0"/>
              <a:t>en</a:t>
            </a:r>
            <a:r>
              <a:rPr lang="en-US" dirty="0" smtClean="0"/>
              <a:t> dos sets</a:t>
            </a:r>
            <a:r>
              <a:rPr lang="en-US" dirty="0"/>
              <a:t/>
            </a:r>
            <a:br>
              <a:rPr lang="en-US" dirty="0"/>
            </a:br>
            <a:r>
              <a:rPr lang="en-US" dirty="0"/>
              <a:t>• </a:t>
            </a:r>
            <a:r>
              <a:rPr lang="en-US" dirty="0" err="1" smtClean="0"/>
              <a:t>Cada</a:t>
            </a:r>
            <a:r>
              <a:rPr lang="en-US" dirty="0" smtClean="0"/>
              <a:t> sub set </a:t>
            </a:r>
            <a:r>
              <a:rPr lang="en-US" dirty="0" err="1" smtClean="0"/>
              <a:t>es</a:t>
            </a:r>
            <a:r>
              <a:rPr lang="en-US" dirty="0" smtClean="0"/>
              <a:t> </a:t>
            </a:r>
            <a:r>
              <a:rPr lang="en-US" dirty="0" err="1" smtClean="0"/>
              <a:t>suficiente</a:t>
            </a:r>
            <a:r>
              <a:rPr lang="en-US" dirty="0" smtClean="0"/>
              <a:t> para </a:t>
            </a:r>
            <a:r>
              <a:rPr lang="en-US" dirty="0" err="1" smtClean="0"/>
              <a:t>entrenar</a:t>
            </a:r>
            <a:r>
              <a:rPr lang="en-US" dirty="0" smtClean="0"/>
              <a:t> un </a:t>
            </a:r>
            <a:r>
              <a:rPr lang="en-US" dirty="0" err="1" smtClean="0"/>
              <a:t>clasificador</a:t>
            </a:r>
            <a:r>
              <a:rPr lang="en-US" dirty="0" smtClean="0"/>
              <a:t>.</a:t>
            </a:r>
            <a:r>
              <a:rPr lang="en-US" dirty="0"/>
              <a:t/>
            </a:r>
            <a:br>
              <a:rPr lang="en-US" dirty="0"/>
            </a:br>
            <a:r>
              <a:rPr lang="en-US" dirty="0"/>
              <a:t>• </a:t>
            </a:r>
            <a:r>
              <a:rPr lang="en-US" dirty="0" smtClean="0"/>
              <a:t>Sub-feature set son </a:t>
            </a:r>
            <a:r>
              <a:rPr lang="en-US" dirty="0" err="1" smtClean="0"/>
              <a:t>condicionalmente</a:t>
            </a:r>
            <a:r>
              <a:rPr lang="en-US" dirty="0" smtClean="0"/>
              <a:t> </a:t>
            </a:r>
            <a:r>
              <a:rPr lang="en-US" dirty="0" err="1" smtClean="0"/>
              <a:t>independiente</a:t>
            </a:r>
            <a:r>
              <a:rPr lang="en-US" dirty="0" smtClean="0"/>
              <a:t>. </a:t>
            </a:r>
            <a:r>
              <a:rPr lang="en-US" dirty="0"/>
              <a:t/>
            </a:r>
            <a:br>
              <a:rPr lang="en-US" dirty="0"/>
            </a:br>
            <a:endParaRPr lang="es-419" dirty="0"/>
          </a:p>
        </p:txBody>
      </p:sp>
    </p:spTree>
    <p:extLst>
      <p:ext uri="{BB962C8B-B14F-4D97-AF65-F5344CB8AC3E}">
        <p14:creationId xmlns:p14="http://schemas.microsoft.com/office/powerpoint/2010/main" val="228439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Co-training</a:t>
            </a:r>
            <a:endParaRPr lang="es-419" dirty="0"/>
          </a:p>
        </p:txBody>
      </p:sp>
      <p:sp>
        <p:nvSpPr>
          <p:cNvPr id="3" name="Content Placeholder 2"/>
          <p:cNvSpPr>
            <a:spLocks noGrp="1"/>
          </p:cNvSpPr>
          <p:nvPr>
            <p:ph idx="1"/>
          </p:nvPr>
        </p:nvSpPr>
        <p:spPr/>
        <p:txBody>
          <a:bodyPr/>
          <a:lstStyle/>
          <a:p>
            <a:r>
              <a:rPr lang="en-US" dirty="0" err="1" smtClean="0"/>
              <a:t>Ventajas</a:t>
            </a:r>
            <a:endParaRPr lang="en-US" dirty="0" smtClean="0"/>
          </a:p>
          <a:p>
            <a:pPr lvl="1"/>
            <a:r>
              <a:rPr lang="en-US" dirty="0" err="1" smtClean="0"/>
              <a:t>Método</a:t>
            </a:r>
            <a:r>
              <a:rPr lang="en-US" dirty="0" smtClean="0"/>
              <a:t> que </a:t>
            </a:r>
            <a:r>
              <a:rPr lang="en-US" dirty="0" err="1" smtClean="0"/>
              <a:t>envuelve</a:t>
            </a:r>
            <a:r>
              <a:rPr lang="en-US" dirty="0" smtClean="0"/>
              <a:t> </a:t>
            </a:r>
            <a:r>
              <a:rPr lang="en-US" dirty="0" err="1" smtClean="0"/>
              <a:t>los</a:t>
            </a:r>
            <a:r>
              <a:rPr lang="en-US" dirty="0" smtClean="0"/>
              <a:t> </a:t>
            </a:r>
            <a:r>
              <a:rPr lang="en-US" dirty="0" err="1" smtClean="0"/>
              <a:t>otros</a:t>
            </a:r>
            <a:r>
              <a:rPr lang="en-US" dirty="0" smtClean="0"/>
              <a:t> </a:t>
            </a:r>
            <a:r>
              <a:rPr lang="en-US" dirty="0" err="1" smtClean="0"/>
              <a:t>clasificadores</a:t>
            </a:r>
            <a:r>
              <a:rPr lang="en-US" dirty="0" smtClean="0"/>
              <a:t>.</a:t>
            </a:r>
          </a:p>
          <a:p>
            <a:pPr lvl="1"/>
            <a:r>
              <a:rPr lang="en-US" dirty="0" err="1" smtClean="0"/>
              <a:t>Tiene</a:t>
            </a:r>
            <a:r>
              <a:rPr lang="en-US" dirty="0" smtClean="0"/>
              <a:t> </a:t>
            </a:r>
            <a:r>
              <a:rPr lang="en-US" dirty="0" err="1" smtClean="0"/>
              <a:t>menos</a:t>
            </a:r>
            <a:r>
              <a:rPr lang="en-US" dirty="0" smtClean="0"/>
              <a:t> </a:t>
            </a:r>
            <a:r>
              <a:rPr lang="en-US" dirty="0" err="1" smtClean="0"/>
              <a:t>probabilidad</a:t>
            </a:r>
            <a:r>
              <a:rPr lang="en-US" dirty="0" smtClean="0"/>
              <a:t> de fall que self-training</a:t>
            </a:r>
          </a:p>
          <a:p>
            <a:pPr lvl="1"/>
            <a:endParaRPr lang="en-US" dirty="0"/>
          </a:p>
          <a:p>
            <a:pPr lvl="1"/>
            <a:endParaRPr lang="en-US" dirty="0" smtClean="0"/>
          </a:p>
          <a:p>
            <a:r>
              <a:rPr lang="en-US" dirty="0" err="1" smtClean="0"/>
              <a:t>Desventajas</a:t>
            </a:r>
            <a:endParaRPr lang="en-US" dirty="0" smtClean="0"/>
          </a:p>
          <a:p>
            <a:pPr lvl="1"/>
            <a:r>
              <a:rPr lang="en-US" dirty="0" smtClean="0"/>
              <a:t>Features que se </a:t>
            </a:r>
            <a:r>
              <a:rPr lang="en-US" dirty="0" err="1" smtClean="0"/>
              <a:t>pueden</a:t>
            </a:r>
            <a:r>
              <a:rPr lang="en-US" dirty="0" smtClean="0"/>
              <a:t> </a:t>
            </a:r>
            <a:r>
              <a:rPr lang="en-US" dirty="0" err="1" smtClean="0"/>
              <a:t>separar</a:t>
            </a:r>
            <a:r>
              <a:rPr lang="en-US" dirty="0" smtClean="0"/>
              <a:t> </a:t>
            </a:r>
            <a:r>
              <a:rPr lang="en-US" dirty="0" err="1" smtClean="0"/>
              <a:t>en</a:t>
            </a:r>
            <a:r>
              <a:rPr lang="en-US" dirty="0" smtClean="0"/>
              <a:t> dos sets o que </a:t>
            </a:r>
            <a:r>
              <a:rPr lang="en-US" dirty="0" err="1" smtClean="0"/>
              <a:t>existan</a:t>
            </a:r>
            <a:r>
              <a:rPr lang="en-US" dirty="0" smtClean="0"/>
              <a:t> </a:t>
            </a:r>
            <a:r>
              <a:rPr lang="en-US" dirty="0" err="1" smtClean="0"/>
              <a:t>por</a:t>
            </a:r>
            <a:r>
              <a:rPr lang="en-US" dirty="0" smtClean="0"/>
              <a:t> </a:t>
            </a:r>
            <a:r>
              <a:rPr lang="en-US" dirty="0" err="1" smtClean="0"/>
              <a:t>separados</a:t>
            </a:r>
            <a:r>
              <a:rPr lang="en-US" dirty="0" smtClean="0"/>
              <a:t> y </a:t>
            </a:r>
            <a:r>
              <a:rPr lang="en-US" dirty="0" err="1" smtClean="0"/>
              <a:t>sean</a:t>
            </a:r>
            <a:r>
              <a:rPr lang="en-US" dirty="0" smtClean="0"/>
              <a:t> compatibles </a:t>
            </a:r>
            <a:r>
              <a:rPr lang="en-US" dirty="0" err="1" smtClean="0"/>
              <a:t>pueden</a:t>
            </a:r>
            <a:r>
              <a:rPr lang="en-US" dirty="0" smtClean="0"/>
              <a:t> </a:t>
            </a:r>
            <a:r>
              <a:rPr lang="en-US" dirty="0" err="1" smtClean="0"/>
              <a:t>ser</a:t>
            </a:r>
            <a:r>
              <a:rPr lang="en-US" dirty="0" smtClean="0"/>
              <a:t> </a:t>
            </a:r>
            <a:r>
              <a:rPr lang="en-US" dirty="0" err="1" smtClean="0"/>
              <a:t>díficil</a:t>
            </a:r>
            <a:r>
              <a:rPr lang="en-US" dirty="0" smtClean="0"/>
              <a:t> de </a:t>
            </a:r>
            <a:r>
              <a:rPr lang="en-US" dirty="0" err="1" smtClean="0"/>
              <a:t>conseguir</a:t>
            </a:r>
            <a:r>
              <a:rPr lang="en-US" dirty="0" smtClean="0"/>
              <a:t>.</a:t>
            </a:r>
          </a:p>
        </p:txBody>
      </p:sp>
    </p:spTree>
    <p:extLst>
      <p:ext uri="{BB962C8B-B14F-4D97-AF65-F5344CB8AC3E}">
        <p14:creationId xmlns:p14="http://schemas.microsoft.com/office/powerpoint/2010/main" val="385754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Multiview</a:t>
            </a:r>
            <a:endParaRPr lang="es-419" dirty="0"/>
          </a:p>
        </p:txBody>
      </p:sp>
      <p:sp>
        <p:nvSpPr>
          <p:cNvPr id="3" name="Content Placeholder 2"/>
          <p:cNvSpPr>
            <a:spLocks noGrp="1"/>
          </p:cNvSpPr>
          <p:nvPr>
            <p:ph idx="1"/>
          </p:nvPr>
        </p:nvSpPr>
        <p:spPr/>
        <p:txBody>
          <a:bodyPr/>
          <a:lstStyle/>
          <a:p>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aprendizajes</a:t>
            </a:r>
            <a:r>
              <a:rPr lang="en-US" dirty="0" smtClean="0"/>
              <a:t> a 	</a:t>
            </a:r>
            <a:r>
              <a:rPr lang="en-US" dirty="0" err="1" smtClean="0"/>
              <a:t>partir</a:t>
            </a:r>
            <a:r>
              <a:rPr lang="en-US" dirty="0" smtClean="0"/>
              <a:t> del </a:t>
            </a:r>
            <a:r>
              <a:rPr lang="en-US" dirty="0" err="1" smtClean="0"/>
              <a:t>acuerdo</a:t>
            </a:r>
            <a:r>
              <a:rPr lang="en-US" dirty="0" smtClean="0"/>
              <a:t> entre </a:t>
            </a:r>
            <a:r>
              <a:rPr lang="en-US" dirty="0" err="1" smtClean="0"/>
              <a:t>varios</a:t>
            </a:r>
            <a:r>
              <a:rPr lang="en-US" dirty="0" smtClean="0"/>
              <a:t> </a:t>
            </a:r>
            <a:r>
              <a:rPr lang="en-US" dirty="0" err="1" smtClean="0"/>
              <a:t>modelos</a:t>
            </a:r>
            <a:r>
              <a:rPr lang="en-US" dirty="0" smtClean="0"/>
              <a:t> </a:t>
            </a:r>
            <a:r>
              <a:rPr lang="en-US" dirty="0" err="1" smtClean="0"/>
              <a:t>indiviuales</a:t>
            </a:r>
            <a:r>
              <a:rPr lang="en-US" dirty="0" smtClean="0"/>
              <a:t>.</a:t>
            </a:r>
          </a:p>
          <a:p>
            <a:endParaRPr lang="en-US" dirty="0" smtClean="0"/>
          </a:p>
          <a:p>
            <a:r>
              <a:rPr lang="en-US" dirty="0" err="1" smtClean="0"/>
              <a:t>Esencialmente</a:t>
            </a:r>
            <a:r>
              <a:rPr lang="en-US" dirty="0" smtClean="0"/>
              <a:t> al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 se </a:t>
            </a:r>
            <a:r>
              <a:rPr lang="en-US" dirty="0" err="1" smtClean="0"/>
              <a:t>busca</a:t>
            </a:r>
            <a:r>
              <a:rPr lang="en-US" dirty="0" smtClean="0"/>
              <a:t> el </a:t>
            </a:r>
            <a:r>
              <a:rPr lang="en-US" dirty="0" err="1" smtClean="0"/>
              <a:t>mejor</a:t>
            </a:r>
            <a:r>
              <a:rPr lang="en-US" dirty="0" smtClean="0"/>
              <a:t> </a:t>
            </a:r>
            <a:r>
              <a:rPr lang="en-US" dirty="0" err="1" smtClean="0"/>
              <a:t>clasificador</a:t>
            </a:r>
            <a:r>
              <a:rPr lang="en-US" dirty="0" smtClean="0"/>
              <a:t>.</a:t>
            </a:r>
          </a:p>
          <a:p>
            <a:endParaRPr lang="en-US" dirty="0" smtClean="0"/>
          </a:p>
          <a:p>
            <a:r>
              <a:rPr lang="en-US" dirty="0" smtClean="0"/>
              <a:t>Mediante el </a:t>
            </a:r>
            <a:r>
              <a:rPr lang="en-US" dirty="0" err="1" smtClean="0"/>
              <a:t>reforzamiento</a:t>
            </a:r>
            <a:r>
              <a:rPr lang="en-US" dirty="0" smtClean="0"/>
              <a:t> del </a:t>
            </a:r>
            <a:r>
              <a:rPr lang="en-US" dirty="0" err="1" smtClean="0"/>
              <a:t>acuerdo</a:t>
            </a:r>
            <a:r>
              <a:rPr lang="en-US" dirty="0" smtClean="0"/>
              <a:t> entre </a:t>
            </a:r>
            <a:r>
              <a:rPr lang="en-US" dirty="0" err="1" smtClean="0"/>
              <a:t>clasificadores</a:t>
            </a:r>
            <a:r>
              <a:rPr lang="en-US" dirty="0" smtClean="0"/>
              <a:t> </a:t>
            </a:r>
            <a:r>
              <a:rPr lang="en-US" dirty="0" err="1" smtClean="0"/>
              <a:t>estamos</a:t>
            </a:r>
            <a:r>
              <a:rPr lang="en-US" dirty="0" smtClean="0"/>
              <a:t> </a:t>
            </a:r>
            <a:r>
              <a:rPr lang="en-US" dirty="0" err="1" smtClean="0"/>
              <a:t>reduciendo</a:t>
            </a:r>
            <a:r>
              <a:rPr lang="en-US" dirty="0" smtClean="0"/>
              <a:t> el </a:t>
            </a:r>
            <a:r>
              <a:rPr lang="en-US" dirty="0" err="1" smtClean="0"/>
              <a:t>espacio</a:t>
            </a:r>
            <a:r>
              <a:rPr lang="en-US" dirty="0" smtClean="0"/>
              <a:t> de </a:t>
            </a:r>
            <a:r>
              <a:rPr lang="en-US" dirty="0" err="1" smtClean="0"/>
              <a:t>búsqueda</a:t>
            </a:r>
            <a:r>
              <a:rPr lang="en-US" dirty="0" smtClean="0"/>
              <a:t>.</a:t>
            </a:r>
            <a:endParaRPr lang="en-US" dirty="0"/>
          </a:p>
        </p:txBody>
      </p:sp>
    </p:spTree>
    <p:extLst>
      <p:ext uri="{BB962C8B-B14F-4D97-AF65-F5344CB8AC3E}">
        <p14:creationId xmlns:p14="http://schemas.microsoft.com/office/powerpoint/2010/main" val="207946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Inductivo</a:t>
            </a:r>
            <a:r>
              <a:rPr lang="en-US" dirty="0" smtClean="0"/>
              <a:t> vs </a:t>
            </a:r>
            <a:r>
              <a:rPr lang="en-US" dirty="0" err="1" smtClean="0"/>
              <a:t>Transductivo</a:t>
            </a:r>
            <a:endParaRPr lang="es-419" dirty="0"/>
          </a:p>
        </p:txBody>
      </p:sp>
      <p:sp>
        <p:nvSpPr>
          <p:cNvPr id="3" name="Content Placeholder 2"/>
          <p:cNvSpPr>
            <a:spLocks noGrp="1"/>
          </p:cNvSpPr>
          <p:nvPr>
            <p:ph idx="1"/>
          </p:nvPr>
        </p:nvSpPr>
        <p:spPr/>
        <p:txBody>
          <a:bodyPr/>
          <a:lstStyle/>
          <a:p>
            <a:r>
              <a:rPr lang="en-US" dirty="0"/>
              <a:t>Semi-Supervised </a:t>
            </a:r>
            <a:r>
              <a:rPr lang="en-US" dirty="0" smtClean="0"/>
              <a:t>Learning-Inductive</a:t>
            </a:r>
            <a:r>
              <a:rPr lang="en-US" dirty="0"/>
              <a:t/>
            </a:r>
            <a:br>
              <a:rPr lang="en-US" dirty="0"/>
            </a:br>
            <a:r>
              <a:rPr lang="en-US" dirty="0"/>
              <a:t>• </a:t>
            </a:r>
            <a:r>
              <a:rPr lang="en-US" dirty="0" err="1" smtClean="0"/>
              <a:t>Utiliza</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para </a:t>
            </a:r>
            <a:r>
              <a:rPr lang="en-US" dirty="0" err="1" smtClean="0"/>
              <a:t>crear</a:t>
            </a:r>
            <a:r>
              <a:rPr lang="en-US" dirty="0" smtClean="0"/>
              <a:t> </a:t>
            </a:r>
            <a:r>
              <a:rPr lang="en-US" dirty="0" err="1" smtClean="0"/>
              <a:t>modelos</a:t>
            </a:r>
            <a:r>
              <a:rPr lang="en-US" dirty="0" smtClean="0"/>
              <a:t> de </a:t>
            </a:r>
            <a:r>
              <a:rPr lang="en-US" dirty="0" err="1" smtClean="0"/>
              <a:t>aprendizaje</a:t>
            </a:r>
            <a:r>
              <a:rPr lang="en-US" dirty="0" smtClean="0"/>
              <a:t>.</a:t>
            </a:r>
            <a:r>
              <a:rPr lang="en-US" dirty="0"/>
              <a:t/>
            </a:r>
            <a:br>
              <a:rPr lang="en-US" dirty="0"/>
            </a:br>
            <a:r>
              <a:rPr lang="en-US" dirty="0"/>
              <a:t>• </a:t>
            </a:r>
            <a:r>
              <a:rPr lang="en-US" dirty="0" err="1" smtClean="0"/>
              <a:t>Puede</a:t>
            </a:r>
            <a:r>
              <a:rPr lang="en-US" dirty="0" smtClean="0"/>
              <a:t> </a:t>
            </a:r>
            <a:r>
              <a:rPr lang="en-US" dirty="0" err="1" smtClean="0"/>
              <a:t>crear</a:t>
            </a:r>
            <a:r>
              <a:rPr lang="en-US" dirty="0" smtClean="0"/>
              <a:t> </a:t>
            </a:r>
            <a:r>
              <a:rPr lang="en-US" dirty="0" err="1" smtClean="0"/>
              <a:t>modelos</a:t>
            </a:r>
            <a:r>
              <a:rPr lang="en-US" dirty="0" smtClean="0"/>
              <a:t> que se </a:t>
            </a:r>
            <a:r>
              <a:rPr lang="en-US" dirty="0" err="1" smtClean="0"/>
              <a:t>utilizen</a:t>
            </a:r>
            <a:r>
              <a:rPr lang="en-US" dirty="0" smtClean="0"/>
              <a:t> con </a:t>
            </a:r>
            <a:r>
              <a:rPr lang="en-US" dirty="0" err="1" smtClean="0"/>
              <a:t>datos</a:t>
            </a:r>
            <a:r>
              <a:rPr lang="en-US" dirty="0" smtClean="0"/>
              <a:t> </a:t>
            </a:r>
            <a:r>
              <a:rPr lang="en-US" dirty="0" err="1" smtClean="0"/>
              <a:t>nuevos</a:t>
            </a:r>
            <a:endParaRPr lang="en-US" dirty="0"/>
          </a:p>
          <a:p>
            <a:r>
              <a:rPr lang="en-US" dirty="0" smtClean="0"/>
              <a:t> </a:t>
            </a:r>
            <a:r>
              <a:rPr lang="en-US" dirty="0" err="1" smtClean="0"/>
              <a:t>Aprendizaje</a:t>
            </a:r>
            <a:r>
              <a:rPr lang="en-US" dirty="0" smtClean="0"/>
              <a:t> </a:t>
            </a:r>
            <a:r>
              <a:rPr lang="en-US" dirty="0" err="1" smtClean="0"/>
              <a:t>transductivo</a:t>
            </a:r>
            <a:r>
              <a:rPr lang="en-US" dirty="0"/>
              <a:t/>
            </a:r>
            <a:br>
              <a:rPr lang="en-US" dirty="0"/>
            </a:br>
            <a:r>
              <a:rPr lang="en-US" dirty="0"/>
              <a:t>• </a:t>
            </a:r>
            <a:r>
              <a:rPr lang="en-US" dirty="0" err="1" smtClean="0"/>
              <a:t>Trabaja</a:t>
            </a:r>
            <a:r>
              <a:rPr lang="en-US" dirty="0" smtClean="0"/>
              <a:t> </a:t>
            </a:r>
            <a:r>
              <a:rPr lang="en-US" dirty="0" err="1" smtClean="0"/>
              <a:t>en</a:t>
            </a:r>
            <a:r>
              <a:rPr lang="en-US" dirty="0" smtClean="0"/>
              <a:t> </a:t>
            </a:r>
            <a:r>
              <a:rPr lang="en-US" dirty="0" err="1" smtClean="0"/>
              <a:t>todo</a:t>
            </a:r>
            <a:r>
              <a:rPr lang="en-US" dirty="0" smtClean="0"/>
              <a:t> el </a:t>
            </a:r>
            <a:r>
              <a:rPr lang="en-US" dirty="0" err="1" smtClean="0"/>
              <a:t>conjunto</a:t>
            </a:r>
            <a:r>
              <a:rPr lang="en-US" dirty="0" smtClean="0"/>
              <a:t> de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a:t>
            </a:r>
            <a:r>
              <a:rPr lang="en-US" dirty="0"/>
              <a:t/>
            </a:r>
            <a:br>
              <a:rPr lang="en-US" dirty="0"/>
            </a:br>
            <a:r>
              <a:rPr lang="en-US" dirty="0"/>
              <a:t>• </a:t>
            </a:r>
            <a:r>
              <a:rPr lang="en-US" dirty="0" smtClean="0"/>
              <a:t>No </a:t>
            </a:r>
            <a:r>
              <a:rPr lang="en-US" dirty="0" err="1" smtClean="0"/>
              <a:t>puede</a:t>
            </a:r>
            <a:r>
              <a:rPr lang="en-US" dirty="0" smtClean="0"/>
              <a:t> </a:t>
            </a:r>
            <a:r>
              <a:rPr lang="en-US" dirty="0" err="1" smtClean="0"/>
              <a:t>trabajar</a:t>
            </a:r>
            <a:r>
              <a:rPr lang="en-US" dirty="0" smtClean="0"/>
              <a:t> </a:t>
            </a:r>
            <a:r>
              <a:rPr lang="en-US" dirty="0" err="1" smtClean="0"/>
              <a:t>en</a:t>
            </a:r>
            <a:r>
              <a:rPr lang="en-US" dirty="0" smtClean="0"/>
              <a:t> </a:t>
            </a:r>
            <a:r>
              <a:rPr lang="en-US" dirty="0" err="1" smtClean="0"/>
              <a:t>datos</a:t>
            </a:r>
            <a:r>
              <a:rPr lang="en-US" dirty="0" smtClean="0"/>
              <a:t> </a:t>
            </a:r>
            <a:r>
              <a:rPr lang="en-US" dirty="0" err="1" smtClean="0"/>
              <a:t>nuevos</a:t>
            </a:r>
            <a:r>
              <a:rPr lang="en-US" dirty="0"/>
              <a:t/>
            </a:r>
            <a:br>
              <a:rPr lang="en-US" dirty="0"/>
            </a:br>
            <a:endParaRPr lang="es-419" dirty="0"/>
          </a:p>
        </p:txBody>
      </p:sp>
    </p:spTree>
    <p:extLst>
      <p:ext uri="{BB962C8B-B14F-4D97-AF65-F5344CB8AC3E}">
        <p14:creationId xmlns:p14="http://schemas.microsoft.com/office/powerpoint/2010/main" val="34446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s-419" dirty="0"/>
          </a:p>
        </p:txBody>
      </p:sp>
      <p:sp>
        <p:nvSpPr>
          <p:cNvPr id="3" name="Content Placeholder 2"/>
          <p:cNvSpPr>
            <a:spLocks noGrp="1"/>
          </p:cNvSpPr>
          <p:nvPr>
            <p:ph idx="1"/>
          </p:nvPr>
        </p:nvSpPr>
        <p:spPr>
          <a:xfrm>
            <a:off x="1104293" y="1458115"/>
            <a:ext cx="8946541" cy="4729621"/>
          </a:xfrm>
        </p:spPr>
        <p:txBody>
          <a:bodyPr>
            <a:normAutofit fontScale="92500" lnSpcReduction="20000"/>
          </a:bodyPr>
          <a:lstStyle/>
          <a:p>
            <a:r>
              <a:rPr lang="es-419" dirty="0"/>
              <a:t>Estos modelos definen un grafo en donde los nodos</a:t>
            </a:r>
            <a:br>
              <a:rPr lang="es-419" dirty="0"/>
            </a:br>
            <a:r>
              <a:rPr lang="es-419" dirty="0"/>
              <a:t>son los ejemplos etiquetados y los no etiquetados y los</a:t>
            </a:r>
            <a:br>
              <a:rPr lang="es-419" dirty="0"/>
            </a:br>
            <a:r>
              <a:rPr lang="es-419" dirty="0"/>
              <a:t>arcos (que pueden estar pesados), reflejan la</a:t>
            </a:r>
            <a:br>
              <a:rPr lang="es-419" dirty="0"/>
            </a:br>
            <a:r>
              <a:rPr lang="es-419" dirty="0" err="1"/>
              <a:t>similaridad</a:t>
            </a:r>
            <a:r>
              <a:rPr lang="es-419" dirty="0"/>
              <a:t> entre los </a:t>
            </a:r>
            <a:r>
              <a:rPr lang="es-419" dirty="0" smtClean="0"/>
              <a:t>ejemplos.</a:t>
            </a:r>
            <a:endParaRPr lang="es-419" dirty="0"/>
          </a:p>
          <a:p>
            <a:r>
              <a:rPr lang="es-419" i="1" dirty="0" smtClean="0"/>
              <a:t> </a:t>
            </a:r>
            <a:r>
              <a:rPr lang="es-419" dirty="0"/>
              <a:t>Tratan de estimar una </a:t>
            </a:r>
            <a:r>
              <a:rPr lang="es-419" dirty="0" err="1"/>
              <a:t>funcion</a:t>
            </a:r>
            <a:r>
              <a:rPr lang="es-419" dirty="0"/>
              <a:t> en el grafo que </a:t>
            </a:r>
            <a:r>
              <a:rPr lang="es-419" dirty="0" smtClean="0"/>
              <a:t>satisfaga:</a:t>
            </a:r>
            <a:r>
              <a:rPr lang="es-419" dirty="0"/>
              <a:t/>
            </a:r>
            <a:br>
              <a:rPr lang="es-419" dirty="0"/>
            </a:br>
            <a:r>
              <a:rPr lang="es-419" dirty="0"/>
              <a:t>al mismo tiempo</a:t>
            </a:r>
            <a:r>
              <a:rPr lang="es-419" dirty="0" smtClean="0"/>
              <a:t>:</a:t>
            </a:r>
          </a:p>
          <a:p>
            <a:pPr lvl="1"/>
            <a:r>
              <a:rPr lang="es-419" dirty="0" smtClean="0"/>
              <a:t> </a:t>
            </a:r>
            <a:r>
              <a:rPr lang="es-419" dirty="0"/>
              <a:t>(i) ser cercana a las etiquetas de los</a:t>
            </a:r>
            <a:br>
              <a:rPr lang="es-419" dirty="0"/>
            </a:br>
            <a:r>
              <a:rPr lang="es-419" dirty="0"/>
              <a:t>nodos etiquetados </a:t>
            </a:r>
            <a:endParaRPr lang="es-419" dirty="0"/>
          </a:p>
          <a:p>
            <a:pPr lvl="1"/>
            <a:r>
              <a:rPr lang="es-419" dirty="0" smtClean="0"/>
              <a:t>(ii</a:t>
            </a:r>
            <a:r>
              <a:rPr lang="es-419" dirty="0"/>
              <a:t>) “suave” sobre todo el grafo</a:t>
            </a:r>
            <a:br>
              <a:rPr lang="es-419" dirty="0"/>
            </a:br>
            <a:endParaRPr lang="es-419" i="1" dirty="0"/>
          </a:p>
          <a:p>
            <a:r>
              <a:rPr lang="es-419" i="1" dirty="0" smtClean="0"/>
              <a:t> </a:t>
            </a:r>
            <a:r>
              <a:rPr lang="es-419" dirty="0"/>
              <a:t>Son generalmente </a:t>
            </a:r>
            <a:r>
              <a:rPr lang="es-419" dirty="0" err="1"/>
              <a:t>transductivos</a:t>
            </a:r>
            <a:r>
              <a:rPr lang="es-419" dirty="0"/>
              <a:t>, i.e., no pueden</a:t>
            </a:r>
            <a:br>
              <a:rPr lang="es-419" dirty="0"/>
            </a:br>
            <a:r>
              <a:rPr lang="es-419" dirty="0"/>
              <a:t>extenderse a ejemplos no contemplados en el conjunto</a:t>
            </a:r>
            <a:br>
              <a:rPr lang="es-419" dirty="0"/>
            </a:br>
            <a:r>
              <a:rPr lang="es-419" dirty="0"/>
              <a:t>de etiquetados y no etiquetados, aunque se han</a:t>
            </a:r>
            <a:br>
              <a:rPr lang="es-419" dirty="0"/>
            </a:br>
            <a:r>
              <a:rPr lang="es-419" dirty="0"/>
              <a:t>realizado extensiones para que cada ejemplo nuevo no</a:t>
            </a:r>
            <a:br>
              <a:rPr lang="es-419" dirty="0"/>
            </a:br>
            <a:r>
              <a:rPr lang="es-419" dirty="0"/>
              <a:t>altere el grafo y se clasifique por vecinos mas cercanos ´</a:t>
            </a:r>
            <a:br>
              <a:rPr lang="es-419" dirty="0"/>
            </a:br>
            <a:r>
              <a:rPr lang="es-419" dirty="0"/>
              <a:t/>
            </a:r>
            <a:br>
              <a:rPr lang="es-419" dirty="0"/>
            </a:br>
            <a:endParaRPr lang="es-419" dirty="0"/>
          </a:p>
        </p:txBody>
      </p:sp>
    </p:spTree>
    <p:extLst>
      <p:ext uri="{BB962C8B-B14F-4D97-AF65-F5344CB8AC3E}">
        <p14:creationId xmlns:p14="http://schemas.microsoft.com/office/powerpoint/2010/main" val="367108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Métodos</a:t>
            </a:r>
            <a:r>
              <a:rPr lang="en-US" dirty="0"/>
              <a:t> </a:t>
            </a:r>
            <a:r>
              <a:rPr lang="en-US" dirty="0" err="1"/>
              <a:t>basados</a:t>
            </a:r>
            <a:r>
              <a:rPr lang="en-US" dirty="0"/>
              <a:t> </a:t>
            </a:r>
            <a:r>
              <a:rPr lang="en-US" dirty="0" err="1"/>
              <a:t>en</a:t>
            </a:r>
            <a:r>
              <a:rPr lang="en-US" dirty="0"/>
              <a:t> </a:t>
            </a:r>
            <a:r>
              <a:rPr lang="en-US" dirty="0" err="1"/>
              <a:t>grafos</a:t>
            </a:r>
            <a:endParaRPr lang="es-419" dirty="0"/>
          </a:p>
        </p:txBody>
      </p:sp>
      <p:sp>
        <p:nvSpPr>
          <p:cNvPr id="3" name="TextBox 2"/>
          <p:cNvSpPr txBox="1"/>
          <p:nvPr/>
        </p:nvSpPr>
        <p:spPr>
          <a:xfrm>
            <a:off x="763480" y="1633491"/>
            <a:ext cx="3435658" cy="3693319"/>
          </a:xfrm>
          <a:prstGeom prst="rect">
            <a:avLst/>
          </a:prstGeom>
          <a:noFill/>
        </p:spPr>
        <p:txBody>
          <a:bodyPr wrap="square" rtlCol="0">
            <a:spAutoFit/>
          </a:bodyPr>
          <a:lstStyle/>
          <a:p>
            <a:r>
              <a:rPr lang="en-US" dirty="0" err="1" smtClean="0"/>
              <a:t>Suposición</a:t>
            </a:r>
            <a:r>
              <a:rPr lang="en-US" dirty="0" smtClean="0"/>
              <a:t> de </a:t>
            </a:r>
            <a:r>
              <a:rPr lang="en-US" dirty="0" err="1" smtClean="0"/>
              <a:t>suavidad</a:t>
            </a:r>
            <a:r>
              <a:rPr lang="en-US" dirty="0" smtClean="0"/>
              <a:t>: Dado un </a:t>
            </a:r>
            <a:r>
              <a:rPr lang="en-US" dirty="0" err="1" smtClean="0"/>
              <a:t>gráfo</a:t>
            </a:r>
            <a:r>
              <a:rPr lang="en-US" dirty="0" smtClean="0"/>
              <a:t> con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Se </a:t>
            </a:r>
            <a:r>
              <a:rPr lang="en-US" dirty="0" err="1" smtClean="0"/>
              <a:t>supone</a:t>
            </a:r>
            <a:r>
              <a:rPr lang="en-US" dirty="0" smtClean="0"/>
              <a:t> que las </a:t>
            </a:r>
            <a:r>
              <a:rPr lang="en-US" dirty="0" err="1" smtClean="0"/>
              <a:t>instancias</a:t>
            </a:r>
            <a:r>
              <a:rPr lang="en-US" dirty="0" smtClean="0"/>
              <a:t> </a:t>
            </a:r>
            <a:r>
              <a:rPr lang="en-US" dirty="0" err="1" smtClean="0"/>
              <a:t>conectadas</a:t>
            </a:r>
            <a:r>
              <a:rPr lang="en-US" dirty="0" smtClean="0"/>
              <a:t> </a:t>
            </a:r>
            <a:r>
              <a:rPr lang="en-US" dirty="0" err="1" smtClean="0"/>
              <a:t>tienen</a:t>
            </a:r>
            <a:r>
              <a:rPr lang="en-US" dirty="0" smtClean="0"/>
              <a:t> </a:t>
            </a:r>
            <a:r>
              <a:rPr lang="en-US" dirty="0" err="1" smtClean="0"/>
              <a:t>una</a:t>
            </a:r>
            <a:r>
              <a:rPr lang="en-US" dirty="0" smtClean="0"/>
              <a:t> </a:t>
            </a:r>
            <a:r>
              <a:rPr lang="en-US" dirty="0" err="1" smtClean="0"/>
              <a:t>alta</a:t>
            </a:r>
            <a:r>
              <a:rPr lang="en-US" dirty="0" smtClean="0"/>
              <a:t> </a:t>
            </a:r>
            <a:r>
              <a:rPr lang="en-US" dirty="0" err="1" smtClean="0"/>
              <a:t>tendencia</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endParaRPr lang="en-US" dirty="0" smtClean="0"/>
          </a:p>
          <a:p>
            <a:endParaRPr lang="en-US" dirty="0"/>
          </a:p>
          <a:p>
            <a:r>
              <a:rPr lang="en-US" dirty="0" err="1" smtClean="0"/>
              <a:t>Suposición</a:t>
            </a:r>
            <a:r>
              <a:rPr lang="en-US" dirty="0" smtClean="0"/>
              <a:t> de cluster: </a:t>
            </a:r>
            <a:r>
              <a:rPr lang="en-US" dirty="0" err="1" smtClean="0"/>
              <a:t>puntos</a:t>
            </a:r>
            <a:r>
              <a:rPr lang="en-US" dirty="0" smtClean="0"/>
              <a:t> que </a:t>
            </a:r>
            <a:r>
              <a:rPr lang="en-US" dirty="0" err="1" smtClean="0"/>
              <a:t>están</a:t>
            </a:r>
            <a:r>
              <a:rPr lang="en-US" dirty="0" smtClean="0"/>
              <a:t> </a:t>
            </a:r>
            <a:r>
              <a:rPr lang="en-US" dirty="0" err="1" smtClean="0"/>
              <a:t>en</a:t>
            </a:r>
            <a:r>
              <a:rPr lang="en-US" dirty="0" smtClean="0"/>
              <a:t> </a:t>
            </a:r>
            <a:r>
              <a:rPr lang="en-US" dirty="0" err="1" smtClean="0"/>
              <a:t>una</a:t>
            </a:r>
            <a:r>
              <a:rPr lang="en-US" dirty="0" smtClean="0"/>
              <a:t> </a:t>
            </a:r>
            <a:r>
              <a:rPr lang="en-US" dirty="0" err="1" smtClean="0"/>
              <a:t>estructura</a:t>
            </a:r>
            <a:r>
              <a:rPr lang="en-US" dirty="0" smtClean="0"/>
              <a:t> </a:t>
            </a:r>
            <a:r>
              <a:rPr lang="en-US" dirty="0" err="1" smtClean="0"/>
              <a:t>conectada</a:t>
            </a:r>
            <a:r>
              <a:rPr lang="en-US" dirty="0" smtClean="0"/>
              <a:t> entre </a:t>
            </a:r>
            <a:r>
              <a:rPr lang="en-US" dirty="0" err="1" smtClean="0"/>
              <a:t>sí</a:t>
            </a:r>
            <a:r>
              <a:rPr lang="en-US" dirty="0" smtClean="0"/>
              <a:t> </a:t>
            </a:r>
            <a:r>
              <a:rPr lang="en-US" dirty="0" err="1" smtClean="0"/>
              <a:t>en</a:t>
            </a:r>
            <a:r>
              <a:rPr lang="en-US" dirty="0" smtClean="0"/>
              <a:t> el </a:t>
            </a:r>
            <a:r>
              <a:rPr lang="en-US" dirty="0" err="1" smtClean="0"/>
              <a:t>grafo</a:t>
            </a:r>
            <a:r>
              <a:rPr lang="en-US" dirty="0" smtClean="0"/>
              <a:t> </a:t>
            </a:r>
            <a:r>
              <a:rPr lang="en-US" dirty="0" err="1" smtClean="0"/>
              <a:t>tienden</a:t>
            </a:r>
            <a:r>
              <a:rPr lang="en-US" dirty="0" smtClean="0"/>
              <a:t> a </a:t>
            </a:r>
            <a:r>
              <a:rPr lang="en-US" dirty="0" err="1" smtClean="0"/>
              <a:t>ser</a:t>
            </a:r>
            <a:r>
              <a:rPr lang="en-US" dirty="0" smtClean="0"/>
              <a:t> de la </a:t>
            </a:r>
            <a:r>
              <a:rPr lang="en-US" dirty="0" err="1" smtClean="0"/>
              <a:t>misma</a:t>
            </a:r>
            <a:r>
              <a:rPr lang="en-US" dirty="0" smtClean="0"/>
              <a:t> </a:t>
            </a:r>
            <a:r>
              <a:rPr lang="en-US" dirty="0" err="1" smtClean="0"/>
              <a:t>etiqueta</a:t>
            </a:r>
            <a:r>
              <a:rPr lang="en-US" dirty="0" smtClean="0"/>
              <a:t>.</a:t>
            </a:r>
            <a:endParaRPr lang="es-419" dirty="0"/>
          </a:p>
        </p:txBody>
      </p:sp>
      <p:pic>
        <p:nvPicPr>
          <p:cNvPr id="8" name="Content Placeholder 7"/>
          <p:cNvPicPr>
            <a:picLocks noGrp="1" noChangeAspect="1"/>
          </p:cNvPicPr>
          <p:nvPr>
            <p:ph idx="1"/>
          </p:nvPr>
        </p:nvPicPr>
        <p:blipFill>
          <a:blip r:embed="rId2"/>
          <a:stretch>
            <a:fillRect/>
          </a:stretch>
        </p:blipFill>
        <p:spPr>
          <a:xfrm>
            <a:off x="4990200" y="1544129"/>
            <a:ext cx="6415919" cy="4321834"/>
          </a:xfrm>
          <a:prstGeom prst="rect">
            <a:avLst/>
          </a:prstGeom>
        </p:spPr>
      </p:pic>
    </p:spTree>
    <p:extLst>
      <p:ext uri="{BB962C8B-B14F-4D97-AF65-F5344CB8AC3E}">
        <p14:creationId xmlns:p14="http://schemas.microsoft.com/office/powerpoint/2010/main" val="34738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(Support vector machine)</a:t>
            </a:r>
            <a:endParaRPr lang="es-419" dirty="0"/>
          </a:p>
        </p:txBody>
      </p:sp>
      <p:pic>
        <p:nvPicPr>
          <p:cNvPr id="4" name="Content Placeholder 3"/>
          <p:cNvPicPr>
            <a:picLocks noGrp="1" noChangeAspect="1"/>
          </p:cNvPicPr>
          <p:nvPr>
            <p:ph idx="1"/>
          </p:nvPr>
        </p:nvPicPr>
        <p:blipFill>
          <a:blip r:embed="rId2"/>
          <a:stretch>
            <a:fillRect/>
          </a:stretch>
        </p:blipFill>
        <p:spPr>
          <a:xfrm>
            <a:off x="3466156" y="1490939"/>
            <a:ext cx="8269907" cy="4195762"/>
          </a:xfrm>
          <a:prstGeom prst="rect">
            <a:avLst/>
          </a:prstGeom>
        </p:spPr>
      </p:pic>
      <p:sp>
        <p:nvSpPr>
          <p:cNvPr id="6" name="Content Placeholder 2"/>
          <p:cNvSpPr txBox="1">
            <a:spLocks/>
          </p:cNvSpPr>
          <p:nvPr/>
        </p:nvSpPr>
        <p:spPr>
          <a:xfrm>
            <a:off x="387321" y="1853248"/>
            <a:ext cx="2804453" cy="3833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Encuentra</a:t>
            </a:r>
            <a:r>
              <a:rPr lang="en-US" dirty="0" smtClean="0"/>
              <a:t> el </a:t>
            </a:r>
            <a:r>
              <a:rPr lang="en-US" dirty="0" err="1" smtClean="0"/>
              <a:t>etiquetado</a:t>
            </a:r>
            <a:r>
              <a:rPr lang="en-US" dirty="0" smtClean="0"/>
              <a:t> de </a:t>
            </a:r>
            <a:r>
              <a:rPr lang="en-US" dirty="0" err="1" smtClean="0"/>
              <a:t>los</a:t>
            </a:r>
            <a:r>
              <a:rPr lang="en-US" dirty="0" smtClean="0"/>
              <a:t> </a:t>
            </a:r>
            <a:r>
              <a:rPr lang="en-US" dirty="0" err="1" smtClean="0"/>
              <a:t>datos</a:t>
            </a:r>
            <a:r>
              <a:rPr lang="en-US" dirty="0" smtClean="0"/>
              <a:t> de </a:t>
            </a:r>
            <a:r>
              <a:rPr lang="en-US" dirty="0" err="1" smtClean="0"/>
              <a:t>tal</a:t>
            </a:r>
            <a:r>
              <a:rPr lang="en-US" dirty="0" smtClean="0"/>
              <a:t> forma que la </a:t>
            </a:r>
            <a:r>
              <a:rPr lang="en-US" dirty="0" err="1" smtClean="0"/>
              <a:t>diferencia</a:t>
            </a:r>
            <a:r>
              <a:rPr lang="en-US" dirty="0" smtClean="0"/>
              <a:t> entre </a:t>
            </a:r>
            <a:r>
              <a:rPr lang="en-US" dirty="0" err="1" smtClean="0"/>
              <a:t>los</a:t>
            </a:r>
            <a:r>
              <a:rPr lang="en-US" dirty="0" smtClean="0"/>
              <a:t> </a:t>
            </a:r>
            <a:r>
              <a:rPr lang="en-US" dirty="0" err="1" smtClean="0"/>
              <a:t>datos</a:t>
            </a:r>
            <a:r>
              <a:rPr lang="en-US" dirty="0" smtClean="0"/>
              <a:t> </a:t>
            </a:r>
            <a:r>
              <a:rPr lang="en-US" dirty="0" err="1" smtClean="0"/>
              <a:t>etiquetados</a:t>
            </a:r>
            <a:r>
              <a:rPr lang="en-US" dirty="0" smtClean="0"/>
              <a:t> y no </a:t>
            </a:r>
            <a:r>
              <a:rPr lang="en-US" dirty="0" err="1" smtClean="0"/>
              <a:t>etiquetados</a:t>
            </a:r>
            <a:r>
              <a:rPr lang="en-US" dirty="0" smtClean="0"/>
              <a:t> </a:t>
            </a:r>
            <a:r>
              <a:rPr lang="en-US" dirty="0" err="1" smtClean="0"/>
              <a:t>tiene</a:t>
            </a:r>
            <a:r>
              <a:rPr lang="en-US" dirty="0" smtClean="0"/>
              <a:t> </a:t>
            </a:r>
            <a:r>
              <a:rPr lang="en-US" dirty="0" err="1" smtClean="0"/>
              <a:t>una</a:t>
            </a:r>
            <a:r>
              <a:rPr lang="en-US" dirty="0" smtClean="0"/>
              <a:t> </a:t>
            </a:r>
            <a:r>
              <a:rPr lang="en-US" dirty="0" err="1" smtClean="0"/>
              <a:t>separación</a:t>
            </a:r>
            <a:r>
              <a:rPr lang="en-US" dirty="0" smtClean="0"/>
              <a:t> </a:t>
            </a:r>
            <a:r>
              <a:rPr lang="en-US" dirty="0" err="1" smtClean="0"/>
              <a:t>íneal</a:t>
            </a:r>
            <a:r>
              <a:rPr lang="en-US" dirty="0" smtClean="0"/>
              <a:t> </a:t>
            </a:r>
            <a:r>
              <a:rPr lang="en-US" dirty="0" err="1" smtClean="0"/>
              <a:t>máxima</a:t>
            </a:r>
            <a:endParaRPr lang="es-419" dirty="0"/>
          </a:p>
        </p:txBody>
      </p:sp>
    </p:spTree>
    <p:extLst>
      <p:ext uri="{BB962C8B-B14F-4D97-AF65-F5344CB8AC3E}">
        <p14:creationId xmlns:p14="http://schemas.microsoft.com/office/powerpoint/2010/main" val="3058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Text Placeholder 2"/>
          <p:cNvSpPr>
            <a:spLocks noGrp="1"/>
          </p:cNvSpPr>
          <p:nvPr>
            <p:ph type="body" idx="1"/>
          </p:nvPr>
        </p:nvSpPr>
        <p:spPr/>
        <p:txBody>
          <a:bodyPr/>
          <a:lstStyle/>
          <a:p>
            <a:endParaRPr lang="es-419"/>
          </a:p>
        </p:txBody>
      </p:sp>
    </p:spTree>
    <p:extLst>
      <p:ext uri="{BB962C8B-B14F-4D97-AF65-F5344CB8AC3E}">
        <p14:creationId xmlns:p14="http://schemas.microsoft.com/office/powerpoint/2010/main" val="3337833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marL="0" indent="0" fontAlgn="t">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un aprendizaje autónomo supervisado. Es un enfoque de aprendizaje de representación que elimina el requisito previo que requiere que los humanos etiqueten los datos. Los sistemas de aprendizaje auto-supervisados extraen y usan el contexto relevante naturalmente disponible y los metadatos integrados como señales de supervisión</a:t>
            </a:r>
            <a:r>
              <a:rPr lang="es-419" dirty="0" smtClean="0"/>
              <a:t>.</a:t>
            </a:r>
          </a:p>
          <a:p>
            <a:pPr marL="0" indent="0" fontAlgn="t">
              <a:buNone/>
            </a:pPr>
            <a:r>
              <a:rPr lang="en-US" dirty="0" smtClean="0"/>
              <a:t>No se </a:t>
            </a:r>
            <a:r>
              <a:rPr lang="en-US" dirty="0" err="1" smtClean="0"/>
              <a:t>enfoca</a:t>
            </a:r>
            <a:r>
              <a:rPr lang="en-US" dirty="0" smtClean="0"/>
              <a:t> </a:t>
            </a:r>
            <a:r>
              <a:rPr lang="en-US" dirty="0" err="1" smtClean="0"/>
              <a:t>en</a:t>
            </a:r>
            <a:r>
              <a:rPr lang="en-US" dirty="0" smtClean="0"/>
              <a:t> la </a:t>
            </a:r>
            <a:r>
              <a:rPr lang="en-US" dirty="0" err="1" smtClean="0"/>
              <a:t>estructura</a:t>
            </a:r>
            <a:r>
              <a:rPr lang="en-US" dirty="0" smtClean="0"/>
              <a:t> de </a:t>
            </a:r>
            <a:r>
              <a:rPr lang="en-US" dirty="0" err="1" smtClean="0"/>
              <a:t>los</a:t>
            </a:r>
            <a:r>
              <a:rPr lang="en-US" dirty="0" smtClean="0"/>
              <a:t> </a:t>
            </a:r>
            <a:r>
              <a:rPr lang="en-US" dirty="0" err="1" smtClean="0"/>
              <a:t>datos</a:t>
            </a:r>
            <a:r>
              <a:rPr lang="en-US" dirty="0" smtClean="0"/>
              <a:t> </a:t>
            </a:r>
            <a:r>
              <a:rPr lang="en-US" dirty="0" err="1" smtClean="0"/>
              <a:t>si</a:t>
            </a:r>
            <a:r>
              <a:rPr lang="en-US" dirty="0" smtClean="0"/>
              <a:t> no </a:t>
            </a:r>
            <a:r>
              <a:rPr lang="en-US" dirty="0" err="1" smtClean="0"/>
              <a:t>en</a:t>
            </a:r>
            <a:r>
              <a:rPr lang="en-US" dirty="0" smtClean="0"/>
              <a:t> </a:t>
            </a:r>
            <a:r>
              <a:rPr lang="en-US" dirty="0" err="1" smtClean="0"/>
              <a:t>poder</a:t>
            </a:r>
            <a:r>
              <a:rPr lang="en-US" dirty="0" smtClean="0"/>
              <a:t> </a:t>
            </a:r>
            <a:r>
              <a:rPr lang="en-US" dirty="0" err="1" smtClean="0"/>
              <a:t>realizar</a:t>
            </a:r>
            <a:r>
              <a:rPr lang="en-US" dirty="0" smtClean="0"/>
              <a:t> </a:t>
            </a:r>
            <a:r>
              <a:rPr lang="en-US" dirty="0" err="1" smtClean="0"/>
              <a:t>clasificación</a:t>
            </a:r>
            <a:r>
              <a:rPr lang="en-US" dirty="0" smtClean="0"/>
              <a:t> sin la </a:t>
            </a:r>
            <a:r>
              <a:rPr lang="en-US" dirty="0" err="1" smtClean="0"/>
              <a:t>necesidad</a:t>
            </a:r>
            <a:r>
              <a:rPr lang="en-US" dirty="0" smtClean="0"/>
              <a:t> de </a:t>
            </a:r>
            <a:r>
              <a:rPr lang="en-US" dirty="0" err="1" smtClean="0"/>
              <a:t>datos</a:t>
            </a:r>
            <a:r>
              <a:rPr lang="en-US" dirty="0" smtClean="0"/>
              <a:t> </a:t>
            </a:r>
            <a:r>
              <a:rPr lang="en-US" dirty="0" err="1" smtClean="0"/>
              <a:t>etiquetados</a:t>
            </a:r>
            <a:r>
              <a:rPr lang="en-US" dirty="0" smtClean="0"/>
              <a:t>.</a:t>
            </a:r>
            <a:endParaRPr lang="es-419" dirty="0"/>
          </a:p>
          <a:p>
            <a:endParaRPr lang="es-419" dirty="0"/>
          </a:p>
        </p:txBody>
      </p:sp>
    </p:spTree>
    <p:extLst>
      <p:ext uri="{BB962C8B-B14F-4D97-AF65-F5344CB8AC3E}">
        <p14:creationId xmlns:p14="http://schemas.microsoft.com/office/powerpoint/2010/main" val="41915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 Unsupervised learning</a:t>
            </a:r>
            <a:endParaRPr lang="es-419" dirty="0"/>
          </a:p>
        </p:txBody>
      </p:sp>
      <p:sp>
        <p:nvSpPr>
          <p:cNvPr id="3" name="Content Placeholder 2"/>
          <p:cNvSpPr>
            <a:spLocks noGrp="1"/>
          </p:cNvSpPr>
          <p:nvPr>
            <p:ph idx="1"/>
          </p:nvPr>
        </p:nvSpPr>
        <p:spPr>
          <a:xfrm>
            <a:off x="1042927" y="1492201"/>
            <a:ext cx="8946541" cy="4195481"/>
          </a:xfrm>
        </p:spPr>
        <p:txBody>
          <a:bodyPr/>
          <a:lstStyle/>
          <a:p>
            <a:r>
              <a:rPr lang="en-US" dirty="0" smtClean="0"/>
              <a:t>Supervised learning</a:t>
            </a:r>
          </a:p>
          <a:p>
            <a:pPr lvl="1"/>
            <a:r>
              <a:rPr lang="en-US" dirty="0" smtClean="0"/>
              <a:t>Se </a:t>
            </a:r>
            <a:r>
              <a:rPr lang="en-US" dirty="0" err="1" smtClean="0"/>
              <a:t>crean</a:t>
            </a:r>
            <a:r>
              <a:rPr lang="en-US" dirty="0" smtClean="0"/>
              <a:t> </a:t>
            </a:r>
            <a:r>
              <a:rPr lang="en-US" dirty="0" err="1" smtClean="0"/>
              <a:t>modelos</a:t>
            </a:r>
            <a:r>
              <a:rPr lang="en-US" dirty="0" smtClean="0"/>
              <a:t> de </a:t>
            </a:r>
            <a:r>
              <a:rPr lang="en-US" dirty="0" err="1" smtClean="0"/>
              <a:t>aprendizaje</a:t>
            </a:r>
            <a:r>
              <a:rPr lang="en-US" dirty="0" smtClean="0"/>
              <a:t> a </a:t>
            </a:r>
            <a:r>
              <a:rPr lang="en-US" dirty="0" err="1" smtClean="0"/>
              <a:t>partir</a:t>
            </a:r>
            <a:r>
              <a:rPr lang="en-US" dirty="0" smtClean="0"/>
              <a:t> de entradas y </a:t>
            </a:r>
            <a:r>
              <a:rPr lang="en-US" dirty="0" err="1" smtClean="0"/>
              <a:t>salidas</a:t>
            </a:r>
            <a:r>
              <a:rPr lang="en-US" dirty="0" smtClean="0"/>
              <a:t> </a:t>
            </a:r>
            <a:r>
              <a:rPr lang="en-US" dirty="0" err="1" smtClean="0"/>
              <a:t>conocidas</a:t>
            </a:r>
            <a:r>
              <a:rPr lang="en-US" dirty="0" smtClean="0"/>
              <a:t> (labeled data)</a:t>
            </a:r>
          </a:p>
          <a:p>
            <a:pPr lvl="1"/>
            <a:endParaRPr lang="en-US" dirty="0"/>
          </a:p>
          <a:p>
            <a:r>
              <a:rPr lang="en-US" dirty="0" smtClean="0"/>
              <a:t>Unsupervised learning</a:t>
            </a:r>
          </a:p>
          <a:p>
            <a:pPr lvl="1"/>
            <a:r>
              <a:rPr lang="en-US" dirty="0" smtClean="0"/>
              <a:t>No hay un </a:t>
            </a:r>
            <a:r>
              <a:rPr lang="en-US" dirty="0" err="1" smtClean="0"/>
              <a:t>conocimiento</a:t>
            </a:r>
            <a:r>
              <a:rPr lang="en-US" dirty="0" smtClean="0"/>
              <a:t> </a:t>
            </a:r>
            <a:r>
              <a:rPr lang="en-US" dirty="0" err="1" smtClean="0"/>
              <a:t>previo</a:t>
            </a:r>
            <a:r>
              <a:rPr lang="en-US" dirty="0" smtClean="0"/>
              <a:t> de la </a:t>
            </a:r>
            <a:r>
              <a:rPr lang="en-US" dirty="0" err="1" smtClean="0"/>
              <a:t>salida</a:t>
            </a:r>
            <a:r>
              <a:rPr lang="en-US" dirty="0" smtClean="0"/>
              <a:t> (unlabeled data)</a:t>
            </a:r>
          </a:p>
          <a:p>
            <a:pPr lvl="1"/>
            <a:endParaRPr lang="en-US" dirty="0" smtClean="0"/>
          </a:p>
          <a:p>
            <a:endParaRPr lang="en-US" dirty="0"/>
          </a:p>
          <a:p>
            <a:endParaRPr lang="en-US" dirty="0" smtClean="0"/>
          </a:p>
          <a:p>
            <a:pPr lvl="1"/>
            <a:endParaRPr lang="en-US" dirty="0" smtClean="0"/>
          </a:p>
          <a:p>
            <a:pPr lvl="1"/>
            <a:endParaRPr lang="es-419" dirty="0"/>
          </a:p>
        </p:txBody>
      </p:sp>
      <p:pic>
        <p:nvPicPr>
          <p:cNvPr id="5" name="Content Placeholder 3"/>
          <p:cNvPicPr>
            <a:picLocks noChangeAspect="1"/>
          </p:cNvPicPr>
          <p:nvPr/>
        </p:nvPicPr>
        <p:blipFill>
          <a:blip r:embed="rId2"/>
          <a:stretch>
            <a:fillRect/>
          </a:stretch>
        </p:blipFill>
        <p:spPr>
          <a:xfrm>
            <a:off x="1380082" y="3870960"/>
            <a:ext cx="7419975" cy="2439988"/>
          </a:xfrm>
          <a:prstGeom prst="rect">
            <a:avLst/>
          </a:prstGeom>
        </p:spPr>
      </p:pic>
    </p:spTree>
    <p:extLst>
      <p:ext uri="{BB962C8B-B14F-4D97-AF65-F5344CB8AC3E}">
        <p14:creationId xmlns:p14="http://schemas.microsoft.com/office/powerpoint/2010/main" val="1426446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supervised learning</a:t>
            </a:r>
          </a:p>
          <a:p>
            <a:pPr marL="0" indent="0" fontAlgn="base">
              <a:buNone/>
            </a:pPr>
            <a:r>
              <a:rPr lang="es-419" dirty="0" err="1" smtClean="0"/>
              <a:t>Self</a:t>
            </a:r>
            <a:r>
              <a:rPr lang="es-419" dirty="0" smtClean="0"/>
              <a:t> </a:t>
            </a:r>
            <a:r>
              <a:rPr lang="es-419" dirty="0" err="1" smtClean="0"/>
              <a:t>supervised</a:t>
            </a:r>
            <a:r>
              <a:rPr lang="es-419" dirty="0" smtClean="0"/>
              <a:t> </a:t>
            </a:r>
            <a:r>
              <a:rPr lang="es-419" dirty="0" err="1" smtClean="0"/>
              <a:t>learning</a:t>
            </a:r>
            <a:r>
              <a:rPr lang="es-419" dirty="0" smtClean="0"/>
              <a:t> es </a:t>
            </a:r>
            <a:r>
              <a:rPr lang="es-419" dirty="0"/>
              <a:t>aprendizaje supervisado porque su objetivo es aprender una función de pares de entradas y salidas etiquetadas</a:t>
            </a:r>
            <a:r>
              <a:rPr lang="es-419" dirty="0" smtClean="0"/>
              <a:t>.</a:t>
            </a:r>
          </a:p>
          <a:p>
            <a:pPr fontAlgn="base"/>
            <a:r>
              <a:rPr lang="en-US" b="1" dirty="0"/>
              <a:t>Self-supervised vs. unsupervised learning</a:t>
            </a:r>
          </a:p>
          <a:p>
            <a:pPr marL="0" indent="0" fontAlgn="base">
              <a:buNone/>
            </a:pPr>
            <a:r>
              <a:rPr lang="en-US" dirty="0"/>
              <a:t>Self-supervised </a:t>
            </a:r>
            <a:r>
              <a:rPr lang="en-US" dirty="0" err="1" smtClean="0"/>
              <a:t>es</a:t>
            </a:r>
            <a:r>
              <a:rPr lang="en-US" dirty="0" smtClean="0"/>
              <a:t> </a:t>
            </a:r>
            <a:r>
              <a:rPr lang="en-US" dirty="0" err="1" smtClean="0"/>
              <a:t>como</a:t>
            </a:r>
            <a:r>
              <a:rPr lang="en-US" dirty="0" smtClean="0"/>
              <a:t> unsupervised Learning </a:t>
            </a:r>
            <a:r>
              <a:rPr lang="es-419" dirty="0"/>
              <a:t>porque el sistema aprende sin usar etiquetas proporcionadas explícitamente. Es diferente del aprendizaje no supervisado porque no estamos aprendiendo la estructura inherente de los datos.</a:t>
            </a:r>
            <a:endParaRPr lang="en-US" dirty="0"/>
          </a:p>
          <a:p>
            <a:endParaRPr lang="es-419" dirty="0"/>
          </a:p>
        </p:txBody>
      </p:sp>
    </p:spTree>
    <p:extLst>
      <p:ext uri="{BB962C8B-B14F-4D97-AF65-F5344CB8AC3E}">
        <p14:creationId xmlns:p14="http://schemas.microsoft.com/office/powerpoint/2010/main" val="644163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s-419" dirty="0"/>
          </a:p>
        </p:txBody>
      </p:sp>
      <p:sp>
        <p:nvSpPr>
          <p:cNvPr id="3" name="Content Placeholder 2"/>
          <p:cNvSpPr>
            <a:spLocks noGrp="1"/>
          </p:cNvSpPr>
          <p:nvPr>
            <p:ph idx="1"/>
          </p:nvPr>
        </p:nvSpPr>
        <p:spPr/>
        <p:txBody>
          <a:bodyPr/>
          <a:lstStyle/>
          <a:p>
            <a:pPr fontAlgn="base"/>
            <a:r>
              <a:rPr lang="en-US" b="1" dirty="0"/>
              <a:t>Self-Supervised vs. semi-supervised learning</a:t>
            </a:r>
          </a:p>
          <a:p>
            <a:pPr marL="0" indent="0">
              <a:buNone/>
            </a:pPr>
            <a:r>
              <a:rPr lang="es-419" dirty="0"/>
              <a:t>La combinación de datos etiquetados y no etiquetados se utiliza para entrenar algoritmos de aprendizaje </a:t>
            </a:r>
            <a:r>
              <a:rPr lang="es-419" dirty="0" err="1"/>
              <a:t>semi</a:t>
            </a:r>
            <a:r>
              <a:rPr lang="es-419" dirty="0"/>
              <a:t>-supervisados, donde pequeñas cantidades de datos etiquetados junto con grandes cantidades de datos no etiquetados pueden acelerar las tareas de aprendizaje. El aprendizaje con supervisión propia es diferente, ya que los sistemas aprenden por completo sin utilizar etiquetas proporcionadas explícitamente.</a:t>
            </a:r>
          </a:p>
        </p:txBody>
      </p:sp>
    </p:spTree>
    <p:extLst>
      <p:ext uri="{BB962C8B-B14F-4D97-AF65-F5344CB8AC3E}">
        <p14:creationId xmlns:p14="http://schemas.microsoft.com/office/powerpoint/2010/main" val="413048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Unsupervised=self supervised?</a:t>
            </a:r>
            <a:endParaRPr lang="es-419"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 </a:t>
            </a:r>
            <a:r>
              <a:rPr lang="en-US" dirty="0"/>
              <a:t>now call it "self-supervised learning", because "unsupervised" is both a loaded and confusing term.</a:t>
            </a:r>
          </a:p>
          <a:p>
            <a:pPr marL="0" indent="0">
              <a:buNone/>
            </a:pPr>
            <a:r>
              <a:rPr lang="en-US" dirty="0"/>
              <a:t>In self-supervised learning, the system learns to predict part of its input from other parts of it input. In other words a portion of the input is used as a supervisory signal to a predictor fed with the remaining portion of the input.</a:t>
            </a:r>
          </a:p>
          <a:p>
            <a:pPr marL="0" indent="0">
              <a:buNone/>
            </a:pPr>
            <a:r>
              <a:rPr lang="en-US" dirty="0"/>
              <a:t>Self-supervised learning uses way more supervisory signals than supervised learning, and enormously more than reinforcement learning. That's why calling it "unsupervised" is totally misleading. That's also why more knowledge about the structure of the world can be learned through self-supervised learning than from the other two paradigms: the data is unlimited, and amount of feedback provided by each example is huge</a:t>
            </a:r>
            <a:r>
              <a:rPr lang="en-US" dirty="0" smtClean="0"/>
              <a:t>.”</a:t>
            </a:r>
          </a:p>
          <a:p>
            <a:pPr marL="0" indent="0">
              <a:buNone/>
            </a:pPr>
            <a:r>
              <a:rPr lang="en-US" dirty="0"/>
              <a:t>	</a:t>
            </a:r>
            <a:r>
              <a:rPr lang="en-US" dirty="0" smtClean="0"/>
              <a:t>									Yann </a:t>
            </a:r>
            <a:r>
              <a:rPr lang="en-US" dirty="0" err="1" smtClean="0"/>
              <a:t>LeCun</a:t>
            </a:r>
            <a:r>
              <a:rPr lang="en-US" dirty="0" smtClean="0"/>
              <a:t>, 30 de </a:t>
            </a:r>
            <a:r>
              <a:rPr lang="en-US" dirty="0" err="1" smtClean="0"/>
              <a:t>abril</a:t>
            </a:r>
            <a:r>
              <a:rPr lang="en-US" dirty="0" smtClean="0"/>
              <a:t> 2019</a:t>
            </a:r>
            <a:endParaRPr lang="en-US" dirty="0"/>
          </a:p>
          <a:p>
            <a:endParaRPr lang="es-419" dirty="0"/>
          </a:p>
        </p:txBody>
      </p:sp>
    </p:spTree>
    <p:extLst>
      <p:ext uri="{BB962C8B-B14F-4D97-AF65-F5344CB8AC3E}">
        <p14:creationId xmlns:p14="http://schemas.microsoft.com/office/powerpoint/2010/main" val="3601340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Analogía</a:t>
            </a:r>
            <a:r>
              <a:rPr lang="en-US" dirty="0" smtClean="0"/>
              <a:t> del pastel (2016 vs 2019)</a:t>
            </a:r>
            <a:endParaRPr lang="es-419" dirty="0"/>
          </a:p>
        </p:txBody>
      </p:sp>
      <p:pic>
        <p:nvPicPr>
          <p:cNvPr id="2050" name="Picture 2" descr="https://pbs.twimg.com/media/D5aThE_XsAABirg.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013" y="1535502"/>
            <a:ext cx="8947150" cy="445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6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a:t>
            </a:r>
            <a:r>
              <a:rPr lang="en-US" dirty="0" smtClean="0"/>
              <a:t> con </a:t>
            </a:r>
            <a:r>
              <a:rPr lang="en-US" dirty="0" err="1" smtClean="0"/>
              <a:t>datos</a:t>
            </a:r>
            <a:r>
              <a:rPr lang="en-US" dirty="0" smtClean="0"/>
              <a:t> </a:t>
            </a:r>
            <a:r>
              <a:rPr lang="en-US" dirty="0" err="1" smtClean="0"/>
              <a:t>etiquetados</a:t>
            </a:r>
            <a:endParaRPr lang="es-419" dirty="0"/>
          </a:p>
        </p:txBody>
      </p:sp>
      <p:sp>
        <p:nvSpPr>
          <p:cNvPr id="3" name="Content Placeholder 2"/>
          <p:cNvSpPr>
            <a:spLocks noGrp="1"/>
          </p:cNvSpPr>
          <p:nvPr>
            <p:ph idx="1"/>
          </p:nvPr>
        </p:nvSpPr>
        <p:spPr>
          <a:xfrm>
            <a:off x="777665" y="1700529"/>
            <a:ext cx="8946541" cy="4195481"/>
          </a:xfrm>
        </p:spPr>
        <p:txBody>
          <a:bodyPr/>
          <a:lstStyle/>
          <a:p>
            <a:r>
              <a:rPr lang="en-US" dirty="0" smtClean="0"/>
              <a:t>No </a:t>
            </a:r>
            <a:r>
              <a:rPr lang="en-US" dirty="0" err="1" smtClean="0"/>
              <a:t>etiquetados</a:t>
            </a:r>
            <a:endParaRPr lang="en-US" dirty="0" smtClean="0"/>
          </a:p>
          <a:p>
            <a:pPr lvl="1"/>
            <a:r>
              <a:rPr lang="en-US" dirty="0" err="1" smtClean="0"/>
              <a:t>Barata</a:t>
            </a:r>
            <a:endParaRPr lang="en-US" dirty="0" smtClean="0"/>
          </a:p>
          <a:p>
            <a:pPr lvl="1"/>
            <a:r>
              <a:rPr lang="en-US" dirty="0" err="1" smtClean="0"/>
              <a:t>Fáci</a:t>
            </a:r>
            <a:r>
              <a:rPr lang="en-US" dirty="0" smtClean="0"/>
              <a:t> de </a:t>
            </a:r>
            <a:r>
              <a:rPr lang="en-US" dirty="0" err="1" smtClean="0"/>
              <a:t>conseguir</a:t>
            </a:r>
            <a:endParaRPr lang="en-US" dirty="0" smtClean="0"/>
          </a:p>
          <a:p>
            <a:r>
              <a:rPr lang="en-US" dirty="0" err="1" smtClean="0"/>
              <a:t>Etiquetados</a:t>
            </a:r>
            <a:endParaRPr lang="en-US" dirty="0" smtClean="0"/>
          </a:p>
          <a:p>
            <a:pPr lvl="1"/>
            <a:r>
              <a:rPr lang="en-US" dirty="0" err="1" smtClean="0"/>
              <a:t>Costosa</a:t>
            </a:r>
            <a:endParaRPr lang="en-US" dirty="0" smtClean="0"/>
          </a:p>
          <a:p>
            <a:pPr lvl="1"/>
            <a:r>
              <a:rPr lang="en-US" dirty="0" err="1" smtClean="0"/>
              <a:t>Díficil</a:t>
            </a:r>
            <a:r>
              <a:rPr lang="en-US" dirty="0" smtClean="0"/>
              <a:t> de </a:t>
            </a:r>
            <a:r>
              <a:rPr lang="en-US" dirty="0" err="1" smtClean="0"/>
              <a:t>conseguir</a:t>
            </a:r>
            <a:endParaRPr lang="en-US" dirty="0" smtClean="0"/>
          </a:p>
          <a:p>
            <a:pPr lvl="1"/>
            <a:r>
              <a:rPr lang="en-US" dirty="0" smtClean="0"/>
              <a:t>La </a:t>
            </a:r>
            <a:r>
              <a:rPr lang="en-US" dirty="0" err="1" smtClean="0"/>
              <a:t>intervención</a:t>
            </a:r>
            <a:r>
              <a:rPr lang="en-US" dirty="0" smtClean="0"/>
              <a:t> </a:t>
            </a:r>
            <a:r>
              <a:rPr lang="en-US" dirty="0" err="1" smtClean="0"/>
              <a:t>humana</a:t>
            </a:r>
            <a:r>
              <a:rPr lang="en-US" dirty="0" smtClean="0"/>
              <a:t> </a:t>
            </a:r>
            <a:r>
              <a:rPr lang="en-US" dirty="0" err="1" smtClean="0"/>
              <a:t>en</a:t>
            </a:r>
            <a:r>
              <a:rPr lang="en-US" dirty="0" smtClean="0"/>
              <a:t> el </a:t>
            </a:r>
            <a:r>
              <a:rPr lang="en-US" dirty="0" err="1" smtClean="0"/>
              <a:t>proceso</a:t>
            </a:r>
            <a:r>
              <a:rPr lang="en-US" dirty="0" smtClean="0"/>
              <a:t> de </a:t>
            </a:r>
            <a:r>
              <a:rPr lang="en-US" dirty="0" err="1" smtClean="0"/>
              <a:t>etiqueteado</a:t>
            </a:r>
            <a:r>
              <a:rPr lang="en-US" dirty="0" smtClean="0"/>
              <a:t> </a:t>
            </a:r>
            <a:r>
              <a:rPr lang="en-US" dirty="0" err="1" smtClean="0"/>
              <a:t>es</a:t>
            </a:r>
            <a:r>
              <a:rPr lang="en-US" dirty="0" smtClean="0"/>
              <a:t> </a:t>
            </a:r>
            <a:r>
              <a:rPr lang="en-US" dirty="0" err="1" smtClean="0"/>
              <a:t>tedioso</a:t>
            </a:r>
            <a:endParaRPr lang="en-US" dirty="0" smtClean="0"/>
          </a:p>
          <a:p>
            <a:pPr lvl="1"/>
            <a:r>
              <a:rPr lang="en-US" dirty="0" err="1" smtClean="0"/>
              <a:t>Puede</a:t>
            </a:r>
            <a:r>
              <a:rPr lang="en-US" dirty="0" smtClean="0"/>
              <a:t> </a:t>
            </a:r>
            <a:r>
              <a:rPr lang="en-US" dirty="0" err="1" smtClean="0"/>
              <a:t>necesitar</a:t>
            </a:r>
            <a:r>
              <a:rPr lang="en-US" dirty="0" smtClean="0"/>
              <a:t> </a:t>
            </a:r>
            <a:r>
              <a:rPr lang="en-US" dirty="0" err="1" smtClean="0"/>
              <a:t>expertos</a:t>
            </a:r>
            <a:r>
              <a:rPr lang="en-US" dirty="0" smtClean="0"/>
              <a:t> para </a:t>
            </a:r>
            <a:r>
              <a:rPr lang="en-US" dirty="0" err="1" smtClean="0"/>
              <a:t>relizar</a:t>
            </a:r>
            <a:r>
              <a:rPr lang="en-US" dirty="0" smtClean="0"/>
              <a:t> un </a:t>
            </a:r>
            <a:r>
              <a:rPr lang="en-US" dirty="0" err="1" smtClean="0"/>
              <a:t>etiquetado</a:t>
            </a:r>
            <a:r>
              <a:rPr lang="en-US" dirty="0" smtClean="0"/>
              <a:t> </a:t>
            </a:r>
            <a:r>
              <a:rPr lang="en-US" dirty="0" err="1" smtClean="0"/>
              <a:t>confiable</a:t>
            </a:r>
            <a:r>
              <a:rPr lang="en-US" dirty="0" smtClean="0"/>
              <a:t>. </a:t>
            </a:r>
            <a:endParaRPr lang="es-419" dirty="0"/>
          </a:p>
        </p:txBody>
      </p:sp>
      <p:pic>
        <p:nvPicPr>
          <p:cNvPr id="4" name="Picture 3"/>
          <p:cNvPicPr>
            <a:picLocks noChangeAspect="1"/>
          </p:cNvPicPr>
          <p:nvPr/>
        </p:nvPicPr>
        <p:blipFill rotWithShape="1">
          <a:blip r:embed="rId2"/>
          <a:srcRect l="6749" r="2825"/>
          <a:stretch/>
        </p:blipFill>
        <p:spPr>
          <a:xfrm>
            <a:off x="6989045" y="1266735"/>
            <a:ext cx="1932317" cy="2771775"/>
          </a:xfrm>
          <a:prstGeom prst="rect">
            <a:avLst/>
          </a:prstGeom>
        </p:spPr>
      </p:pic>
    </p:spTree>
    <p:extLst>
      <p:ext uri="{BB962C8B-B14F-4D97-AF65-F5344CB8AC3E}">
        <p14:creationId xmlns:p14="http://schemas.microsoft.com/office/powerpoint/2010/main" val="249850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a:t>
            </a:r>
            <a:endParaRPr lang="es-419" dirty="0"/>
          </a:p>
        </p:txBody>
      </p:sp>
      <p:sp>
        <p:nvSpPr>
          <p:cNvPr id="3" name="Content Placeholder 2"/>
          <p:cNvSpPr>
            <a:spLocks noGrp="1"/>
          </p:cNvSpPr>
          <p:nvPr>
            <p:ph idx="1"/>
          </p:nvPr>
        </p:nvSpPr>
        <p:spPr/>
        <p:txBody>
          <a:bodyPr/>
          <a:lstStyle/>
          <a:p>
            <a:r>
              <a:rPr lang="en-US" b="1" dirty="0" smtClean="0"/>
              <a:t>Idea general: </a:t>
            </a:r>
            <a:r>
              <a:rPr lang="en-US" dirty="0" err="1" smtClean="0"/>
              <a:t>Utilizando</a:t>
            </a:r>
            <a:r>
              <a:rPr lang="en-US" dirty="0" smtClean="0"/>
              <a:t> ambos, </a:t>
            </a:r>
            <a:r>
              <a:rPr lang="en-US" dirty="0" err="1" smtClean="0"/>
              <a:t>datos</a:t>
            </a:r>
            <a:r>
              <a:rPr lang="en-US" dirty="0" smtClean="0"/>
              <a:t> </a:t>
            </a:r>
            <a:r>
              <a:rPr lang="en-US" dirty="0" err="1" smtClean="0"/>
              <a:t>etiquetados</a:t>
            </a:r>
            <a:r>
              <a:rPr lang="en-US" dirty="0" smtClean="0"/>
              <a:t> y no </a:t>
            </a:r>
            <a:r>
              <a:rPr lang="en-US" dirty="0" err="1" smtClean="0"/>
              <a:t>etiqueteados</a:t>
            </a:r>
            <a:r>
              <a:rPr lang="en-US" dirty="0" smtClean="0"/>
              <a:t> se </a:t>
            </a:r>
            <a:r>
              <a:rPr lang="en-US" dirty="0" err="1" smtClean="0"/>
              <a:t>pueden</a:t>
            </a:r>
            <a:r>
              <a:rPr lang="en-US" dirty="0" smtClean="0"/>
              <a:t> </a:t>
            </a:r>
            <a:r>
              <a:rPr lang="en-US" dirty="0" err="1" smtClean="0"/>
              <a:t>construír</a:t>
            </a:r>
            <a:r>
              <a:rPr lang="en-US" dirty="0" smtClean="0"/>
              <a:t> </a:t>
            </a:r>
            <a:r>
              <a:rPr lang="en-US" dirty="0" err="1" smtClean="0"/>
              <a:t>modelos</a:t>
            </a:r>
            <a:r>
              <a:rPr lang="en-US" dirty="0" smtClean="0"/>
              <a:t> de </a:t>
            </a:r>
            <a:r>
              <a:rPr lang="en-US" dirty="0" err="1" smtClean="0"/>
              <a:t>aprendizajes</a:t>
            </a:r>
            <a:r>
              <a:rPr lang="en-US" dirty="0" smtClean="0"/>
              <a:t> tan Buenos o </a:t>
            </a:r>
            <a:r>
              <a:rPr lang="en-US" dirty="0" err="1" smtClean="0"/>
              <a:t>mejores</a:t>
            </a:r>
            <a:r>
              <a:rPr lang="en-US" dirty="0" smtClean="0"/>
              <a:t> que </a:t>
            </a:r>
            <a:r>
              <a:rPr lang="en-US" dirty="0" err="1" smtClean="0"/>
              <a:t>usando</a:t>
            </a:r>
            <a:r>
              <a:rPr lang="en-US" dirty="0" smtClean="0"/>
              <a:t> </a:t>
            </a:r>
            <a:r>
              <a:rPr lang="en-US" dirty="0" err="1" smtClean="0"/>
              <a:t>cada</a:t>
            </a:r>
            <a:r>
              <a:rPr lang="en-US" dirty="0" smtClean="0"/>
              <a:t> </a:t>
            </a:r>
            <a:r>
              <a:rPr lang="en-US" dirty="0" err="1" smtClean="0"/>
              <a:t>conjunto</a:t>
            </a:r>
            <a:r>
              <a:rPr lang="en-US" dirty="0" smtClean="0"/>
              <a:t> de </a:t>
            </a:r>
            <a:r>
              <a:rPr lang="en-US" dirty="0" err="1" smtClean="0"/>
              <a:t>datos</a:t>
            </a:r>
            <a:r>
              <a:rPr lang="en-US" dirty="0" smtClean="0"/>
              <a:t> </a:t>
            </a:r>
            <a:r>
              <a:rPr lang="en-US" dirty="0" err="1" smtClean="0"/>
              <a:t>por</a:t>
            </a:r>
            <a:r>
              <a:rPr lang="en-US" dirty="0" smtClean="0"/>
              <a:t> </a:t>
            </a:r>
            <a:r>
              <a:rPr lang="en-US" dirty="0" err="1" smtClean="0"/>
              <a:t>separado</a:t>
            </a:r>
            <a:r>
              <a:rPr lang="en-US" dirty="0" smtClean="0"/>
              <a:t>.</a:t>
            </a:r>
          </a:p>
          <a:p>
            <a:endParaRPr lang="en-US" dirty="0"/>
          </a:p>
          <a:p>
            <a:pPr lvl="1"/>
            <a:r>
              <a:rPr lang="en-US" dirty="0" smtClean="0"/>
              <a:t>Semi supervised Learning Classifier/Regression</a:t>
            </a:r>
          </a:p>
          <a:p>
            <a:pPr lvl="1"/>
            <a:r>
              <a:rPr lang="en-US" dirty="0" smtClean="0"/>
              <a:t>Semi </a:t>
            </a:r>
            <a:r>
              <a:rPr lang="en-US" dirty="0" err="1" smtClean="0"/>
              <a:t>unsupservised</a:t>
            </a:r>
            <a:r>
              <a:rPr lang="en-US" dirty="0" smtClean="0"/>
              <a:t> Learning -Clustering</a:t>
            </a:r>
          </a:p>
          <a:p>
            <a:pPr marL="0" indent="0">
              <a:buNone/>
            </a:pPr>
            <a:r>
              <a:rPr lang="en-US" dirty="0"/>
              <a:t/>
            </a:r>
            <a:br>
              <a:rPr lang="en-US" dirty="0"/>
            </a:br>
            <a:endParaRPr lang="es-419" dirty="0"/>
          </a:p>
        </p:txBody>
      </p:sp>
    </p:spTree>
    <p:extLst>
      <p:ext uri="{BB962C8B-B14F-4D97-AF65-F5344CB8AC3E}">
        <p14:creationId xmlns:p14="http://schemas.microsoft.com/office/powerpoint/2010/main" val="101414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Como </a:t>
            </a:r>
            <a:r>
              <a:rPr lang="en-US" dirty="0" err="1" smtClean="0"/>
              <a:t>ayuda</a:t>
            </a:r>
            <a:r>
              <a:rPr lang="en-US" dirty="0" smtClean="0"/>
              <a:t> </a:t>
            </a:r>
            <a:r>
              <a:rPr lang="en-US" dirty="0" err="1" smtClean="0"/>
              <a:t>los</a:t>
            </a:r>
            <a:r>
              <a:rPr lang="en-US" dirty="0" smtClean="0"/>
              <a:t> </a:t>
            </a:r>
            <a:r>
              <a:rPr lang="en-US" dirty="0" err="1" smtClean="0"/>
              <a:t>datos</a:t>
            </a:r>
            <a:r>
              <a:rPr lang="en-US" dirty="0" smtClean="0"/>
              <a:t> sin </a:t>
            </a:r>
            <a:r>
              <a:rPr lang="en-US" dirty="0" err="1" smtClean="0"/>
              <a:t>eitquetas</a:t>
            </a:r>
            <a:r>
              <a:rPr lang="en-US" dirty="0" smtClean="0"/>
              <a:t> (unlabeled data)</a:t>
            </a:r>
            <a:endParaRPr lang="es-419" dirty="0"/>
          </a:p>
        </p:txBody>
      </p:sp>
      <p:pic>
        <p:nvPicPr>
          <p:cNvPr id="5" name="Picture 4"/>
          <p:cNvPicPr>
            <a:picLocks noChangeAspect="1"/>
          </p:cNvPicPr>
          <p:nvPr/>
        </p:nvPicPr>
        <p:blipFill>
          <a:blip r:embed="rId2"/>
          <a:stretch>
            <a:fillRect/>
          </a:stretch>
        </p:blipFill>
        <p:spPr>
          <a:xfrm>
            <a:off x="5844540" y="2212178"/>
            <a:ext cx="5519861" cy="3845722"/>
          </a:xfrm>
          <a:prstGeom prst="rect">
            <a:avLst/>
          </a:prstGeom>
        </p:spPr>
      </p:pic>
      <p:pic>
        <p:nvPicPr>
          <p:cNvPr id="6" name="Content Placeholder 5"/>
          <p:cNvPicPr>
            <a:picLocks noGrp="1" noChangeAspect="1"/>
          </p:cNvPicPr>
          <p:nvPr>
            <p:ph idx="1"/>
          </p:nvPr>
        </p:nvPicPr>
        <p:blipFill>
          <a:blip r:embed="rId3"/>
          <a:stretch>
            <a:fillRect/>
          </a:stretch>
        </p:blipFill>
        <p:spPr>
          <a:xfrm>
            <a:off x="701446" y="2090258"/>
            <a:ext cx="4449674" cy="3967642"/>
          </a:xfrm>
          <a:prstGeom prst="rect">
            <a:avLst/>
          </a:prstGeom>
        </p:spPr>
      </p:pic>
    </p:spTree>
    <p:extLst>
      <p:ext uri="{BB962C8B-B14F-4D97-AF65-F5344CB8AC3E}">
        <p14:creationId xmlns:p14="http://schemas.microsoft.com/office/powerpoint/2010/main" val="157257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Tipos</a:t>
            </a:r>
            <a:endParaRPr lang="es-419" dirty="0"/>
          </a:p>
        </p:txBody>
      </p:sp>
      <p:sp>
        <p:nvSpPr>
          <p:cNvPr id="3" name="Content Placeholder 2"/>
          <p:cNvSpPr>
            <a:spLocks noGrp="1"/>
          </p:cNvSpPr>
          <p:nvPr>
            <p:ph idx="1"/>
          </p:nvPr>
        </p:nvSpPr>
        <p:spPr/>
        <p:txBody>
          <a:bodyPr/>
          <a:lstStyle/>
          <a:p>
            <a:r>
              <a:rPr lang="en-US" dirty="0" err="1" smtClean="0"/>
              <a:t>Métodos</a:t>
            </a:r>
            <a:r>
              <a:rPr lang="en-US" dirty="0" smtClean="0"/>
              <a:t> de auto </a:t>
            </a:r>
            <a:r>
              <a:rPr lang="en-US" dirty="0" err="1" smtClean="0"/>
              <a:t>etiquetado</a:t>
            </a:r>
            <a:r>
              <a:rPr lang="en-US" dirty="0" smtClean="0"/>
              <a:t>:</a:t>
            </a:r>
          </a:p>
          <a:p>
            <a:pPr lvl="1"/>
            <a:r>
              <a:rPr lang="en-US" dirty="0" err="1" smtClean="0"/>
              <a:t>Sel</a:t>
            </a:r>
            <a:r>
              <a:rPr lang="en-US" dirty="0" smtClean="0"/>
              <a:t> training</a:t>
            </a:r>
          </a:p>
          <a:p>
            <a:pPr lvl="1"/>
            <a:r>
              <a:rPr lang="en-US" dirty="0" err="1" smtClean="0"/>
              <a:t>Cotraining</a:t>
            </a:r>
            <a:endParaRPr lang="en-US" dirty="0" smtClean="0"/>
          </a:p>
          <a:p>
            <a:pPr lvl="1"/>
            <a:r>
              <a:rPr lang="en-US" dirty="0" smtClean="0"/>
              <a:t>Multiview </a:t>
            </a:r>
            <a:r>
              <a:rPr lang="en-US" dirty="0" err="1" smtClean="0"/>
              <a:t>learing</a:t>
            </a:r>
            <a:endParaRPr lang="en-US" dirty="0" smtClean="0"/>
          </a:p>
          <a:p>
            <a:r>
              <a:rPr lang="en-US" dirty="0" err="1" smtClean="0"/>
              <a:t>Métodos</a:t>
            </a:r>
            <a:r>
              <a:rPr lang="en-US" dirty="0" smtClean="0"/>
              <a:t> </a:t>
            </a:r>
            <a:r>
              <a:rPr lang="en-US" dirty="0" err="1" smtClean="0"/>
              <a:t>basados</a:t>
            </a:r>
            <a:r>
              <a:rPr lang="en-US" dirty="0" smtClean="0"/>
              <a:t> </a:t>
            </a:r>
            <a:r>
              <a:rPr lang="en-US" dirty="0" err="1" smtClean="0"/>
              <a:t>en</a:t>
            </a:r>
            <a:r>
              <a:rPr lang="en-US" dirty="0" smtClean="0"/>
              <a:t> </a:t>
            </a:r>
            <a:r>
              <a:rPr lang="en-US" dirty="0" err="1" smtClean="0"/>
              <a:t>grafos</a:t>
            </a:r>
            <a:endParaRPr lang="en-US" dirty="0" smtClean="0"/>
          </a:p>
          <a:p>
            <a:r>
              <a:rPr lang="en-US" dirty="0" smtClean="0"/>
              <a:t>SVM (</a:t>
            </a:r>
            <a:r>
              <a:rPr lang="en-US" dirty="0" err="1" smtClean="0"/>
              <a:t>tranductivo</a:t>
            </a:r>
            <a:r>
              <a:rPr lang="en-US" dirty="0" smtClean="0"/>
              <a:t>)</a:t>
            </a:r>
          </a:p>
          <a:p>
            <a:r>
              <a:rPr lang="en-US" dirty="0" err="1"/>
              <a:t>Módelos</a:t>
            </a:r>
            <a:r>
              <a:rPr lang="en-US" dirty="0"/>
              <a:t> </a:t>
            </a:r>
            <a:r>
              <a:rPr lang="en-US" dirty="0" err="1"/>
              <a:t>Generativos</a:t>
            </a:r>
            <a:endParaRPr lang="en-US" dirty="0"/>
          </a:p>
          <a:p>
            <a:r>
              <a:rPr lang="en-US" dirty="0" err="1" smtClean="0"/>
              <a:t>Métodos</a:t>
            </a:r>
            <a:r>
              <a:rPr lang="en-US" dirty="0" smtClean="0"/>
              <a:t> de </a:t>
            </a:r>
            <a:r>
              <a:rPr lang="en-US" dirty="0" err="1" smtClean="0"/>
              <a:t>ensamblaje</a:t>
            </a:r>
            <a:endParaRPr lang="es-419" dirty="0"/>
          </a:p>
        </p:txBody>
      </p:sp>
    </p:spTree>
    <p:extLst>
      <p:ext uri="{BB962C8B-B14F-4D97-AF65-F5344CB8AC3E}">
        <p14:creationId xmlns:p14="http://schemas.microsoft.com/office/powerpoint/2010/main" val="29220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normAutofit/>
          </a:bodyPr>
          <a:lstStyle/>
          <a:p>
            <a:r>
              <a:rPr lang="en-US" dirty="0" err="1" smtClean="0"/>
              <a:t>Entrenar</a:t>
            </a:r>
            <a:r>
              <a:rPr lang="en-US" dirty="0" smtClean="0"/>
              <a:t> un </a:t>
            </a:r>
            <a:r>
              <a:rPr lang="en-US" dirty="0" err="1" smtClean="0"/>
              <a:t>modelo</a:t>
            </a:r>
            <a:r>
              <a:rPr lang="en-US" dirty="0" smtClean="0"/>
              <a:t> de </a:t>
            </a:r>
            <a:r>
              <a:rPr lang="en-US" dirty="0" err="1" smtClean="0"/>
              <a:t>clasificador</a:t>
            </a:r>
            <a:r>
              <a:rPr lang="en-US" dirty="0" smtClean="0"/>
              <a:t> con </a:t>
            </a:r>
            <a:r>
              <a:rPr lang="en-US" dirty="0" err="1" smtClean="0"/>
              <a:t>datos</a:t>
            </a:r>
            <a:r>
              <a:rPr lang="en-US" dirty="0" smtClean="0"/>
              <a:t> </a:t>
            </a:r>
            <a:r>
              <a:rPr lang="en-US" dirty="0" err="1" smtClean="0"/>
              <a:t>etiquetados</a:t>
            </a:r>
            <a:r>
              <a:rPr lang="en-US" dirty="0" smtClean="0"/>
              <a:t> </a:t>
            </a:r>
          </a:p>
          <a:p>
            <a:r>
              <a:rPr lang="en-US" dirty="0" err="1" smtClean="0"/>
              <a:t>Usar</a:t>
            </a:r>
            <a:r>
              <a:rPr lang="en-US" dirty="0" smtClean="0"/>
              <a:t> el model </a:t>
            </a:r>
            <a:r>
              <a:rPr lang="en-US" dirty="0" err="1" smtClean="0"/>
              <a:t>en</a:t>
            </a:r>
            <a:r>
              <a:rPr lang="en-US" dirty="0" smtClean="0"/>
              <a:t> </a:t>
            </a:r>
            <a:r>
              <a:rPr lang="en-US" dirty="0" err="1" smtClean="0"/>
              <a:t>los</a:t>
            </a:r>
            <a:r>
              <a:rPr lang="en-US" dirty="0" smtClean="0"/>
              <a:t> </a:t>
            </a:r>
            <a:r>
              <a:rPr lang="en-US" dirty="0" err="1" smtClean="0"/>
              <a:t>datos</a:t>
            </a:r>
            <a:r>
              <a:rPr lang="en-US" dirty="0" smtClean="0"/>
              <a:t> no </a:t>
            </a:r>
            <a:r>
              <a:rPr lang="en-US" dirty="0" err="1" smtClean="0"/>
              <a:t>etiquetados</a:t>
            </a:r>
            <a:endParaRPr lang="en-US" dirty="0"/>
          </a:p>
          <a:p>
            <a:r>
              <a:rPr lang="en-US" dirty="0" err="1" smtClean="0"/>
              <a:t>Añadir</a:t>
            </a:r>
            <a:r>
              <a:rPr lang="en-US" dirty="0" smtClean="0"/>
              <a:t> </a:t>
            </a:r>
            <a:r>
              <a:rPr lang="en-US" dirty="0" err="1" smtClean="0"/>
              <a:t>los</a:t>
            </a:r>
            <a:r>
              <a:rPr lang="en-US" dirty="0" smtClean="0"/>
              <a:t> </a:t>
            </a:r>
            <a:r>
              <a:rPr lang="en-US" dirty="0" err="1" smtClean="0"/>
              <a:t>datos</a:t>
            </a:r>
            <a:r>
              <a:rPr lang="en-US" dirty="0" smtClean="0"/>
              <a:t> </a:t>
            </a:r>
            <a:r>
              <a:rPr lang="en-US" dirty="0" err="1" smtClean="0"/>
              <a:t>predicidos</a:t>
            </a:r>
            <a:r>
              <a:rPr lang="en-US" dirty="0" smtClean="0"/>
              <a:t> con alto </a:t>
            </a:r>
            <a:r>
              <a:rPr lang="en-US" dirty="0" err="1" smtClean="0"/>
              <a:t>nivel</a:t>
            </a:r>
            <a:r>
              <a:rPr lang="en-US" dirty="0" smtClean="0"/>
              <a:t> de </a:t>
            </a:r>
            <a:r>
              <a:rPr lang="en-US" dirty="0" err="1" smtClean="0"/>
              <a:t>confianza</a:t>
            </a:r>
            <a:r>
              <a:rPr lang="en-US" dirty="0" smtClean="0"/>
              <a:t> </a:t>
            </a:r>
            <a:r>
              <a:rPr lang="en-US" dirty="0" err="1" smtClean="0"/>
              <a:t>en</a:t>
            </a:r>
            <a:r>
              <a:rPr lang="en-US" dirty="0" smtClean="0"/>
              <a:t> el </a:t>
            </a:r>
            <a:r>
              <a:rPr lang="en-US" dirty="0" err="1" smtClean="0"/>
              <a:t>conjunto</a:t>
            </a:r>
            <a:r>
              <a:rPr lang="en-US" dirty="0" smtClean="0"/>
              <a:t> de </a:t>
            </a:r>
            <a:r>
              <a:rPr lang="en-US" dirty="0" err="1" smtClean="0"/>
              <a:t>entrenamiento</a:t>
            </a:r>
            <a:r>
              <a:rPr lang="en-US" dirty="0" smtClean="0"/>
              <a:t>.</a:t>
            </a:r>
          </a:p>
          <a:p>
            <a:r>
              <a:rPr lang="en-US" dirty="0" smtClean="0"/>
              <a:t>Re-</a:t>
            </a:r>
            <a:r>
              <a:rPr lang="en-US" dirty="0" err="1" smtClean="0"/>
              <a:t>entrenar</a:t>
            </a:r>
            <a:r>
              <a:rPr lang="en-US" dirty="0" smtClean="0"/>
              <a:t> el model. </a:t>
            </a:r>
          </a:p>
          <a:p>
            <a:pPr marL="0" indent="0">
              <a:buNone/>
            </a:pPr>
            <a:endParaRPr lang="en-US" dirty="0"/>
          </a:p>
          <a:p>
            <a:pPr marL="0" indent="0">
              <a:buNone/>
            </a:pPr>
            <a:r>
              <a:rPr lang="en-US" dirty="0"/>
              <a:t/>
            </a:r>
            <a:br>
              <a:rPr lang="en-US" dirty="0"/>
            </a:br>
            <a:endParaRPr lang="es-419" dirty="0"/>
          </a:p>
        </p:txBody>
      </p:sp>
    </p:spTree>
    <p:extLst>
      <p:ext uri="{BB962C8B-B14F-4D97-AF65-F5344CB8AC3E}">
        <p14:creationId xmlns:p14="http://schemas.microsoft.com/office/powerpoint/2010/main" val="20372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sp>
        <p:nvSpPr>
          <p:cNvPr id="3" name="Content Placeholder 2"/>
          <p:cNvSpPr>
            <a:spLocks noGrp="1"/>
          </p:cNvSpPr>
          <p:nvPr>
            <p:ph idx="1"/>
          </p:nvPr>
        </p:nvSpPr>
        <p:spPr/>
        <p:txBody>
          <a:bodyPr/>
          <a:lstStyle/>
          <a:p>
            <a:pPr marL="0" indent="0">
              <a:buNone/>
            </a:pPr>
            <a:r>
              <a:rPr lang="en-US" dirty="0" err="1"/>
              <a:t>Ventajas</a:t>
            </a:r>
            <a:endParaRPr lang="en-US" dirty="0"/>
          </a:p>
          <a:p>
            <a:pPr marL="0" indent="0">
              <a:buNone/>
            </a:pPr>
            <a:r>
              <a:rPr lang="en-US" dirty="0"/>
              <a:t>Simple de </a:t>
            </a:r>
            <a:r>
              <a:rPr lang="en-US" dirty="0" err="1"/>
              <a:t>implentar</a:t>
            </a:r>
            <a:r>
              <a:rPr lang="en-US" dirty="0"/>
              <a:t>.</a:t>
            </a:r>
          </a:p>
          <a:p>
            <a:pPr marL="0" indent="0">
              <a:buNone/>
            </a:pPr>
            <a:r>
              <a:rPr lang="en-US" dirty="0" err="1"/>
              <a:t>Es</a:t>
            </a:r>
            <a:r>
              <a:rPr lang="en-US" dirty="0"/>
              <a:t> un </a:t>
            </a:r>
            <a:r>
              <a:rPr lang="en-US" dirty="0" err="1"/>
              <a:t>método</a:t>
            </a:r>
            <a:r>
              <a:rPr lang="en-US" dirty="0"/>
              <a:t> que </a:t>
            </a:r>
            <a:r>
              <a:rPr lang="en-US" dirty="0" err="1"/>
              <a:t>envuelve</a:t>
            </a:r>
            <a:r>
              <a:rPr lang="en-US" dirty="0"/>
              <a:t> </a:t>
            </a:r>
            <a:r>
              <a:rPr lang="en-US" dirty="0" err="1"/>
              <a:t>los</a:t>
            </a:r>
            <a:r>
              <a:rPr lang="en-US" dirty="0"/>
              <a:t> </a:t>
            </a:r>
            <a:r>
              <a:rPr lang="en-US" dirty="0" err="1"/>
              <a:t>otros</a:t>
            </a:r>
            <a:r>
              <a:rPr lang="en-US" dirty="0"/>
              <a:t> </a:t>
            </a:r>
            <a:r>
              <a:rPr lang="en-US" dirty="0" err="1"/>
              <a:t>clasificadores</a:t>
            </a:r>
            <a:r>
              <a:rPr lang="en-US" dirty="0"/>
              <a:t>.</a:t>
            </a:r>
          </a:p>
          <a:p>
            <a:pPr marL="0" indent="0">
              <a:buNone/>
            </a:pPr>
            <a:endParaRPr lang="en-US" dirty="0"/>
          </a:p>
          <a:p>
            <a:pPr marL="0" indent="0">
              <a:buNone/>
            </a:pPr>
            <a:r>
              <a:rPr lang="en-US" dirty="0" err="1"/>
              <a:t>Desventajas</a:t>
            </a:r>
            <a:endParaRPr lang="en-US" dirty="0"/>
          </a:p>
          <a:p>
            <a:pPr marL="0" indent="0">
              <a:buNone/>
            </a:pPr>
            <a:r>
              <a:rPr lang="en-US" dirty="0"/>
              <a:t>Un Error </a:t>
            </a:r>
            <a:r>
              <a:rPr lang="en-US" dirty="0" err="1"/>
              <a:t>en</a:t>
            </a:r>
            <a:r>
              <a:rPr lang="en-US" dirty="0"/>
              <a:t> la </a:t>
            </a:r>
            <a:r>
              <a:rPr lang="en-US" dirty="0" err="1"/>
              <a:t>predicción</a:t>
            </a:r>
            <a:r>
              <a:rPr lang="en-US" dirty="0"/>
              <a:t> se </a:t>
            </a:r>
            <a:r>
              <a:rPr lang="en-US" dirty="0" err="1"/>
              <a:t>puede</a:t>
            </a:r>
            <a:r>
              <a:rPr lang="en-US" dirty="0"/>
              <a:t> </a:t>
            </a:r>
            <a:r>
              <a:rPr lang="en-US" dirty="0" err="1"/>
              <a:t>reesforzar</a:t>
            </a:r>
            <a:r>
              <a:rPr lang="en-US" dirty="0"/>
              <a:t> </a:t>
            </a:r>
            <a:r>
              <a:rPr lang="en-US" dirty="0" err="1"/>
              <a:t>fácilmente</a:t>
            </a:r>
            <a:r>
              <a:rPr lang="en-US" dirty="0"/>
              <a:t> y </a:t>
            </a:r>
            <a:r>
              <a:rPr lang="en-US" dirty="0" err="1"/>
              <a:t>crear</a:t>
            </a:r>
            <a:r>
              <a:rPr lang="en-US" dirty="0"/>
              <a:t> un </a:t>
            </a:r>
            <a:r>
              <a:rPr lang="en-US" dirty="0" err="1"/>
              <a:t>modelo</a:t>
            </a:r>
            <a:r>
              <a:rPr lang="en-US" dirty="0"/>
              <a:t> </a:t>
            </a:r>
            <a:r>
              <a:rPr lang="en-US" dirty="0" err="1"/>
              <a:t>érroneo</a:t>
            </a:r>
            <a:endParaRPr lang="en-US" dirty="0"/>
          </a:p>
          <a:p>
            <a:endParaRPr lang="es-419" dirty="0"/>
          </a:p>
        </p:txBody>
      </p:sp>
    </p:spTree>
    <p:extLst>
      <p:ext uri="{BB962C8B-B14F-4D97-AF65-F5344CB8AC3E}">
        <p14:creationId xmlns:p14="http://schemas.microsoft.com/office/powerpoint/2010/main" val="14516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training</a:t>
            </a:r>
            <a:endParaRPr lang="es-419" dirty="0"/>
          </a:p>
        </p:txBody>
      </p:sp>
      <p:pic>
        <p:nvPicPr>
          <p:cNvPr id="5" name="Picture 4"/>
          <p:cNvPicPr>
            <a:picLocks noChangeAspect="1"/>
          </p:cNvPicPr>
          <p:nvPr/>
        </p:nvPicPr>
        <p:blipFill>
          <a:blip r:embed="rId2"/>
          <a:stretch>
            <a:fillRect/>
          </a:stretch>
        </p:blipFill>
        <p:spPr>
          <a:xfrm>
            <a:off x="6368593" y="2118360"/>
            <a:ext cx="5248240" cy="4183380"/>
          </a:xfrm>
          <a:prstGeom prst="rect">
            <a:avLst/>
          </a:prstGeom>
        </p:spPr>
      </p:pic>
      <p:pic>
        <p:nvPicPr>
          <p:cNvPr id="6" name="Content Placeholder 5"/>
          <p:cNvPicPr>
            <a:picLocks noGrp="1" noChangeAspect="1"/>
          </p:cNvPicPr>
          <p:nvPr>
            <p:ph idx="1"/>
          </p:nvPr>
        </p:nvPicPr>
        <p:blipFill>
          <a:blip r:embed="rId3"/>
          <a:stretch>
            <a:fillRect/>
          </a:stretch>
        </p:blipFill>
        <p:spPr>
          <a:xfrm>
            <a:off x="646111" y="2052637"/>
            <a:ext cx="5221633" cy="4195762"/>
          </a:xfrm>
          <a:prstGeom prst="rect">
            <a:avLst/>
          </a:prstGeom>
        </p:spPr>
      </p:pic>
    </p:spTree>
    <p:extLst>
      <p:ext uri="{BB962C8B-B14F-4D97-AF65-F5344CB8AC3E}">
        <p14:creationId xmlns:p14="http://schemas.microsoft.com/office/powerpoint/2010/main" val="1038412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2034</TotalTime>
  <Words>820</Words>
  <Application>Microsoft Office PowerPoint</Application>
  <PresentationFormat>Widescreen</PresentationFormat>
  <Paragraphs>109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semi supervised learning &amp; self supervised learning </vt:lpstr>
      <vt:lpstr>Supervised  - Unsupervised learning</vt:lpstr>
      <vt:lpstr>Problema con datos etiquetados</vt:lpstr>
      <vt:lpstr>Semi-supervised learning</vt:lpstr>
      <vt:lpstr>Como ayuda los datos sin eitquetas (unlabeled data)</vt:lpstr>
      <vt:lpstr>Tipos</vt:lpstr>
      <vt:lpstr>Self training</vt:lpstr>
      <vt:lpstr>Self training</vt:lpstr>
      <vt:lpstr>Self training</vt:lpstr>
      <vt:lpstr>Cotraining</vt:lpstr>
      <vt:lpstr>Co-training</vt:lpstr>
      <vt:lpstr>Co-training</vt:lpstr>
      <vt:lpstr>Multiview</vt:lpstr>
      <vt:lpstr>Inductivo vs Transductivo</vt:lpstr>
      <vt:lpstr>Métodos basados en grafos</vt:lpstr>
      <vt:lpstr>Métodos basados en grafos</vt:lpstr>
      <vt:lpstr>SVM (Support vector machine)</vt:lpstr>
      <vt:lpstr>Self Supervised learning</vt:lpstr>
      <vt:lpstr>Self supervised learning</vt:lpstr>
      <vt:lpstr>Self supervised learning</vt:lpstr>
      <vt:lpstr>Self-supervised learning</vt:lpstr>
      <vt:lpstr>Unsupervised=self supervised?</vt:lpstr>
      <vt:lpstr>Analogía del pastel (2016 vs 2019)</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learning &amp; self supervised learning </dc:title>
  <dc:creator>Rodriguez Elizondo, Alejandro</dc:creator>
  <cp:keywords>CTPClassification=CTP_NT</cp:keywords>
  <cp:lastModifiedBy>Rodriguez Elizondo, Alejandro</cp:lastModifiedBy>
  <cp:revision>78</cp:revision>
  <dcterms:created xsi:type="dcterms:W3CDTF">2019-07-16T03:06:29Z</dcterms:created>
  <dcterms:modified xsi:type="dcterms:W3CDTF">2019-07-18T23:16:03Z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c1fe2fb3-d82d-4e4e-9ed5-9a4ed0c6eede</vt:lpwstr>
  </property>
  <property fmtid="{D5CDD505-2E9C-101B-9397-08002B2CF9AE}" pid="3" name="CTP_TimeStamp">
    <vt:lpwstr>2019-07-18 23:16:03Z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