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3" r:id="rId6"/>
    <p:sldId id="258" r:id="rId7"/>
    <p:sldId id="262" r:id="rId8"/>
    <p:sldId id="259" r:id="rId9"/>
    <p:sldId id="273" r:id="rId10"/>
    <p:sldId id="272" r:id="rId11"/>
    <p:sldId id="260" r:id="rId12"/>
    <p:sldId id="265" r:id="rId13"/>
    <p:sldId id="266" r:id="rId14"/>
    <p:sldId id="267" r:id="rId15"/>
    <p:sldId id="268" r:id="rId16"/>
    <p:sldId id="269" r:id="rId17"/>
    <p:sldId id="270" r:id="rId18"/>
    <p:sldId id="271" r:id="rId19"/>
    <p:sldId id="261" r:id="rId20"/>
    <p:sldId id="264"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704" autoAdjust="0"/>
  </p:normalViewPr>
  <p:slideViewPr>
    <p:cSldViewPr snapToGrid="0">
      <p:cViewPr varScale="1">
        <p:scale>
          <a:sx n="72" d="100"/>
          <a:sy n="72" d="100"/>
        </p:scale>
        <p:origin x="606" y="72"/>
      </p:cViewPr>
      <p:guideLst/>
    </p:cSldViewPr>
  </p:slideViewPr>
  <p:notesTextViewPr>
    <p:cViewPr>
      <p:scale>
        <a:sx n="3" d="2"/>
        <a:sy n="3" d="2"/>
      </p:scale>
      <p:origin x="0" y="0"/>
    </p:cViewPr>
  </p:notesTextViewPr>
  <p:notesViewPr>
    <p:cSldViewPr snapToGrid="0" showGuides="1">
      <p:cViewPr varScale="1">
        <p:scale>
          <a:sx n="79" d="100"/>
          <a:sy n="79" d="100"/>
        </p:scale>
        <p:origin x="234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8/21/2017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8/21/2017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2">
                    <a:lumMod val="20000"/>
                    <a:lumOff val="80000"/>
                  </a:schemeClr>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409693A-2307-4FDC-9539-08DC9083DDED}" type="datetime1">
              <a:rPr lang="en-US" smtClean="0"/>
              <a:t>8/21/2017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81940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hasCustomPrompt="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0011EA7-B10E-4739-92FE-8993461CC0B7}" type="datetime1">
              <a:rPr lang="en-US" smtClean="0"/>
              <a:t>8/21/2017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91661"/>
            <a:ext cx="2628900" cy="49090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91661"/>
            <a:ext cx="7734300" cy="49090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DC13F-2D2A-49BA-966D-6530A12E7C15}" type="datetime1">
              <a:rPr lang="en-US" smtClean="0"/>
              <a:t>8/21/2017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20E1C1-C26F-4479-A8BD-144B4C139DA5}" type="datetime1">
              <a:rPr lang="en-US" smtClean="0"/>
              <a:t>8/21/2017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361943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0515600" cy="2862262"/>
          </a:xfrm>
        </p:spPr>
        <p:txBody>
          <a:bodyPr anchor="b"/>
          <a:lstStyle>
            <a:lvl1pPr>
              <a:lnSpc>
                <a:spcPct val="100000"/>
              </a:lnSpc>
              <a:defRPr sz="6000"/>
            </a:lvl1pPr>
          </a:lstStyle>
          <a:p>
            <a:r>
              <a:rPr lang="en-US"/>
              <a:t>Click to edit Master title style</a:t>
            </a:r>
          </a:p>
        </p:txBody>
      </p:sp>
      <p:sp>
        <p:nvSpPr>
          <p:cNvPr id="3" name="Text Placeholder 2"/>
          <p:cNvSpPr>
            <a:spLocks noGrp="1"/>
          </p:cNvSpPr>
          <p:nvPr>
            <p:ph type="body" idx="1"/>
          </p:nvPr>
        </p:nvSpPr>
        <p:spPr>
          <a:xfrm>
            <a:off x="457200" y="4589463"/>
            <a:ext cx="10515600" cy="1500187"/>
          </a:xfrm>
        </p:spPr>
        <p:txBody>
          <a:bodyPr/>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8/21/2017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Content Placeholder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Date Placeholder 4"/>
          <p:cNvSpPr>
            <a:spLocks noGrp="1"/>
          </p:cNvSpPr>
          <p:nvPr>
            <p:ph type="dt" sz="half" idx="10"/>
          </p:nvPr>
        </p:nvSpPr>
        <p:spPr/>
        <p:txBody>
          <a:bodyPr/>
          <a:lstStyle/>
          <a:p>
            <a:fld id="{047BE74F-367A-4D3C-8AA7-FA60CCA05EAE}" type="datetime1">
              <a:rPr lang="en-US" smtClean="0"/>
              <a:t>8/21/2017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9150"/>
            <a:ext cx="10094976" cy="1152144"/>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Text Placeholder 4"/>
          <p:cNvSpPr>
            <a:spLocks noGrp="1"/>
          </p:cNvSpPr>
          <p:nvPr>
            <p:ph type="body" sz="quarter" idx="3"/>
          </p:nvPr>
        </p:nvSpPr>
        <p:spPr>
          <a:xfrm>
            <a:off x="5656753"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Date Placeholder 6"/>
          <p:cNvSpPr>
            <a:spLocks noGrp="1"/>
          </p:cNvSpPr>
          <p:nvPr>
            <p:ph type="dt" sz="half" idx="10"/>
          </p:nvPr>
        </p:nvSpPr>
        <p:spPr/>
        <p:txBody>
          <a:bodyPr/>
          <a:lstStyle/>
          <a:p>
            <a:fld id="{A79E3F9C-6465-4987-8E4E-615CFD4753AA}" type="datetime1">
              <a:rPr lang="en-US" smtClean="0"/>
              <a:t>8/21/2017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8/21/2017</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8/21/2017</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8/21/2017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800600" y="987425"/>
            <a:ext cx="5753100" cy="4613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8/21/2017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fld id="{00CABDA2-EB00-4A4D-86B7-63E286A484E5}" type="datetime1">
              <a:rPr lang="en-US" smtClean="0"/>
              <a:t>8/21/2017</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p15:clr>
            <a:srgbClr val="F26B43"/>
          </p15:clr>
        </p15:guide>
        <p15:guide id="1" pos="3840">
          <p15:clr>
            <a:srgbClr val="F26B43"/>
          </p15:clr>
        </p15:guide>
        <p15:guide id="2" pos="288">
          <p15:clr>
            <a:srgbClr val="F26B43"/>
          </p15:clr>
        </p15:guide>
        <p15:guide id="3" pos="6648">
          <p15:clr>
            <a:srgbClr val="F26B43"/>
          </p15:clr>
        </p15:guide>
        <p15:guide id="4" orient="horz" pos="3528">
          <p15:clr>
            <a:srgbClr val="F26B43"/>
          </p15:clr>
        </p15:guide>
        <p15:guide id="5" orient="horz" pos="112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numpy.scipy.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 y="480060"/>
            <a:ext cx="5772150" cy="2240280"/>
          </a:xfrm>
        </p:spPr>
        <p:txBody>
          <a:bodyPr>
            <a:normAutofit fontScale="90000"/>
          </a:bodyPr>
          <a:lstStyle/>
          <a:p>
            <a:r>
              <a:rPr lang="en-US" dirty="0"/>
              <a:t>Programming</a:t>
            </a:r>
            <a:br>
              <a:rPr lang="en-US" dirty="0"/>
            </a:br>
            <a:br>
              <a:rPr lang="en-US" dirty="0"/>
            </a:br>
            <a:r>
              <a:rPr lang="en-US" dirty="0"/>
              <a:t> linear algebra</a:t>
            </a:r>
            <a:br>
              <a:rPr lang="en-US" dirty="0"/>
            </a:br>
            <a:br>
              <a:rPr lang="en-US" dirty="0"/>
            </a:br>
            <a:r>
              <a:rPr lang="en-US" dirty="0"/>
              <a:t> things in python</a:t>
            </a:r>
          </a:p>
        </p:txBody>
      </p:sp>
      <p:sp>
        <p:nvSpPr>
          <p:cNvPr id="3" name="Subtitle 2"/>
          <p:cNvSpPr>
            <a:spLocks noGrp="1"/>
          </p:cNvSpPr>
          <p:nvPr>
            <p:ph type="subTitle" idx="1"/>
          </p:nvPr>
        </p:nvSpPr>
        <p:spPr>
          <a:xfrm>
            <a:off x="3547110" y="617538"/>
            <a:ext cx="9144000" cy="1655762"/>
          </a:xfrm>
        </p:spPr>
        <p:txBody>
          <a:bodyPr/>
          <a:lstStyle/>
          <a:p>
            <a:r>
              <a:rPr lang="en-US" sz="4400" dirty="0"/>
              <a:t>-How to comprehend in it</a:t>
            </a:r>
          </a:p>
          <a:p>
            <a:r>
              <a:rPr lang="en-US" sz="4400" dirty="0"/>
              <a:t>-Why should this matter</a:t>
            </a:r>
          </a:p>
          <a:p>
            <a:endParaRPr lang="en-US" dirty="0"/>
          </a:p>
        </p:txBody>
      </p:sp>
      <p:pic>
        <p:nvPicPr>
          <p:cNvPr id="5" name="Picture 4">
            <a:extLst>
              <a:ext uri="{FF2B5EF4-FFF2-40B4-BE49-F238E27FC236}">
                <a16:creationId xmlns:a16="http://schemas.microsoft.com/office/drawing/2014/main" id="{13B88C0D-5314-466D-9EC5-3B2F84E1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3212123"/>
            <a:ext cx="9525000" cy="3200400"/>
          </a:xfrm>
          <a:prstGeom prst="rect">
            <a:avLst/>
          </a:prstGeom>
        </p:spPr>
      </p:pic>
    </p:spTree>
    <p:extLst>
      <p:ext uri="{BB962C8B-B14F-4D97-AF65-F5344CB8AC3E}">
        <p14:creationId xmlns:p14="http://schemas.microsoft.com/office/powerpoint/2010/main" val="199088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E034C-81EC-4C87-BAB1-8570FAAAF31F}"/>
              </a:ext>
            </a:extLst>
          </p:cNvPr>
          <p:cNvSpPr>
            <a:spLocks noGrp="1"/>
          </p:cNvSpPr>
          <p:nvPr>
            <p:ph type="title"/>
          </p:nvPr>
        </p:nvSpPr>
        <p:spPr>
          <a:xfrm>
            <a:off x="457200" y="298751"/>
            <a:ext cx="10096500" cy="1150907"/>
          </a:xfrm>
        </p:spPr>
        <p:txBody>
          <a:bodyPr/>
          <a:lstStyle/>
          <a:p>
            <a:r>
              <a:rPr lang="en-US" dirty="0"/>
              <a:t>Data abstraction</a:t>
            </a:r>
          </a:p>
        </p:txBody>
      </p:sp>
      <p:sp>
        <p:nvSpPr>
          <p:cNvPr id="3" name="Content Placeholder 2">
            <a:extLst>
              <a:ext uri="{FF2B5EF4-FFF2-40B4-BE49-F238E27FC236}">
                <a16:creationId xmlns:a16="http://schemas.microsoft.com/office/drawing/2014/main" id="{251831A2-175A-4602-8C47-FCD1AB0C12FD}"/>
              </a:ext>
            </a:extLst>
          </p:cNvPr>
          <p:cNvSpPr>
            <a:spLocks noGrp="1"/>
          </p:cNvSpPr>
          <p:nvPr>
            <p:ph idx="1"/>
          </p:nvPr>
        </p:nvSpPr>
        <p:spPr>
          <a:xfrm>
            <a:off x="457200" y="1449658"/>
            <a:ext cx="10694020" cy="4516243"/>
          </a:xfrm>
        </p:spPr>
        <p:txBody>
          <a:bodyPr>
            <a:normAutofit fontScale="92500" lnSpcReduction="20000"/>
          </a:bodyPr>
          <a:lstStyle/>
          <a:p>
            <a:pPr lvl="0"/>
            <a:r>
              <a:rPr lang="en-US" b="1" dirty="0"/>
              <a:t>In OOP, you can have several classes which can implement a single interface</a:t>
            </a:r>
          </a:p>
          <a:p>
            <a:pPr lvl="0"/>
            <a:r>
              <a:rPr lang="en-US" b="1" dirty="0"/>
              <a:t>A client of that interface doesn’t require the specifics used in the implementation of interface</a:t>
            </a:r>
          </a:p>
          <a:p>
            <a:pPr lvl="0"/>
            <a:r>
              <a:rPr lang="en-US" b="1" dirty="0"/>
              <a:t>In linear algebra, we have a field representing the data abstraction (it’s best to think of fields like a class which implements pure functions such as +,-,*,%</a:t>
            </a:r>
          </a:p>
          <a:p>
            <a:pPr lvl="0"/>
            <a:r>
              <a:rPr lang="en-US" b="1" dirty="0"/>
              <a:t>As long as the implantation of the fields in a class follows the rules of linear algebra, we can utilize linear algebra in whatever application we choose to follow. This generality via fields provides versatility in programming whatever. </a:t>
            </a:r>
          </a:p>
          <a:p>
            <a:pPr lvl="0"/>
            <a:r>
              <a:rPr lang="en-US" b="1" dirty="0" err="1"/>
              <a:t>I.e</a:t>
            </a:r>
            <a:r>
              <a:rPr lang="en-US" b="1" dirty="0"/>
              <a:t> the field of real numbers, cardinality, can aid in computing computer graphics through its ties to geometry</a:t>
            </a:r>
          </a:p>
          <a:p>
            <a:pPr lvl="0"/>
            <a:r>
              <a:rPr lang="en-US" b="1" dirty="0"/>
              <a:t>Binary and other base numbers can be used in cryptography </a:t>
            </a:r>
          </a:p>
          <a:p>
            <a:pPr lvl="0"/>
            <a:r>
              <a:rPr lang="en-US" b="1" dirty="0"/>
              <a:t>Signal processing and other processes dynamic in nature such as load balancing a network or polymorphic engines which change/time require complex numbers</a:t>
            </a:r>
          </a:p>
          <a:p>
            <a:pPr lvl="0"/>
            <a:r>
              <a:rPr lang="en-US" b="1" dirty="0"/>
              <a:t>Python features many of these data structures making the barrier to entry into linear algebra implementation lower</a:t>
            </a:r>
          </a:p>
          <a:p>
            <a:endParaRPr lang="en-US" dirty="0"/>
          </a:p>
        </p:txBody>
      </p:sp>
    </p:spTree>
    <p:extLst>
      <p:ext uri="{BB962C8B-B14F-4D97-AF65-F5344CB8AC3E}">
        <p14:creationId xmlns:p14="http://schemas.microsoft.com/office/powerpoint/2010/main" val="199801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4C38-F7D8-4AD7-AC18-7CAFC4A7EA5B}"/>
              </a:ext>
            </a:extLst>
          </p:cNvPr>
          <p:cNvSpPr>
            <a:spLocks noGrp="1"/>
          </p:cNvSpPr>
          <p:nvPr>
            <p:ph type="title"/>
          </p:nvPr>
        </p:nvSpPr>
        <p:spPr>
          <a:xfrm>
            <a:off x="412596" y="377789"/>
            <a:ext cx="10096500" cy="1150907"/>
          </a:xfrm>
        </p:spPr>
        <p:txBody>
          <a:bodyPr/>
          <a:lstStyle/>
          <a:p>
            <a:r>
              <a:rPr lang="en-US" dirty="0"/>
              <a:t>Comprehensions p1</a:t>
            </a:r>
          </a:p>
        </p:txBody>
      </p:sp>
      <p:sp>
        <p:nvSpPr>
          <p:cNvPr id="4" name="Rectangle 1">
            <a:extLst>
              <a:ext uri="{FF2B5EF4-FFF2-40B4-BE49-F238E27FC236}">
                <a16:creationId xmlns:a16="http://schemas.microsoft.com/office/drawing/2014/main" id="{354D40B6-BD4D-45F2-855B-B37B2C21C06C}"/>
              </a:ext>
            </a:extLst>
          </p:cNvPr>
          <p:cNvSpPr>
            <a:spLocks noGrp="1" noChangeArrowheads="1"/>
          </p:cNvSpPr>
          <p:nvPr>
            <p:ph idx="1"/>
          </p:nvPr>
        </p:nvSpPr>
        <p:spPr bwMode="auto">
          <a:xfrm>
            <a:off x="6998869" y="1215246"/>
            <a:ext cx="382989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Ex. (Math)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S = {x² : x in {0 ... 9}}</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latin typeface="Arial Unicode MS" panose="020B0604020202020204" pitchFamily="34" charset="-128"/>
              </a:rPr>
              <a:t>V = (1, 2, 4, 8, ..., 2¹²)</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latin typeface="Arial Unicode MS" panose="020B0604020202020204" pitchFamily="34" charset="-128"/>
              </a:rPr>
              <a:t>M = {x | x in S and x even}</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E85E708-03C9-48DE-A9B4-A44E709633A7}"/>
              </a:ext>
            </a:extLst>
          </p:cNvPr>
          <p:cNvSpPr/>
          <p:nvPr/>
        </p:nvSpPr>
        <p:spPr>
          <a:xfrm>
            <a:off x="182135" y="1584161"/>
            <a:ext cx="6140605" cy="2768963"/>
          </a:xfrm>
          <a:prstGeom prst="rect">
            <a:avLst/>
          </a:prstGeom>
        </p:spPr>
        <p:txBody>
          <a:bodyPr wrap="square">
            <a:spAutoFit/>
          </a:bodyPr>
          <a:lstStyle/>
          <a:p>
            <a:pPr marL="342900" marR="0" lvl="0" indent="-342900">
              <a:lnSpc>
                <a:spcPct val="115000"/>
              </a:lnSpc>
              <a:spcBef>
                <a:spcPts val="0"/>
              </a:spcBef>
              <a:spcAft>
                <a:spcPts val="1000"/>
              </a:spcAft>
              <a:buFont typeface="+mj-lt"/>
              <a:buAutoNum type="arabicPeriod"/>
            </a:pPr>
            <a:r>
              <a:rPr lang="en-US" b="1" dirty="0">
                <a:solidFill>
                  <a:schemeClr val="bg1"/>
                </a:solidFill>
                <a:latin typeface="Arial" panose="020B0604020202020204" pitchFamily="34" charset="0"/>
              </a:rPr>
              <a:t>Comprehension is an excellent example of this as it allows the engineer to produce a list, set, array, or dictionary through an expression</a:t>
            </a:r>
          </a:p>
          <a:p>
            <a:pPr marL="342900" marR="0" lvl="0" indent="-342900">
              <a:lnSpc>
                <a:spcPct val="115000"/>
              </a:lnSpc>
              <a:spcBef>
                <a:spcPts val="0"/>
              </a:spcBef>
              <a:spcAft>
                <a:spcPts val="1000"/>
              </a:spcAft>
              <a:buFont typeface="Symbol" panose="05050102010706020507" pitchFamily="18" charset="2"/>
              <a:buChar char=""/>
            </a:pPr>
            <a:r>
              <a:rPr lang="en-US" b="1" dirty="0">
                <a:solidFill>
                  <a:schemeClr val="bg1"/>
                </a:solidFill>
                <a:latin typeface="Arial" panose="020B0604020202020204" pitchFamily="34" charset="0"/>
              </a:rPr>
              <a:t>Concise and readable, it utilizes functional programming and is universally accessible. Allows to write a procedure with very little code, usually within one line, also resembles the notation mathematicians use to describes sets</a:t>
            </a:r>
          </a:p>
        </p:txBody>
      </p:sp>
      <p:sp>
        <p:nvSpPr>
          <p:cNvPr id="15" name="TextBox 14">
            <a:extLst>
              <a:ext uri="{FF2B5EF4-FFF2-40B4-BE49-F238E27FC236}">
                <a16:creationId xmlns:a16="http://schemas.microsoft.com/office/drawing/2014/main" id="{AC04A5B1-1569-4844-BB91-BAB9FF5AFE5A}"/>
              </a:ext>
            </a:extLst>
          </p:cNvPr>
          <p:cNvSpPr txBox="1"/>
          <p:nvPr/>
        </p:nvSpPr>
        <p:spPr>
          <a:xfrm>
            <a:off x="6824545" y="2895836"/>
            <a:ext cx="5073805" cy="1569660"/>
          </a:xfrm>
          <a:prstGeom prst="rect">
            <a:avLst/>
          </a:prstGeom>
          <a:noFill/>
          <a:ln>
            <a:noFill/>
          </a:ln>
        </p:spPr>
        <p:txBody>
          <a:bodyPr wrap="square" rtlCol="0">
            <a:spAutoFit/>
          </a:bodyPr>
          <a:lstStyle/>
          <a:p>
            <a:r>
              <a:rPr lang="en-US" sz="2400" dirty="0"/>
              <a:t>&gt;&gt;&gt; S = [x**2 for x in range(10)]</a:t>
            </a:r>
          </a:p>
          <a:p>
            <a:r>
              <a:rPr lang="en-US" sz="2400" dirty="0"/>
              <a:t>&gt;&gt;&gt; V = [2**</a:t>
            </a:r>
            <a:r>
              <a:rPr lang="en-US" sz="2400" dirty="0" err="1"/>
              <a:t>i</a:t>
            </a:r>
            <a:r>
              <a:rPr lang="en-US" sz="2400" dirty="0"/>
              <a:t> for </a:t>
            </a:r>
            <a:r>
              <a:rPr lang="en-US" sz="2400" dirty="0" err="1"/>
              <a:t>i</a:t>
            </a:r>
            <a:r>
              <a:rPr lang="en-US" sz="2400" dirty="0"/>
              <a:t> in range(13)]</a:t>
            </a:r>
          </a:p>
          <a:p>
            <a:r>
              <a:rPr lang="en-US" sz="2400" dirty="0"/>
              <a:t>&gt;&gt;&gt; M = [x for x in S if x % 2 == 0]</a:t>
            </a:r>
          </a:p>
          <a:p>
            <a:r>
              <a:rPr lang="en-US" sz="2400" dirty="0"/>
              <a:t>&gt;&gt;&gt; print S; print V; print M</a:t>
            </a:r>
          </a:p>
        </p:txBody>
      </p:sp>
    </p:spTree>
    <p:extLst>
      <p:ext uri="{BB962C8B-B14F-4D97-AF65-F5344CB8AC3E}">
        <p14:creationId xmlns:p14="http://schemas.microsoft.com/office/powerpoint/2010/main" val="420817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A699-7C69-4410-BBF5-E057810343B1}"/>
              </a:ext>
            </a:extLst>
          </p:cNvPr>
          <p:cNvSpPr>
            <a:spLocks noGrp="1"/>
          </p:cNvSpPr>
          <p:nvPr>
            <p:ph type="title"/>
          </p:nvPr>
        </p:nvSpPr>
        <p:spPr/>
        <p:txBody>
          <a:bodyPr/>
          <a:lstStyle/>
          <a:p>
            <a:r>
              <a:rPr lang="en-US" dirty="0"/>
              <a:t>Comprehensions p2</a:t>
            </a:r>
          </a:p>
        </p:txBody>
      </p:sp>
      <p:sp>
        <p:nvSpPr>
          <p:cNvPr id="3" name="Content Placeholder 2">
            <a:extLst>
              <a:ext uri="{FF2B5EF4-FFF2-40B4-BE49-F238E27FC236}">
                <a16:creationId xmlns:a16="http://schemas.microsoft.com/office/drawing/2014/main" id="{FAB70940-6C2E-4B39-9475-192849CB69E4}"/>
              </a:ext>
            </a:extLst>
          </p:cNvPr>
          <p:cNvSpPr>
            <a:spLocks noGrp="1"/>
          </p:cNvSpPr>
          <p:nvPr>
            <p:ph idx="1"/>
          </p:nvPr>
        </p:nvSpPr>
        <p:spPr/>
        <p:txBody>
          <a:bodyPr/>
          <a:lstStyle/>
          <a:p>
            <a:pPr lvl="0"/>
            <a:r>
              <a:rPr lang="en-US" b="1" dirty="0"/>
              <a:t>Take for example {</a:t>
            </a:r>
            <a:r>
              <a:rPr lang="en-US" b="1" i="1" dirty="0"/>
              <a:t>x</a:t>
            </a:r>
            <a:r>
              <a:rPr lang="en-US" b="1" dirty="0"/>
              <a:t>∈R:</a:t>
            </a:r>
            <a:r>
              <a:rPr lang="en-US" b="1" i="1" dirty="0"/>
              <a:t>x</a:t>
            </a:r>
            <a:r>
              <a:rPr lang="en-US" b="1" dirty="0"/>
              <a:t>≥0} ”The set of consisting of all elements x of the set of all real numbers such that x is less than or equal to 0(or the set of negative numbers)”. Usually one removes the bold R as it is typically assumed where the number is coming from (the field of all real numbers)</a:t>
            </a:r>
          </a:p>
          <a:p>
            <a:pPr lvl="0"/>
            <a:r>
              <a:rPr lang="en-US" b="1" dirty="0"/>
              <a:t>The part before the colon produces a variable(s) and indicates the origin of the elements and the part after provides the rule(s) which filter out which elements then get allowed into the subsequent set. We would then write this set comprehension in python as:</a:t>
            </a:r>
          </a:p>
          <a:p>
            <a:pPr lvl="0"/>
            <a:r>
              <a:rPr lang="en-US" b="1" dirty="0"/>
              <a:t>(N = {-4, -2, -1, 0, 4, 6} ) ({x for x in N if x &gt;=0})</a:t>
            </a:r>
          </a:p>
          <a:p>
            <a:pPr lvl="0"/>
            <a:r>
              <a:rPr lang="en-US" b="1" dirty="0"/>
              <a:t>Whose answer in python would be {-4, -2}</a:t>
            </a:r>
          </a:p>
          <a:p>
            <a:endParaRPr lang="en-US" dirty="0"/>
          </a:p>
        </p:txBody>
      </p:sp>
    </p:spTree>
    <p:extLst>
      <p:ext uri="{BB962C8B-B14F-4D97-AF65-F5344CB8AC3E}">
        <p14:creationId xmlns:p14="http://schemas.microsoft.com/office/powerpoint/2010/main" val="216853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32A4-7211-46D0-8FAE-5C601FFC8FA3}"/>
              </a:ext>
            </a:extLst>
          </p:cNvPr>
          <p:cNvSpPr>
            <a:spLocks noGrp="1"/>
          </p:cNvSpPr>
          <p:nvPr>
            <p:ph type="title"/>
          </p:nvPr>
        </p:nvSpPr>
        <p:spPr/>
        <p:txBody>
          <a:bodyPr/>
          <a:lstStyle/>
          <a:p>
            <a:r>
              <a:rPr lang="en-US" dirty="0"/>
              <a:t>Comprehensions p3</a:t>
            </a:r>
          </a:p>
        </p:txBody>
      </p:sp>
      <p:sp>
        <p:nvSpPr>
          <p:cNvPr id="3" name="Content Placeholder 2">
            <a:extLst>
              <a:ext uri="{FF2B5EF4-FFF2-40B4-BE49-F238E27FC236}">
                <a16:creationId xmlns:a16="http://schemas.microsoft.com/office/drawing/2014/main" id="{EA2E624B-2FCC-4619-8422-C40460001947}"/>
              </a:ext>
            </a:extLst>
          </p:cNvPr>
          <p:cNvSpPr>
            <a:spLocks noGrp="1"/>
          </p:cNvSpPr>
          <p:nvPr>
            <p:ph idx="1"/>
          </p:nvPr>
        </p:nvSpPr>
        <p:spPr/>
        <p:txBody>
          <a:bodyPr/>
          <a:lstStyle/>
          <a:p>
            <a:pPr lvl="0"/>
            <a:r>
              <a:rPr lang="en-US" b="1" dirty="0"/>
              <a:t>For non-infinite numbers, |N| would describe the number of elements in a set (Cardinality) whose Cardinality above would be 2 </a:t>
            </a:r>
          </a:p>
          <a:p>
            <a:pPr lvl="0"/>
            <a:r>
              <a:rPr lang="en-US" b="1" dirty="0"/>
              <a:t>One could make a lemma proving a hypothesis or array of hypotheses to be true or not</a:t>
            </a:r>
          </a:p>
          <a:p>
            <a:pPr lvl="0"/>
            <a:r>
              <a:rPr lang="en-US" b="1" dirty="0"/>
              <a:t>This could make sure that when coding a procedure, it follows a structure or proof without future problems IN THAT FIELD </a:t>
            </a:r>
          </a:p>
          <a:p>
            <a:endParaRPr lang="en-US" dirty="0"/>
          </a:p>
        </p:txBody>
      </p:sp>
    </p:spTree>
    <p:extLst>
      <p:ext uri="{BB962C8B-B14F-4D97-AF65-F5344CB8AC3E}">
        <p14:creationId xmlns:p14="http://schemas.microsoft.com/office/powerpoint/2010/main" val="191568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C172-8857-4F7F-AF63-55CDB4569A8B}"/>
              </a:ext>
            </a:extLst>
          </p:cNvPr>
          <p:cNvSpPr>
            <a:spLocks noGrp="1"/>
          </p:cNvSpPr>
          <p:nvPr>
            <p:ph type="title"/>
          </p:nvPr>
        </p:nvSpPr>
        <p:spPr/>
        <p:txBody>
          <a:bodyPr/>
          <a:lstStyle/>
          <a:p>
            <a:r>
              <a:rPr lang="en-US" dirty="0"/>
              <a:t>Other set notation things</a:t>
            </a:r>
          </a:p>
        </p:txBody>
      </p:sp>
      <p:sp>
        <p:nvSpPr>
          <p:cNvPr id="3" name="Content Placeholder 2">
            <a:extLst>
              <a:ext uri="{FF2B5EF4-FFF2-40B4-BE49-F238E27FC236}">
                <a16:creationId xmlns:a16="http://schemas.microsoft.com/office/drawing/2014/main" id="{7C671122-CE00-499A-AB2E-71B9383931F1}"/>
              </a:ext>
            </a:extLst>
          </p:cNvPr>
          <p:cNvSpPr>
            <a:spLocks noGrp="1"/>
          </p:cNvSpPr>
          <p:nvPr>
            <p:ph idx="1"/>
          </p:nvPr>
        </p:nvSpPr>
        <p:spPr/>
        <p:txBody>
          <a:bodyPr>
            <a:normAutofit fontScale="85000" lnSpcReduction="10000"/>
          </a:bodyPr>
          <a:lstStyle/>
          <a:p>
            <a:pPr lvl="0"/>
            <a:r>
              <a:rPr lang="en-US" b="1" dirty="0"/>
              <a:t>The cartesian product of A x B would be the set of all pairs (</a:t>
            </a:r>
            <a:r>
              <a:rPr lang="en-US" b="1" dirty="0" err="1"/>
              <a:t>a,b</a:t>
            </a:r>
            <a:r>
              <a:rPr lang="en-US" b="1" dirty="0"/>
              <a:t>) where “a” belongs to(∈) A and “b” belongs to B and if A was {x, y} and B was {2, 3, 4}, A x B (the domain) would be {(x,2), (y, 2), (x, 3), (y, 3), (x, 4), (y, 4)} (or the image of the function)</a:t>
            </a:r>
          </a:p>
          <a:p>
            <a:pPr lvl="0"/>
            <a:r>
              <a:rPr lang="en-US" b="1" dirty="0"/>
              <a:t>In this one, the cardinality would be 6 because |A x B| is equal to |A| x |B| </a:t>
            </a:r>
          </a:p>
          <a:p>
            <a:pPr lvl="0"/>
            <a:r>
              <a:rPr lang="en-US" b="1" dirty="0"/>
              <a:t>The  Co-domain, however holistically, is the output of where the elements lie in a certain domain and in this case, they lie between (</a:t>
            </a:r>
            <a:r>
              <a:rPr lang="en-US" b="1" dirty="0" err="1"/>
              <a:t>x,y</a:t>
            </a:r>
            <a:r>
              <a:rPr lang="en-US" b="1" dirty="0"/>
              <a:t>, and all real numbers) given input. </a:t>
            </a:r>
          </a:p>
          <a:p>
            <a:pPr lvl="0"/>
            <a:r>
              <a:rPr lang="en-US" b="1" dirty="0"/>
              <a:t>So the image(</a:t>
            </a:r>
            <a:r>
              <a:rPr lang="en-US" b="1" dirty="0" err="1"/>
              <a:t>Im</a:t>
            </a:r>
            <a:r>
              <a:rPr lang="en-US" b="1" dirty="0"/>
              <a:t>) of A and B under the product function would be that list given above. Or A and B map to the set above under the product function is not synonymous to (x, y, all real numbers) the co-domain</a:t>
            </a:r>
          </a:p>
          <a:p>
            <a:pPr lvl="0"/>
            <a:r>
              <a:rPr lang="en-US" b="1" dirty="0"/>
              <a:t>Now if you have a set x and a set y, the </a:t>
            </a:r>
            <a:r>
              <a:rPr lang="en-US" b="1" dirty="0" err="1"/>
              <a:t>x^y</a:t>
            </a:r>
            <a:r>
              <a:rPr lang="en-US" b="1" dirty="0"/>
              <a:t> lists all functions from y to x, so basically everything from y gets jotted down as x gets introduced so basically you have to throw in every possible function, not output, of set y into set x. For finite sets, |</a:t>
            </a:r>
            <a:r>
              <a:rPr lang="en-US" b="1" dirty="0" err="1"/>
              <a:t>x^y</a:t>
            </a:r>
            <a:r>
              <a:rPr lang="en-US" b="1" dirty="0"/>
              <a:t>| = |x|^|y|</a:t>
            </a:r>
          </a:p>
          <a:p>
            <a:endParaRPr lang="en-US" dirty="0"/>
          </a:p>
        </p:txBody>
      </p:sp>
    </p:spTree>
    <p:extLst>
      <p:ext uri="{BB962C8B-B14F-4D97-AF65-F5344CB8AC3E}">
        <p14:creationId xmlns:p14="http://schemas.microsoft.com/office/powerpoint/2010/main" val="136562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A536-36B1-466A-894A-DC76230E3ACD}"/>
              </a:ext>
            </a:extLst>
          </p:cNvPr>
          <p:cNvSpPr>
            <a:spLocks noGrp="1"/>
          </p:cNvSpPr>
          <p:nvPr>
            <p:ph type="title"/>
          </p:nvPr>
        </p:nvSpPr>
        <p:spPr/>
        <p:txBody>
          <a:bodyPr/>
          <a:lstStyle/>
          <a:p>
            <a:r>
              <a:rPr lang="en-US" dirty="0"/>
              <a:t>Procedural abstraction</a:t>
            </a:r>
          </a:p>
        </p:txBody>
      </p:sp>
      <p:sp>
        <p:nvSpPr>
          <p:cNvPr id="3" name="Content Placeholder 2">
            <a:extLst>
              <a:ext uri="{FF2B5EF4-FFF2-40B4-BE49-F238E27FC236}">
                <a16:creationId xmlns:a16="http://schemas.microsoft.com/office/drawing/2014/main" id="{215F386A-3208-45D0-9817-3C12C3FD410A}"/>
              </a:ext>
            </a:extLst>
          </p:cNvPr>
          <p:cNvSpPr>
            <a:spLocks noGrp="1"/>
          </p:cNvSpPr>
          <p:nvPr>
            <p:ph idx="1"/>
          </p:nvPr>
        </p:nvSpPr>
        <p:spPr/>
        <p:txBody>
          <a:bodyPr>
            <a:normAutofit fontScale="92500"/>
          </a:bodyPr>
          <a:lstStyle/>
          <a:p>
            <a:pPr lvl="0"/>
            <a:r>
              <a:rPr lang="en-US" b="1" dirty="0"/>
              <a:t>This is to generalize and classify in a field </a:t>
            </a:r>
            <a:r>
              <a:rPr lang="en-US" b="1" dirty="0" err="1"/>
              <a:t>i.e</a:t>
            </a:r>
            <a:r>
              <a:rPr lang="en-US" b="1" dirty="0"/>
              <a:t> set of real numbers</a:t>
            </a:r>
          </a:p>
          <a:p>
            <a:pPr lvl="0"/>
            <a:r>
              <a:rPr lang="en-US" b="1" dirty="0"/>
              <a:t>Programmers learn very quickly when writing code to call </a:t>
            </a:r>
            <a:r>
              <a:rPr lang="en-US" b="1" dirty="0" err="1"/>
              <a:t>api’s</a:t>
            </a:r>
            <a:r>
              <a:rPr lang="en-US" b="1" dirty="0"/>
              <a:t> (application programming interfaces)</a:t>
            </a:r>
          </a:p>
          <a:p>
            <a:pPr lvl="0"/>
            <a:r>
              <a:rPr lang="en-US" b="1" dirty="0"/>
              <a:t>What this means is they eventually learn what an array of different procedure calls do and utilize them in concert with one another to build meaningful code</a:t>
            </a:r>
          </a:p>
          <a:p>
            <a:pPr lvl="0"/>
            <a:r>
              <a:rPr lang="en-US" b="1" dirty="0"/>
              <a:t>Programmers thus aren’t required to understand how each procedure is then implemented as the interaction of different modules from a global scope is understood and what the end result yields. </a:t>
            </a:r>
          </a:p>
          <a:p>
            <a:pPr lvl="0"/>
            <a:r>
              <a:rPr lang="en-US" b="1" dirty="0"/>
              <a:t>Such as coordinate visualization, basis, dimension, rank, and the relationships between one another and how even that relationship could become its own field </a:t>
            </a:r>
          </a:p>
          <a:p>
            <a:endParaRPr lang="en-US" dirty="0"/>
          </a:p>
        </p:txBody>
      </p:sp>
    </p:spTree>
    <p:extLst>
      <p:ext uri="{BB962C8B-B14F-4D97-AF65-F5344CB8AC3E}">
        <p14:creationId xmlns:p14="http://schemas.microsoft.com/office/powerpoint/2010/main" val="27390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effectLst/>
              </a:rPr>
              <a:t>Linear transformations</a:t>
            </a:r>
            <a:br>
              <a:rPr lang="en-US" dirty="0">
                <a:effectLst/>
              </a:rPr>
            </a:br>
            <a:endParaRPr lang="en-US" dirty="0">
              <a:effectLst/>
            </a:endParaRPr>
          </a:p>
        </p:txBody>
      </p:sp>
      <p:sp>
        <p:nvSpPr>
          <p:cNvPr id="3" name="Content Placeholder 2">
            <a:extLst>
              <a:ext uri="{FF2B5EF4-FFF2-40B4-BE49-F238E27FC236}">
                <a16:creationId xmlns:a16="http://schemas.microsoft.com/office/drawing/2014/main" id="{C4C24813-B829-44E6-ADB7-5A74074497C5}"/>
              </a:ext>
            </a:extLst>
          </p:cNvPr>
          <p:cNvSpPr>
            <a:spLocks noGrp="1"/>
          </p:cNvSpPr>
          <p:nvPr>
            <p:ph sz="half" idx="1"/>
          </p:nvPr>
        </p:nvSpPr>
        <p:spPr>
          <a:xfrm>
            <a:off x="457199" y="1825625"/>
            <a:ext cx="7326351" cy="4351338"/>
          </a:xfrm>
        </p:spPr>
        <p:txBody>
          <a:bodyPr>
            <a:normAutofit fontScale="85000" lnSpcReduction="10000"/>
          </a:bodyPr>
          <a:lstStyle/>
          <a:p>
            <a:r>
              <a:rPr lang="en-US" sz="2800" b="1" dirty="0">
                <a:latin typeface="Arial" panose="020B0604020202020204" pitchFamily="34" charset="0"/>
                <a:cs typeface="Arial" panose="020B0604020202020204" pitchFamily="34" charset="0"/>
              </a:rPr>
              <a:t>If your vector or matrix changed up on you, how do you describe it?</a:t>
            </a:r>
          </a:p>
          <a:p>
            <a:pPr lvl="1"/>
            <a:r>
              <a:rPr lang="en-US" sz="2800" b="1" dirty="0">
                <a:latin typeface="Arial" panose="020B0604020202020204" pitchFamily="34" charset="0"/>
                <a:cs typeface="Arial" panose="020B0604020202020204" pitchFamily="34" charset="0"/>
              </a:rPr>
              <a:t>A linear transformation is where the origin is a fixed point and all lines remain lines, not anything curved. </a:t>
            </a:r>
          </a:p>
          <a:p>
            <a:pPr lvl="0"/>
            <a:r>
              <a:rPr lang="en-US" sz="2800" b="1" dirty="0">
                <a:latin typeface="Arial" panose="020B0604020202020204" pitchFamily="34" charset="0"/>
                <a:cs typeface="Arial" panose="020B0604020202020204" pitchFamily="34" charset="0"/>
              </a:rPr>
              <a:t>Also, matrix multiplication is associative, no matter the order the end result is the same</a:t>
            </a:r>
          </a:p>
          <a:p>
            <a:pPr lvl="1"/>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abcd</a:t>
            </a:r>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efgh</a:t>
            </a:r>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ae+bg</a:t>
            </a:r>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af+bh</a:t>
            </a:r>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ce+gd</a:t>
            </a:r>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cf+dh</a:t>
            </a:r>
            <a:r>
              <a:rPr lang="en-US" sz="2400" b="1" dirty="0">
                <a:latin typeface="Arial" panose="020B0604020202020204" pitchFamily="34" charset="0"/>
                <a:cs typeface="Arial" panose="020B0604020202020204" pitchFamily="34" charset="0"/>
              </a:rPr>
              <a:t>)]</a:t>
            </a:r>
          </a:p>
          <a:p>
            <a:pPr lvl="0"/>
            <a:r>
              <a:rPr lang="en-US" sz="2800" b="1" dirty="0">
                <a:latin typeface="Arial" panose="020B0604020202020204" pitchFamily="34" charset="0"/>
                <a:cs typeface="Arial" panose="020B0604020202020204" pitchFamily="34" charset="0"/>
              </a:rPr>
              <a:t>This does not mean when you apply a rotation and shear transformation to a matrix that this is matrix multiplication, it's addition and changing up its transformation order results in a different result. </a:t>
            </a:r>
          </a:p>
          <a:p>
            <a:pPr lvl="1"/>
            <a:endParaRPr lang="en-US" dirty="0"/>
          </a:p>
        </p:txBody>
      </p:sp>
    </p:spTree>
    <p:extLst>
      <p:ext uri="{BB962C8B-B14F-4D97-AF65-F5344CB8AC3E}">
        <p14:creationId xmlns:p14="http://schemas.microsoft.com/office/powerpoint/2010/main" val="263806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72AB-BAE0-4AD2-B301-30E6C46BDAD9}"/>
              </a:ext>
            </a:extLst>
          </p:cNvPr>
          <p:cNvSpPr>
            <a:spLocks noGrp="1"/>
          </p:cNvSpPr>
          <p:nvPr>
            <p:ph type="title"/>
          </p:nvPr>
        </p:nvSpPr>
        <p:spPr/>
        <p:txBody>
          <a:bodyPr/>
          <a:lstStyle/>
          <a:p>
            <a:r>
              <a:rPr lang="en-US" dirty="0"/>
              <a:t>Some of the hard problems linear algebra can solve</a:t>
            </a:r>
          </a:p>
        </p:txBody>
      </p:sp>
      <p:sp>
        <p:nvSpPr>
          <p:cNvPr id="3" name="Content Placeholder 2">
            <a:extLst>
              <a:ext uri="{FF2B5EF4-FFF2-40B4-BE49-F238E27FC236}">
                <a16:creationId xmlns:a16="http://schemas.microsoft.com/office/drawing/2014/main" id="{8E5815CA-5FD7-4E99-9931-240A06A8CC49}"/>
              </a:ext>
            </a:extLst>
          </p:cNvPr>
          <p:cNvSpPr>
            <a:spLocks noGrp="1"/>
          </p:cNvSpPr>
          <p:nvPr>
            <p:ph idx="1"/>
          </p:nvPr>
        </p:nvSpPr>
        <p:spPr/>
        <p:txBody>
          <a:bodyPr>
            <a:normAutofit fontScale="92500" lnSpcReduction="20000"/>
          </a:bodyPr>
          <a:lstStyle/>
          <a:p>
            <a:r>
              <a:rPr lang="en-US" dirty="0"/>
              <a:t>What is the energy state of my Hydrogen? My transistor??</a:t>
            </a:r>
          </a:p>
          <a:p>
            <a:r>
              <a:rPr lang="en-US" dirty="0"/>
              <a:t>H^|</a:t>
            </a:r>
            <a:r>
              <a:rPr lang="el-GR" dirty="0"/>
              <a:t>ψ⟩=</a:t>
            </a:r>
            <a:r>
              <a:rPr lang="en-US" dirty="0"/>
              <a:t>E|</a:t>
            </a:r>
            <a:r>
              <a:rPr lang="el-GR" dirty="0"/>
              <a:t>ψ⟩</a:t>
            </a:r>
            <a:endParaRPr lang="en-US" dirty="0"/>
          </a:p>
          <a:p>
            <a:pPr lvl="1"/>
            <a:r>
              <a:rPr lang="en-US" dirty="0"/>
              <a:t>Note the </a:t>
            </a:r>
            <a:r>
              <a:rPr lang="en-US" dirty="0" err="1"/>
              <a:t>braket</a:t>
            </a:r>
            <a:r>
              <a:rPr lang="en-US" dirty="0"/>
              <a:t> notation are the quantum equivalent to parentheses and besides this, have no other mathematical importance</a:t>
            </a:r>
          </a:p>
          <a:p>
            <a:r>
              <a:rPr lang="en-US" dirty="0"/>
              <a:t>ψ is a vector, H is an operator, and E is a scalar</a:t>
            </a:r>
          </a:p>
          <a:p>
            <a:r>
              <a:rPr lang="en-US" dirty="0"/>
              <a:t>Scalar multiplication is commutative and once wave vectors are normalized(by getting rid of unnecessary </a:t>
            </a:r>
            <a:r>
              <a:rPr lang="en-US" dirty="0" err="1"/>
              <a:t>inifinities</a:t>
            </a:r>
            <a:r>
              <a:rPr lang="en-US" dirty="0"/>
              <a:t>), one can get the eigenstate energy by left multiplying by ψ</a:t>
            </a:r>
          </a:p>
          <a:p>
            <a:pPr lvl="1"/>
            <a:r>
              <a:rPr lang="el-GR" dirty="0"/>
              <a:t>⟨ψ|</a:t>
            </a:r>
            <a:r>
              <a:rPr lang="en-US" dirty="0"/>
              <a:t>H^|</a:t>
            </a:r>
            <a:r>
              <a:rPr lang="el-GR" dirty="0"/>
              <a:t>ψ⟩=⟨ψ|</a:t>
            </a:r>
            <a:r>
              <a:rPr lang="en-US" dirty="0"/>
              <a:t>E|</a:t>
            </a:r>
            <a:r>
              <a:rPr lang="el-GR" dirty="0"/>
              <a:t>ψ⟩=</a:t>
            </a:r>
            <a:r>
              <a:rPr lang="en-US" dirty="0"/>
              <a:t>E</a:t>
            </a:r>
          </a:p>
          <a:p>
            <a:r>
              <a:rPr lang="en-US" dirty="0"/>
              <a:t>Which means, without differential calculus, I know precisely what energy state something like my transistor is in, so that pesky electrons stay where they are. </a:t>
            </a:r>
          </a:p>
          <a:p>
            <a:pPr lvl="1"/>
            <a:r>
              <a:rPr lang="en-US" dirty="0"/>
              <a:t>No quantum tunneling! </a:t>
            </a:r>
          </a:p>
        </p:txBody>
      </p:sp>
    </p:spTree>
    <p:extLst>
      <p:ext uri="{BB962C8B-B14F-4D97-AF65-F5344CB8AC3E}">
        <p14:creationId xmlns:p14="http://schemas.microsoft.com/office/powerpoint/2010/main" val="236479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475A-10F3-4A14-949F-309916A7B3BC}"/>
              </a:ext>
            </a:extLst>
          </p:cNvPr>
          <p:cNvSpPr>
            <a:spLocks noGrp="1"/>
          </p:cNvSpPr>
          <p:nvPr>
            <p:ph type="title"/>
          </p:nvPr>
        </p:nvSpPr>
        <p:spPr/>
        <p:txBody>
          <a:bodyPr/>
          <a:lstStyle/>
          <a:p>
            <a:r>
              <a:rPr lang="en-US" dirty="0"/>
              <a:t>What this builds on?</a:t>
            </a:r>
          </a:p>
        </p:txBody>
      </p:sp>
      <p:sp>
        <p:nvSpPr>
          <p:cNvPr id="3" name="Content Placeholder 2">
            <a:extLst>
              <a:ext uri="{FF2B5EF4-FFF2-40B4-BE49-F238E27FC236}">
                <a16:creationId xmlns:a16="http://schemas.microsoft.com/office/drawing/2014/main" id="{1A16B7A2-FBBC-4449-A18A-868D7B5065E1}"/>
              </a:ext>
            </a:extLst>
          </p:cNvPr>
          <p:cNvSpPr>
            <a:spLocks noGrp="1"/>
          </p:cNvSpPr>
          <p:nvPr>
            <p:ph idx="1"/>
          </p:nvPr>
        </p:nvSpPr>
        <p:spPr>
          <a:xfrm>
            <a:off x="457200" y="1825625"/>
            <a:ext cx="10096500" cy="861819"/>
          </a:xfrm>
        </p:spPr>
        <p:txBody>
          <a:bodyPr/>
          <a:lstStyle/>
          <a:p>
            <a:r>
              <a:rPr lang="en-US" dirty="0"/>
              <a:t>Full abstraction, abstract algebra, vector spaces, semantics, quantum physics, A.I, </a:t>
            </a:r>
            <a:r>
              <a:rPr lang="en-US" dirty="0" err="1"/>
              <a:t>etc</a:t>
            </a:r>
            <a:endParaRPr lang="en-US" dirty="0"/>
          </a:p>
        </p:txBody>
      </p:sp>
      <p:sp>
        <p:nvSpPr>
          <p:cNvPr id="4" name="Title 1">
            <a:extLst>
              <a:ext uri="{FF2B5EF4-FFF2-40B4-BE49-F238E27FC236}">
                <a16:creationId xmlns:a16="http://schemas.microsoft.com/office/drawing/2014/main" id="{2A9E37F3-DF0E-4008-A803-BA2F12E78EF2}"/>
              </a:ext>
            </a:extLst>
          </p:cNvPr>
          <p:cNvSpPr txBox="1">
            <a:spLocks/>
          </p:cNvSpPr>
          <p:nvPr/>
        </p:nvSpPr>
        <p:spPr>
          <a:xfrm>
            <a:off x="1958898" y="2966681"/>
            <a:ext cx="10096500" cy="1150907"/>
          </a:xfrm>
          <a:prstGeom prst="rect">
            <a:avLst/>
          </a:prstGeom>
        </p:spPr>
        <p:txBody>
          <a:bodyPr vert="horz" lIns="91440" tIns="45720" rIns="91440" bIns="45720" rtlCol="0" anchor="ctr">
            <a:normAutofit/>
          </a:bodyPr>
          <a:lst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a:lstStyle>
          <a:p>
            <a:r>
              <a:rPr lang="en-US" dirty="0"/>
              <a:t>END!</a:t>
            </a:r>
          </a:p>
        </p:txBody>
      </p:sp>
    </p:spTree>
    <p:extLst>
      <p:ext uri="{BB962C8B-B14F-4D97-AF65-F5344CB8AC3E}">
        <p14:creationId xmlns:p14="http://schemas.microsoft.com/office/powerpoint/2010/main" val="32109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6C18-2FA2-4103-81F7-5AF681E97D33}"/>
              </a:ext>
            </a:extLst>
          </p:cNvPr>
          <p:cNvSpPr>
            <a:spLocks noGrp="1"/>
          </p:cNvSpPr>
          <p:nvPr>
            <p:ph type="title"/>
          </p:nvPr>
        </p:nvSpPr>
        <p:spPr/>
        <p:txBody>
          <a:bodyPr/>
          <a:lstStyle/>
          <a:p>
            <a:r>
              <a:rPr lang="en-US" dirty="0"/>
              <a:t>Linear algebra is integral to most calculations</a:t>
            </a:r>
          </a:p>
        </p:txBody>
      </p:sp>
      <p:sp>
        <p:nvSpPr>
          <p:cNvPr id="3" name="Content Placeholder 2">
            <a:extLst>
              <a:ext uri="{FF2B5EF4-FFF2-40B4-BE49-F238E27FC236}">
                <a16:creationId xmlns:a16="http://schemas.microsoft.com/office/drawing/2014/main" id="{F85D1810-569D-4A7C-88FA-C32CFB00839E}"/>
              </a:ext>
            </a:extLst>
          </p:cNvPr>
          <p:cNvSpPr>
            <a:spLocks noGrp="1"/>
          </p:cNvSpPr>
          <p:nvPr>
            <p:ph idx="1"/>
          </p:nvPr>
        </p:nvSpPr>
        <p:spPr>
          <a:xfrm>
            <a:off x="457200" y="1825625"/>
            <a:ext cx="5135217" cy="2097018"/>
          </a:xfrm>
        </p:spPr>
        <p:txBody>
          <a:bodyPr>
            <a:normAutofit fontScale="92500" lnSpcReduction="20000"/>
          </a:bodyPr>
          <a:lstStyle/>
          <a:p>
            <a:r>
              <a:rPr lang="en-US" dirty="0"/>
              <a:t>This field is where one would study a line,  a plane, a subspace, a point, and somehow figure out the correlation of one image to another</a:t>
            </a:r>
          </a:p>
          <a:p>
            <a:pPr lvl="1"/>
            <a:r>
              <a:rPr lang="en-US" dirty="0"/>
              <a:t>An intense change in intensity between pixels would be considered an edge and this observation is key in image recognition software today</a:t>
            </a:r>
          </a:p>
        </p:txBody>
      </p:sp>
      <p:pic>
        <p:nvPicPr>
          <p:cNvPr id="5" name="Picture 4">
            <a:extLst>
              <a:ext uri="{FF2B5EF4-FFF2-40B4-BE49-F238E27FC236}">
                <a16:creationId xmlns:a16="http://schemas.microsoft.com/office/drawing/2014/main" id="{177BED9D-DA60-4694-B84F-AAF92588D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416" y="1529384"/>
            <a:ext cx="6599583" cy="3831302"/>
          </a:xfrm>
          <a:prstGeom prst="rect">
            <a:avLst/>
          </a:prstGeom>
        </p:spPr>
      </p:pic>
      <p:sp>
        <p:nvSpPr>
          <p:cNvPr id="6" name="Content Placeholder 2">
            <a:extLst>
              <a:ext uri="{FF2B5EF4-FFF2-40B4-BE49-F238E27FC236}">
                <a16:creationId xmlns:a16="http://schemas.microsoft.com/office/drawing/2014/main" id="{51CEDD23-2E58-40C6-B510-25358CC20F93}"/>
              </a:ext>
            </a:extLst>
          </p:cNvPr>
          <p:cNvSpPr txBox="1">
            <a:spLocks/>
          </p:cNvSpPr>
          <p:nvPr/>
        </p:nvSpPr>
        <p:spPr>
          <a:xfrm>
            <a:off x="457200" y="3914452"/>
            <a:ext cx="5135217" cy="20970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a:lstStyle>
          <a:p>
            <a:r>
              <a:rPr lang="en-US" dirty="0"/>
              <a:t>No calculus required! </a:t>
            </a:r>
          </a:p>
          <a:p>
            <a:pPr lvl="1"/>
            <a:r>
              <a:rPr lang="en-US" dirty="0"/>
              <a:t>But if you did learn Calculus(basic differentiation), you could solve such problems as the Schrodinger equation</a:t>
            </a:r>
          </a:p>
        </p:txBody>
      </p:sp>
    </p:spTree>
    <p:extLst>
      <p:ext uri="{BB962C8B-B14F-4D97-AF65-F5344CB8AC3E}">
        <p14:creationId xmlns:p14="http://schemas.microsoft.com/office/powerpoint/2010/main" val="100640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What could I possibly use Python for?</a:t>
            </a:r>
          </a:p>
        </p:txBody>
      </p:sp>
      <p:sp>
        <p:nvSpPr>
          <p:cNvPr id="14" name="Content Placeholder 13"/>
          <p:cNvSpPr>
            <a:spLocks noGrp="1"/>
          </p:cNvSpPr>
          <p:nvPr>
            <p:ph idx="1"/>
          </p:nvPr>
        </p:nvSpPr>
        <p:spPr>
          <a:xfrm>
            <a:off x="-1" y="1790700"/>
            <a:ext cx="7292899" cy="4392930"/>
          </a:xfrm>
        </p:spPr>
        <p:txBody>
          <a:bodyPr/>
          <a:lstStyle/>
          <a:p>
            <a:r>
              <a:rPr lang="en-US" dirty="0"/>
              <a:t>Easy to learn language, extendable,  no semicolons!</a:t>
            </a:r>
          </a:p>
          <a:p>
            <a:r>
              <a:rPr lang="en-US" dirty="0"/>
              <a:t>Visualize data with one of Python’s various modules( </a:t>
            </a:r>
            <a:r>
              <a:rPr lang="en-US" dirty="0" err="1"/>
              <a:t>Scipy</a:t>
            </a:r>
            <a:r>
              <a:rPr lang="en-US" dirty="0"/>
              <a:t>, </a:t>
            </a:r>
            <a:r>
              <a:rPr lang="en-US" dirty="0" err="1"/>
              <a:t>Numpy</a:t>
            </a:r>
            <a:r>
              <a:rPr lang="en-US" dirty="0"/>
              <a:t>, </a:t>
            </a:r>
            <a:r>
              <a:rPr lang="en-US" dirty="0" err="1"/>
              <a:t>Matplotlib</a:t>
            </a:r>
            <a:r>
              <a:rPr lang="en-US" dirty="0"/>
              <a:t> </a:t>
            </a:r>
            <a:r>
              <a:rPr lang="en-US" dirty="0" err="1"/>
              <a:t>etc</a:t>
            </a:r>
            <a:r>
              <a:rPr lang="en-US" dirty="0"/>
              <a:t>)  </a:t>
            </a:r>
          </a:p>
          <a:p>
            <a:pPr lvl="1"/>
            <a:r>
              <a:rPr lang="en-US" dirty="0" err="1"/>
              <a:t>Numpy’s</a:t>
            </a:r>
            <a:r>
              <a:rPr lang="en-US" dirty="0"/>
              <a:t> built-in </a:t>
            </a:r>
            <a:r>
              <a:rPr lang="en-US" dirty="0" err="1"/>
              <a:t>ndarray</a:t>
            </a:r>
            <a:r>
              <a:rPr lang="en-US" dirty="0"/>
              <a:t> allows for powerful, fast matrix processing for multi-dimensional homogenous data types</a:t>
            </a:r>
          </a:p>
          <a:p>
            <a:pPr lvl="1"/>
            <a:r>
              <a:rPr lang="en-US" altLang="en-US" u="sng" dirty="0">
                <a:solidFill>
                  <a:schemeClr val="bg2"/>
                </a:solidFill>
                <a:hlinkClick r:id="rId2"/>
              </a:rPr>
              <a:t>http://numpy.scipy.org/</a:t>
            </a:r>
            <a:endParaRPr lang="en-US" altLang="en-US" u="sng" dirty="0">
              <a:solidFill>
                <a:schemeClr val="bg2"/>
              </a:solidFill>
            </a:endParaRPr>
          </a:p>
          <a:p>
            <a:pPr lvl="2"/>
            <a:r>
              <a:rPr lang="en-US" altLang="en-US" dirty="0">
                <a:latin typeface="Arial Unicode MS" panose="020B0604020202020204" pitchFamily="34" charset="-128"/>
              </a:rPr>
              <a:t>(</a:t>
            </a:r>
            <a:r>
              <a:rPr lang="en-US" altLang="en-US" dirty="0" err="1">
                <a:latin typeface="Arial Unicode MS" panose="020B0604020202020204" pitchFamily="34" charset="-128"/>
              </a:rPr>
              <a:t>Nd</a:t>
            </a:r>
            <a:r>
              <a:rPr lang="en-US" altLang="en-US" dirty="0">
                <a:latin typeface="Arial Unicode MS" panose="020B0604020202020204" pitchFamily="34" charset="-128"/>
              </a:rPr>
              <a:t>-array) N-dimensional array of square-like data</a:t>
            </a:r>
          </a:p>
          <a:p>
            <a:pPr lvl="2"/>
            <a:r>
              <a:rPr lang="en-US" altLang="en-US" dirty="0">
                <a:latin typeface="Arial" panose="020B0604020202020204" pitchFamily="34" charset="0"/>
                <a:cs typeface="Arial" panose="020B0604020202020204" pitchFamily="34" charset="0"/>
              </a:rPr>
              <a:t>UFUNC(Universal functions)- Allow for broadcasting, processing matrices </a:t>
            </a:r>
          </a:p>
          <a:p>
            <a:pPr lvl="3"/>
            <a:r>
              <a:rPr lang="en-US" altLang="en-US" dirty="0">
                <a:latin typeface="Arial" panose="020B0604020202020204" pitchFamily="34" charset="0"/>
                <a:cs typeface="Arial" panose="020B0604020202020204" pitchFamily="34" charset="0"/>
              </a:rPr>
              <a:t>Among other things like typecasting</a:t>
            </a:r>
          </a:p>
        </p:txBody>
      </p:sp>
      <p:pic>
        <p:nvPicPr>
          <p:cNvPr id="3" name="Picture 2">
            <a:extLst>
              <a:ext uri="{FF2B5EF4-FFF2-40B4-BE49-F238E27FC236}">
                <a16:creationId xmlns:a16="http://schemas.microsoft.com/office/drawing/2014/main" id="{9C38C581-9B98-4F1E-AEAC-D7FFA864B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0450" y="1790700"/>
            <a:ext cx="4781550" cy="3524250"/>
          </a:xfrm>
          <a:prstGeom prst="rect">
            <a:avLst/>
          </a:prstGeom>
        </p:spPr>
      </p:pic>
    </p:spTree>
    <p:extLst>
      <p:ext uri="{BB962C8B-B14F-4D97-AF65-F5344CB8AC3E}">
        <p14:creationId xmlns:p14="http://schemas.microsoft.com/office/powerpoint/2010/main" val="5668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1E2A0-3A75-44DF-895A-56C8EC9ADBF8}"/>
              </a:ext>
            </a:extLst>
          </p:cNvPr>
          <p:cNvSpPr>
            <a:spLocks noGrp="1"/>
          </p:cNvSpPr>
          <p:nvPr>
            <p:ph type="title"/>
          </p:nvPr>
        </p:nvSpPr>
        <p:spPr>
          <a:xfrm>
            <a:off x="376853" y="126069"/>
            <a:ext cx="10096500" cy="488709"/>
          </a:xfrm>
        </p:spPr>
        <p:txBody>
          <a:bodyPr>
            <a:normAutofit fontScale="90000"/>
          </a:bodyPr>
          <a:lstStyle/>
          <a:p>
            <a:r>
              <a:rPr lang="en-US" dirty="0"/>
              <a:t>What is vector?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B0C209-54AF-4DE0-B636-C93CFA7F1247}"/>
                  </a:ext>
                </a:extLst>
              </p:cNvPr>
              <p:cNvSpPr>
                <a:spLocks noGrp="1"/>
              </p:cNvSpPr>
              <p:nvPr>
                <p:ph idx="1"/>
              </p:nvPr>
            </p:nvSpPr>
            <p:spPr>
              <a:xfrm>
                <a:off x="-52321" y="600360"/>
                <a:ext cx="7178040" cy="3587327"/>
              </a:xfrm>
            </p:spPr>
            <p:txBody>
              <a:bodyPr>
                <a:normAutofit lnSpcReduction="10000"/>
              </a:bodyPr>
              <a:lstStyle/>
              <a:p>
                <a:r>
                  <a:rPr lang="en-US" dirty="0"/>
                  <a:t>Essential to linear algebra, the vector describes point and direction of data, this is usually finitary in linear algebra, usually described as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𝑖</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𝑙𝑖𝑘𝑒</m:t>
                        </m:r>
                        <m:r>
                          <a:rPr lang="en-US" b="0" i="1" smtClean="0">
                            <a:latin typeface="Cambria Math" panose="02040503050406030204" pitchFamily="18" charset="0"/>
                          </a:rPr>
                          <m:t> </m:t>
                        </m:r>
                        <m:r>
                          <a:rPr lang="en-US" b="0" i="1" smtClean="0">
                            <a:latin typeface="Cambria Math" panose="02040503050406030204" pitchFamily="18" charset="0"/>
                          </a:rPr>
                          <m:t>𝑥</m:t>
                        </m:r>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𝑗</m:t>
                        </m:r>
                      </m:e>
                    </m:acc>
                    <m:r>
                      <a:rPr lang="en-US" b="0" i="1" smtClean="0">
                        <a:latin typeface="Cambria Math" panose="02040503050406030204" pitchFamily="18" charset="0"/>
                      </a:rPr>
                      <m:t>(</m:t>
                    </m:r>
                    <m:r>
                      <a:rPr lang="en-US" b="0" i="1" smtClean="0">
                        <a:latin typeface="Cambria Math" panose="02040503050406030204" pitchFamily="18" charset="0"/>
                      </a:rPr>
                      <m:t>𝑙𝑖𝑘𝑒</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endParaRPr lang="en-US" dirty="0"/>
              </a:p>
              <a:p>
                <a:pPr lvl="1"/>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acc>
                                <m:accPr>
                                  <m:chr m:val="̂"/>
                                  <m:ctrlPr>
                                    <a:rPr lang="en-US" i="1">
                                      <a:latin typeface="Cambria Math" panose="02040503050406030204" pitchFamily="18" charset="0"/>
                                    </a:rPr>
                                  </m:ctrlPr>
                                </m:accPr>
                                <m:e>
                                  <m:r>
                                    <a:rPr lang="en-US" i="1">
                                      <a:latin typeface="Cambria Math" panose="02040503050406030204" pitchFamily="18" charset="0"/>
                                    </a:rPr>
                                    <m:t>𝑖</m:t>
                                  </m:r>
                                </m:e>
                              </m:acc>
                            </m:e>
                          </m:mr>
                          <m:mr>
                            <m:e>
                              <m:acc>
                                <m:accPr>
                                  <m:chr m:val="̂"/>
                                  <m:ctrlPr>
                                    <a:rPr lang="en-US" i="1">
                                      <a:latin typeface="Cambria Math" panose="02040503050406030204" pitchFamily="18" charset="0"/>
                                    </a:rPr>
                                  </m:ctrlPr>
                                </m:accPr>
                                <m:e>
                                  <m:r>
                                    <a:rPr lang="en-US" i="1">
                                      <a:latin typeface="Cambria Math" panose="02040503050406030204" pitchFamily="18" charset="0"/>
                                    </a:rPr>
                                    <m:t>𝑗</m:t>
                                  </m:r>
                                </m:e>
                              </m:acc>
                            </m:e>
                          </m:mr>
                        </m:m>
                      </m:e>
                    </m:d>
                    <m:r>
                      <a:rPr lang="en-US" b="0" i="0" smtClean="0">
                        <a:latin typeface="Cambria Math" panose="02040503050406030204" pitchFamily="18" charset="0"/>
                      </a:rPr>
                      <m:t> </m:t>
                    </m:r>
                    <m:r>
                      <m:rPr>
                        <m:sty m:val="p"/>
                      </m:rPr>
                      <a:rPr lang="en-US" b="0" i="0" smtClean="0">
                        <a:latin typeface="Cambria Math" panose="02040503050406030204" pitchFamily="18" charset="0"/>
                      </a:rPr>
                      <m:t>are</m:t>
                    </m:r>
                    <m:r>
                      <a:rPr lang="en-US" b="0" i="0" smtClean="0">
                        <a:latin typeface="Cambria Math" panose="02040503050406030204" pitchFamily="18" charset="0"/>
                      </a:rPr>
                      <m:t> </m:t>
                    </m:r>
                    <m:r>
                      <m:rPr>
                        <m:sty m:val="p"/>
                      </m:rPr>
                      <a:rPr lang="en-US" b="0" i="0" smtClean="0">
                        <a:latin typeface="Cambria Math" panose="02040503050406030204" pitchFamily="18" charset="0"/>
                      </a:rPr>
                      <m:t>known</m:t>
                    </m:r>
                    <m:r>
                      <a:rPr lang="en-US" b="0" i="0" smtClean="0">
                        <a:latin typeface="Cambria Math" panose="02040503050406030204" pitchFamily="18" charset="0"/>
                      </a:rPr>
                      <m:t> </m:t>
                    </m:r>
                    <m:r>
                      <m:rPr>
                        <m:sty m:val="p"/>
                      </m:rPr>
                      <a:rPr lang="en-US" b="0" i="0" smtClean="0">
                        <a:latin typeface="Cambria Math" panose="02040503050406030204" pitchFamily="18" charset="0"/>
                      </a:rPr>
                      <m:t>as</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basis</m:t>
                    </m:r>
                    <m:r>
                      <a:rPr lang="en-US" b="0" i="0" smtClean="0">
                        <a:latin typeface="Cambria Math" panose="02040503050406030204" pitchFamily="18" charset="0"/>
                      </a:rPr>
                      <m:t> </m:t>
                    </m:r>
                    <m:r>
                      <m:rPr>
                        <m:sty m:val="p"/>
                      </m:rPr>
                      <a:rPr lang="en-US" b="0" i="0" smtClean="0">
                        <a:latin typeface="Cambria Math" panose="02040503050406030204" pitchFamily="18" charset="0"/>
                      </a:rPr>
                      <m:t>vectors</m:t>
                    </m:r>
                    <m:r>
                      <a:rPr lang="en-US" b="0" i="0" smtClean="0">
                        <a:latin typeface="Cambria Math" panose="02040503050406030204" pitchFamily="18" charset="0"/>
                      </a:rPr>
                      <m:t> </m:t>
                    </m:r>
                    <m:r>
                      <m:rPr>
                        <m:sty m:val="p"/>
                      </m:rPr>
                      <a:rPr lang="en-US" b="0" i="0" smtClean="0">
                        <a:latin typeface="Cambria Math" panose="02040503050406030204" pitchFamily="18" charset="0"/>
                      </a:rPr>
                      <m:t>in</m:t>
                    </m:r>
                    <m:r>
                      <a:rPr lang="en-US" b="0" i="0" smtClean="0">
                        <a:latin typeface="Cambria Math" panose="02040503050406030204" pitchFamily="18" charset="0"/>
                      </a:rPr>
                      <m:t> 2</m:t>
                    </m:r>
                    <m:r>
                      <m:rPr>
                        <m:sty m:val="p"/>
                      </m:rPr>
                      <a:rPr lang="en-US" b="0" i="0" smtClean="0">
                        <a:latin typeface="Cambria Math" panose="02040503050406030204" pitchFamily="18" charset="0"/>
                      </a:rPr>
                      <m:t>d</m:t>
                    </m:r>
                    <m:r>
                      <a:rPr lang="en-US" b="0" i="0" smtClean="0">
                        <a:latin typeface="Cambria Math" panose="02040503050406030204" pitchFamily="18" charset="0"/>
                      </a:rPr>
                      <m:t> </m:t>
                    </m:r>
                    <m:r>
                      <m:rPr>
                        <m:sty m:val="p"/>
                      </m:rPr>
                      <a:rPr lang="en-US" b="0" i="0" smtClean="0">
                        <a:latin typeface="Cambria Math" panose="02040503050406030204" pitchFamily="18" charset="0"/>
                      </a:rPr>
                      <m:t>space</m:t>
                    </m:r>
                    <m:r>
                      <a:rPr lang="en-US" b="0" i="0" smtClean="0">
                        <a:latin typeface="Cambria Math" panose="02040503050406030204" pitchFamily="18" charset="0"/>
                      </a:rPr>
                      <m:t>, </m:t>
                    </m:r>
                    <m:r>
                      <m:rPr>
                        <m:sty m:val="p"/>
                      </m:rPr>
                      <a:rPr lang="en-US" b="0" i="0" smtClean="0">
                        <a:latin typeface="Cambria Math" panose="02040503050406030204" pitchFamily="18" charset="0"/>
                      </a:rPr>
                      <m:t>like</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origin</m:t>
                    </m:r>
                  </m:oMath>
                </a14:m>
                <a:endParaRPr lang="en-US" dirty="0"/>
              </a:p>
              <a:p>
                <a:pPr lvl="1"/>
                <a:r>
                  <a:rPr lang="en-US" dirty="0"/>
                  <a:t>The Tail the vector’s point of origin, the head when it ends</a:t>
                </a:r>
              </a:p>
              <a:p>
                <a:r>
                  <a:rPr lang="en-US" dirty="0"/>
                  <a:t>Magnitude of |a|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0"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oMath>
                </a14:m>
                <a:r>
                  <a:rPr lang="en-US" dirty="0"/>
                  <a:t>)/2. </a:t>
                </a:r>
              </a:p>
              <a:p>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a:latin typeface="Cambria Math" panose="02040503050406030204" pitchFamily="18" charset="0"/>
                                    </a:rPr>
                                  </m:ctrlPr>
                                </m:accPr>
                                <m:e>
                                  <m:r>
                                    <a:rPr lang="en-US" i="1">
                                      <a:latin typeface="Cambria Math" panose="02040503050406030204" pitchFamily="18" charset="0"/>
                                    </a:rPr>
                                    <m:t>𝑖</m:t>
                                  </m:r>
                                </m:e>
                              </m:acc>
                            </m:e>
                          </m:mr>
                          <m:mr>
                            <m:e>
                              <m:acc>
                                <m:accPr>
                                  <m:chr m:val="̂"/>
                                  <m:ctrlPr>
                                    <a:rPr lang="en-US" i="1">
                                      <a:latin typeface="Cambria Math" panose="02040503050406030204" pitchFamily="18" charset="0"/>
                                    </a:rPr>
                                  </m:ctrlPr>
                                </m:accPr>
                                <m:e>
                                  <m:r>
                                    <a:rPr lang="en-US" i="1">
                                      <a:latin typeface="Cambria Math" panose="02040503050406030204" pitchFamily="18" charset="0"/>
                                    </a:rPr>
                                    <m:t>𝑗</m:t>
                                  </m:r>
                                </m:e>
                              </m:acc>
                            </m:e>
                          </m:mr>
                        </m:m>
                      </m:e>
                    </m:d>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e>
                      </m:mr>
                      <m:mr>
                        <m:e>
                          <m:r>
                            <a:rPr lang="en-US" b="0" i="1" smtClean="0">
                              <a:latin typeface="Cambria Math" panose="02040503050406030204" pitchFamily="18" charset="0"/>
                            </a:rPr>
                            <m:t>1</m:t>
                          </m:r>
                        </m:e>
                      </m:mr>
                    </m:m>
                    <m:r>
                      <a:rPr lang="en-US" b="0" i="0" smtClean="0">
                        <a:latin typeface="Cambria Math" panose="02040503050406030204" pitchFamily="18" charset="0"/>
                      </a:rPr>
                      <m:t> </m:t>
                    </m:r>
                    <m:r>
                      <m:rPr>
                        <m:sty m:val="p"/>
                      </m:rPr>
                      <a:rPr lang="en-US" b="0" i="0" smtClean="0">
                        <a:latin typeface="Cambria Math" panose="02040503050406030204" pitchFamily="18" charset="0"/>
                      </a:rPr>
                      <m:t>would</m:t>
                    </m:r>
                    <m:r>
                      <a:rPr lang="en-US" b="0" i="0" smtClean="0">
                        <a:latin typeface="Cambria Math" panose="02040503050406030204" pitchFamily="18" charset="0"/>
                      </a:rPr>
                      <m:t> </m:t>
                    </m:r>
                    <m:r>
                      <m:rPr>
                        <m:sty m:val="p"/>
                      </m:rPr>
                      <a:rPr lang="en-US" b="0" i="0" smtClean="0">
                        <a:latin typeface="Cambria Math" panose="02040503050406030204" pitchFamily="18" charset="0"/>
                      </a:rPr>
                      <m:t>be</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vector</m:t>
                    </m:r>
                    <m:r>
                      <a:rPr lang="en-US" b="0" i="0" smtClean="0">
                        <a:latin typeface="Cambria Math" panose="02040503050406030204" pitchFamily="18" charset="0"/>
                      </a:rPr>
                      <m:t> </m:t>
                    </m:r>
                    <m:r>
                      <m:rPr>
                        <m:sty m:val="p"/>
                      </m:rPr>
                      <a:rPr lang="en-US" b="0" i="0" smtClean="0">
                        <a:latin typeface="Cambria Math" panose="02040503050406030204" pitchFamily="18" charset="0"/>
                      </a:rPr>
                      <m:t>sum</m:t>
                    </m:r>
                    <m:r>
                      <a:rPr lang="en-US" b="0" i="0" smtClean="0">
                        <a:latin typeface="Cambria Math" panose="02040503050406030204" pitchFamily="18" charset="0"/>
                      </a:rPr>
                      <m:t>, 2,1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scalar</m:t>
                    </m:r>
                  </m:oMath>
                </a14:m>
                <a:br>
                  <a:rPr lang="en-US" dirty="0"/>
                </a:br>
                <a:endParaRPr lang="en-US" dirty="0"/>
              </a:p>
            </p:txBody>
          </p:sp>
        </mc:Choice>
        <mc:Fallback xmlns="">
          <p:sp>
            <p:nvSpPr>
              <p:cNvPr id="3" name="Content Placeholder 2">
                <a:extLst>
                  <a:ext uri="{FF2B5EF4-FFF2-40B4-BE49-F238E27FC236}">
                    <a16:creationId xmlns:a16="http://schemas.microsoft.com/office/drawing/2014/main" id="{D8B0C209-54AF-4DE0-B636-C93CFA7F1247}"/>
                  </a:ext>
                </a:extLst>
              </p:cNvPr>
              <p:cNvSpPr>
                <a:spLocks noGrp="1" noRot="1" noChangeAspect="1" noMove="1" noResize="1" noEditPoints="1" noAdjustHandles="1" noChangeArrowheads="1" noChangeShapeType="1" noTextEdit="1"/>
              </p:cNvSpPr>
              <p:nvPr>
                <p:ph idx="1"/>
              </p:nvPr>
            </p:nvSpPr>
            <p:spPr>
              <a:xfrm>
                <a:off x="-52321" y="600360"/>
                <a:ext cx="7178040" cy="3587327"/>
              </a:xfrm>
              <a:blipFill>
                <a:blip r:embed="rId2"/>
                <a:stretch>
                  <a:fillRect l="-424" t="-3226" r="-229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D2241D1-3F1E-45E6-8BE5-2876D18E9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0976" y="1407085"/>
            <a:ext cx="2594698" cy="1457374"/>
          </a:xfrm>
          <a:prstGeom prst="rect">
            <a:avLst/>
          </a:prstGeom>
        </p:spPr>
      </p:pic>
      <p:sp>
        <p:nvSpPr>
          <p:cNvPr id="7" name="TextBox 6">
            <a:extLst>
              <a:ext uri="{FF2B5EF4-FFF2-40B4-BE49-F238E27FC236}">
                <a16:creationId xmlns:a16="http://schemas.microsoft.com/office/drawing/2014/main" id="{66149C74-02CA-44E4-9FC5-95893A06A82A}"/>
              </a:ext>
            </a:extLst>
          </p:cNvPr>
          <p:cNvSpPr txBox="1"/>
          <p:nvPr/>
        </p:nvSpPr>
        <p:spPr>
          <a:xfrm>
            <a:off x="7580668" y="1710364"/>
            <a:ext cx="3295313" cy="1477328"/>
          </a:xfrm>
          <a:prstGeom prst="rect">
            <a:avLst/>
          </a:prstGeom>
          <a:noFill/>
          <a:ln>
            <a:noFill/>
          </a:ln>
        </p:spPr>
        <p:txBody>
          <a:bodyPr wrap="square" rtlCol="0">
            <a:spAutoFit/>
          </a:bodyPr>
          <a:lstStyle/>
          <a:p>
            <a:r>
              <a:rPr lang="en-US" dirty="0"/>
              <a:t>                                                Head</a:t>
            </a:r>
          </a:p>
          <a:p>
            <a:endParaRPr lang="en-US" dirty="0"/>
          </a:p>
          <a:p>
            <a:endParaRPr lang="en-US" dirty="0"/>
          </a:p>
          <a:p>
            <a:endParaRPr lang="en-US" dirty="0"/>
          </a:p>
          <a:p>
            <a:r>
              <a:rPr lang="en-US" dirty="0"/>
              <a:t>Tail</a:t>
            </a:r>
          </a:p>
        </p:txBody>
      </p:sp>
      <p:sp>
        <p:nvSpPr>
          <p:cNvPr id="9" name="Title 1">
            <a:extLst>
              <a:ext uri="{FF2B5EF4-FFF2-40B4-BE49-F238E27FC236}">
                <a16:creationId xmlns:a16="http://schemas.microsoft.com/office/drawing/2014/main" id="{90112167-78F1-464E-A600-EE9246548243}"/>
              </a:ext>
            </a:extLst>
          </p:cNvPr>
          <p:cNvSpPr txBox="1">
            <a:spLocks/>
          </p:cNvSpPr>
          <p:nvPr/>
        </p:nvSpPr>
        <p:spPr>
          <a:xfrm>
            <a:off x="295485" y="3802889"/>
            <a:ext cx="5495881" cy="617598"/>
          </a:xfrm>
          <a:prstGeom prst="rect">
            <a:avLst/>
          </a:prstGeom>
        </p:spPr>
        <p:txBody>
          <a:bodyPr vert="horz" lIns="91440" tIns="45720" rIns="91440" bIns="45720" rtlCol="0" anchor="ctr">
            <a:normAutofit/>
          </a:bodyPr>
          <a:lst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a:lstStyle>
          <a:p>
            <a:r>
              <a:rPr lang="en-US" dirty="0"/>
              <a:t>What about matrix?</a:t>
            </a:r>
          </a:p>
        </p:txBody>
      </p:sp>
      <p:sp>
        <p:nvSpPr>
          <p:cNvPr id="10" name="Content Placeholder 2">
            <a:extLst>
              <a:ext uri="{FF2B5EF4-FFF2-40B4-BE49-F238E27FC236}">
                <a16:creationId xmlns:a16="http://schemas.microsoft.com/office/drawing/2014/main" id="{34E1D0D0-BBC6-44F6-9021-1CDA462797A9}"/>
              </a:ext>
            </a:extLst>
          </p:cNvPr>
          <p:cNvSpPr txBox="1">
            <a:spLocks/>
          </p:cNvSpPr>
          <p:nvPr/>
        </p:nvSpPr>
        <p:spPr>
          <a:xfrm>
            <a:off x="295485" y="4796113"/>
            <a:ext cx="5495881" cy="17813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a:lstStyle>
          <a:p>
            <a:r>
              <a:rPr lang="en-US" dirty="0"/>
              <a:t>A set of numerical data, expressions, or symbols arranged in rows(m) and columns(n) </a:t>
            </a:r>
          </a:p>
          <a:p>
            <a:r>
              <a:rPr lang="en-US" dirty="0"/>
              <a:t>Can be described as an array of data</a:t>
            </a:r>
          </a:p>
          <a:p>
            <a:r>
              <a:rPr lang="en-US" dirty="0"/>
              <a:t>Can be built off of vectors </a:t>
            </a:r>
          </a:p>
        </p:txBody>
      </p:sp>
      <p:pic>
        <p:nvPicPr>
          <p:cNvPr id="16" name="Picture 15">
            <a:extLst>
              <a:ext uri="{FF2B5EF4-FFF2-40B4-BE49-F238E27FC236}">
                <a16:creationId xmlns:a16="http://schemas.microsoft.com/office/drawing/2014/main" id="{0A51EEE6-AA49-4150-98F3-BDD9D9FD4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4800" y="3817307"/>
            <a:ext cx="6220122" cy="1820878"/>
          </a:xfrm>
          <a:prstGeom prst="rect">
            <a:avLst/>
          </a:prstGeom>
          <a:ln w="228600" cap="sq" cmpd="thickThin">
            <a:solidFill>
              <a:srgbClr val="000000"/>
            </a:solidFill>
            <a:prstDash val="solid"/>
            <a:miter lim="800000"/>
          </a:ln>
          <a:effectLst>
            <a:innerShdw blurRad="76200">
              <a:srgbClr val="000000"/>
            </a:innerShdw>
          </a:effectLst>
        </p:spPr>
      </p:pic>
      <p:sp>
        <p:nvSpPr>
          <p:cNvPr id="19" name="TextBox 18">
            <a:extLst>
              <a:ext uri="{FF2B5EF4-FFF2-40B4-BE49-F238E27FC236}">
                <a16:creationId xmlns:a16="http://schemas.microsoft.com/office/drawing/2014/main" id="{78F2E900-4015-405C-AF07-28F99AB9796C}"/>
              </a:ext>
            </a:extLst>
          </p:cNvPr>
          <p:cNvSpPr txBox="1"/>
          <p:nvPr/>
        </p:nvSpPr>
        <p:spPr>
          <a:xfrm rot="19853480">
            <a:off x="8444084" y="2042143"/>
            <a:ext cx="1616765" cy="369332"/>
          </a:xfrm>
          <a:prstGeom prst="rect">
            <a:avLst/>
          </a:prstGeom>
          <a:noFill/>
          <a:ln>
            <a:noFill/>
          </a:ln>
        </p:spPr>
        <p:txBody>
          <a:bodyPr wrap="square" rtlCol="0">
            <a:spAutoFit/>
          </a:bodyPr>
          <a:lstStyle/>
          <a:p>
            <a:r>
              <a:rPr lang="en-US" dirty="0"/>
              <a:t>Magnitude</a:t>
            </a:r>
          </a:p>
        </p:txBody>
      </p:sp>
    </p:spTree>
    <p:extLst>
      <p:ext uri="{BB962C8B-B14F-4D97-AF65-F5344CB8AC3E}">
        <p14:creationId xmlns:p14="http://schemas.microsoft.com/office/powerpoint/2010/main" val="135292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B270D81D-48D0-484A-ACCC-61056DEB0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2946" y="0"/>
            <a:ext cx="3709054" cy="3805976"/>
          </a:xfrm>
          <a:prstGeom prst="rect">
            <a:avLst/>
          </a:prstGeom>
        </p:spPr>
      </p:pic>
      <p:sp>
        <p:nvSpPr>
          <p:cNvPr id="20" name="TextBox 19">
            <a:extLst>
              <a:ext uri="{FF2B5EF4-FFF2-40B4-BE49-F238E27FC236}">
                <a16:creationId xmlns:a16="http://schemas.microsoft.com/office/drawing/2014/main" id="{32199A42-D225-43C3-B353-4FE49C5D527D}"/>
              </a:ext>
            </a:extLst>
          </p:cNvPr>
          <p:cNvSpPr txBox="1"/>
          <p:nvPr/>
        </p:nvSpPr>
        <p:spPr>
          <a:xfrm>
            <a:off x="4452729" y="2874895"/>
            <a:ext cx="3937452" cy="923330"/>
          </a:xfrm>
          <a:prstGeom prst="rect">
            <a:avLst/>
          </a:prstGeom>
          <a:noFill/>
          <a:ln>
            <a:noFill/>
          </a:ln>
        </p:spPr>
        <p:txBody>
          <a:bodyPr wrap="square" rtlCol="0">
            <a:spAutoFit/>
          </a:bodyPr>
          <a:lstStyle/>
          <a:p>
            <a:r>
              <a:rPr lang="en-US" dirty="0"/>
              <a:t>The array information is stored in a cache and these commands extract commands from the header of the data</a:t>
            </a:r>
          </a:p>
        </p:txBody>
      </p:sp>
      <p:sp>
        <p:nvSpPr>
          <p:cNvPr id="2" name="Title 1"/>
          <p:cNvSpPr>
            <a:spLocks noGrp="1"/>
          </p:cNvSpPr>
          <p:nvPr>
            <p:ph type="title"/>
          </p:nvPr>
        </p:nvSpPr>
        <p:spPr>
          <a:xfrm>
            <a:off x="0" y="276304"/>
            <a:ext cx="10096500" cy="1150907"/>
          </a:xfrm>
          <a:ln>
            <a:noFill/>
          </a:ln>
        </p:spPr>
        <p:txBody>
          <a:bodyPr>
            <a:normAutofit/>
          </a:bodyPr>
          <a:lstStyle/>
          <a:p>
            <a:r>
              <a:rPr lang="en-US" dirty="0" err="1"/>
              <a:t>Numpy</a:t>
            </a:r>
            <a:endParaRPr lang="en-US" dirty="0"/>
          </a:p>
        </p:txBody>
      </p:sp>
      <p:sp>
        <p:nvSpPr>
          <p:cNvPr id="12" name="Rectangle 3">
            <a:extLst>
              <a:ext uri="{FF2B5EF4-FFF2-40B4-BE49-F238E27FC236}">
                <a16:creationId xmlns:a16="http://schemas.microsoft.com/office/drawing/2014/main" id="{55159364-0EA2-402E-8190-14D86EA9F76C}"/>
              </a:ext>
            </a:extLst>
          </p:cNvPr>
          <p:cNvSpPr>
            <a:spLocks noChangeArrowheads="1"/>
          </p:cNvSpPr>
          <p:nvPr/>
        </p:nvSpPr>
        <p:spPr bwMode="auto">
          <a:xfrm>
            <a:off x="97403" y="1731898"/>
            <a:ext cx="3697288" cy="915987"/>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&gt;&gt;&gt; a = array([0,1,2,3])</a:t>
            </a:r>
          </a:p>
          <a:p>
            <a:pPr>
              <a:spcBef>
                <a:spcPct val="0"/>
              </a:spcBef>
              <a:buFontTx/>
              <a:buNone/>
            </a:pPr>
            <a:r>
              <a:rPr lang="en-US" altLang="en-US" sz="1800" dirty="0">
                <a:latin typeface="Courier New" panose="02070309020205020404" pitchFamily="49" charset="0"/>
                <a:cs typeface="Courier New" panose="02070309020205020404" pitchFamily="49" charset="0"/>
              </a:rPr>
              <a:t>&gt;&gt;&gt; a</a:t>
            </a:r>
          </a:p>
          <a:p>
            <a:pPr>
              <a:spcBef>
                <a:spcPct val="0"/>
              </a:spcBef>
              <a:buFontTx/>
              <a:buNone/>
            </a:pPr>
            <a:r>
              <a:rPr lang="en-US" altLang="en-US" sz="1800" b="0" dirty="0">
                <a:latin typeface="Courier New" panose="02070309020205020404" pitchFamily="49" charset="0"/>
                <a:cs typeface="Courier New" panose="02070309020205020404" pitchFamily="49" charset="0"/>
              </a:rPr>
              <a:t>array([0, 1, 2, 3])</a:t>
            </a:r>
          </a:p>
        </p:txBody>
      </p:sp>
      <p:sp>
        <p:nvSpPr>
          <p:cNvPr id="14" name="Text Box 5">
            <a:extLst>
              <a:ext uri="{FF2B5EF4-FFF2-40B4-BE49-F238E27FC236}">
                <a16:creationId xmlns:a16="http://schemas.microsoft.com/office/drawing/2014/main" id="{94FEFF41-9C3B-4903-BB25-E8F8134C1E0C}"/>
              </a:ext>
            </a:extLst>
          </p:cNvPr>
          <p:cNvSpPr txBox="1">
            <a:spLocks noChangeArrowheads="1"/>
          </p:cNvSpPr>
          <p:nvPr/>
        </p:nvSpPr>
        <p:spPr bwMode="auto">
          <a:xfrm>
            <a:off x="97403" y="2642667"/>
            <a:ext cx="2095500" cy="6413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dirty="0">
                <a:latin typeface="Courier New" panose="02070309020205020404" pitchFamily="49" charset="0"/>
                <a:cs typeface="Courier New" panose="02070309020205020404" pitchFamily="49" charset="0"/>
              </a:rPr>
              <a:t>&gt;&gt;&gt; type(a)</a:t>
            </a:r>
          </a:p>
          <a:p>
            <a:pPr>
              <a:spcBef>
                <a:spcPct val="0"/>
              </a:spcBef>
              <a:buFontTx/>
              <a:buNone/>
            </a:pPr>
            <a:r>
              <a:rPr lang="en-US" altLang="en-US" sz="1800" b="0" dirty="0">
                <a:latin typeface="Courier New" panose="02070309020205020404" pitchFamily="49" charset="0"/>
                <a:cs typeface="Courier New" panose="02070309020205020404" pitchFamily="49" charset="0"/>
              </a:rPr>
              <a:t>&lt;type 'array'&gt;</a:t>
            </a:r>
          </a:p>
        </p:txBody>
      </p:sp>
      <p:sp>
        <p:nvSpPr>
          <p:cNvPr id="17" name="Text Box 7">
            <a:extLst>
              <a:ext uri="{FF2B5EF4-FFF2-40B4-BE49-F238E27FC236}">
                <a16:creationId xmlns:a16="http://schemas.microsoft.com/office/drawing/2014/main" id="{3B8FFBAE-FB8B-40D7-AFAA-D0EEC16E44DE}"/>
              </a:ext>
            </a:extLst>
          </p:cNvPr>
          <p:cNvSpPr txBox="1">
            <a:spLocks noChangeArrowheads="1"/>
          </p:cNvSpPr>
          <p:nvPr/>
        </p:nvSpPr>
        <p:spPr bwMode="auto">
          <a:xfrm>
            <a:off x="97403" y="3287106"/>
            <a:ext cx="3810000" cy="6413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FR" altLang="en-US" sz="1800" dirty="0">
                <a:latin typeface="Courier New" panose="02070309020205020404" pitchFamily="49" charset="0"/>
                <a:cs typeface="Courier New" panose="02070309020205020404" pitchFamily="49" charset="0"/>
              </a:rPr>
              <a:t>&gt;&gt;&gt; </a:t>
            </a:r>
            <a:r>
              <a:rPr lang="fr-FR" altLang="en-US" sz="1800" dirty="0" err="1">
                <a:latin typeface="Courier New" panose="02070309020205020404" pitchFamily="49" charset="0"/>
                <a:cs typeface="Courier New" panose="02070309020205020404" pitchFamily="49" charset="0"/>
              </a:rPr>
              <a:t>a.dtype</a:t>
            </a:r>
            <a:endParaRPr lang="en-US" altLang="en-US" sz="1800" dirty="0">
              <a:latin typeface="Courier New" panose="02070309020205020404" pitchFamily="49" charset="0"/>
              <a:cs typeface="Courier New" panose="02070309020205020404" pitchFamily="49" charset="0"/>
            </a:endParaRPr>
          </a:p>
          <a:p>
            <a:pPr>
              <a:spcBef>
                <a:spcPct val="0"/>
              </a:spcBef>
              <a:buFontTx/>
              <a:buNone/>
            </a:pPr>
            <a:r>
              <a:rPr lang="fr-FR" altLang="en-US" sz="1800" b="0" dirty="0" err="1">
                <a:latin typeface="Courier New" panose="02070309020205020404" pitchFamily="49" charset="0"/>
                <a:cs typeface="Courier New" panose="02070309020205020404" pitchFamily="49" charset="0"/>
              </a:rPr>
              <a:t>dtype</a:t>
            </a:r>
            <a:r>
              <a:rPr lang="fr-FR" altLang="en-US" sz="1800" b="0" dirty="0">
                <a:latin typeface="Courier New" panose="02070309020205020404" pitchFamily="49" charset="0"/>
                <a:cs typeface="Courier New" panose="02070309020205020404" pitchFamily="49" charset="0"/>
              </a:rPr>
              <a:t>(‘int32’)</a:t>
            </a:r>
            <a:endParaRPr lang="en-US" altLang="en-US" sz="1800" dirty="0">
              <a:solidFill>
                <a:schemeClr val="bg2"/>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20B0F6D2-5B01-4B8B-9810-F900CC3BC8F8}"/>
              </a:ext>
            </a:extLst>
          </p:cNvPr>
          <p:cNvSpPr txBox="1"/>
          <p:nvPr/>
        </p:nvSpPr>
        <p:spPr>
          <a:xfrm>
            <a:off x="4452729" y="1930393"/>
            <a:ext cx="3968199" cy="923330"/>
          </a:xfrm>
          <a:prstGeom prst="rect">
            <a:avLst/>
          </a:prstGeom>
          <a:noFill/>
          <a:ln>
            <a:noFill/>
          </a:ln>
        </p:spPr>
        <p:txBody>
          <a:bodyPr wrap="square" rtlCol="0">
            <a:spAutoFit/>
          </a:bodyPr>
          <a:lstStyle/>
          <a:p>
            <a:r>
              <a:rPr lang="en-US" dirty="0"/>
              <a:t>Describing a 1x4 array</a:t>
            </a:r>
          </a:p>
          <a:p>
            <a:r>
              <a:rPr lang="en-US" dirty="0"/>
              <a:t>Since python knows previously described array, it prints it out  </a:t>
            </a:r>
          </a:p>
        </p:txBody>
      </p:sp>
      <p:sp>
        <p:nvSpPr>
          <p:cNvPr id="21" name="TextBox 20">
            <a:extLst>
              <a:ext uri="{FF2B5EF4-FFF2-40B4-BE49-F238E27FC236}">
                <a16:creationId xmlns:a16="http://schemas.microsoft.com/office/drawing/2014/main" id="{5F4512BA-CF0F-4DEC-AEF6-FD2CDD375A38}"/>
              </a:ext>
            </a:extLst>
          </p:cNvPr>
          <p:cNvSpPr txBox="1"/>
          <p:nvPr/>
        </p:nvSpPr>
        <p:spPr>
          <a:xfrm>
            <a:off x="457200" y="4722598"/>
            <a:ext cx="5612296" cy="1754326"/>
          </a:xfrm>
          <a:prstGeom prst="rect">
            <a:avLst/>
          </a:prstGeom>
          <a:noFill/>
          <a:ln>
            <a:noFill/>
          </a:ln>
        </p:spPr>
        <p:txBody>
          <a:bodyPr wrap="square" rtlCol="0">
            <a:spAutoFit/>
          </a:bodyPr>
          <a:lstStyle/>
          <a:p>
            <a:pPr>
              <a:spcBef>
                <a:spcPct val="0"/>
              </a:spcBef>
              <a:buFontTx/>
              <a:buNone/>
            </a:pPr>
            <a:r>
              <a:rPr lang="fr-FR" altLang="en-US" dirty="0">
                <a:solidFill>
                  <a:schemeClr val="bg2"/>
                </a:solidFill>
                <a:latin typeface="Courier New" panose="02070309020205020404" pitchFamily="49" charset="0"/>
                <a:cs typeface="Courier New" panose="02070309020205020404" pitchFamily="49" charset="0"/>
              </a:rPr>
              <a:t>Ex: </a:t>
            </a:r>
            <a:r>
              <a:rPr lang="fr-FR" altLang="en-US" dirty="0" err="1">
                <a:solidFill>
                  <a:schemeClr val="bg2"/>
                </a:solidFill>
                <a:latin typeface="Courier New" panose="02070309020205020404" pitchFamily="49" charset="0"/>
                <a:cs typeface="Courier New" panose="02070309020205020404" pitchFamily="49" charset="0"/>
              </a:rPr>
              <a:t>Assigning</a:t>
            </a:r>
            <a:r>
              <a:rPr lang="fr-FR" altLang="en-US" dirty="0">
                <a:solidFill>
                  <a:schemeClr val="bg2"/>
                </a:solidFill>
                <a:latin typeface="Courier New" panose="02070309020205020404" pitchFamily="49" charset="0"/>
                <a:cs typeface="Courier New" panose="02070309020205020404" pitchFamily="49" charset="0"/>
              </a:rPr>
              <a:t> a </a:t>
            </a:r>
            <a:r>
              <a:rPr lang="fr-FR" altLang="en-US" dirty="0" err="1">
                <a:solidFill>
                  <a:schemeClr val="bg2"/>
                </a:solidFill>
                <a:latin typeface="Courier New" panose="02070309020205020404" pitchFamily="49" charset="0"/>
                <a:cs typeface="Courier New" panose="02070309020205020404" pitchFamily="49" charset="0"/>
              </a:rPr>
              <a:t>float</a:t>
            </a:r>
            <a:r>
              <a:rPr lang="fr-FR" altLang="en-US" dirty="0">
                <a:solidFill>
                  <a:schemeClr val="bg2"/>
                </a:solidFill>
                <a:latin typeface="Courier New" panose="02070309020205020404" pitchFamily="49" charset="0"/>
                <a:cs typeface="Courier New" panose="02070309020205020404" pitchFamily="49" charset="0"/>
              </a:rPr>
              <a:t> to </a:t>
            </a:r>
            <a:r>
              <a:rPr lang="fr-FR" altLang="en-US" dirty="0" err="1">
                <a:solidFill>
                  <a:schemeClr val="bg2"/>
                </a:solidFill>
                <a:latin typeface="Courier New" panose="02070309020205020404" pitchFamily="49" charset="0"/>
                <a:cs typeface="Courier New" panose="02070309020205020404" pitchFamily="49" charset="0"/>
              </a:rPr>
              <a:t>into</a:t>
            </a:r>
            <a:r>
              <a:rPr lang="fr-FR" altLang="en-US" dirty="0">
                <a:solidFill>
                  <a:schemeClr val="bg2"/>
                </a:solidFill>
                <a:latin typeface="Courier New" panose="02070309020205020404" pitchFamily="49" charset="0"/>
                <a:cs typeface="Courier New" panose="02070309020205020404" pitchFamily="49" charset="0"/>
              </a:rPr>
              <a:t> # an int32 </a:t>
            </a:r>
            <a:r>
              <a:rPr lang="fr-FR" altLang="en-US" dirty="0" err="1">
                <a:solidFill>
                  <a:schemeClr val="bg2"/>
                </a:solidFill>
                <a:latin typeface="Courier New" panose="02070309020205020404" pitchFamily="49" charset="0"/>
                <a:cs typeface="Courier New" panose="02070309020205020404" pitchFamily="49" charset="0"/>
              </a:rPr>
              <a:t>array</a:t>
            </a:r>
            <a:r>
              <a:rPr lang="fr-FR" altLang="en-US" dirty="0">
                <a:solidFill>
                  <a:schemeClr val="bg2"/>
                </a:solidFill>
                <a:latin typeface="Courier New" panose="02070309020205020404" pitchFamily="49" charset="0"/>
                <a:cs typeface="Courier New" panose="02070309020205020404" pitchFamily="49" charset="0"/>
              </a:rPr>
              <a:t> </a:t>
            </a:r>
            <a:r>
              <a:rPr lang="fr-FR" altLang="en-US" dirty="0" err="1">
                <a:solidFill>
                  <a:schemeClr val="bg2"/>
                </a:solidFill>
                <a:latin typeface="Courier New" panose="02070309020205020404" pitchFamily="49" charset="0"/>
                <a:cs typeface="Courier New" panose="02070309020205020404" pitchFamily="49" charset="0"/>
              </a:rPr>
              <a:t>will</a:t>
            </a:r>
            <a:r>
              <a:rPr lang="fr-FR" altLang="en-US" dirty="0">
                <a:solidFill>
                  <a:schemeClr val="bg2"/>
                </a:solidFill>
                <a:latin typeface="Courier New" panose="02070309020205020404" pitchFamily="49" charset="0"/>
                <a:cs typeface="Courier New" panose="02070309020205020404" pitchFamily="49" charset="0"/>
              </a:rPr>
              <a:t> </a:t>
            </a:r>
            <a:r>
              <a:rPr lang="fr-FR" altLang="en-US" dirty="0" err="1">
                <a:solidFill>
                  <a:schemeClr val="bg2"/>
                </a:solidFill>
                <a:latin typeface="Courier New" panose="02070309020205020404" pitchFamily="49" charset="0"/>
                <a:cs typeface="Courier New" panose="02070309020205020404" pitchFamily="49" charset="0"/>
              </a:rPr>
              <a:t>truncate</a:t>
            </a:r>
            <a:r>
              <a:rPr lang="fr-FR" altLang="en-US" dirty="0">
                <a:solidFill>
                  <a:schemeClr val="bg2"/>
                </a:solidFill>
                <a:latin typeface="Courier New" panose="02070309020205020404" pitchFamily="49" charset="0"/>
                <a:cs typeface="Courier New" panose="02070309020205020404" pitchFamily="49" charset="0"/>
              </a:rPr>
              <a:t> </a:t>
            </a:r>
            <a:r>
              <a:rPr lang="fr-FR" altLang="en-US" dirty="0" err="1">
                <a:solidFill>
                  <a:schemeClr val="bg2"/>
                </a:solidFill>
                <a:latin typeface="Courier New" panose="02070309020205020404" pitchFamily="49" charset="0"/>
                <a:cs typeface="Courier New" panose="02070309020205020404" pitchFamily="49" charset="0"/>
              </a:rPr>
              <a:t>decimal</a:t>
            </a:r>
            <a:r>
              <a:rPr lang="fr-FR" altLang="en-US" dirty="0">
                <a:solidFill>
                  <a:schemeClr val="bg2"/>
                </a:solidFill>
                <a:latin typeface="Courier New" panose="02070309020205020404" pitchFamily="49" charset="0"/>
                <a:cs typeface="Courier New" panose="02070309020205020404" pitchFamily="49" charset="0"/>
              </a:rPr>
              <a:t> part.</a:t>
            </a:r>
          </a:p>
          <a:p>
            <a:pPr>
              <a:spcBef>
                <a:spcPct val="0"/>
              </a:spcBef>
              <a:buFontTx/>
              <a:buNone/>
            </a:pPr>
            <a:r>
              <a:rPr lang="fr-FR" altLang="en-US" sz="2400" b="1" dirty="0">
                <a:latin typeface="Courier New" panose="02070309020205020404" pitchFamily="49" charset="0"/>
                <a:cs typeface="Courier New" panose="02070309020205020404" pitchFamily="49" charset="0"/>
              </a:rPr>
              <a:t>&gt;&gt;&gt; a[0] = </a:t>
            </a:r>
            <a:r>
              <a:rPr lang="fr-FR" altLang="en-US" sz="2400" b="1" dirty="0">
                <a:solidFill>
                  <a:srgbClr val="CC0000"/>
                </a:solidFill>
                <a:latin typeface="Courier New" panose="02070309020205020404" pitchFamily="49" charset="0"/>
                <a:cs typeface="Courier New" panose="02070309020205020404" pitchFamily="49" charset="0"/>
              </a:rPr>
              <a:t>10.6</a:t>
            </a:r>
          </a:p>
          <a:p>
            <a:pPr>
              <a:spcBef>
                <a:spcPct val="0"/>
              </a:spcBef>
              <a:buFontTx/>
              <a:buNone/>
            </a:pPr>
            <a:r>
              <a:rPr lang="fr-FR" altLang="en-US" sz="2400" b="1" dirty="0">
                <a:latin typeface="Courier New" panose="02070309020205020404" pitchFamily="49" charset="0"/>
                <a:cs typeface="Courier New" panose="02070309020205020404" pitchFamily="49" charset="0"/>
              </a:rPr>
              <a:t>&gt;&gt;&gt; a</a:t>
            </a:r>
          </a:p>
          <a:p>
            <a:pPr>
              <a:spcBef>
                <a:spcPct val="0"/>
              </a:spcBef>
              <a:buFontTx/>
              <a:buNone/>
            </a:pPr>
            <a:r>
              <a:rPr lang="en-US" altLang="en-US" sz="2400" b="1" dirty="0">
                <a:latin typeface="Courier New" panose="02070309020205020404" pitchFamily="49" charset="0"/>
                <a:cs typeface="Courier New" panose="02070309020205020404" pitchFamily="49" charset="0"/>
              </a:rPr>
              <a:t>[</a:t>
            </a:r>
            <a:r>
              <a:rPr lang="en-US" altLang="en-US" sz="2400" b="1" dirty="0">
                <a:solidFill>
                  <a:srgbClr val="CC0000"/>
                </a:solidFill>
                <a:latin typeface="Courier New" panose="02070309020205020404" pitchFamily="49" charset="0"/>
                <a:cs typeface="Courier New" panose="02070309020205020404" pitchFamily="49" charset="0"/>
              </a:rPr>
              <a:t>10</a:t>
            </a:r>
            <a:r>
              <a:rPr lang="en-US" altLang="en-US" sz="2400" b="1" dirty="0">
                <a:latin typeface="Courier New" panose="02070309020205020404" pitchFamily="49" charset="0"/>
                <a:cs typeface="Courier New" panose="02070309020205020404" pitchFamily="49" charset="0"/>
              </a:rPr>
              <a:t>, 1, 2, 3]</a:t>
            </a:r>
          </a:p>
        </p:txBody>
      </p:sp>
      <p:sp>
        <p:nvSpPr>
          <p:cNvPr id="22" name="TextBox 21">
            <a:extLst>
              <a:ext uri="{FF2B5EF4-FFF2-40B4-BE49-F238E27FC236}">
                <a16:creationId xmlns:a16="http://schemas.microsoft.com/office/drawing/2014/main" id="{B3070D5D-9175-41EF-98D7-1CDB0594C702}"/>
              </a:ext>
            </a:extLst>
          </p:cNvPr>
          <p:cNvSpPr txBox="1"/>
          <p:nvPr/>
        </p:nvSpPr>
        <p:spPr>
          <a:xfrm>
            <a:off x="457200" y="4134500"/>
            <a:ext cx="7715250" cy="646331"/>
          </a:xfrm>
          <a:prstGeom prst="rect">
            <a:avLst/>
          </a:prstGeom>
          <a:noFill/>
          <a:ln>
            <a:noFill/>
          </a:ln>
        </p:spPr>
        <p:txBody>
          <a:bodyPr wrap="square" rtlCol="0">
            <a:spAutoFit/>
          </a:bodyPr>
          <a:lstStyle/>
          <a:p>
            <a:r>
              <a:rPr lang="en-US" sz="3600" dirty="0"/>
              <a:t>Coercion in code</a:t>
            </a:r>
          </a:p>
        </p:txBody>
      </p:sp>
      <p:pic>
        <p:nvPicPr>
          <p:cNvPr id="26" name="Picture 25">
            <a:extLst>
              <a:ext uri="{FF2B5EF4-FFF2-40B4-BE49-F238E27FC236}">
                <a16:creationId xmlns:a16="http://schemas.microsoft.com/office/drawing/2014/main" id="{843BBE2D-82E4-4E02-AB54-F46D1822C9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2946" y="3747052"/>
            <a:ext cx="3709054" cy="3110947"/>
          </a:xfrm>
          <a:prstGeom prst="rect">
            <a:avLst/>
          </a:prstGeom>
        </p:spPr>
      </p:pic>
    </p:spTree>
    <p:extLst>
      <p:ext uri="{BB962C8B-B14F-4D97-AF65-F5344CB8AC3E}">
        <p14:creationId xmlns:p14="http://schemas.microsoft.com/office/powerpoint/2010/main" val="235437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43242-0781-433B-87D0-3FCF5D8033F5}"/>
              </a:ext>
            </a:extLst>
          </p:cNvPr>
          <p:cNvSpPr>
            <a:spLocks noGrp="1"/>
          </p:cNvSpPr>
          <p:nvPr>
            <p:ph type="title"/>
          </p:nvPr>
        </p:nvSpPr>
        <p:spPr/>
        <p:txBody>
          <a:bodyPr/>
          <a:lstStyle/>
          <a:p>
            <a:r>
              <a:rPr lang="en-US" dirty="0" err="1"/>
              <a:t>Matplotlib</a:t>
            </a:r>
            <a:r>
              <a:rPr lang="en-US" dirty="0"/>
              <a:t>- Fast, on-the-go data visualization</a:t>
            </a:r>
          </a:p>
        </p:txBody>
      </p:sp>
      <p:sp>
        <p:nvSpPr>
          <p:cNvPr id="3" name="Content Placeholder 2">
            <a:extLst>
              <a:ext uri="{FF2B5EF4-FFF2-40B4-BE49-F238E27FC236}">
                <a16:creationId xmlns:a16="http://schemas.microsoft.com/office/drawing/2014/main" id="{6AA48B75-2F34-4632-9DE1-5E86883F15BF}"/>
              </a:ext>
            </a:extLst>
          </p:cNvPr>
          <p:cNvSpPr>
            <a:spLocks noGrp="1"/>
          </p:cNvSpPr>
          <p:nvPr>
            <p:ph idx="1"/>
          </p:nvPr>
        </p:nvSpPr>
        <p:spPr>
          <a:xfrm>
            <a:off x="457200" y="1825625"/>
            <a:ext cx="6110868" cy="3778006"/>
          </a:xfrm>
        </p:spPr>
        <p:txBody>
          <a:bodyPr/>
          <a:lstStyle/>
          <a:p>
            <a:r>
              <a:rPr lang="en-US" dirty="0"/>
              <a:t>import </a:t>
            </a:r>
            <a:r>
              <a:rPr lang="en-US" dirty="0" err="1"/>
              <a:t>matplotlib.pyplot</a:t>
            </a:r>
            <a:r>
              <a:rPr lang="en-US" dirty="0"/>
              <a:t> as </a:t>
            </a:r>
            <a:r>
              <a:rPr lang="en-US" dirty="0" err="1"/>
              <a:t>plt</a:t>
            </a:r>
            <a:endParaRPr lang="en-US" dirty="0"/>
          </a:p>
          <a:p>
            <a:r>
              <a:rPr lang="en-US" dirty="0"/>
              <a:t>X= ([1,2,3,4])</a:t>
            </a:r>
          </a:p>
          <a:p>
            <a:r>
              <a:rPr lang="en-US" dirty="0" err="1"/>
              <a:t>plt.plot</a:t>
            </a:r>
            <a:r>
              <a:rPr lang="en-US" dirty="0"/>
              <a:t>(x)</a:t>
            </a:r>
          </a:p>
          <a:p>
            <a:r>
              <a:rPr lang="en-US" dirty="0" err="1"/>
              <a:t>plt.ylabel</a:t>
            </a:r>
            <a:r>
              <a:rPr lang="en-US" dirty="0"/>
              <a:t>(' numbers')</a:t>
            </a:r>
          </a:p>
          <a:p>
            <a:r>
              <a:rPr lang="en-US" dirty="0" err="1"/>
              <a:t>plt.show</a:t>
            </a:r>
            <a:r>
              <a:rPr lang="en-US" dirty="0"/>
              <a:t>()</a:t>
            </a:r>
          </a:p>
        </p:txBody>
      </p:sp>
    </p:spTree>
    <p:extLst>
      <p:ext uri="{BB962C8B-B14F-4D97-AF65-F5344CB8AC3E}">
        <p14:creationId xmlns:p14="http://schemas.microsoft.com/office/powerpoint/2010/main" val="206488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68B3-8E39-4642-B205-2337160F8B07}"/>
              </a:ext>
            </a:extLst>
          </p:cNvPr>
          <p:cNvSpPr>
            <a:spLocks noGrp="1"/>
          </p:cNvSpPr>
          <p:nvPr>
            <p:ph type="title"/>
          </p:nvPr>
        </p:nvSpPr>
        <p:spPr/>
        <p:txBody>
          <a:bodyPr/>
          <a:lstStyle/>
          <a:p>
            <a:r>
              <a:rPr lang="en-US" dirty="0"/>
              <a:t>Why learn this?</a:t>
            </a:r>
          </a:p>
        </p:txBody>
      </p:sp>
      <p:sp>
        <p:nvSpPr>
          <p:cNvPr id="4" name="Rectangle 1">
            <a:extLst>
              <a:ext uri="{FF2B5EF4-FFF2-40B4-BE49-F238E27FC236}">
                <a16:creationId xmlns:a16="http://schemas.microsoft.com/office/drawing/2014/main" id="{BFA30B32-7ED0-4A2B-ADB5-67DDBB806D25}"/>
              </a:ext>
            </a:extLst>
          </p:cNvPr>
          <p:cNvSpPr>
            <a:spLocks noGrp="1" noChangeArrowheads="1"/>
          </p:cNvSpPr>
          <p:nvPr>
            <p:ph idx="1"/>
          </p:nvPr>
        </p:nvSpPr>
        <p:spPr bwMode="auto">
          <a:xfrm>
            <a:off x="457200" y="3845904"/>
            <a:ext cx="92332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dirty="0">
                <a:ln>
                  <a:noFill/>
                </a:ln>
                <a:solidFill>
                  <a:schemeClr val="tx1"/>
                </a:solidFill>
                <a:effectLst/>
                <a:latin typeface="Arial" panose="020B0604020202020204" pitchFamily="34" charset="0"/>
                <a:cs typeface="Arial" panose="020B0604020202020204" pitchFamily="34" charset="0"/>
              </a:rPr>
              <a:t>Physics:</a:t>
            </a:r>
            <a:r>
              <a:rPr kumimoji="0" lang="en-US" altLang="en-US" sz="1800" b="0" i="0" u="none" strike="noStrike" cap="none" normalizeH="0" dirty="0">
                <a:ln>
                  <a:noFill/>
                </a:ln>
                <a:solidFill>
                  <a:schemeClr val="tx1"/>
                </a:solidFill>
                <a:effectLst/>
                <a:latin typeface="Arial" panose="020B0604020202020204" pitchFamily="34" charset="0"/>
                <a:cs typeface="Arial" panose="020B0604020202020204" pitchFamily="34" charset="0"/>
              </a:rPr>
              <a:t> If you don't watch a moving car from the outside but sit in the car, you are changing your frame of reference. This corresponds to a change of basis in linear algebra, which naturally pops out the centrifugal force (and the Coriolis force) from your force expression. </a:t>
            </a:r>
          </a:p>
        </p:txBody>
      </p:sp>
      <p:sp>
        <p:nvSpPr>
          <p:cNvPr id="5" name="TextBox 4">
            <a:extLst>
              <a:ext uri="{FF2B5EF4-FFF2-40B4-BE49-F238E27FC236}">
                <a16:creationId xmlns:a16="http://schemas.microsoft.com/office/drawing/2014/main" id="{D24582BA-8523-483F-9894-5E4537E0D6CD}"/>
              </a:ext>
            </a:extLst>
          </p:cNvPr>
          <p:cNvSpPr txBox="1"/>
          <p:nvPr/>
        </p:nvSpPr>
        <p:spPr>
          <a:xfrm>
            <a:off x="457200" y="1583473"/>
            <a:ext cx="9233210" cy="923330"/>
          </a:xfrm>
          <a:prstGeom prst="rect">
            <a:avLst/>
          </a:prstGeom>
          <a:noFill/>
          <a:ln>
            <a:noFill/>
          </a:ln>
        </p:spPr>
        <p:txBody>
          <a:bodyPr wrap="square" rtlCol="0">
            <a:spAutoFit/>
          </a:bodyPr>
          <a:lstStyle/>
          <a:p>
            <a:r>
              <a:rPr lang="en-US" altLang="en-US" i="1" dirty="0">
                <a:latin typeface="Arial" panose="020B0604020202020204" pitchFamily="34" charset="0"/>
                <a:cs typeface="Arial" panose="020B0604020202020204" pitchFamily="34" charset="0"/>
              </a:rPr>
              <a:t>Economics</a:t>
            </a:r>
            <a:r>
              <a:rPr lang="en-US" altLang="en-US" dirty="0">
                <a:latin typeface="Arial" panose="020B0604020202020204" pitchFamily="34" charset="0"/>
                <a:cs typeface="Arial" panose="020B0604020202020204" pitchFamily="34" charset="0"/>
              </a:rPr>
              <a:t>: Price (ex. function </a:t>
            </a:r>
            <a:r>
              <a:rPr lang="en-US" altLang="en-US" i="1" dirty="0">
                <a:latin typeface="Arial" panose="020B0604020202020204" pitchFamily="34" charset="0"/>
                <a:cs typeface="Arial" panose="020B0604020202020204" pitchFamily="34" charset="0"/>
              </a:rPr>
              <a:t>f</a:t>
            </a:r>
            <a:r>
              <a:rPr lang="en-US" altLang="en-US" dirty="0">
                <a:latin typeface="Arial" panose="020B0604020202020204" pitchFamily="34" charset="0"/>
                <a:cs typeface="Arial" panose="020B0604020202020204" pitchFamily="34" charset="0"/>
              </a:rPr>
              <a:t>) depends on supply and demand (the two components of the two-dimensional vector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If you do economics, linear algebra is a good idea.</a:t>
            </a:r>
            <a:br>
              <a:rPr lang="en-US" altLang="en-US" dirty="0">
                <a:latin typeface="Arial" panose="020B0604020202020204" pitchFamily="34" charset="0"/>
                <a:cs typeface="Arial" panose="020B0604020202020204" pitchFamily="34" charset="0"/>
              </a:rPr>
            </a:br>
            <a:endParaRPr lang="en-US" dirty="0"/>
          </a:p>
        </p:txBody>
      </p:sp>
      <p:sp>
        <p:nvSpPr>
          <p:cNvPr id="6" name="TextBox 5">
            <a:extLst>
              <a:ext uri="{FF2B5EF4-FFF2-40B4-BE49-F238E27FC236}">
                <a16:creationId xmlns:a16="http://schemas.microsoft.com/office/drawing/2014/main" id="{1141EEB8-1D11-4437-BA34-C599B22C8686}"/>
              </a:ext>
            </a:extLst>
          </p:cNvPr>
          <p:cNvSpPr txBox="1"/>
          <p:nvPr/>
        </p:nvSpPr>
        <p:spPr>
          <a:xfrm>
            <a:off x="457200" y="2299191"/>
            <a:ext cx="9233210" cy="1754326"/>
          </a:xfrm>
          <a:prstGeom prst="rect">
            <a:avLst/>
          </a:prstGeom>
          <a:noFill/>
          <a:ln>
            <a:noFill/>
          </a:ln>
        </p:spPr>
        <p:txBody>
          <a:bodyPr wrap="square" rtlCol="0">
            <a:spAutoFit/>
          </a:bodyPr>
          <a:lstStyle/>
          <a:p>
            <a:r>
              <a:rPr lang="en-US" altLang="en-US" i="1" dirty="0">
                <a:latin typeface="Arial" panose="020B0604020202020204" pitchFamily="34" charset="0"/>
                <a:cs typeface="Arial" panose="020B0604020202020204" pitchFamily="34" charset="0"/>
              </a:rPr>
              <a:t>Politics:</a:t>
            </a:r>
            <a:r>
              <a:rPr lang="en-US" altLang="en-US" dirty="0">
                <a:latin typeface="Arial" panose="020B0604020202020204" pitchFamily="34" charset="0"/>
                <a:cs typeface="Arial" panose="020B0604020202020204" pitchFamily="34" charset="0"/>
              </a:rPr>
              <a:t> If more roads are built, capacity goes up (good for business) but quality of life goes down. People move away, which results in more traffic, which results in less excess capacity, which is bad for business. Many variables and complex connections could lead to multivariate calculus. This instead could be described in linear algebra and people in politics or poly sci ought to know this to think about problems like these.</a:t>
            </a:r>
            <a:br>
              <a:rPr lang="en-US" altLang="en-US" dirty="0">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147144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What is broadcast in python?</a:t>
            </a:r>
            <a:br>
              <a:rPr lang="en-US" dirty="0">
                <a:effectLst/>
              </a:rPr>
            </a:br>
            <a:endParaRPr lang="en-US" dirty="0"/>
          </a:p>
        </p:txBody>
      </p:sp>
      <p:sp>
        <p:nvSpPr>
          <p:cNvPr id="5" name="Content Placeholder 4"/>
          <p:cNvSpPr>
            <a:spLocks noGrp="1"/>
          </p:cNvSpPr>
          <p:nvPr>
            <p:ph sz="half" idx="1"/>
          </p:nvPr>
        </p:nvSpPr>
        <p:spPr>
          <a:xfrm>
            <a:off x="457200" y="1338727"/>
            <a:ext cx="5267739" cy="4681192"/>
          </a:xfrm>
        </p:spPr>
        <p:txBody>
          <a:bodyPr>
            <a:normAutofit fontScale="92500"/>
          </a:bodyPr>
          <a:lstStyle/>
          <a:p>
            <a:r>
              <a:rPr lang="en-US" dirty="0"/>
              <a:t>Broadcasting describes how we treat arrays with </a:t>
            </a:r>
            <a:br>
              <a:rPr lang="en-US" dirty="0"/>
            </a:br>
            <a:r>
              <a:rPr lang="en-US" dirty="0"/>
              <a:t>different shapes during arithmetic operations. </a:t>
            </a:r>
          </a:p>
          <a:p>
            <a:r>
              <a:rPr lang="en-US" dirty="0"/>
              <a:t>The smaller array is “broadcast” across the larger array so that they have compatible shapes, subject to broadcasting</a:t>
            </a:r>
          </a:p>
          <a:p>
            <a:r>
              <a:rPr lang="en-US" dirty="0"/>
              <a:t>Rules: </a:t>
            </a:r>
          </a:p>
          <a:p>
            <a:pPr lvl="1"/>
            <a:r>
              <a:rPr lang="en-US" dirty="0"/>
              <a:t>NumPy compares their shapes element-wise.</a:t>
            </a:r>
          </a:p>
          <a:p>
            <a:pPr lvl="1"/>
            <a:r>
              <a:rPr lang="en-US" dirty="0"/>
              <a:t>It starts with the trailing dimensions, and works its way forward. </a:t>
            </a:r>
          </a:p>
          <a:p>
            <a:pPr lvl="1"/>
            <a:r>
              <a:rPr lang="en-US" dirty="0"/>
              <a:t>Two dimensions are compatible when</a:t>
            </a:r>
            <a:br>
              <a:rPr lang="en-US" dirty="0"/>
            </a:br>
            <a:r>
              <a:rPr lang="en-US" dirty="0"/>
              <a:t>they are equal, or one of them is 1.</a:t>
            </a:r>
          </a:p>
        </p:txBody>
      </p:sp>
      <p:pic>
        <p:nvPicPr>
          <p:cNvPr id="4" name="Picture 3">
            <a:extLst>
              <a:ext uri="{FF2B5EF4-FFF2-40B4-BE49-F238E27FC236}">
                <a16:creationId xmlns:a16="http://schemas.microsoft.com/office/drawing/2014/main" id="{09028465-49B5-4848-A611-1E77BF26F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384" y="639793"/>
            <a:ext cx="5383616" cy="4037712"/>
          </a:xfrm>
          <a:prstGeom prst="rect">
            <a:avLst/>
          </a:prstGeom>
        </p:spPr>
      </p:pic>
      <p:graphicFrame>
        <p:nvGraphicFramePr>
          <p:cNvPr id="11" name="Object 3">
            <a:extLst>
              <a:ext uri="{FF2B5EF4-FFF2-40B4-BE49-F238E27FC236}">
                <a16:creationId xmlns:a16="http://schemas.microsoft.com/office/drawing/2014/main" id="{38D77C59-C943-4452-984F-771A04A8505F}"/>
              </a:ext>
            </a:extLst>
          </p:cNvPr>
          <p:cNvGraphicFramePr>
            <a:graphicFrameLocks noChangeAspect="1"/>
          </p:cNvGraphicFramePr>
          <p:nvPr>
            <p:extLst>
              <p:ext uri="{D42A27DB-BD31-4B8C-83A1-F6EECF244321}">
                <p14:modId xmlns:p14="http://schemas.microsoft.com/office/powerpoint/2010/main" val="3765004120"/>
              </p:ext>
            </p:extLst>
          </p:nvPr>
        </p:nvGraphicFramePr>
        <p:xfrm>
          <a:off x="7404411" y="4677505"/>
          <a:ext cx="3149290" cy="1433366"/>
        </p:xfrm>
        <a:graphic>
          <a:graphicData uri="http://schemas.openxmlformats.org/presentationml/2006/ole">
            <mc:AlternateContent xmlns:mc="http://schemas.openxmlformats.org/markup-compatibility/2006">
              <mc:Choice xmlns:v="urn:schemas-microsoft-com:vml" Requires="v">
                <p:oleObj spid="_x0000_s2054" name="VISIO" r:id="rId4" imgW="3511782" imgH="1922974" progId="Visio.Drawing.5">
                  <p:embed/>
                </p:oleObj>
              </mc:Choice>
              <mc:Fallback>
                <p:oleObj name="VISIO" r:id="rId4" imgW="3511782" imgH="1922974" progId="Visio.Drawing.5">
                  <p:embed/>
                  <p:pic>
                    <p:nvPicPr>
                      <p:cNvPr id="77828" name="Object 3">
                        <a:extLst>
                          <a:ext uri="{FF2B5EF4-FFF2-40B4-BE49-F238E27FC236}">
                            <a16:creationId xmlns:a16="http://schemas.microsoft.com/office/drawing/2014/main" id="{7EB83CA1-04F8-4AF2-B5CA-B5B3DFF50F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4411" y="4677505"/>
                        <a:ext cx="3149290" cy="14333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9006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C853-ED50-49F7-A072-61CE180BCBC0}"/>
              </a:ext>
            </a:extLst>
          </p:cNvPr>
          <p:cNvSpPr>
            <a:spLocks noGrp="1"/>
          </p:cNvSpPr>
          <p:nvPr>
            <p:ph type="title"/>
          </p:nvPr>
        </p:nvSpPr>
        <p:spPr/>
        <p:txBody>
          <a:bodyPr/>
          <a:lstStyle/>
          <a:p>
            <a:r>
              <a:rPr lang="en-US" dirty="0"/>
              <a:t>Why should I use python for my mathematical hijinks?</a:t>
            </a:r>
          </a:p>
        </p:txBody>
      </p:sp>
      <p:sp>
        <p:nvSpPr>
          <p:cNvPr id="3" name="Content Placeholder 2">
            <a:extLst>
              <a:ext uri="{FF2B5EF4-FFF2-40B4-BE49-F238E27FC236}">
                <a16:creationId xmlns:a16="http://schemas.microsoft.com/office/drawing/2014/main" id="{66A1CE70-B8BF-4FB1-A807-53F78BCC0D1D}"/>
              </a:ext>
            </a:extLst>
          </p:cNvPr>
          <p:cNvSpPr>
            <a:spLocks noGrp="1"/>
          </p:cNvSpPr>
          <p:nvPr>
            <p:ph idx="1"/>
          </p:nvPr>
        </p:nvSpPr>
        <p:spPr>
          <a:xfrm>
            <a:off x="457200" y="1825625"/>
            <a:ext cx="10716322" cy="3778006"/>
          </a:xfrm>
        </p:spPr>
        <p:txBody>
          <a:bodyPr>
            <a:normAutofit/>
          </a:bodyPr>
          <a:lstStyle/>
          <a:p>
            <a:pPr lvl="0"/>
            <a:r>
              <a:rPr lang="en-US" b="1" dirty="0"/>
              <a:t>Python provides a platform for easy extensibility</a:t>
            </a:r>
          </a:p>
          <a:p>
            <a:pPr lvl="0"/>
            <a:r>
              <a:rPr lang="en-US" b="1" dirty="0"/>
              <a:t>Large swath of extensible libraries and plenty of online support.</a:t>
            </a:r>
          </a:p>
          <a:p>
            <a:pPr lvl="2"/>
            <a:r>
              <a:rPr lang="en-US" b="1" dirty="0"/>
              <a:t>This effectively and efficiently makes Python something like </a:t>
            </a:r>
            <a:r>
              <a:rPr lang="en-US" b="1" dirty="0" err="1"/>
              <a:t>Matlab</a:t>
            </a:r>
            <a:r>
              <a:rPr lang="en-US" b="1" dirty="0"/>
              <a:t> but better</a:t>
            </a:r>
          </a:p>
          <a:p>
            <a:pPr lvl="2"/>
            <a:r>
              <a:rPr lang="en-US" b="1" dirty="0"/>
              <a:t>Allows for fast algorithms on machine data types on rectangular data ex. Array([0, 2, 4, 6, 8 ,10])</a:t>
            </a:r>
          </a:p>
          <a:p>
            <a:pPr lvl="0"/>
            <a:r>
              <a:rPr lang="en-US" b="1" dirty="0"/>
              <a:t>Syntax is kept simple through not having to reference everything and therefore follows the KISS principle</a:t>
            </a:r>
          </a:p>
          <a:p>
            <a:pPr lvl="1"/>
            <a:r>
              <a:rPr lang="en-US" b="1" dirty="0"/>
              <a:t>Keeping the syntax simple (not like java) allows for faster compiling as you have less code to compile, runtime lag tends to be less. </a:t>
            </a:r>
          </a:p>
          <a:p>
            <a:endParaRPr lang="en-US" dirty="0"/>
          </a:p>
        </p:txBody>
      </p:sp>
    </p:spTree>
    <p:extLst>
      <p:ext uri="{BB962C8B-B14F-4D97-AF65-F5344CB8AC3E}">
        <p14:creationId xmlns:p14="http://schemas.microsoft.com/office/powerpoint/2010/main" val="120036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ertical Lexicon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Vertical lexicon design slides.potx" id="{49C7086D-B6BF-42C9-B2E9-7A6F5A963EAA}" vid="{839E83B1-FF0C-49E8-8563-59D864F05AE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2.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1BD8E5-A18E-435C-B431-90A6B59F4B6F}">
  <ds:schemaRefs>
    <ds:schemaRef ds:uri="http://purl.org/dc/dcmitype/"/>
    <ds:schemaRef ds:uri="http://schemas.microsoft.com/office/2006/metadata/properties"/>
    <ds:schemaRef ds:uri="http://schemas.openxmlformats.org/package/2006/metadata/core-properties"/>
    <ds:schemaRef ds:uri="40262f94-9f35-4ac3-9a90-690165a166b7"/>
    <ds:schemaRef ds:uri="http://schemas.microsoft.com/office/2006/documentManagement/types"/>
    <ds:schemaRef ds:uri="http://purl.org/dc/terms/"/>
    <ds:schemaRef ds:uri="a4f35948-e619-41b3-aa29-22878b09cfd2"/>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1535</TotalTime>
  <Words>1965</Words>
  <Application>Microsoft Office PowerPoint</Application>
  <PresentationFormat>Widescreen</PresentationFormat>
  <Paragraphs>130</Paragraphs>
  <Slides>18</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 Unicode MS</vt:lpstr>
      <vt:lpstr>Arial</vt:lpstr>
      <vt:lpstr>Calibri</vt:lpstr>
      <vt:lpstr>Cambria Math</vt:lpstr>
      <vt:lpstr>Courier New</vt:lpstr>
      <vt:lpstr>Symbol</vt:lpstr>
      <vt:lpstr>Vertical Lexicon design template</vt:lpstr>
      <vt:lpstr>VISIO</vt:lpstr>
      <vt:lpstr>Programming   linear algebra   things in python</vt:lpstr>
      <vt:lpstr>Linear algebra is integral to most calculations</vt:lpstr>
      <vt:lpstr>What could I possibly use Python for?</vt:lpstr>
      <vt:lpstr>What is vector?</vt:lpstr>
      <vt:lpstr>Numpy</vt:lpstr>
      <vt:lpstr>Matplotlib- Fast, on-the-go data visualization</vt:lpstr>
      <vt:lpstr>Why learn this?</vt:lpstr>
      <vt:lpstr>What is broadcast in python? </vt:lpstr>
      <vt:lpstr>Why should I use python for my mathematical hijinks?</vt:lpstr>
      <vt:lpstr>Data abstraction</vt:lpstr>
      <vt:lpstr>Comprehensions p1</vt:lpstr>
      <vt:lpstr>Comprehensions p2</vt:lpstr>
      <vt:lpstr>Comprehensions p3</vt:lpstr>
      <vt:lpstr>Other set notation things</vt:lpstr>
      <vt:lpstr>Procedural abstraction</vt:lpstr>
      <vt:lpstr>Linear transformations </vt:lpstr>
      <vt:lpstr>Some of the hard problems linear algebra can solve</vt:lpstr>
      <vt:lpstr>What this builds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dc:creator>meistro</dc:creator>
  <cp:lastModifiedBy>meistro</cp:lastModifiedBy>
  <cp:revision>34</cp:revision>
  <dcterms:created xsi:type="dcterms:W3CDTF">2017-07-27T01:41:02Z</dcterms:created>
  <dcterms:modified xsi:type="dcterms:W3CDTF">2017-08-22T00:39:24Z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