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1" r:id="rId5"/>
    <p:sldId id="259" r:id="rId6"/>
    <p:sldId id="260" r:id="rId7"/>
    <p:sldId id="261" r:id="rId8"/>
    <p:sldId id="262" r:id="rId9"/>
    <p:sldId id="265" r:id="rId10"/>
    <p:sldId id="267" r:id="rId11"/>
    <p:sldId id="268" r:id="rId12"/>
    <p:sldId id="270"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2" autoAdjust="0"/>
    <p:restoredTop sz="94626" autoAdjust="0"/>
  </p:normalViewPr>
  <p:slideViewPr>
    <p:cSldViewPr snapToGrid="0">
      <p:cViewPr>
        <p:scale>
          <a:sx n="50" d="100"/>
          <a:sy n="50" d="100"/>
        </p:scale>
        <p:origin x="2059" y="658"/>
      </p:cViewPr>
      <p:guideLst/>
    </p:cSldViewPr>
  </p:slideViewPr>
  <p:outlineViewPr>
    <p:cViewPr>
      <p:scale>
        <a:sx n="33" d="100"/>
        <a:sy n="33" d="100"/>
      </p:scale>
      <p:origin x="0" y="-45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0693-8009-4BA0-83AE-6D30C62C900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C0A3F-DBCD-405D-B0E6-E35EF8232C09}" type="slidenum">
              <a:rPr lang="en-IN" smtClean="0"/>
              <a:t>‹#›</a:t>
            </a:fld>
            <a:endParaRPr lang="en-IN"/>
          </a:p>
        </p:txBody>
      </p:sp>
    </p:spTree>
    <p:extLst>
      <p:ext uri="{BB962C8B-B14F-4D97-AF65-F5344CB8AC3E}">
        <p14:creationId xmlns:p14="http://schemas.microsoft.com/office/powerpoint/2010/main" val="223235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CC0A3F-DBCD-405D-B0E6-E35EF8232C09}" type="slidenum">
              <a:rPr lang="en-IN" smtClean="0"/>
              <a:t>4</a:t>
            </a:fld>
            <a:endParaRPr lang="en-IN"/>
          </a:p>
        </p:txBody>
      </p:sp>
    </p:spTree>
    <p:extLst>
      <p:ext uri="{BB962C8B-B14F-4D97-AF65-F5344CB8AC3E}">
        <p14:creationId xmlns:p14="http://schemas.microsoft.com/office/powerpoint/2010/main" val="396104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CC0A3F-DBCD-405D-B0E6-E35EF8232C09}" type="slidenum">
              <a:rPr lang="en-IN" smtClean="0"/>
              <a:t>7</a:t>
            </a:fld>
            <a:endParaRPr lang="en-IN"/>
          </a:p>
        </p:txBody>
      </p:sp>
    </p:spTree>
    <p:extLst>
      <p:ext uri="{BB962C8B-B14F-4D97-AF65-F5344CB8AC3E}">
        <p14:creationId xmlns:p14="http://schemas.microsoft.com/office/powerpoint/2010/main" val="400155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EFD1-A2AC-E1BF-F277-333131497FF6}"/>
              </a:ext>
            </a:extLst>
          </p:cNvPr>
          <p:cNvSpPr>
            <a:spLocks noGrp="1"/>
          </p:cNvSpPr>
          <p:nvPr>
            <p:ph type="ctrTitle"/>
          </p:nvPr>
        </p:nvSpPr>
        <p:spPr>
          <a:xfrm>
            <a:off x="1524000" y="1122363"/>
            <a:ext cx="9144000" cy="2387600"/>
          </a:xfrm>
        </p:spPr>
        <p:txBody>
          <a:bodyPr anchor="b"/>
          <a:lstStyle>
            <a:lvl1pPr algn="ctr">
              <a:defRPr sz="6000" baseline="0">
                <a:latin typeface="Arial" panose="020B0604020202020204" pitchFamily="34" charset="0"/>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B3585D93-174A-9617-5BFA-0381EC7D2C5C}"/>
              </a:ext>
            </a:extLst>
          </p:cNvPr>
          <p:cNvSpPr>
            <a:spLocks noGrp="1"/>
          </p:cNvSpPr>
          <p:nvPr>
            <p:ph type="subTitle" idx="1"/>
          </p:nvPr>
        </p:nvSpPr>
        <p:spPr>
          <a:xfrm>
            <a:off x="1524000" y="3602038"/>
            <a:ext cx="9144000" cy="1655762"/>
          </a:xfrm>
        </p:spPr>
        <p:txBody>
          <a:bodyPr>
            <a:normAutofit/>
          </a:bodyPr>
          <a:lstStyle>
            <a:lvl1pPr marL="0" indent="0" algn="ctr">
              <a:buNone/>
              <a:defRPr sz="200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110BB86F-38DE-75B5-BC21-3D0D0B78E650}"/>
              </a:ext>
            </a:extLst>
          </p:cNvPr>
          <p:cNvSpPr>
            <a:spLocks noGrp="1"/>
          </p:cNvSpPr>
          <p:nvPr>
            <p:ph type="dt" sz="half" idx="10"/>
          </p:nvPr>
        </p:nvSpPr>
        <p:spPr/>
        <p:txBody>
          <a:bodyPr/>
          <a:lstStyle/>
          <a:p>
            <a:fld id="{F2A14A8E-4064-4C85-A607-80CEFD914412}" type="datetimeFigureOut">
              <a:rPr lang="en-IN" smtClean="0"/>
              <a:t>25-04-2024</a:t>
            </a:fld>
            <a:endParaRPr lang="en-IN"/>
          </a:p>
        </p:txBody>
      </p:sp>
      <p:sp>
        <p:nvSpPr>
          <p:cNvPr id="5" name="Footer Placeholder 4">
            <a:extLst>
              <a:ext uri="{FF2B5EF4-FFF2-40B4-BE49-F238E27FC236}">
                <a16:creationId xmlns:a16="http://schemas.microsoft.com/office/drawing/2014/main" id="{66EF653E-BD2A-4A0E-AFFE-EA3605C64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5D97B8-AF93-262A-5137-C4613DA581A4}"/>
              </a:ext>
            </a:extLst>
          </p:cNvPr>
          <p:cNvSpPr>
            <a:spLocks noGrp="1"/>
          </p:cNvSpPr>
          <p:nvPr>
            <p:ph type="sldNum" sz="quarter" idx="12"/>
          </p:nvPr>
        </p:nvSpPr>
        <p:spPr/>
        <p:txBody>
          <a:bodyPr/>
          <a:lstStyle/>
          <a:p>
            <a:fld id="{317F601F-B50A-4581-A2BE-123AE2BF0B98}" type="slidenum">
              <a:rPr lang="en-IN" smtClean="0"/>
              <a:t>‹#›</a:t>
            </a:fld>
            <a:endParaRPr lang="en-IN"/>
          </a:p>
        </p:txBody>
      </p:sp>
    </p:spTree>
    <p:extLst>
      <p:ext uri="{BB962C8B-B14F-4D97-AF65-F5344CB8AC3E}">
        <p14:creationId xmlns:p14="http://schemas.microsoft.com/office/powerpoint/2010/main" val="1724853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526A-98DC-7C40-BBE2-DCC10AB1FA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59F872-D0F0-AF64-FED5-802179F9C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911EE7-347B-EF8A-795C-F972A39EB01D}"/>
              </a:ext>
            </a:extLst>
          </p:cNvPr>
          <p:cNvSpPr>
            <a:spLocks noGrp="1"/>
          </p:cNvSpPr>
          <p:nvPr>
            <p:ph type="dt" sz="half" idx="10"/>
          </p:nvPr>
        </p:nvSpPr>
        <p:spPr/>
        <p:txBody>
          <a:bodyPr/>
          <a:lstStyle/>
          <a:p>
            <a:fld id="{F2A14A8E-4064-4C85-A607-80CEFD914412}" type="datetimeFigureOut">
              <a:rPr lang="en-IN" smtClean="0"/>
              <a:t>25-04-2024</a:t>
            </a:fld>
            <a:endParaRPr lang="en-IN"/>
          </a:p>
        </p:txBody>
      </p:sp>
      <p:sp>
        <p:nvSpPr>
          <p:cNvPr id="5" name="Footer Placeholder 4">
            <a:extLst>
              <a:ext uri="{FF2B5EF4-FFF2-40B4-BE49-F238E27FC236}">
                <a16:creationId xmlns:a16="http://schemas.microsoft.com/office/drawing/2014/main" id="{A679510C-7195-219A-E738-548A3C39A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18DCB0-12B3-C635-23AD-FA6D50198B6D}"/>
              </a:ext>
            </a:extLst>
          </p:cNvPr>
          <p:cNvSpPr>
            <a:spLocks noGrp="1"/>
          </p:cNvSpPr>
          <p:nvPr>
            <p:ph type="sldNum" sz="quarter" idx="12"/>
          </p:nvPr>
        </p:nvSpPr>
        <p:spPr/>
        <p:txBody>
          <a:bodyPr/>
          <a:lstStyle/>
          <a:p>
            <a:fld id="{317F601F-B50A-4581-A2BE-123AE2BF0B98}" type="slidenum">
              <a:rPr lang="en-IN" smtClean="0"/>
              <a:t>‹#›</a:t>
            </a:fld>
            <a:endParaRPr lang="en-IN"/>
          </a:p>
        </p:txBody>
      </p:sp>
    </p:spTree>
    <p:extLst>
      <p:ext uri="{BB962C8B-B14F-4D97-AF65-F5344CB8AC3E}">
        <p14:creationId xmlns:p14="http://schemas.microsoft.com/office/powerpoint/2010/main" val="277099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017F5-F7F4-4DCF-EB73-0768463FA5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16EA5-04F1-5335-CD02-C868BDE0CF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8D2872-4046-775A-D488-75C3934B6AA0}"/>
              </a:ext>
            </a:extLst>
          </p:cNvPr>
          <p:cNvSpPr>
            <a:spLocks noGrp="1"/>
          </p:cNvSpPr>
          <p:nvPr>
            <p:ph type="dt" sz="half" idx="10"/>
          </p:nvPr>
        </p:nvSpPr>
        <p:spPr/>
        <p:txBody>
          <a:bodyPr/>
          <a:lstStyle/>
          <a:p>
            <a:fld id="{F2A14A8E-4064-4C85-A607-80CEFD914412}" type="datetimeFigureOut">
              <a:rPr lang="en-IN" smtClean="0"/>
              <a:t>25-04-2024</a:t>
            </a:fld>
            <a:endParaRPr lang="en-IN"/>
          </a:p>
        </p:txBody>
      </p:sp>
      <p:sp>
        <p:nvSpPr>
          <p:cNvPr id="5" name="Footer Placeholder 4">
            <a:extLst>
              <a:ext uri="{FF2B5EF4-FFF2-40B4-BE49-F238E27FC236}">
                <a16:creationId xmlns:a16="http://schemas.microsoft.com/office/drawing/2014/main" id="{2B4B8BA6-77DB-F98D-2AE9-608E7BB1A5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F2E381-8DE0-8662-5573-DD7D4F68C91D}"/>
              </a:ext>
            </a:extLst>
          </p:cNvPr>
          <p:cNvSpPr>
            <a:spLocks noGrp="1"/>
          </p:cNvSpPr>
          <p:nvPr>
            <p:ph type="sldNum" sz="quarter" idx="12"/>
          </p:nvPr>
        </p:nvSpPr>
        <p:spPr/>
        <p:txBody>
          <a:bodyPr/>
          <a:lstStyle/>
          <a:p>
            <a:fld id="{317F601F-B50A-4581-A2BE-123AE2BF0B98}" type="slidenum">
              <a:rPr lang="en-IN" smtClean="0"/>
              <a:t>‹#›</a:t>
            </a:fld>
            <a:endParaRPr lang="en-IN"/>
          </a:p>
        </p:txBody>
      </p:sp>
    </p:spTree>
    <p:extLst>
      <p:ext uri="{BB962C8B-B14F-4D97-AF65-F5344CB8AC3E}">
        <p14:creationId xmlns:p14="http://schemas.microsoft.com/office/powerpoint/2010/main" val="2450411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27F0-1DF3-7314-AE01-543FD526BDCE}"/>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8B5BF000-4C2F-B95D-35B3-D044A3DF893E}"/>
              </a:ext>
            </a:extLst>
          </p:cNvPr>
          <p:cNvSpPr>
            <a:spLocks noGrp="1"/>
          </p:cNvSpPr>
          <p:nvPr>
            <p:ph idx="1"/>
          </p:nvPr>
        </p:nvSpPr>
        <p:spPr>
          <a:xfrm>
            <a:off x="274320" y="1825625"/>
            <a:ext cx="11643360" cy="4895850"/>
          </a:xfrm>
        </p:spPr>
        <p:txBody>
          <a:bodyPr/>
          <a:lstStyle>
            <a:lvl1pPr algn="just">
              <a:defRPr baseline="0">
                <a:latin typeface="Arial" panose="020B0604020202020204" pitchFamily="34" charset="0"/>
                <a:cs typeface="Arial" panose="020B0604020202020204" pitchFamily="34" charset="0"/>
              </a:defRPr>
            </a:lvl1pPr>
            <a:lvl2pPr algn="just">
              <a:defRPr baseline="0">
                <a:latin typeface="Arial" panose="020B0604020202020204" pitchFamily="34" charset="0"/>
                <a:cs typeface="Arial" panose="020B0604020202020204" pitchFamily="34" charset="0"/>
              </a:defRPr>
            </a:lvl2pPr>
            <a:lvl3pPr algn="just">
              <a:defRPr baseline="0">
                <a:latin typeface="Arial" panose="020B0604020202020204" pitchFamily="34" charset="0"/>
                <a:cs typeface="Arial" panose="020B0604020202020204" pitchFamily="34" charset="0"/>
              </a:defRPr>
            </a:lvl3pPr>
            <a:lvl4pPr algn="just">
              <a:defRPr baseline="0">
                <a:latin typeface="Arial" panose="020B0604020202020204" pitchFamily="34" charset="0"/>
                <a:cs typeface="Arial" panose="020B0604020202020204" pitchFamily="34" charset="0"/>
              </a:defRPr>
            </a:lvl4pPr>
            <a:lvl5pPr algn="just">
              <a:defRPr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8053ACC-603D-CF0C-A4C0-DFC1C587B016}"/>
              </a:ext>
            </a:extLst>
          </p:cNvPr>
          <p:cNvSpPr>
            <a:spLocks noGrp="1"/>
          </p:cNvSpPr>
          <p:nvPr>
            <p:ph type="dt" sz="half" idx="10"/>
          </p:nvPr>
        </p:nvSpPr>
        <p:spPr/>
        <p:txBody>
          <a:bodyPr/>
          <a:lstStyle/>
          <a:p>
            <a:fld id="{F2A14A8E-4064-4C85-A607-80CEFD914412}" type="datetimeFigureOut">
              <a:rPr lang="en-IN" smtClean="0"/>
              <a:t>25-04-2024</a:t>
            </a:fld>
            <a:endParaRPr lang="en-IN"/>
          </a:p>
        </p:txBody>
      </p:sp>
      <p:sp>
        <p:nvSpPr>
          <p:cNvPr id="5" name="Footer Placeholder 4">
            <a:extLst>
              <a:ext uri="{FF2B5EF4-FFF2-40B4-BE49-F238E27FC236}">
                <a16:creationId xmlns:a16="http://schemas.microsoft.com/office/drawing/2014/main" id="{63E3B32F-E538-06F7-BDE1-A9CCF5051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01BAB8-4D7E-1197-1CE3-7F5BBF69F03E}"/>
              </a:ext>
            </a:extLst>
          </p:cNvPr>
          <p:cNvSpPr>
            <a:spLocks noGrp="1"/>
          </p:cNvSpPr>
          <p:nvPr>
            <p:ph type="sldNum" sz="quarter" idx="12"/>
          </p:nvPr>
        </p:nvSpPr>
        <p:spPr/>
        <p:txBody>
          <a:bodyPr/>
          <a:lstStyle/>
          <a:p>
            <a:fld id="{317F601F-B50A-4581-A2BE-123AE2BF0B98}" type="slidenum">
              <a:rPr lang="en-IN" smtClean="0"/>
              <a:t>‹#›</a:t>
            </a:fld>
            <a:endParaRPr lang="en-IN"/>
          </a:p>
        </p:txBody>
      </p:sp>
    </p:spTree>
    <p:extLst>
      <p:ext uri="{BB962C8B-B14F-4D97-AF65-F5344CB8AC3E}">
        <p14:creationId xmlns:p14="http://schemas.microsoft.com/office/powerpoint/2010/main" val="241371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BB7F-1946-3426-37AA-C5AE776843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36EC5A-30DD-D3D9-3259-3DD9D6ABC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7B29B-4E16-5B49-7D23-D596CFE797B4}"/>
              </a:ext>
            </a:extLst>
          </p:cNvPr>
          <p:cNvSpPr>
            <a:spLocks noGrp="1"/>
          </p:cNvSpPr>
          <p:nvPr>
            <p:ph type="dt" sz="half" idx="10"/>
          </p:nvPr>
        </p:nvSpPr>
        <p:spPr/>
        <p:txBody>
          <a:bodyPr/>
          <a:lstStyle/>
          <a:p>
            <a:fld id="{F2A14A8E-4064-4C85-A607-80CEFD914412}" type="datetimeFigureOut">
              <a:rPr lang="en-IN" smtClean="0"/>
              <a:t>25-04-2024</a:t>
            </a:fld>
            <a:endParaRPr lang="en-IN"/>
          </a:p>
        </p:txBody>
      </p:sp>
      <p:sp>
        <p:nvSpPr>
          <p:cNvPr id="5" name="Footer Placeholder 4">
            <a:extLst>
              <a:ext uri="{FF2B5EF4-FFF2-40B4-BE49-F238E27FC236}">
                <a16:creationId xmlns:a16="http://schemas.microsoft.com/office/drawing/2014/main" id="{15D4E15F-2B24-C7CC-C492-66568F4655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42A32B-435C-10D1-C190-A113060582BD}"/>
              </a:ext>
            </a:extLst>
          </p:cNvPr>
          <p:cNvSpPr>
            <a:spLocks noGrp="1"/>
          </p:cNvSpPr>
          <p:nvPr>
            <p:ph type="sldNum" sz="quarter" idx="12"/>
          </p:nvPr>
        </p:nvSpPr>
        <p:spPr/>
        <p:txBody>
          <a:bodyPr/>
          <a:lstStyle/>
          <a:p>
            <a:fld id="{317F601F-B50A-4581-A2BE-123AE2BF0B98}" type="slidenum">
              <a:rPr lang="en-IN" smtClean="0"/>
              <a:t>‹#›</a:t>
            </a:fld>
            <a:endParaRPr lang="en-IN"/>
          </a:p>
        </p:txBody>
      </p:sp>
    </p:spTree>
    <p:extLst>
      <p:ext uri="{BB962C8B-B14F-4D97-AF65-F5344CB8AC3E}">
        <p14:creationId xmlns:p14="http://schemas.microsoft.com/office/powerpoint/2010/main" val="265566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4C5D-BB0D-3404-E870-1E8EBBC67BEE}"/>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156F4312-3A33-BD55-EAFA-171D473119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DEED2F-B222-E768-300A-E2984DECDF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7C616B-4C6D-6BC3-4849-BAE3AF1B32D1}"/>
              </a:ext>
            </a:extLst>
          </p:cNvPr>
          <p:cNvSpPr>
            <a:spLocks noGrp="1"/>
          </p:cNvSpPr>
          <p:nvPr>
            <p:ph type="dt" sz="half" idx="10"/>
          </p:nvPr>
        </p:nvSpPr>
        <p:spPr/>
        <p:txBody>
          <a:bodyPr/>
          <a:lstStyle/>
          <a:p>
            <a:fld id="{F2A14A8E-4064-4C85-A607-80CEFD914412}" type="datetimeFigureOut">
              <a:rPr lang="en-IN" smtClean="0"/>
              <a:t>25-04-2024</a:t>
            </a:fld>
            <a:endParaRPr lang="en-IN"/>
          </a:p>
        </p:txBody>
      </p:sp>
      <p:sp>
        <p:nvSpPr>
          <p:cNvPr id="6" name="Footer Placeholder 5">
            <a:extLst>
              <a:ext uri="{FF2B5EF4-FFF2-40B4-BE49-F238E27FC236}">
                <a16:creationId xmlns:a16="http://schemas.microsoft.com/office/drawing/2014/main" id="{EAA858A4-F13A-EDD4-F87A-1702BF34BB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3C5078-0A1A-3DD9-3783-37BCFB49C198}"/>
              </a:ext>
            </a:extLst>
          </p:cNvPr>
          <p:cNvSpPr>
            <a:spLocks noGrp="1"/>
          </p:cNvSpPr>
          <p:nvPr>
            <p:ph type="sldNum" sz="quarter" idx="12"/>
          </p:nvPr>
        </p:nvSpPr>
        <p:spPr/>
        <p:txBody>
          <a:bodyPr/>
          <a:lstStyle/>
          <a:p>
            <a:fld id="{317F601F-B50A-4581-A2BE-123AE2BF0B98}" type="slidenum">
              <a:rPr lang="en-IN" smtClean="0"/>
              <a:t>‹#›</a:t>
            </a:fld>
            <a:endParaRPr lang="en-IN"/>
          </a:p>
        </p:txBody>
      </p:sp>
    </p:spTree>
    <p:extLst>
      <p:ext uri="{BB962C8B-B14F-4D97-AF65-F5344CB8AC3E}">
        <p14:creationId xmlns:p14="http://schemas.microsoft.com/office/powerpoint/2010/main" val="64023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0A6C-86E9-1356-D2B6-70EA6790EA0D}"/>
              </a:ext>
            </a:extLst>
          </p:cNvPr>
          <p:cNvSpPr>
            <a:spLocks noGrp="1"/>
          </p:cNvSpPr>
          <p:nvPr>
            <p:ph type="title"/>
          </p:nvPr>
        </p:nvSpPr>
        <p:spPr>
          <a:xfrm>
            <a:off x="839788" y="365125"/>
            <a:ext cx="10515600" cy="1325563"/>
          </a:xfrm>
        </p:spPr>
        <p:txBody>
          <a:bodyPr/>
          <a:lstStyle>
            <a:lvl1pPr>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40350D0-76C5-B1D6-87E1-69FF32E30A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99FDA2-16C4-2570-8951-19FD23ADE4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A69063-98DA-4EB0-D2C8-7FB6063D75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4A650-7517-3F05-E35E-EF610743F8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0E41D5-B5BE-4C11-A01C-E821637E3951}"/>
              </a:ext>
            </a:extLst>
          </p:cNvPr>
          <p:cNvSpPr>
            <a:spLocks noGrp="1"/>
          </p:cNvSpPr>
          <p:nvPr>
            <p:ph type="dt" sz="half" idx="10"/>
          </p:nvPr>
        </p:nvSpPr>
        <p:spPr/>
        <p:txBody>
          <a:bodyPr/>
          <a:lstStyle/>
          <a:p>
            <a:fld id="{F2A14A8E-4064-4C85-A607-80CEFD914412}" type="datetimeFigureOut">
              <a:rPr lang="en-IN" smtClean="0"/>
              <a:t>25-04-2024</a:t>
            </a:fld>
            <a:endParaRPr lang="en-IN"/>
          </a:p>
        </p:txBody>
      </p:sp>
      <p:sp>
        <p:nvSpPr>
          <p:cNvPr id="8" name="Footer Placeholder 7">
            <a:extLst>
              <a:ext uri="{FF2B5EF4-FFF2-40B4-BE49-F238E27FC236}">
                <a16:creationId xmlns:a16="http://schemas.microsoft.com/office/drawing/2014/main" id="{0C5F99FB-4CF9-1F8D-9116-642C7CE651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0D42D2-C8FF-11FA-7C3D-7CEE67943B73}"/>
              </a:ext>
            </a:extLst>
          </p:cNvPr>
          <p:cNvSpPr>
            <a:spLocks noGrp="1"/>
          </p:cNvSpPr>
          <p:nvPr>
            <p:ph type="sldNum" sz="quarter" idx="12"/>
          </p:nvPr>
        </p:nvSpPr>
        <p:spPr/>
        <p:txBody>
          <a:bodyPr/>
          <a:lstStyle/>
          <a:p>
            <a:fld id="{317F601F-B50A-4581-A2BE-123AE2BF0B98}" type="slidenum">
              <a:rPr lang="en-IN" smtClean="0"/>
              <a:t>‹#›</a:t>
            </a:fld>
            <a:endParaRPr lang="en-IN"/>
          </a:p>
        </p:txBody>
      </p:sp>
    </p:spTree>
    <p:extLst>
      <p:ext uri="{BB962C8B-B14F-4D97-AF65-F5344CB8AC3E}">
        <p14:creationId xmlns:p14="http://schemas.microsoft.com/office/powerpoint/2010/main" val="9037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02E6-4431-37E9-5EDF-BD8AFC0F6907}"/>
              </a:ext>
            </a:extLst>
          </p:cNvPr>
          <p:cNvSpPr>
            <a:spLocks noGrp="1"/>
          </p:cNvSpPr>
          <p:nvPr>
            <p:ph type="title"/>
          </p:nvPr>
        </p:nvSpPr>
        <p:spPr/>
        <p:txBody>
          <a:body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C8A21942-DD2C-C691-B94C-DD7FC8D5C997}"/>
              </a:ext>
            </a:extLst>
          </p:cNvPr>
          <p:cNvSpPr>
            <a:spLocks noGrp="1"/>
          </p:cNvSpPr>
          <p:nvPr>
            <p:ph type="dt" sz="half" idx="10"/>
          </p:nvPr>
        </p:nvSpPr>
        <p:spPr/>
        <p:txBody>
          <a:bodyPr/>
          <a:lstStyle/>
          <a:p>
            <a:fld id="{F2A14A8E-4064-4C85-A607-80CEFD914412}" type="datetimeFigureOut">
              <a:rPr lang="en-IN" smtClean="0"/>
              <a:t>25-04-2024</a:t>
            </a:fld>
            <a:endParaRPr lang="en-IN"/>
          </a:p>
        </p:txBody>
      </p:sp>
      <p:sp>
        <p:nvSpPr>
          <p:cNvPr id="4" name="Footer Placeholder 3">
            <a:extLst>
              <a:ext uri="{FF2B5EF4-FFF2-40B4-BE49-F238E27FC236}">
                <a16:creationId xmlns:a16="http://schemas.microsoft.com/office/drawing/2014/main" id="{B2BF2A4D-74AF-AF03-D2EE-511561F95D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4C091A-EFD0-CFD5-C354-5C7FED4DF57B}"/>
              </a:ext>
            </a:extLst>
          </p:cNvPr>
          <p:cNvSpPr>
            <a:spLocks noGrp="1"/>
          </p:cNvSpPr>
          <p:nvPr>
            <p:ph type="sldNum" sz="quarter" idx="12"/>
          </p:nvPr>
        </p:nvSpPr>
        <p:spPr/>
        <p:txBody>
          <a:bodyPr/>
          <a:lstStyle/>
          <a:p>
            <a:fld id="{317F601F-B50A-4581-A2BE-123AE2BF0B98}" type="slidenum">
              <a:rPr lang="en-IN" smtClean="0"/>
              <a:t>‹#›</a:t>
            </a:fld>
            <a:endParaRPr lang="en-IN"/>
          </a:p>
        </p:txBody>
      </p:sp>
    </p:spTree>
    <p:extLst>
      <p:ext uri="{BB962C8B-B14F-4D97-AF65-F5344CB8AC3E}">
        <p14:creationId xmlns:p14="http://schemas.microsoft.com/office/powerpoint/2010/main" val="416479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D7280D-CDCA-EC0F-B000-B2FBE0EF0E7A}"/>
              </a:ext>
            </a:extLst>
          </p:cNvPr>
          <p:cNvSpPr>
            <a:spLocks noGrp="1"/>
          </p:cNvSpPr>
          <p:nvPr>
            <p:ph type="dt" sz="half" idx="10"/>
          </p:nvPr>
        </p:nvSpPr>
        <p:spPr/>
        <p:txBody>
          <a:bodyPr/>
          <a:lstStyle/>
          <a:p>
            <a:fld id="{F2A14A8E-4064-4C85-A607-80CEFD914412}" type="datetimeFigureOut">
              <a:rPr lang="en-IN" smtClean="0"/>
              <a:t>25-04-2024</a:t>
            </a:fld>
            <a:endParaRPr lang="en-IN"/>
          </a:p>
        </p:txBody>
      </p:sp>
      <p:sp>
        <p:nvSpPr>
          <p:cNvPr id="3" name="Footer Placeholder 2">
            <a:extLst>
              <a:ext uri="{FF2B5EF4-FFF2-40B4-BE49-F238E27FC236}">
                <a16:creationId xmlns:a16="http://schemas.microsoft.com/office/drawing/2014/main" id="{0A6274AE-91EB-6F71-72D7-5B785CF780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601E4C-46D1-6154-6047-48EC59DB622B}"/>
              </a:ext>
            </a:extLst>
          </p:cNvPr>
          <p:cNvSpPr>
            <a:spLocks noGrp="1"/>
          </p:cNvSpPr>
          <p:nvPr>
            <p:ph type="sldNum" sz="quarter" idx="12"/>
          </p:nvPr>
        </p:nvSpPr>
        <p:spPr/>
        <p:txBody>
          <a:bodyPr/>
          <a:lstStyle/>
          <a:p>
            <a:fld id="{317F601F-B50A-4581-A2BE-123AE2BF0B98}" type="slidenum">
              <a:rPr lang="en-IN" smtClean="0"/>
              <a:t>‹#›</a:t>
            </a:fld>
            <a:endParaRPr lang="en-IN"/>
          </a:p>
        </p:txBody>
      </p:sp>
    </p:spTree>
    <p:extLst>
      <p:ext uri="{BB962C8B-B14F-4D97-AF65-F5344CB8AC3E}">
        <p14:creationId xmlns:p14="http://schemas.microsoft.com/office/powerpoint/2010/main" val="62706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61AD-9F66-DBD7-CD39-9D9B18F23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55DD52-0408-B08B-7A8A-A17A48AAD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18792A-26E6-DDD7-1863-159BF98EA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8B80C1-41FE-F8A5-2137-A390192FC5AA}"/>
              </a:ext>
            </a:extLst>
          </p:cNvPr>
          <p:cNvSpPr>
            <a:spLocks noGrp="1"/>
          </p:cNvSpPr>
          <p:nvPr>
            <p:ph type="dt" sz="half" idx="10"/>
          </p:nvPr>
        </p:nvSpPr>
        <p:spPr/>
        <p:txBody>
          <a:bodyPr/>
          <a:lstStyle/>
          <a:p>
            <a:fld id="{F2A14A8E-4064-4C85-A607-80CEFD914412}" type="datetimeFigureOut">
              <a:rPr lang="en-IN" smtClean="0"/>
              <a:t>25-04-2024</a:t>
            </a:fld>
            <a:endParaRPr lang="en-IN"/>
          </a:p>
        </p:txBody>
      </p:sp>
      <p:sp>
        <p:nvSpPr>
          <p:cNvPr id="6" name="Footer Placeholder 5">
            <a:extLst>
              <a:ext uri="{FF2B5EF4-FFF2-40B4-BE49-F238E27FC236}">
                <a16:creationId xmlns:a16="http://schemas.microsoft.com/office/drawing/2014/main" id="{F6CDB2AA-38C2-5369-B766-1838FEF420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2037AC-B34E-0EC8-06B9-D2A012BF0FDC}"/>
              </a:ext>
            </a:extLst>
          </p:cNvPr>
          <p:cNvSpPr>
            <a:spLocks noGrp="1"/>
          </p:cNvSpPr>
          <p:nvPr>
            <p:ph type="sldNum" sz="quarter" idx="12"/>
          </p:nvPr>
        </p:nvSpPr>
        <p:spPr/>
        <p:txBody>
          <a:bodyPr/>
          <a:lstStyle/>
          <a:p>
            <a:fld id="{317F601F-B50A-4581-A2BE-123AE2BF0B98}" type="slidenum">
              <a:rPr lang="en-IN" smtClean="0"/>
              <a:t>‹#›</a:t>
            </a:fld>
            <a:endParaRPr lang="en-IN"/>
          </a:p>
        </p:txBody>
      </p:sp>
    </p:spTree>
    <p:extLst>
      <p:ext uri="{BB962C8B-B14F-4D97-AF65-F5344CB8AC3E}">
        <p14:creationId xmlns:p14="http://schemas.microsoft.com/office/powerpoint/2010/main" val="97888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7393-F444-9DD0-34BF-1DAF12548F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0577E0-5991-9B68-F836-71CB089DD1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8DA329-D29D-58C0-11F1-5AC3BA50E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A2D30A-0E7B-6355-4842-40219691D385}"/>
              </a:ext>
            </a:extLst>
          </p:cNvPr>
          <p:cNvSpPr>
            <a:spLocks noGrp="1"/>
          </p:cNvSpPr>
          <p:nvPr>
            <p:ph type="dt" sz="half" idx="10"/>
          </p:nvPr>
        </p:nvSpPr>
        <p:spPr/>
        <p:txBody>
          <a:bodyPr/>
          <a:lstStyle/>
          <a:p>
            <a:fld id="{F2A14A8E-4064-4C85-A607-80CEFD914412}" type="datetimeFigureOut">
              <a:rPr lang="en-IN" smtClean="0"/>
              <a:t>25-04-2024</a:t>
            </a:fld>
            <a:endParaRPr lang="en-IN"/>
          </a:p>
        </p:txBody>
      </p:sp>
      <p:sp>
        <p:nvSpPr>
          <p:cNvPr id="6" name="Footer Placeholder 5">
            <a:extLst>
              <a:ext uri="{FF2B5EF4-FFF2-40B4-BE49-F238E27FC236}">
                <a16:creationId xmlns:a16="http://schemas.microsoft.com/office/drawing/2014/main" id="{5EE6DC09-9BDB-B183-FC69-A43ED1F588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470972-9C9D-06E5-59B5-7AAB430A63FA}"/>
              </a:ext>
            </a:extLst>
          </p:cNvPr>
          <p:cNvSpPr>
            <a:spLocks noGrp="1"/>
          </p:cNvSpPr>
          <p:nvPr>
            <p:ph type="sldNum" sz="quarter" idx="12"/>
          </p:nvPr>
        </p:nvSpPr>
        <p:spPr/>
        <p:txBody>
          <a:bodyPr/>
          <a:lstStyle/>
          <a:p>
            <a:fld id="{317F601F-B50A-4581-A2BE-123AE2BF0B98}" type="slidenum">
              <a:rPr lang="en-IN" smtClean="0"/>
              <a:t>‹#›</a:t>
            </a:fld>
            <a:endParaRPr lang="en-IN"/>
          </a:p>
        </p:txBody>
      </p:sp>
    </p:spTree>
    <p:extLst>
      <p:ext uri="{BB962C8B-B14F-4D97-AF65-F5344CB8AC3E}">
        <p14:creationId xmlns:p14="http://schemas.microsoft.com/office/powerpoint/2010/main" val="90536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16F267-4C89-276F-D9F9-FC6745052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D3CF9F-CB4F-8278-F153-55D23364F2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619735-E3A4-7B67-B50B-744C2A262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14A8E-4064-4C85-A607-80CEFD914412}" type="datetimeFigureOut">
              <a:rPr lang="en-IN" smtClean="0"/>
              <a:t>25-04-2024</a:t>
            </a:fld>
            <a:endParaRPr lang="en-IN"/>
          </a:p>
        </p:txBody>
      </p:sp>
      <p:sp>
        <p:nvSpPr>
          <p:cNvPr id="5" name="Footer Placeholder 4">
            <a:extLst>
              <a:ext uri="{FF2B5EF4-FFF2-40B4-BE49-F238E27FC236}">
                <a16:creationId xmlns:a16="http://schemas.microsoft.com/office/drawing/2014/main" id="{2A42DE62-1483-F89A-2A02-F4700EFE1E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E02B41-B149-A376-A377-E59DF083EE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F601F-B50A-4581-A2BE-123AE2BF0B98}" type="slidenum">
              <a:rPr lang="en-IN" smtClean="0"/>
              <a:t>‹#›</a:t>
            </a:fld>
            <a:endParaRPr lang="en-IN"/>
          </a:p>
        </p:txBody>
      </p:sp>
    </p:spTree>
    <p:extLst>
      <p:ext uri="{BB962C8B-B14F-4D97-AF65-F5344CB8AC3E}">
        <p14:creationId xmlns:p14="http://schemas.microsoft.com/office/powerpoint/2010/main" val="1126770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1D7D-752E-F7CF-39C5-2C7603D0F74B}"/>
              </a:ext>
            </a:extLst>
          </p:cNvPr>
          <p:cNvSpPr>
            <a:spLocks noGrp="1"/>
          </p:cNvSpPr>
          <p:nvPr>
            <p:ph type="ctrTitle"/>
          </p:nvPr>
        </p:nvSpPr>
        <p:spPr>
          <a:xfrm>
            <a:off x="0" y="1719771"/>
            <a:ext cx="12192000" cy="477837"/>
          </a:xfrm>
        </p:spPr>
        <p:txBody>
          <a:bodyPr>
            <a:noAutofit/>
          </a:bodyPr>
          <a:lstStyle/>
          <a:p>
            <a:r>
              <a:rPr lang="en-US" sz="5400" b="1" dirty="0">
                <a:latin typeface="Arial" panose="020B0604020202020204" pitchFamily="34" charset="0"/>
                <a:cs typeface="Arial" panose="020B0604020202020204" pitchFamily="34" charset="0"/>
              </a:rPr>
              <a:t>PHISHING ATTACK AWARENESS</a:t>
            </a:r>
            <a:endParaRPr lang="en-IN" sz="54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9225F5B-99BB-A511-C078-5C950570D2EF}"/>
              </a:ext>
            </a:extLst>
          </p:cNvPr>
          <p:cNvSpPr>
            <a:spLocks noGrp="1"/>
          </p:cNvSpPr>
          <p:nvPr>
            <p:ph type="subTitle" idx="1"/>
          </p:nvPr>
        </p:nvSpPr>
        <p:spPr>
          <a:xfrm>
            <a:off x="353568" y="4272598"/>
            <a:ext cx="11509248" cy="1655762"/>
          </a:xfrm>
        </p:spPr>
        <p:txBody>
          <a:bodyPr/>
          <a:lstStyle/>
          <a:p>
            <a:pPr algn="r"/>
            <a:endParaRPr lang="en-US" b="1" dirty="0"/>
          </a:p>
          <a:p>
            <a:pPr algn="r"/>
            <a:endParaRPr lang="en-US" b="1" dirty="0"/>
          </a:p>
          <a:p>
            <a:pPr algn="r"/>
            <a:r>
              <a:rPr lang="en-US" b="1" dirty="0">
                <a:latin typeface="Arial" panose="020B0604020202020204" pitchFamily="34" charset="0"/>
                <a:cs typeface="Arial" panose="020B0604020202020204" pitchFamily="34" charset="0"/>
              </a:rPr>
              <a:t>BY: DIMPY CHAUDHARY</a:t>
            </a:r>
          </a:p>
          <a:p>
            <a:pPr algn="l"/>
            <a:endParaRPr lang="en-IN" dirty="0"/>
          </a:p>
        </p:txBody>
      </p:sp>
    </p:spTree>
    <p:extLst>
      <p:ext uri="{BB962C8B-B14F-4D97-AF65-F5344CB8AC3E}">
        <p14:creationId xmlns:p14="http://schemas.microsoft.com/office/powerpoint/2010/main" val="2490721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779F-E6BD-C676-9AE8-C912E2AD4978}"/>
              </a:ext>
            </a:extLst>
          </p:cNvPr>
          <p:cNvSpPr>
            <a:spLocks noGrp="1"/>
          </p:cNvSpPr>
          <p:nvPr>
            <p:ph type="title"/>
          </p:nvPr>
        </p:nvSpPr>
        <p:spPr>
          <a:xfrm>
            <a:off x="838200" y="365125"/>
            <a:ext cx="10515600" cy="634619"/>
          </a:xfrm>
        </p:spPr>
        <p:txBody>
          <a:bodyPr>
            <a:normAutofit fontScale="90000"/>
          </a:bodyPr>
          <a:lstStyle/>
          <a:p>
            <a:pPr algn="ctr"/>
            <a:r>
              <a:rPr lang="en-US" b="1" i="0" dirty="0">
                <a:solidFill>
                  <a:srgbClr val="0D0D0D"/>
                </a:solidFill>
                <a:effectLst/>
                <a:highlight>
                  <a:srgbClr val="FFFFFF"/>
                </a:highlight>
                <a:latin typeface="Arial" panose="020B0604020202020204" pitchFamily="34" charset="0"/>
                <a:cs typeface="Arial" panose="020B0604020202020204" pitchFamily="34" charset="0"/>
              </a:rPr>
              <a:t>Impact of Phishing Attacks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BE7D24E-09F8-4D16-33FE-57389FE856B8}"/>
              </a:ext>
            </a:extLst>
          </p:cNvPr>
          <p:cNvSpPr>
            <a:spLocks noGrp="1"/>
          </p:cNvSpPr>
          <p:nvPr>
            <p:ph idx="1"/>
          </p:nvPr>
        </p:nvSpPr>
        <p:spPr>
          <a:xfrm>
            <a:off x="289560" y="1328927"/>
            <a:ext cx="11490960" cy="5386505"/>
          </a:xfrm>
        </p:spPr>
        <p:txBody>
          <a:bodyPr>
            <a:noAutofit/>
          </a:bodyPr>
          <a:lstStyle/>
          <a:p>
            <a:pPr marL="0" indent="0" algn="l">
              <a:buNone/>
            </a:pPr>
            <a:endParaRPr lang="en-US" sz="2000" b="1" i="0" dirty="0">
              <a:solidFill>
                <a:srgbClr val="0D0D0D"/>
              </a:solidFill>
              <a:effectLst/>
              <a:highlight>
                <a:srgbClr val="FFFFFF"/>
              </a:highlight>
              <a:latin typeface="Arial" panose="020B0604020202020204" pitchFamily="34" charset="0"/>
              <a:cs typeface="Arial" panose="020B0604020202020204" pitchFamily="34" charset="0"/>
            </a:endParaRPr>
          </a:p>
          <a:p>
            <a:pPr marL="0" indent="0" algn="l">
              <a:buNone/>
            </a:pPr>
            <a:r>
              <a:rPr lang="en-US" sz="2000" b="1" i="0" dirty="0">
                <a:solidFill>
                  <a:srgbClr val="0D0D0D"/>
                </a:solidFill>
                <a:effectLst/>
                <a:highlight>
                  <a:srgbClr val="FFFFFF"/>
                </a:highlight>
                <a:latin typeface="Arial" panose="020B0604020202020204" pitchFamily="34" charset="0"/>
                <a:cs typeface="Arial" panose="020B0604020202020204" pitchFamily="34" charset="0"/>
              </a:rPr>
              <a:t>4. Data Breaches:</a:t>
            </a:r>
            <a:endParaRPr lang="en-US" sz="2000" b="0" i="0" dirty="0">
              <a:solidFill>
                <a:srgbClr val="0D0D0D"/>
              </a:solidFill>
              <a:effectLst/>
              <a:highlight>
                <a:srgbClr val="FFFFFF"/>
              </a:highlight>
              <a:latin typeface="Arial" panose="020B0604020202020204" pitchFamily="34" charset="0"/>
              <a:cs typeface="Arial" panose="020B0604020202020204" pitchFamily="34" charset="0"/>
            </a:endParaRPr>
          </a:p>
          <a:p>
            <a:pPr lvl="1"/>
            <a:r>
              <a:rPr lang="en-US" sz="2000" b="0" i="0" dirty="0">
                <a:effectLst/>
                <a:highlight>
                  <a:srgbClr val="FFFFFF"/>
                </a:highlight>
                <a:latin typeface="Arial" panose="020B0604020202020204" pitchFamily="34" charset="0"/>
                <a:cs typeface="Arial" panose="020B0604020202020204" pitchFamily="34" charset="0"/>
              </a:rPr>
              <a:t>Phishing attacks can result in data breaches, where sensitive and confidential information is accessed or exposed without authorization.</a:t>
            </a:r>
          </a:p>
          <a:p>
            <a:pPr lvl="1"/>
            <a:r>
              <a:rPr lang="en-US" sz="2000" b="0" i="0" dirty="0">
                <a:effectLst/>
                <a:highlight>
                  <a:srgbClr val="FFFFFF"/>
                </a:highlight>
                <a:latin typeface="Arial" panose="020B0604020202020204" pitchFamily="34" charset="0"/>
                <a:cs typeface="Arial" panose="020B0604020202020204" pitchFamily="34" charset="0"/>
              </a:rPr>
              <a:t>Breached data may include customer records, intellectual property, financial data, and employee information, posing serious risks to privacy and security.</a:t>
            </a:r>
            <a:endParaRPr lang="en-US" b="0" i="0" dirty="0">
              <a:effectLst/>
              <a:highlight>
                <a:srgbClr val="FFFFFF"/>
              </a:highlight>
              <a:latin typeface="Söhne"/>
            </a:endParaRPr>
          </a:p>
          <a:p>
            <a:pPr marL="0" indent="0" algn="l">
              <a:buNone/>
            </a:pPr>
            <a:r>
              <a:rPr lang="en-US" sz="2000" b="1" dirty="0">
                <a:solidFill>
                  <a:srgbClr val="0D0D0D"/>
                </a:solidFill>
                <a:highlight>
                  <a:srgbClr val="FFFFFF"/>
                </a:highlight>
                <a:latin typeface="Arial" panose="020B0604020202020204" pitchFamily="34" charset="0"/>
                <a:cs typeface="Arial" panose="020B0604020202020204" pitchFamily="34" charset="0"/>
              </a:rPr>
              <a:t>5. </a:t>
            </a:r>
            <a:r>
              <a:rPr lang="en-US" sz="2000" b="1" i="0" dirty="0">
                <a:solidFill>
                  <a:srgbClr val="0D0D0D"/>
                </a:solidFill>
                <a:effectLst/>
                <a:highlight>
                  <a:srgbClr val="FFFFFF"/>
                </a:highlight>
                <a:latin typeface="Arial" panose="020B0604020202020204" pitchFamily="34" charset="0"/>
                <a:cs typeface="Arial" panose="020B0604020202020204" pitchFamily="34" charset="0"/>
              </a:rPr>
              <a:t>Disruption of Operations:</a:t>
            </a:r>
            <a:endParaRPr lang="en-US" sz="2000" b="0" i="0" dirty="0">
              <a:solidFill>
                <a:srgbClr val="0D0D0D"/>
              </a:solidFill>
              <a:effectLst/>
              <a:highlight>
                <a:srgbClr val="FFFFFF"/>
              </a:highlight>
              <a:latin typeface="Arial" panose="020B0604020202020204" pitchFamily="34" charset="0"/>
              <a:cs typeface="Arial" panose="020B0604020202020204" pitchFamily="34" charset="0"/>
            </a:endParaRPr>
          </a:p>
          <a:p>
            <a:pPr lvl="1"/>
            <a:r>
              <a:rPr lang="en-US" sz="2000" b="0" i="0" dirty="0">
                <a:effectLst/>
                <a:highlight>
                  <a:srgbClr val="FFFFFF"/>
                </a:highlight>
                <a:latin typeface="Arial" panose="020B0604020202020204" pitchFamily="34" charset="0"/>
                <a:cs typeface="Arial" panose="020B0604020202020204" pitchFamily="34" charset="0"/>
              </a:rPr>
              <a:t>Successful phishing attacks can disrupt business operations, leading to downtime, loss of productivity, and increased IT support costs.</a:t>
            </a:r>
          </a:p>
          <a:p>
            <a:pPr lvl="1"/>
            <a:r>
              <a:rPr lang="en-US" sz="2000" dirty="0">
                <a:highlight>
                  <a:srgbClr val="FFFFFF"/>
                </a:highlight>
                <a:latin typeface="Arial" panose="020B0604020202020204" pitchFamily="34" charset="0"/>
                <a:cs typeface="Arial" panose="020B0604020202020204" pitchFamily="34" charset="0"/>
              </a:rPr>
              <a:t>Malware infections or compromised systems may require extensive cleanup and recovery efforts, impacting overall business continuity.</a:t>
            </a:r>
            <a:endParaRPr lang="en-US" sz="2000" b="0" i="0" dirty="0">
              <a:effectLst/>
              <a:highlight>
                <a:srgbClr val="FFFFFF"/>
              </a:highlight>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a:t>
            </a:r>
          </a:p>
          <a:p>
            <a:pPr marL="0" indent="0" algn="just">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60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779F-E6BD-C676-9AE8-C912E2AD4978}"/>
              </a:ext>
            </a:extLst>
          </p:cNvPr>
          <p:cNvSpPr>
            <a:spLocks noGrp="1"/>
          </p:cNvSpPr>
          <p:nvPr>
            <p:ph type="title"/>
          </p:nvPr>
        </p:nvSpPr>
        <p:spPr>
          <a:xfrm>
            <a:off x="838200" y="365125"/>
            <a:ext cx="10515600" cy="634619"/>
          </a:xfrm>
        </p:spPr>
        <p:txBody>
          <a:bodyPr>
            <a:normAutofit fontScale="90000"/>
          </a:bodyPr>
          <a:lstStyle/>
          <a:p>
            <a:pPr algn="ctr"/>
            <a:r>
              <a:rPr lang="en-US" b="1" i="0" dirty="0">
                <a:solidFill>
                  <a:srgbClr val="0D0D0D"/>
                </a:solidFill>
                <a:effectLst/>
                <a:highlight>
                  <a:srgbClr val="FFFFFF"/>
                </a:highlight>
                <a:latin typeface="Arial" panose="020B0604020202020204" pitchFamily="34" charset="0"/>
                <a:cs typeface="Arial" panose="020B0604020202020204" pitchFamily="34" charset="0"/>
              </a:rPr>
              <a:t>Best Practices for Responding to Phishing</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BE7D24E-09F8-4D16-33FE-57389FE856B8}"/>
              </a:ext>
            </a:extLst>
          </p:cNvPr>
          <p:cNvSpPr>
            <a:spLocks noGrp="1"/>
          </p:cNvSpPr>
          <p:nvPr>
            <p:ph idx="1"/>
          </p:nvPr>
        </p:nvSpPr>
        <p:spPr>
          <a:xfrm>
            <a:off x="289560" y="1219201"/>
            <a:ext cx="11475720" cy="5496232"/>
          </a:xfrm>
        </p:spPr>
        <p:txBody>
          <a:bodyPr>
            <a:noAutofit/>
          </a:bodyPr>
          <a:lstStyle/>
          <a:p>
            <a:pPr marL="0" indent="0" algn="l">
              <a:buNone/>
            </a:pPr>
            <a:endParaRPr lang="en-US" sz="2000" b="1" i="0" dirty="0">
              <a:solidFill>
                <a:srgbClr val="0D0D0D"/>
              </a:solidFill>
              <a:effectLst/>
              <a:highlight>
                <a:srgbClr val="FFFFFF"/>
              </a:highlight>
              <a:latin typeface="Arial" panose="020B0604020202020204" pitchFamily="34" charset="0"/>
              <a:cs typeface="Arial" panose="020B0604020202020204" pitchFamily="34" charset="0"/>
            </a:endParaRPr>
          </a:p>
          <a:p>
            <a:pPr marL="457200" indent="-457200" algn="l">
              <a:buAutoNum type="arabicPeriod"/>
            </a:pPr>
            <a:r>
              <a:rPr lang="en-US" sz="2000" b="1" i="0" dirty="0">
                <a:solidFill>
                  <a:srgbClr val="0D0D0D"/>
                </a:solidFill>
                <a:effectLst/>
                <a:highlight>
                  <a:srgbClr val="FFFFFF"/>
                </a:highlight>
                <a:latin typeface="Arial" panose="020B0604020202020204" pitchFamily="34" charset="0"/>
                <a:cs typeface="Arial" panose="020B0604020202020204" pitchFamily="34" charset="0"/>
              </a:rPr>
              <a:t>Verify Sources:</a:t>
            </a:r>
            <a:endParaRPr lang="en-US" sz="2000" b="0" i="0" dirty="0">
              <a:solidFill>
                <a:srgbClr val="0D0D0D"/>
              </a:solidFill>
              <a:effectLst/>
              <a:highlight>
                <a:srgbClr val="FFFFFF"/>
              </a:highlight>
              <a:latin typeface="Arial" panose="020B0604020202020204" pitchFamily="34" charset="0"/>
              <a:cs typeface="Arial" panose="020B0604020202020204" pitchFamily="34" charset="0"/>
            </a:endParaRPr>
          </a:p>
          <a:p>
            <a:pPr lvl="1"/>
            <a:r>
              <a:rPr lang="en-US" sz="2000" dirty="0">
                <a:highlight>
                  <a:srgbClr val="FFFFFF"/>
                </a:highlight>
                <a:latin typeface="Arial" panose="020B0604020202020204" pitchFamily="34" charset="0"/>
                <a:cs typeface="Arial" panose="020B0604020202020204" pitchFamily="34" charset="0"/>
              </a:rPr>
              <a:t>If you receive a suspicious email from a legitimate organization, verify the information.</a:t>
            </a:r>
          </a:p>
          <a:p>
            <a:pPr lvl="1"/>
            <a:r>
              <a:rPr lang="en-US" sz="2000" dirty="0">
                <a:highlight>
                  <a:srgbClr val="FFFFFF"/>
                </a:highlight>
                <a:latin typeface="Arial" panose="020B0604020202020204" pitchFamily="34" charset="0"/>
                <a:cs typeface="Arial" panose="020B0604020202020204" pitchFamily="34" charset="0"/>
              </a:rPr>
              <a:t>Contact the organization directly, not via suspicious messages or links.</a:t>
            </a:r>
          </a:p>
          <a:p>
            <a:pPr marL="457200" indent="-457200" algn="l">
              <a:buAutoNum type="arabicPeriod"/>
            </a:pPr>
            <a:r>
              <a:rPr lang="en-US" sz="2000" b="1" i="0" dirty="0">
                <a:solidFill>
                  <a:srgbClr val="0D0D0D"/>
                </a:solidFill>
                <a:effectLst/>
                <a:highlight>
                  <a:srgbClr val="FFFFFF"/>
                </a:highlight>
                <a:latin typeface="Arial" panose="020B0604020202020204" pitchFamily="34" charset="0"/>
                <a:cs typeface="Arial" panose="020B0604020202020204" pitchFamily="34" charset="0"/>
              </a:rPr>
              <a:t>Avoid Clicking Links:</a:t>
            </a:r>
          </a:p>
          <a:p>
            <a:pPr lvl="1"/>
            <a:r>
              <a:rPr lang="en-US" sz="2000" b="0" i="0" dirty="0">
                <a:solidFill>
                  <a:srgbClr val="0D0D0D"/>
                </a:solidFill>
                <a:effectLst/>
                <a:highlight>
                  <a:srgbClr val="FFFFFF"/>
                </a:highlight>
                <a:latin typeface="Arial" panose="020B0604020202020204" pitchFamily="34" charset="0"/>
                <a:cs typeface="Arial" panose="020B0604020202020204" pitchFamily="34" charset="0"/>
              </a:rPr>
              <a:t>Hover over links in emails to see the actual URL they lead to. </a:t>
            </a:r>
          </a:p>
          <a:p>
            <a:pPr lvl="1"/>
            <a:r>
              <a:rPr lang="en-US" sz="2000" dirty="0">
                <a:solidFill>
                  <a:srgbClr val="0D0D0D"/>
                </a:solidFill>
                <a:highlight>
                  <a:srgbClr val="FFFFFF"/>
                </a:highlight>
                <a:latin typeface="Arial" panose="020B0604020202020204" pitchFamily="34" charset="0"/>
                <a:cs typeface="Arial" panose="020B0604020202020204" pitchFamily="34" charset="0"/>
              </a:rPr>
              <a:t>M</a:t>
            </a:r>
            <a:r>
              <a:rPr lang="en-US" sz="2000" b="0" i="0" dirty="0">
                <a:solidFill>
                  <a:srgbClr val="0D0D0D"/>
                </a:solidFill>
                <a:effectLst/>
                <a:highlight>
                  <a:srgbClr val="FFFFFF"/>
                </a:highlight>
                <a:latin typeface="Arial" panose="020B0604020202020204" pitchFamily="34" charset="0"/>
                <a:cs typeface="Arial" panose="020B0604020202020204" pitchFamily="34" charset="0"/>
              </a:rPr>
              <a:t>anually type the URL into your browser if needed to visit the website.</a:t>
            </a:r>
            <a:endParaRPr lang="en-US" sz="2000" dirty="0">
              <a:latin typeface="Arial" panose="020B0604020202020204" pitchFamily="34" charset="0"/>
              <a:cs typeface="Arial" panose="020B0604020202020204" pitchFamily="34" charset="0"/>
            </a:endParaRPr>
          </a:p>
          <a:p>
            <a:pPr marL="457200" indent="-457200" algn="l">
              <a:buAutoNum type="arabicPeriod"/>
            </a:pPr>
            <a:r>
              <a:rPr lang="en-IN" sz="2000" b="1" dirty="0">
                <a:latin typeface="Arial" panose="020B0604020202020204" pitchFamily="34" charset="0"/>
                <a:cs typeface="Arial" panose="020B0604020202020204" pitchFamily="34" charset="0"/>
              </a:rPr>
              <a:t>Check for HTTPS:</a:t>
            </a:r>
            <a:endParaRPr lang="en-US" sz="2000" b="1" i="0" dirty="0">
              <a:solidFill>
                <a:srgbClr val="0D0D0D"/>
              </a:solidFill>
              <a:effectLst/>
              <a:highlight>
                <a:srgbClr val="FFFFFF"/>
              </a:highlight>
              <a:latin typeface="Arial" panose="020B0604020202020204" pitchFamily="34" charset="0"/>
              <a:cs typeface="Arial" panose="020B0604020202020204" pitchFamily="34" charset="0"/>
            </a:endParaRPr>
          </a:p>
          <a:p>
            <a:pPr lvl="1"/>
            <a:r>
              <a:rPr lang="en-US" sz="2000" b="0" i="0" dirty="0">
                <a:solidFill>
                  <a:srgbClr val="0D0D0D"/>
                </a:solidFill>
                <a:effectLst/>
                <a:highlight>
                  <a:srgbClr val="FFFFFF"/>
                </a:highlight>
                <a:latin typeface="Arial" panose="020B0604020202020204" pitchFamily="34" charset="0"/>
                <a:cs typeface="Arial" panose="020B0604020202020204" pitchFamily="34" charset="0"/>
              </a:rPr>
              <a:t>When submitting sensitive information online, make sure to verify that the website is secure by checking for https:// in the URL and a padlock icon in the address bar.</a:t>
            </a:r>
          </a:p>
          <a:p>
            <a:pPr marL="457200" indent="-457200" algn="l">
              <a:buAutoNum type="arabicPeriod"/>
            </a:pPr>
            <a:r>
              <a:rPr lang="en-US" sz="2000" b="1" i="0" dirty="0">
                <a:solidFill>
                  <a:srgbClr val="0D0D0D"/>
                </a:solidFill>
                <a:effectLst/>
                <a:highlight>
                  <a:srgbClr val="FFFFFF"/>
                </a:highlight>
                <a:latin typeface="Arial" panose="020B0604020202020204" pitchFamily="34" charset="0"/>
                <a:cs typeface="Arial" panose="020B0604020202020204" pitchFamily="34" charset="0"/>
              </a:rPr>
              <a:t>Report Phishing Attempts:</a:t>
            </a:r>
          </a:p>
          <a:p>
            <a:pPr lvl="1"/>
            <a:r>
              <a:rPr lang="en-US" sz="2000" dirty="0">
                <a:latin typeface="Arial" panose="020B0604020202020204" pitchFamily="34" charset="0"/>
                <a:cs typeface="Arial" panose="020B0604020202020204" pitchFamily="34" charset="0"/>
              </a:rPr>
              <a:t>Report phishing emails or messages to the relevant authorities or the impersonated organization. </a:t>
            </a:r>
          </a:p>
          <a:p>
            <a:pPr marL="457200" indent="-457200" algn="l">
              <a:buAutoNum type="arabicPeriod"/>
            </a:pPr>
            <a:r>
              <a:rPr lang="en-US" sz="2000" b="1" i="0" dirty="0">
                <a:solidFill>
                  <a:srgbClr val="0D0D0D"/>
                </a:solidFill>
                <a:effectLst/>
                <a:highlight>
                  <a:srgbClr val="FFFFFF"/>
                </a:highlight>
                <a:latin typeface="Arial" panose="020B0604020202020204" pitchFamily="34" charset="0"/>
                <a:cs typeface="Arial" panose="020B0604020202020204" pitchFamily="34" charset="0"/>
              </a:rPr>
              <a:t>Use Security Software:</a:t>
            </a:r>
          </a:p>
          <a:p>
            <a:pPr lvl="1"/>
            <a:r>
              <a:rPr lang="en-US" sz="2000" dirty="0">
                <a:latin typeface="Arial" panose="020B0604020202020204" pitchFamily="34" charset="0"/>
                <a:cs typeface="Arial" panose="020B0604020202020204" pitchFamily="34" charset="0"/>
              </a:rPr>
              <a:t>Update your antivirus and anti-malware software regularly to detect and prevent phishing attempts.</a:t>
            </a:r>
          </a:p>
        </p:txBody>
      </p:sp>
    </p:spTree>
    <p:extLst>
      <p:ext uri="{BB962C8B-B14F-4D97-AF65-F5344CB8AC3E}">
        <p14:creationId xmlns:p14="http://schemas.microsoft.com/office/powerpoint/2010/main" val="425997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779F-E6BD-C676-9AE8-C912E2AD4978}"/>
              </a:ext>
            </a:extLst>
          </p:cNvPr>
          <p:cNvSpPr>
            <a:spLocks noGrp="1"/>
          </p:cNvSpPr>
          <p:nvPr>
            <p:ph type="title"/>
          </p:nvPr>
        </p:nvSpPr>
        <p:spPr>
          <a:xfrm>
            <a:off x="838200" y="365125"/>
            <a:ext cx="10515600" cy="634619"/>
          </a:xfrm>
        </p:spPr>
        <p:txBody>
          <a:bodyPr>
            <a:normAutofit fontScale="90000"/>
          </a:bodyPr>
          <a:lstStyle/>
          <a:p>
            <a:pPr algn="ctr"/>
            <a:r>
              <a:rPr lang="en-US" b="1" i="0" dirty="0">
                <a:solidFill>
                  <a:srgbClr val="0D0D0D"/>
                </a:solidFill>
                <a:effectLst/>
                <a:highlight>
                  <a:srgbClr val="FFFFFF"/>
                </a:highlight>
                <a:latin typeface="Arial" panose="020B0604020202020204" pitchFamily="34" charset="0"/>
                <a:cs typeface="Arial" panose="020B0604020202020204" pitchFamily="34" charset="0"/>
              </a:rPr>
              <a:t>Prevention Beyond Individuals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BE7D24E-09F8-4D16-33FE-57389FE856B8}"/>
              </a:ext>
            </a:extLst>
          </p:cNvPr>
          <p:cNvSpPr>
            <a:spLocks noGrp="1"/>
          </p:cNvSpPr>
          <p:nvPr>
            <p:ph idx="1"/>
          </p:nvPr>
        </p:nvSpPr>
        <p:spPr>
          <a:xfrm>
            <a:off x="350520" y="1106370"/>
            <a:ext cx="11430000" cy="5386505"/>
          </a:xfrm>
        </p:spPr>
        <p:txBody>
          <a:bodyPr>
            <a:noAutofit/>
          </a:bodyPr>
          <a:lstStyle/>
          <a:p>
            <a:pPr marL="0" indent="0" algn="l">
              <a:buNone/>
            </a:pPr>
            <a:endParaRPr lang="en-US" sz="2000" b="1" i="0" dirty="0">
              <a:solidFill>
                <a:srgbClr val="0D0D0D"/>
              </a:solidFill>
              <a:effectLst/>
              <a:highlight>
                <a:srgbClr val="FFFFFF"/>
              </a:highlight>
              <a:latin typeface="Arial" panose="020B0604020202020204" pitchFamily="34" charset="0"/>
              <a:cs typeface="Arial" panose="020B0604020202020204" pitchFamily="34" charset="0"/>
            </a:endParaRPr>
          </a:p>
          <a:p>
            <a:pPr marL="457200" indent="-457200" algn="l">
              <a:buAutoNum type="arabicPeriod"/>
            </a:pPr>
            <a:r>
              <a:rPr lang="en-US" sz="2000" b="1" i="0" dirty="0">
                <a:solidFill>
                  <a:srgbClr val="0D0D0D"/>
                </a:solidFill>
                <a:effectLst/>
                <a:highlight>
                  <a:srgbClr val="FFFFFF"/>
                </a:highlight>
                <a:latin typeface="Arial" panose="020B0604020202020204" pitchFamily="34" charset="0"/>
                <a:cs typeface="Arial" panose="020B0604020202020204" pitchFamily="34" charset="0"/>
              </a:rPr>
              <a:t>Foster a culture of security:</a:t>
            </a:r>
            <a:endParaRPr lang="en-US" sz="2000" b="0" i="0" dirty="0">
              <a:solidFill>
                <a:srgbClr val="0D0D0D"/>
              </a:solidFill>
              <a:effectLst/>
              <a:highlight>
                <a:srgbClr val="FFFFFF"/>
              </a:highlight>
              <a:latin typeface="Arial" panose="020B0604020202020204" pitchFamily="34" charset="0"/>
              <a:cs typeface="Arial" panose="020B0604020202020204" pitchFamily="34" charset="0"/>
            </a:endParaRPr>
          </a:p>
          <a:p>
            <a:pPr lvl="1"/>
            <a:r>
              <a:rPr lang="en-US" sz="2000" dirty="0">
                <a:highlight>
                  <a:srgbClr val="FFFFFF"/>
                </a:highlight>
                <a:latin typeface="Arial" panose="020B0604020202020204" pitchFamily="34" charset="0"/>
                <a:cs typeface="Arial" panose="020B0604020202020204" pitchFamily="34" charset="0"/>
              </a:rPr>
              <a:t>Employees should be made aware of the crucial role they play in keeping their organization safe from cyberattacks.</a:t>
            </a:r>
          </a:p>
          <a:p>
            <a:pPr lvl="1"/>
            <a:r>
              <a:rPr lang="en-US" sz="2000" dirty="0">
                <a:latin typeface="Arial" panose="020B0604020202020204" pitchFamily="34" charset="0"/>
                <a:cs typeface="Arial" panose="020B0604020202020204" pitchFamily="34" charset="0"/>
              </a:rPr>
              <a:t>They should be encouraged to report phishing attempts, potential malware, and other incidents.</a:t>
            </a:r>
          </a:p>
          <a:p>
            <a:pPr lvl="1"/>
            <a:r>
              <a:rPr lang="en-US" sz="2000" dirty="0">
                <a:latin typeface="Arial" panose="020B0604020202020204" pitchFamily="34" charset="0"/>
                <a:cs typeface="Arial" panose="020B0604020202020204" pitchFamily="34" charset="0"/>
              </a:rPr>
              <a:t>Establish accountability across all levels of business through security awareness training to improve cyber vigilance and maintain compliance. </a:t>
            </a:r>
          </a:p>
          <a:p>
            <a:pPr marL="457200" indent="-457200" algn="l">
              <a:buAutoNum type="arabicPeriod"/>
            </a:pPr>
            <a:r>
              <a:rPr lang="en-US" sz="2000" b="1" i="0" dirty="0">
                <a:solidFill>
                  <a:srgbClr val="0D0D0D"/>
                </a:solidFill>
                <a:effectLst/>
                <a:highlight>
                  <a:srgbClr val="FFFFFF"/>
                </a:highlight>
                <a:latin typeface="Arial" panose="020B0604020202020204" pitchFamily="34" charset="0"/>
                <a:cs typeface="Arial" panose="020B0604020202020204" pitchFamily="34" charset="0"/>
              </a:rPr>
              <a:t>Implement</a:t>
            </a:r>
            <a:r>
              <a:rPr lang="en-IN" sz="2000" b="1" dirty="0">
                <a:latin typeface="Arial" panose="020B0604020202020204" pitchFamily="34" charset="0"/>
                <a:cs typeface="Arial" panose="020B0604020202020204" pitchFamily="34" charset="0"/>
              </a:rPr>
              <a:t> layered security everywhere:</a:t>
            </a:r>
            <a:endParaRPr lang="en-US" sz="2000" b="1" i="0" dirty="0">
              <a:solidFill>
                <a:srgbClr val="0D0D0D"/>
              </a:solidFill>
              <a:effectLst/>
              <a:highlight>
                <a:srgbClr val="FFFFFF"/>
              </a:highlight>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Implement MFA, EDR, secure email, web traffic, cloud apps, and data safeguarding.</a:t>
            </a:r>
          </a:p>
          <a:p>
            <a:pPr lvl="1"/>
            <a:r>
              <a:rPr lang="en-US" sz="2000" dirty="0">
                <a:latin typeface="Arial" panose="020B0604020202020204" pitchFamily="34" charset="0"/>
                <a:cs typeface="Arial" panose="020B0604020202020204" pitchFamily="34" charset="0"/>
              </a:rPr>
              <a:t> MFA for users, using endpoint detection and response (EDR) for endpoint security, securing email, and protecting web traffic and cloud-based applications. </a:t>
            </a:r>
          </a:p>
          <a:p>
            <a:pPr marL="457200" indent="-457200" algn="l">
              <a:buAutoNum type="arabicPeriod"/>
            </a:pPr>
            <a:r>
              <a:rPr lang="en-IN" sz="2000" b="1" dirty="0">
                <a:latin typeface="Arial" panose="020B0604020202020204" pitchFamily="34" charset="0"/>
                <a:cs typeface="Arial" panose="020B0604020202020204" pitchFamily="34" charset="0"/>
              </a:rPr>
              <a:t>Implement a “security-by-design” mentality:</a:t>
            </a:r>
            <a:endParaRPr lang="en-US" sz="2000" b="1" i="0" dirty="0">
              <a:solidFill>
                <a:srgbClr val="0D0D0D"/>
              </a:solidFill>
              <a:effectLst/>
              <a:highlight>
                <a:srgbClr val="FFFFFF"/>
              </a:highlight>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Establish strict security protocols and ensure that they’re followed by all stakeholders. </a:t>
            </a:r>
          </a:p>
          <a:p>
            <a:pPr marL="457200" indent="-457200" algn="l">
              <a:buAutoNum type="arabicPeriod"/>
            </a:pPr>
            <a:r>
              <a:rPr lang="en-IN" sz="2000" b="1" dirty="0">
                <a:latin typeface="Arial" panose="020B0604020202020204" pitchFamily="34" charset="0"/>
                <a:cs typeface="Arial" panose="020B0604020202020204" pitchFamily="34" charset="0"/>
              </a:rPr>
              <a:t>Immediate reporting of malicious activity within the organization:</a:t>
            </a:r>
            <a:endParaRPr lang="en-US" sz="2000" b="1" i="0" dirty="0">
              <a:solidFill>
                <a:srgbClr val="0D0D0D"/>
              </a:solidFill>
              <a:effectLst/>
              <a:highlight>
                <a:srgbClr val="FFFFFF"/>
              </a:highlight>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On witnessing such activities it is important to report to the higher-ups about the incident so that proper actions can be taken to resolve everything and prevent future damages.</a:t>
            </a:r>
          </a:p>
          <a:p>
            <a:pPr marL="457200" lvl="1"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4031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779F-E6BD-C676-9AE8-C912E2AD4978}"/>
              </a:ext>
            </a:extLst>
          </p:cNvPr>
          <p:cNvSpPr>
            <a:spLocks noGrp="1"/>
          </p:cNvSpPr>
          <p:nvPr>
            <p:ph type="title"/>
          </p:nvPr>
        </p:nvSpPr>
        <p:spPr>
          <a:xfrm>
            <a:off x="838200" y="365125"/>
            <a:ext cx="10515600" cy="634619"/>
          </a:xfrm>
        </p:spPr>
        <p:txBody>
          <a:bodyPr>
            <a:normAutofit fontScale="90000"/>
          </a:bodyPr>
          <a:lstStyle/>
          <a:p>
            <a:pPr algn="ctr"/>
            <a:r>
              <a:rPr lang="en-US" b="1" i="0" dirty="0">
                <a:solidFill>
                  <a:srgbClr val="0D0D0D"/>
                </a:solidFill>
                <a:effectLst/>
                <a:highlight>
                  <a:srgbClr val="FFFFFF"/>
                </a:highlight>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BE7D24E-09F8-4D16-33FE-57389FE856B8}"/>
              </a:ext>
            </a:extLst>
          </p:cNvPr>
          <p:cNvSpPr>
            <a:spLocks noGrp="1"/>
          </p:cNvSpPr>
          <p:nvPr>
            <p:ph idx="1"/>
          </p:nvPr>
        </p:nvSpPr>
        <p:spPr>
          <a:xfrm>
            <a:off x="350520" y="1508760"/>
            <a:ext cx="11490960" cy="5212080"/>
          </a:xfrm>
        </p:spPr>
        <p:txBody>
          <a:bodyPr>
            <a:noAutofit/>
          </a:bodyPr>
          <a:lstStyle/>
          <a:p>
            <a:pPr>
              <a:buFont typeface="Arial" panose="020B0604020202020204" pitchFamily="34" charset="0"/>
              <a:buChar char="•"/>
            </a:pPr>
            <a:r>
              <a:rPr lang="en-US" sz="2000" b="0" i="0" dirty="0">
                <a:effectLst/>
                <a:highlight>
                  <a:srgbClr val="FFFFFF"/>
                </a:highlight>
              </a:rPr>
              <a:t>Phishing attacks are a significant cybersecurity threat, targeting individuals and organizations through deceptive tactics.</a:t>
            </a:r>
          </a:p>
          <a:p>
            <a:r>
              <a:rPr lang="en-US" sz="2000" b="0" i="0" dirty="0">
                <a:effectLst/>
                <a:highlight>
                  <a:srgbClr val="FFFFFF"/>
                </a:highlight>
              </a:rPr>
              <a:t>Recognizing common signs like suspicious URLs and urgent language is crucial for staying vigilant and avoiding falling victim to phishing.</a:t>
            </a:r>
          </a:p>
          <a:p>
            <a:r>
              <a:rPr lang="en-US" sz="2000" b="0" i="0" dirty="0">
                <a:effectLst/>
                <a:highlight>
                  <a:srgbClr val="FFFFFF"/>
                </a:highlight>
              </a:rPr>
              <a:t>Prevention techniques such as verifying sources, avoiding clicking on suspicious links, and using security software are essential safeguards.</a:t>
            </a:r>
          </a:p>
          <a:p>
            <a:r>
              <a:rPr lang="en-US" sz="2000" b="0" i="0" dirty="0">
                <a:effectLst/>
                <a:highlight>
                  <a:srgbClr val="FFFFFF"/>
                </a:highlight>
              </a:rPr>
              <a:t>Phishing's impact includes financial losses, identity theft, reputation damage, data breaches, and operational disruptions, highlighting its severity.</a:t>
            </a:r>
          </a:p>
          <a:p>
            <a:pPr>
              <a:buFont typeface="Arial" panose="020B0604020202020204" pitchFamily="34" charset="0"/>
              <a:buChar char="•"/>
            </a:pPr>
            <a:r>
              <a:rPr lang="en-US" sz="2000" b="0" i="0" dirty="0">
                <a:effectLst/>
                <a:highlight>
                  <a:srgbClr val="FFFFFF"/>
                </a:highlight>
              </a:rPr>
              <a:t>severity.</a:t>
            </a:r>
          </a:p>
          <a:p>
            <a:pPr>
              <a:buFont typeface="Arial" panose="020B0604020202020204" pitchFamily="34" charset="0"/>
              <a:buChar char="•"/>
            </a:pPr>
            <a:r>
              <a:rPr lang="en-US" sz="2000" b="0" i="0" dirty="0">
                <a:effectLst/>
                <a:highlight>
                  <a:srgbClr val="FFFFFF"/>
                </a:highlight>
              </a:rPr>
              <a:t>Implementing layered security measures, fostering a security-conscious culture, and promptly reporting phishing attempts are key strategies for protection.</a:t>
            </a:r>
          </a:p>
          <a:p>
            <a:r>
              <a:rPr lang="en-US" sz="2000" b="0" i="0" dirty="0">
                <a:effectLst/>
                <a:highlight>
                  <a:srgbClr val="FFFFFF"/>
                </a:highlight>
              </a:rPr>
              <a:t>A "security-by-design" mentality and immediate reporting of malicious activity are vital for resolving incidents and preventing future damages.</a:t>
            </a:r>
          </a:p>
          <a:p>
            <a:r>
              <a:rPr lang="en-US" sz="2000" b="0" i="0" dirty="0">
                <a:effectLst/>
                <a:highlight>
                  <a:srgbClr val="FFFFFF"/>
                </a:highlight>
              </a:rPr>
              <a:t>Overall, proactive cybersecurity practices and user awareness are critical in combating phishing attacks and safeguarding sensitive information.</a:t>
            </a:r>
          </a:p>
          <a:p>
            <a:pPr algn="l">
              <a:buFont typeface="Arial" panose="020B0604020202020204" pitchFamily="34" charset="0"/>
              <a:buChar char="•"/>
            </a:pPr>
            <a:endParaRPr lang="en-US" sz="14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981971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8E00-21A3-7614-46CC-026CD6DEF802}"/>
              </a:ext>
            </a:extLst>
          </p:cNvPr>
          <p:cNvSpPr>
            <a:spLocks noGrp="1"/>
          </p:cNvSpPr>
          <p:nvPr>
            <p:ph type="title"/>
          </p:nvPr>
        </p:nvSpPr>
        <p:spPr>
          <a:xfrm>
            <a:off x="838200" y="2766218"/>
            <a:ext cx="10515600" cy="1325563"/>
          </a:xfrm>
        </p:spPr>
        <p:txBody>
          <a:bodyPr/>
          <a:lstStyle/>
          <a:p>
            <a:pPr algn="ctr"/>
            <a:r>
              <a:rPr lang="en-US" b="1" dirty="0">
                <a:latin typeface="Arial" panose="020B0604020202020204" pitchFamily="34" charset="0"/>
                <a:cs typeface="Arial" panose="020B0604020202020204" pitchFamily="34" charset="0"/>
              </a:rPr>
              <a:t>THANK YOU </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64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EB03-50B8-6F3D-1956-8812C52FD2E6}"/>
              </a:ext>
            </a:extLst>
          </p:cNvPr>
          <p:cNvSpPr>
            <a:spLocks noGrp="1"/>
          </p:cNvSpPr>
          <p:nvPr>
            <p:ph type="title"/>
          </p:nvPr>
        </p:nvSpPr>
        <p:spPr>
          <a:xfrm>
            <a:off x="630936" y="617981"/>
            <a:ext cx="10515600" cy="520256"/>
          </a:xfrm>
        </p:spPr>
        <p:txBody>
          <a:bodyPr>
            <a:normAutofit fontScale="90000"/>
          </a:bodyPr>
          <a:lstStyle/>
          <a:p>
            <a:r>
              <a:rPr lang="en-US" b="1" dirty="0">
                <a:latin typeface="Arial" panose="020B0604020202020204" pitchFamily="34" charset="0"/>
                <a:cs typeface="Arial" panose="020B0604020202020204" pitchFamily="34" charset="0"/>
              </a:rPr>
              <a:t>Contents</a:t>
            </a:r>
            <a:endParaRPr lang="en-IN"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4FA453C-FBB7-EA7F-3C5F-5CBDCA90F7B5}"/>
              </a:ext>
            </a:extLst>
          </p:cNvPr>
          <p:cNvSpPr>
            <a:spLocks noGrp="1"/>
          </p:cNvSpPr>
          <p:nvPr>
            <p:ph idx="1"/>
          </p:nvPr>
        </p:nvSpPr>
        <p:spPr>
          <a:xfrm>
            <a:off x="630936" y="2088833"/>
            <a:ext cx="10515600" cy="3889248"/>
          </a:xfrm>
        </p:spPr>
        <p:txBody>
          <a:bodyPr>
            <a:normAutofit fontScale="92500" lnSpcReduction="10000"/>
          </a:bodyPr>
          <a:lstStyle/>
          <a:p>
            <a:r>
              <a:rPr lang="en-US" sz="2200" b="1" i="0" dirty="0">
                <a:solidFill>
                  <a:srgbClr val="0D0D0D"/>
                </a:solidFill>
                <a:effectLst/>
                <a:highlight>
                  <a:srgbClr val="FFFFFF"/>
                </a:highlight>
                <a:latin typeface="Arial" panose="020B0604020202020204" pitchFamily="34" charset="0"/>
                <a:cs typeface="Arial" panose="020B0604020202020204" pitchFamily="34" charset="0"/>
              </a:rPr>
              <a:t>Introduction to Phishing</a:t>
            </a:r>
          </a:p>
          <a:p>
            <a:r>
              <a:rPr lang="en-US" sz="2200" b="1" i="0" dirty="0">
                <a:solidFill>
                  <a:srgbClr val="0D0D0D"/>
                </a:solidFill>
                <a:effectLst/>
                <a:highlight>
                  <a:srgbClr val="FFFFFF"/>
                </a:highlight>
                <a:latin typeface="Arial" panose="020B0604020202020204" pitchFamily="34" charset="0"/>
                <a:cs typeface="Arial" panose="020B0604020202020204" pitchFamily="34" charset="0"/>
              </a:rPr>
              <a:t>Types of phishing attacks </a:t>
            </a:r>
          </a:p>
          <a:p>
            <a:r>
              <a:rPr lang="en-US" sz="2200" b="1" i="0" dirty="0">
                <a:solidFill>
                  <a:srgbClr val="0D0D0D"/>
                </a:solidFill>
                <a:effectLst/>
                <a:highlight>
                  <a:srgbClr val="FFFFFF"/>
                </a:highlight>
                <a:latin typeface="Arial" panose="020B0604020202020204" pitchFamily="34" charset="0"/>
                <a:cs typeface="Arial" panose="020B0604020202020204" pitchFamily="34" charset="0"/>
              </a:rPr>
              <a:t>How Phishing Works</a:t>
            </a:r>
            <a:endParaRPr lang="en-US" sz="2200" b="0" i="0" dirty="0">
              <a:solidFill>
                <a:srgbClr val="0D0D0D"/>
              </a:solidFill>
              <a:effectLst/>
              <a:highlight>
                <a:srgbClr val="FFFFFF"/>
              </a:highlight>
              <a:latin typeface="Arial" panose="020B0604020202020204" pitchFamily="34" charset="0"/>
              <a:cs typeface="Arial" panose="020B0604020202020204" pitchFamily="34" charset="0"/>
            </a:endParaRPr>
          </a:p>
          <a:p>
            <a:r>
              <a:rPr lang="en-US" sz="2200" b="1" i="0" dirty="0">
                <a:solidFill>
                  <a:srgbClr val="0D0D0D"/>
                </a:solidFill>
                <a:effectLst/>
                <a:highlight>
                  <a:srgbClr val="FFFFFF"/>
                </a:highlight>
                <a:latin typeface="Arial" panose="020B0604020202020204" pitchFamily="34" charset="0"/>
                <a:cs typeface="Arial" panose="020B0604020202020204" pitchFamily="34" charset="0"/>
              </a:rPr>
              <a:t>Common Signs of Phishing</a:t>
            </a:r>
            <a:endParaRPr lang="en-US" sz="2200" b="0" i="0" dirty="0">
              <a:solidFill>
                <a:srgbClr val="0D0D0D"/>
              </a:solidFill>
              <a:effectLst/>
              <a:highlight>
                <a:srgbClr val="FFFFFF"/>
              </a:highlight>
              <a:latin typeface="Arial" panose="020B0604020202020204" pitchFamily="34" charset="0"/>
              <a:cs typeface="Arial" panose="020B0604020202020204" pitchFamily="34" charset="0"/>
            </a:endParaRPr>
          </a:p>
          <a:p>
            <a:r>
              <a:rPr lang="en-US" sz="2200" b="1" i="0" dirty="0">
                <a:solidFill>
                  <a:srgbClr val="0D0D0D"/>
                </a:solidFill>
                <a:effectLst/>
                <a:highlight>
                  <a:srgbClr val="FFFFFF"/>
                </a:highlight>
                <a:latin typeface="Arial" panose="020B0604020202020204" pitchFamily="34" charset="0"/>
                <a:cs typeface="Arial" panose="020B0604020202020204" pitchFamily="34" charset="0"/>
              </a:rPr>
              <a:t>Phishing Prevention Techniques</a:t>
            </a:r>
            <a:endParaRPr lang="en-US" sz="2200" b="0" i="0" dirty="0">
              <a:solidFill>
                <a:srgbClr val="0D0D0D"/>
              </a:solidFill>
              <a:effectLst/>
              <a:highlight>
                <a:srgbClr val="FFFFFF"/>
              </a:highlight>
              <a:latin typeface="Arial" panose="020B0604020202020204" pitchFamily="34" charset="0"/>
              <a:cs typeface="Arial" panose="020B0604020202020204" pitchFamily="34" charset="0"/>
            </a:endParaRPr>
          </a:p>
          <a:p>
            <a:r>
              <a:rPr lang="en-US" sz="2200" b="1" i="0" dirty="0">
                <a:solidFill>
                  <a:srgbClr val="0D0D0D"/>
                </a:solidFill>
                <a:effectLst/>
                <a:highlight>
                  <a:srgbClr val="FFFFFF"/>
                </a:highlight>
                <a:latin typeface="Arial" panose="020B0604020202020204" pitchFamily="34" charset="0"/>
                <a:cs typeface="Arial" panose="020B0604020202020204" pitchFamily="34" charset="0"/>
              </a:rPr>
              <a:t>Real-Life Examples</a:t>
            </a:r>
            <a:endParaRPr lang="en-US" sz="2200" b="0" i="0" dirty="0">
              <a:solidFill>
                <a:srgbClr val="0D0D0D"/>
              </a:solidFill>
              <a:effectLst/>
              <a:highlight>
                <a:srgbClr val="FFFFFF"/>
              </a:highlight>
              <a:latin typeface="Arial" panose="020B0604020202020204" pitchFamily="34" charset="0"/>
              <a:cs typeface="Arial" panose="020B0604020202020204" pitchFamily="34" charset="0"/>
            </a:endParaRPr>
          </a:p>
          <a:p>
            <a:r>
              <a:rPr lang="en-US" sz="2200" b="1" i="0" dirty="0">
                <a:solidFill>
                  <a:srgbClr val="0D0D0D"/>
                </a:solidFill>
                <a:effectLst/>
                <a:highlight>
                  <a:srgbClr val="FFFFFF"/>
                </a:highlight>
                <a:latin typeface="Arial" panose="020B0604020202020204" pitchFamily="34" charset="0"/>
                <a:cs typeface="Arial" panose="020B0604020202020204" pitchFamily="34" charset="0"/>
              </a:rPr>
              <a:t>Impact of Phishing</a:t>
            </a:r>
            <a:endParaRPr lang="en-US" sz="2200" b="0" i="0" dirty="0">
              <a:solidFill>
                <a:srgbClr val="0D0D0D"/>
              </a:solidFill>
              <a:effectLst/>
              <a:highlight>
                <a:srgbClr val="FFFFFF"/>
              </a:highlight>
              <a:latin typeface="Arial" panose="020B0604020202020204" pitchFamily="34" charset="0"/>
              <a:cs typeface="Arial" panose="020B0604020202020204" pitchFamily="34" charset="0"/>
            </a:endParaRPr>
          </a:p>
          <a:p>
            <a:r>
              <a:rPr lang="en-US" sz="2200" b="1" i="0" dirty="0">
                <a:solidFill>
                  <a:srgbClr val="0D0D0D"/>
                </a:solidFill>
                <a:effectLst/>
                <a:highlight>
                  <a:srgbClr val="FFFFFF"/>
                </a:highlight>
                <a:latin typeface="Arial" panose="020B0604020202020204" pitchFamily="34" charset="0"/>
                <a:cs typeface="Arial" panose="020B0604020202020204" pitchFamily="34" charset="0"/>
              </a:rPr>
              <a:t>Best Practices for Responding</a:t>
            </a:r>
            <a:endParaRPr lang="en-US" sz="2200" b="0" i="0" dirty="0">
              <a:solidFill>
                <a:srgbClr val="0D0D0D"/>
              </a:solidFill>
              <a:effectLst/>
              <a:highlight>
                <a:srgbClr val="FFFFFF"/>
              </a:highlight>
              <a:latin typeface="Arial" panose="020B0604020202020204" pitchFamily="34" charset="0"/>
              <a:cs typeface="Arial" panose="020B0604020202020204" pitchFamily="34" charset="0"/>
            </a:endParaRPr>
          </a:p>
          <a:p>
            <a:r>
              <a:rPr lang="en-US" sz="2200" b="1" i="0" dirty="0">
                <a:solidFill>
                  <a:srgbClr val="0D0D0D"/>
                </a:solidFill>
                <a:effectLst/>
                <a:highlight>
                  <a:srgbClr val="FFFFFF"/>
                </a:highlight>
                <a:latin typeface="Arial" panose="020B0604020202020204" pitchFamily="34" charset="0"/>
                <a:cs typeface="Arial" panose="020B0604020202020204" pitchFamily="34" charset="0"/>
              </a:rPr>
              <a:t>Prevention Beyond Individuals</a:t>
            </a:r>
            <a:endParaRPr lang="en-US" sz="2200" b="0" i="0" dirty="0">
              <a:solidFill>
                <a:srgbClr val="0D0D0D"/>
              </a:solidFill>
              <a:effectLst/>
              <a:highlight>
                <a:srgbClr val="FFFFFF"/>
              </a:highlight>
              <a:latin typeface="Arial" panose="020B0604020202020204" pitchFamily="34" charset="0"/>
              <a:cs typeface="Arial" panose="020B0604020202020204" pitchFamily="34" charset="0"/>
            </a:endParaRPr>
          </a:p>
          <a:p>
            <a:r>
              <a:rPr lang="en-US" sz="2200" b="1" i="0" dirty="0">
                <a:solidFill>
                  <a:srgbClr val="0D0D0D"/>
                </a:solidFill>
                <a:effectLst/>
                <a:highlight>
                  <a:srgbClr val="FFFFFF"/>
                </a:highlight>
                <a:latin typeface="Arial" panose="020B0604020202020204" pitchFamily="34" charset="0"/>
                <a:cs typeface="Arial" panose="020B0604020202020204" pitchFamily="34" charset="0"/>
              </a:rPr>
              <a:t>Conclusion</a:t>
            </a:r>
            <a:endParaRPr lang="en-US" sz="2200" b="0" i="0" dirty="0">
              <a:solidFill>
                <a:srgbClr val="0D0D0D"/>
              </a:solidFill>
              <a:effectLst/>
              <a:highlight>
                <a:srgbClr val="FFFFFF"/>
              </a:highligh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581770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779F-E6BD-C676-9AE8-C912E2AD4978}"/>
              </a:ext>
            </a:extLst>
          </p:cNvPr>
          <p:cNvSpPr>
            <a:spLocks noGrp="1"/>
          </p:cNvSpPr>
          <p:nvPr>
            <p:ph type="title"/>
          </p:nvPr>
        </p:nvSpPr>
        <p:spPr>
          <a:xfrm>
            <a:off x="838200" y="365125"/>
            <a:ext cx="10515600" cy="634619"/>
          </a:xfrm>
        </p:spPr>
        <p:txBody>
          <a:bodyPr>
            <a:normAutofit fontScale="90000"/>
          </a:bodyPr>
          <a:lstStyle/>
          <a:p>
            <a:pPr algn="ctr"/>
            <a:r>
              <a:rPr lang="en-US" b="1" dirty="0">
                <a:latin typeface="Arial" panose="020B0604020202020204" pitchFamily="34" charset="0"/>
                <a:cs typeface="Arial" panose="020B0604020202020204" pitchFamily="34" charset="0"/>
              </a:rPr>
              <a:t>Introduction to Phishing</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BE7D24E-09F8-4D16-33FE-57389FE856B8}"/>
              </a:ext>
            </a:extLst>
          </p:cNvPr>
          <p:cNvSpPr>
            <a:spLocks noGrp="1"/>
          </p:cNvSpPr>
          <p:nvPr>
            <p:ph idx="1"/>
          </p:nvPr>
        </p:nvSpPr>
        <p:spPr>
          <a:xfrm>
            <a:off x="213360" y="2121408"/>
            <a:ext cx="11765280" cy="3136392"/>
          </a:xfrm>
        </p:spPr>
        <p:txBody>
          <a:bodyPr/>
          <a:lstStyle/>
          <a:p>
            <a:pPr marL="0" indent="0">
              <a:buNone/>
            </a:pPr>
            <a:r>
              <a:rPr lang="en-US" sz="2000" b="1" u="sng" dirty="0">
                <a:latin typeface="Arial" panose="020B0604020202020204" pitchFamily="34" charset="0"/>
                <a:cs typeface="Arial" panose="020B0604020202020204" pitchFamily="34" charset="0"/>
              </a:rPr>
              <a:t>Definition </a:t>
            </a:r>
          </a:p>
          <a:p>
            <a:pPr marL="0" indent="0">
              <a:buNone/>
            </a:pPr>
            <a:endParaRPr lang="en-US" b="1" u="sng"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Phishing is a cyber-attack where a perpetrator poses as a legitimate entity to get sensitive information or infect a device with malware. </a:t>
            </a:r>
          </a:p>
          <a:p>
            <a:r>
              <a:rPr lang="en-US" sz="2000" dirty="0">
                <a:latin typeface="Arial" panose="020B0604020202020204" pitchFamily="34" charset="0"/>
                <a:cs typeface="Arial" panose="020B0604020202020204" pitchFamily="34" charset="0"/>
              </a:rPr>
              <a:t>Attackers seek login credentials and personal data and may target institutions to steal research, financial data, or health records. It's crucial to remain vigilant and adopt cybersecurity best practices to prevent these increasingly sophisticated attacks.</a:t>
            </a:r>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759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779F-E6BD-C676-9AE8-C912E2AD4978}"/>
              </a:ext>
            </a:extLst>
          </p:cNvPr>
          <p:cNvSpPr>
            <a:spLocks noGrp="1"/>
          </p:cNvSpPr>
          <p:nvPr>
            <p:ph type="title"/>
          </p:nvPr>
        </p:nvSpPr>
        <p:spPr>
          <a:xfrm>
            <a:off x="838200" y="365125"/>
            <a:ext cx="10515600" cy="634619"/>
          </a:xfrm>
        </p:spPr>
        <p:txBody>
          <a:bodyPr>
            <a:normAutofit fontScale="90000"/>
          </a:bodyPr>
          <a:lstStyle/>
          <a:p>
            <a:pPr algn="ctr"/>
            <a:r>
              <a:rPr lang="en-US" b="1" dirty="0">
                <a:latin typeface="Arial" panose="020B0604020202020204" pitchFamily="34" charset="0"/>
                <a:cs typeface="Arial" panose="020B0604020202020204" pitchFamily="34" charset="0"/>
              </a:rPr>
              <a:t>Types of Phishing Attack</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BE7D24E-09F8-4D16-33FE-57389FE856B8}"/>
              </a:ext>
            </a:extLst>
          </p:cNvPr>
          <p:cNvSpPr>
            <a:spLocks noGrp="1"/>
          </p:cNvSpPr>
          <p:nvPr>
            <p:ph idx="1"/>
          </p:nvPr>
        </p:nvSpPr>
        <p:spPr>
          <a:xfrm>
            <a:off x="213360" y="1694688"/>
            <a:ext cx="11765280" cy="4279392"/>
          </a:xfrm>
        </p:spPr>
        <p:txBody>
          <a:bodyPr/>
          <a:lstStyle/>
          <a:p>
            <a:pPr marL="457200" indent="-457200" algn="just">
              <a:buSzPct val="100000"/>
              <a:buAutoNum type="arabicPeriod"/>
            </a:pPr>
            <a:r>
              <a:rPr lang="en-US" sz="2000" b="1" dirty="0">
                <a:latin typeface="Arial" panose="020B0604020202020204" pitchFamily="34" charset="0"/>
                <a:cs typeface="Arial" panose="020B0604020202020204" pitchFamily="34" charset="0"/>
              </a:rPr>
              <a:t>Mass Phishing: </a:t>
            </a:r>
            <a:r>
              <a:rPr lang="en-US" sz="2000" dirty="0">
                <a:latin typeface="Arial" panose="020B0604020202020204" pitchFamily="34" charset="0"/>
                <a:cs typeface="Arial" panose="020B0604020202020204" pitchFamily="34" charset="0"/>
              </a:rPr>
              <a:t>This targets a large group of people with a generic message. The attacker may send out thousands or even millions of emails that are identical or similar in content to cast a wide net and capture as many victims as possible.</a:t>
            </a:r>
            <a:endParaRPr lang="en-US" sz="2000" b="1" dirty="0">
              <a:latin typeface="Arial" panose="020B0604020202020204" pitchFamily="34" charset="0"/>
              <a:cs typeface="Arial" panose="020B0604020202020204" pitchFamily="34" charset="0"/>
            </a:endParaRPr>
          </a:p>
          <a:p>
            <a:pPr marL="457200" indent="-457200" algn="just">
              <a:buSzPct val="100000"/>
              <a:buAutoNum type="arabicPeriod"/>
            </a:pPr>
            <a:r>
              <a:rPr lang="en-US" sz="2000" b="1" dirty="0">
                <a:latin typeface="Arial" panose="020B0604020202020204" pitchFamily="34" charset="0"/>
                <a:cs typeface="Arial" panose="020B0604020202020204" pitchFamily="34" charset="0"/>
              </a:rPr>
              <a:t>Spear Phishing: </a:t>
            </a:r>
            <a:r>
              <a:rPr lang="en-US" sz="2000" b="0" i="0" dirty="0">
                <a:solidFill>
                  <a:srgbClr val="0D0D0D"/>
                </a:solidFill>
                <a:effectLst/>
                <a:highlight>
                  <a:srgbClr val="FFFFFF"/>
                </a:highlight>
                <a:latin typeface="Arial" panose="020B0604020202020204" pitchFamily="34" charset="0"/>
                <a:cs typeface="Arial" panose="020B0604020202020204" pitchFamily="34" charset="0"/>
              </a:rPr>
              <a:t>Targeted phishing attacks that tailor messages to specific individuals or organizations to increase credibility.</a:t>
            </a:r>
            <a:endParaRPr lang="en-US" sz="2000" b="1" dirty="0">
              <a:latin typeface="Arial" panose="020B0604020202020204" pitchFamily="34" charset="0"/>
              <a:cs typeface="Arial" panose="020B0604020202020204" pitchFamily="34" charset="0"/>
            </a:endParaRPr>
          </a:p>
          <a:p>
            <a:pPr marL="457200" indent="-457200" algn="just">
              <a:buSzPct val="100000"/>
              <a:buAutoNum type="arabicPeriod"/>
            </a:pPr>
            <a:r>
              <a:rPr lang="en-US" sz="2000" b="1" dirty="0">
                <a:latin typeface="Arial" panose="020B0604020202020204" pitchFamily="34" charset="0"/>
                <a:cs typeface="Arial" panose="020B0604020202020204" pitchFamily="34" charset="0"/>
              </a:rPr>
              <a:t>Pharming: </a:t>
            </a:r>
            <a:r>
              <a:rPr lang="en-US" sz="2000" b="0" i="0" dirty="0">
                <a:solidFill>
                  <a:srgbClr val="0D0D0D"/>
                </a:solidFill>
                <a:effectLst/>
                <a:highlight>
                  <a:srgbClr val="FFFFFF"/>
                </a:highlight>
                <a:latin typeface="Arial" panose="020B0604020202020204" pitchFamily="34" charset="0"/>
                <a:cs typeface="Arial" panose="020B0604020202020204" pitchFamily="34" charset="0"/>
              </a:rPr>
              <a:t>Redirecting users to fake websites to steal login credentials or sensitive information.</a:t>
            </a:r>
            <a:endParaRPr lang="en-US" sz="2000" b="1" dirty="0">
              <a:latin typeface="Arial" panose="020B0604020202020204" pitchFamily="34" charset="0"/>
              <a:cs typeface="Arial" panose="020B0604020202020204" pitchFamily="34" charset="0"/>
            </a:endParaRPr>
          </a:p>
          <a:p>
            <a:pPr marL="457200" indent="-457200" algn="just">
              <a:buSzPct val="100000"/>
              <a:buAutoNum type="arabicPeriod"/>
            </a:pPr>
            <a:r>
              <a:rPr lang="en-US" sz="2000" b="1" dirty="0">
                <a:latin typeface="Arial" panose="020B0604020202020204" pitchFamily="34" charset="0"/>
                <a:cs typeface="Arial" panose="020B0604020202020204" pitchFamily="34" charset="0"/>
              </a:rPr>
              <a:t>Whaling: </a:t>
            </a:r>
            <a:r>
              <a:rPr lang="en-US" sz="2000" dirty="0">
                <a:latin typeface="Arial" panose="020B0604020202020204" pitchFamily="34" charset="0"/>
                <a:cs typeface="Arial" panose="020B0604020202020204" pitchFamily="34" charset="0"/>
              </a:rPr>
              <a:t>Targeting high-profile individuals like executives or CEOs for financial gain or sensitive data.</a:t>
            </a:r>
            <a:r>
              <a:rPr lang="en-US" sz="2000" b="1" dirty="0">
                <a:latin typeface="Arial" panose="020B0604020202020204" pitchFamily="34" charset="0"/>
                <a:cs typeface="Arial" panose="020B0604020202020204" pitchFamily="34" charset="0"/>
              </a:rPr>
              <a:t> </a:t>
            </a:r>
          </a:p>
          <a:p>
            <a:pPr marL="457200" indent="-457200" algn="just">
              <a:buSzPct val="100000"/>
              <a:buAutoNum type="arabicPeriod"/>
            </a:pPr>
            <a:r>
              <a:rPr lang="en-US" sz="2000" b="1" dirty="0">
                <a:latin typeface="Arial" panose="020B0604020202020204" pitchFamily="34" charset="0"/>
                <a:cs typeface="Arial" panose="020B0604020202020204" pitchFamily="34" charset="0"/>
              </a:rPr>
              <a:t>Vishing: </a:t>
            </a:r>
            <a:r>
              <a:rPr lang="en-US" sz="2000" dirty="0">
                <a:latin typeface="Arial" panose="020B0604020202020204" pitchFamily="34" charset="0"/>
                <a:cs typeface="Arial" panose="020B0604020202020204" pitchFamily="34" charset="0"/>
              </a:rPr>
              <a:t>Phishing attacks are conducted via phone calls, often using social engineering to trick victims into revealing information.</a:t>
            </a:r>
          </a:p>
          <a:p>
            <a:pPr marL="457200" indent="-457200" algn="just">
              <a:buSzPct val="100000"/>
              <a:buAutoNum type="arabicPeriod"/>
            </a:pPr>
            <a:r>
              <a:rPr lang="en-US" sz="2000" b="1" dirty="0">
                <a:latin typeface="Arial" panose="020B0604020202020204" pitchFamily="34" charset="0"/>
                <a:cs typeface="Arial" panose="020B0604020202020204" pitchFamily="34" charset="0"/>
              </a:rPr>
              <a:t>Smishing:  </a:t>
            </a:r>
            <a:r>
              <a:rPr lang="en-US" sz="2000" dirty="0">
                <a:latin typeface="Arial" panose="020B0604020202020204" pitchFamily="34" charset="0"/>
                <a:cs typeface="Arial" panose="020B0604020202020204" pitchFamily="34" charset="0"/>
              </a:rPr>
              <a:t>Phishing attacks are sent through SMS or text messages, enticing users to click on malicious links or provide personal information.</a:t>
            </a:r>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951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779F-E6BD-C676-9AE8-C912E2AD4978}"/>
              </a:ext>
            </a:extLst>
          </p:cNvPr>
          <p:cNvSpPr>
            <a:spLocks noGrp="1"/>
          </p:cNvSpPr>
          <p:nvPr>
            <p:ph type="title"/>
          </p:nvPr>
        </p:nvSpPr>
        <p:spPr>
          <a:xfrm>
            <a:off x="838200" y="365125"/>
            <a:ext cx="10515600" cy="634619"/>
          </a:xfrm>
        </p:spPr>
        <p:txBody>
          <a:bodyPr>
            <a:normAutofit fontScale="90000"/>
          </a:bodyPr>
          <a:lstStyle/>
          <a:p>
            <a:pPr algn="ctr"/>
            <a:r>
              <a:rPr lang="en-IN" b="1" i="0" dirty="0">
                <a:solidFill>
                  <a:srgbClr val="0D0D0D"/>
                </a:solidFill>
                <a:effectLst/>
                <a:highlight>
                  <a:srgbClr val="FFFFFF"/>
                </a:highlight>
                <a:latin typeface="Arial" panose="020B0604020202020204" pitchFamily="34" charset="0"/>
                <a:cs typeface="Arial" panose="020B0604020202020204" pitchFamily="34" charset="0"/>
              </a:rPr>
              <a:t>How Phishing Works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BE7D24E-09F8-4D16-33FE-57389FE856B8}"/>
              </a:ext>
            </a:extLst>
          </p:cNvPr>
          <p:cNvSpPr>
            <a:spLocks noGrp="1"/>
          </p:cNvSpPr>
          <p:nvPr>
            <p:ph idx="1"/>
          </p:nvPr>
        </p:nvSpPr>
        <p:spPr>
          <a:xfrm>
            <a:off x="274320" y="1328928"/>
            <a:ext cx="11673840" cy="5529072"/>
          </a:xfrm>
        </p:spPr>
        <p:txBody>
          <a:bodyPr>
            <a:normAutofit/>
          </a:bodyPr>
          <a:lstStyle/>
          <a:p>
            <a:pPr marL="0" indent="0" algn="just">
              <a:buNone/>
            </a:pPr>
            <a:r>
              <a:rPr lang="en-US" sz="2000" b="1" i="0" u="sng" dirty="0">
                <a:effectLst/>
                <a:highlight>
                  <a:srgbClr val="FFFFFF"/>
                </a:highlight>
              </a:rPr>
              <a:t>Phishing </a:t>
            </a:r>
            <a:r>
              <a:rPr lang="en-US" sz="2000" i="0" dirty="0">
                <a:effectLst/>
                <a:highlight>
                  <a:srgbClr val="FFFFFF"/>
                </a:highlight>
              </a:rPr>
              <a:t>starts with a fraudulent email or other communication that is designed to lure a victim. The message is made to look as though it comes from a trusted sender. </a:t>
            </a:r>
          </a:p>
          <a:p>
            <a:pPr marL="0" indent="0" algn="just">
              <a:buNone/>
            </a:pPr>
            <a:endParaRPr lang="en-US" sz="2000" dirty="0">
              <a:highlight>
                <a:srgbClr val="FFFFFF"/>
              </a:highlight>
            </a:endParaRPr>
          </a:p>
          <a:p>
            <a:pPr marL="0" indent="0" algn="just">
              <a:buNone/>
            </a:pPr>
            <a:r>
              <a:rPr lang="en-US" sz="2000" dirty="0"/>
              <a:t>Typically, these attacks take the following order:</a:t>
            </a:r>
          </a:p>
          <a:p>
            <a:pPr marL="0" indent="0" algn="just">
              <a:buNone/>
            </a:pPr>
            <a:endParaRPr lang="en-US" sz="2000" dirty="0"/>
          </a:p>
          <a:p>
            <a:pPr marL="457200" indent="-457200" algn="just">
              <a:buFont typeface="+mj-lt"/>
              <a:buAutoNum type="arabicPeriod"/>
            </a:pPr>
            <a:r>
              <a:rPr lang="en-IN" sz="2000" b="1" dirty="0"/>
              <a:t>Reconnaissance: </a:t>
            </a:r>
            <a:r>
              <a:rPr lang="en-US" sz="2000" dirty="0"/>
              <a:t>Investigating personal information on social media to exploit weaknesses (such as workplace, residence, hobbies, etc.).</a:t>
            </a:r>
          </a:p>
          <a:p>
            <a:pPr marL="457200" indent="-457200" algn="just">
              <a:buFont typeface="+mj-lt"/>
              <a:buAutoNum type="arabicPeriod"/>
            </a:pPr>
            <a:r>
              <a:rPr lang="en-US" sz="2000" b="1" dirty="0"/>
              <a:t>Weaponization: </a:t>
            </a:r>
            <a:r>
              <a:rPr lang="en-US" sz="2000" dirty="0"/>
              <a:t>Involves creating a plan of action that identifies potential weaknesses based on the information collected.</a:t>
            </a:r>
          </a:p>
          <a:p>
            <a:pPr marL="457200" indent="-457200" algn="just">
              <a:buFont typeface="+mj-lt"/>
              <a:buAutoNum type="arabicPeriod"/>
            </a:pPr>
            <a:r>
              <a:rPr lang="en-US" sz="2000" b="1" dirty="0"/>
              <a:t>Delivery of attack: </a:t>
            </a:r>
            <a:r>
              <a:rPr lang="en-US" sz="2000" dirty="0"/>
              <a:t>Fraudulent messages with malicious links or attachments are often sent to exploit vulnerabilities. These messages use alarming language to create a sense of urgency.</a:t>
            </a:r>
          </a:p>
          <a:p>
            <a:pPr marL="457200" indent="-457200" algn="just">
              <a:buFont typeface="+mj-lt"/>
              <a:buAutoNum type="arabicPeriod"/>
            </a:pPr>
            <a:r>
              <a:rPr lang="en-US" sz="2000" b="1" dirty="0"/>
              <a:t>Exploitation: </a:t>
            </a:r>
            <a:r>
              <a:rPr lang="en-US" sz="2000" dirty="0"/>
              <a:t>Scammers create phony web pages to deceive people into sharing their login credentials and personal information, which they can then exploit.</a:t>
            </a:r>
          </a:p>
          <a:p>
            <a:pPr marL="457200" indent="-457200" algn="just">
              <a:buFont typeface="+mj-lt"/>
              <a:buAutoNum type="arabicPeriod"/>
            </a:pPr>
            <a:r>
              <a:rPr lang="en-US" sz="2000" b="1" dirty="0"/>
              <a:t>Monetization: </a:t>
            </a:r>
            <a:r>
              <a:rPr lang="en-US" sz="2000" dirty="0"/>
              <a:t>Attackers go through the trouble of setting up an attack to access victims' financial assets using stolen credentials, which they can sell, siphon, or ransom. </a:t>
            </a:r>
            <a:endParaRPr lang="en-IN" sz="2000" dirty="0"/>
          </a:p>
        </p:txBody>
      </p:sp>
    </p:spTree>
    <p:extLst>
      <p:ext uri="{BB962C8B-B14F-4D97-AF65-F5344CB8AC3E}">
        <p14:creationId xmlns:p14="http://schemas.microsoft.com/office/powerpoint/2010/main" val="123324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779F-E6BD-C676-9AE8-C912E2AD4978}"/>
              </a:ext>
            </a:extLst>
          </p:cNvPr>
          <p:cNvSpPr>
            <a:spLocks noGrp="1"/>
          </p:cNvSpPr>
          <p:nvPr>
            <p:ph type="title"/>
          </p:nvPr>
        </p:nvSpPr>
        <p:spPr>
          <a:xfrm>
            <a:off x="838200" y="365125"/>
            <a:ext cx="10515600" cy="634619"/>
          </a:xfrm>
        </p:spPr>
        <p:txBody>
          <a:bodyPr>
            <a:normAutofit fontScale="90000"/>
          </a:bodyPr>
          <a:lstStyle/>
          <a:p>
            <a:pPr algn="ctr"/>
            <a:r>
              <a:rPr lang="en-IN" b="1" dirty="0">
                <a:solidFill>
                  <a:srgbClr val="0D0D0D"/>
                </a:solidFill>
                <a:highlight>
                  <a:srgbClr val="FFFFFF"/>
                </a:highlight>
                <a:latin typeface="Arial" panose="020B0604020202020204" pitchFamily="34" charset="0"/>
                <a:cs typeface="Arial" panose="020B0604020202020204" pitchFamily="34" charset="0"/>
              </a:rPr>
              <a:t>Common Signs of phishing</a:t>
            </a:r>
            <a:r>
              <a:rPr lang="en-IN" b="1" i="0" dirty="0">
                <a:solidFill>
                  <a:srgbClr val="0D0D0D"/>
                </a:solidFill>
                <a:effectLst/>
                <a:highlight>
                  <a:srgbClr val="FFFFFF"/>
                </a:highlight>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BE7D24E-09F8-4D16-33FE-57389FE856B8}"/>
              </a:ext>
            </a:extLst>
          </p:cNvPr>
          <p:cNvSpPr>
            <a:spLocks noGrp="1"/>
          </p:cNvSpPr>
          <p:nvPr>
            <p:ph idx="1"/>
          </p:nvPr>
        </p:nvSpPr>
        <p:spPr>
          <a:xfrm>
            <a:off x="259080" y="1328927"/>
            <a:ext cx="11689080" cy="5529073"/>
          </a:xfrm>
        </p:spPr>
        <p:txBody>
          <a:bodyPr>
            <a:noAutofit/>
          </a:bodyPr>
          <a:lstStyle/>
          <a:p>
            <a:pPr marL="0" indent="0" algn="just">
              <a:buNone/>
            </a:pPr>
            <a:r>
              <a:rPr lang="en-US" sz="2000" i="0" dirty="0">
                <a:effectLst/>
                <a:highlight>
                  <a:srgbClr val="FFFFFF"/>
                </a:highlight>
              </a:rPr>
              <a:t>Phishing is a type of cyber attack where attackers masquerade as trustworthy entities to trick victims into giving away sensitive information such as passwords, credit card details, and personal data. Here are some common signs of phishing:</a:t>
            </a:r>
          </a:p>
          <a:p>
            <a:pPr algn="just"/>
            <a:r>
              <a:rPr lang="en-US" sz="2000" b="1" i="0" dirty="0">
                <a:effectLst/>
                <a:highlight>
                  <a:srgbClr val="FFFFFF"/>
                </a:highlight>
              </a:rPr>
              <a:t>Suspicious URLs: </a:t>
            </a:r>
            <a:r>
              <a:rPr lang="en-US" sz="2000" i="0" dirty="0">
                <a:effectLst/>
                <a:highlight>
                  <a:srgbClr val="FFFFFF"/>
                </a:highlight>
              </a:rPr>
              <a:t>Phishing emails often contain links to fake websites that look like legitimate ones, but have slightly altered URLs. For example, instead of "bankofamerica.com," the URL may be "bankofamerica-security.com.“</a:t>
            </a:r>
          </a:p>
          <a:p>
            <a:pPr algn="just"/>
            <a:r>
              <a:rPr lang="en-US" sz="2000" i="0" dirty="0">
                <a:effectLst/>
                <a:highlight>
                  <a:srgbClr val="FFFFFF"/>
                </a:highlight>
              </a:rPr>
              <a:t> </a:t>
            </a:r>
            <a:r>
              <a:rPr lang="en-US" sz="2000" b="1" i="0" dirty="0">
                <a:effectLst/>
                <a:highlight>
                  <a:srgbClr val="FFFFFF"/>
                </a:highlight>
              </a:rPr>
              <a:t>Urgent or threatening language: </a:t>
            </a:r>
            <a:r>
              <a:rPr lang="en-US" sz="2000" i="0" dirty="0">
                <a:effectLst/>
                <a:highlight>
                  <a:srgbClr val="FFFFFF"/>
                </a:highlight>
              </a:rPr>
              <a:t>Phishing emails often use urgent or threatening language to scare victims into taking immediate action. For example, an email may claim that the victim's account has been compromised and needs to be verified immediately.</a:t>
            </a:r>
          </a:p>
          <a:p>
            <a:pPr algn="just"/>
            <a:r>
              <a:rPr lang="en-US" sz="2000" i="0" dirty="0">
                <a:effectLst/>
                <a:highlight>
                  <a:srgbClr val="FFFFFF"/>
                </a:highlight>
              </a:rPr>
              <a:t> </a:t>
            </a:r>
            <a:r>
              <a:rPr lang="en-US" sz="2000" b="1" i="0" dirty="0">
                <a:effectLst/>
                <a:highlight>
                  <a:srgbClr val="FFFFFF"/>
                </a:highlight>
              </a:rPr>
              <a:t>Suspicious attachments: </a:t>
            </a:r>
            <a:r>
              <a:rPr lang="en-US" sz="2000" i="0" dirty="0">
                <a:effectLst/>
                <a:highlight>
                  <a:srgbClr val="FFFFFF"/>
                </a:highlight>
              </a:rPr>
              <a:t>Phishing emails often contain attachments that, when opened, install malware or viruses on the victim's computer.</a:t>
            </a:r>
          </a:p>
          <a:p>
            <a:pPr algn="just"/>
            <a:r>
              <a:rPr lang="en-US" sz="2000" i="0" dirty="0">
                <a:effectLst/>
                <a:highlight>
                  <a:srgbClr val="FFFFFF"/>
                </a:highlight>
              </a:rPr>
              <a:t> </a:t>
            </a:r>
            <a:r>
              <a:rPr lang="en-US" sz="2000" b="1" i="0" dirty="0">
                <a:effectLst/>
                <a:highlight>
                  <a:srgbClr val="FFFFFF"/>
                </a:highlight>
              </a:rPr>
              <a:t>Requests for personal information: </a:t>
            </a:r>
            <a:r>
              <a:rPr lang="en-US" sz="2000" i="0" dirty="0">
                <a:effectLst/>
                <a:highlight>
                  <a:srgbClr val="FFFFFF"/>
                </a:highlight>
              </a:rPr>
              <a:t>Phishing emails often ask for personal information such as passwords, social security numbers, or credit card details.</a:t>
            </a:r>
          </a:p>
          <a:p>
            <a:pPr algn="just"/>
            <a:r>
              <a:rPr lang="en-US" sz="2000" i="0" dirty="0">
                <a:effectLst/>
                <a:highlight>
                  <a:srgbClr val="FFFFFF"/>
                </a:highlight>
              </a:rPr>
              <a:t> </a:t>
            </a:r>
            <a:r>
              <a:rPr lang="en-US" sz="2000" b="1" i="0" dirty="0">
                <a:effectLst/>
                <a:highlight>
                  <a:srgbClr val="FFFFFF"/>
                </a:highlight>
              </a:rPr>
              <a:t>Poor spelling and grammar: </a:t>
            </a:r>
            <a:r>
              <a:rPr lang="en-US" sz="2000" i="0" dirty="0">
                <a:effectLst/>
                <a:highlight>
                  <a:srgbClr val="FFFFFF"/>
                </a:highlight>
              </a:rPr>
              <a:t>Phishing emails often contain poor spelling and grammar, which is a sign that the email may not be from a legitimate source. It's always important to be vigilant and cautious when receiving emails or messages, especially if they contain links to websites or ask for personal information.</a:t>
            </a:r>
            <a:endParaRPr lang="en-IN" sz="2000" dirty="0"/>
          </a:p>
        </p:txBody>
      </p:sp>
    </p:spTree>
    <p:extLst>
      <p:ext uri="{BB962C8B-B14F-4D97-AF65-F5344CB8AC3E}">
        <p14:creationId xmlns:p14="http://schemas.microsoft.com/office/powerpoint/2010/main" val="550608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779F-E6BD-C676-9AE8-C912E2AD4978}"/>
              </a:ext>
            </a:extLst>
          </p:cNvPr>
          <p:cNvSpPr>
            <a:spLocks noGrp="1"/>
          </p:cNvSpPr>
          <p:nvPr>
            <p:ph type="title"/>
          </p:nvPr>
        </p:nvSpPr>
        <p:spPr>
          <a:xfrm>
            <a:off x="838200" y="365125"/>
            <a:ext cx="10515600" cy="634619"/>
          </a:xfrm>
        </p:spPr>
        <p:txBody>
          <a:bodyPr>
            <a:normAutofit fontScale="90000"/>
          </a:bodyPr>
          <a:lstStyle/>
          <a:p>
            <a:pPr algn="ctr"/>
            <a:r>
              <a:rPr lang="en-IN" b="1" i="0" dirty="0">
                <a:solidFill>
                  <a:srgbClr val="0D0D0D"/>
                </a:solidFill>
                <a:effectLst/>
                <a:highlight>
                  <a:srgbClr val="FFFFFF"/>
                </a:highlight>
                <a:latin typeface="Arial" panose="020B0604020202020204" pitchFamily="34" charset="0"/>
                <a:cs typeface="Arial" panose="020B0604020202020204" pitchFamily="34" charset="0"/>
              </a:rPr>
              <a:t>Phishing Prevention Techniques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BE7D24E-09F8-4D16-33FE-57389FE856B8}"/>
              </a:ext>
            </a:extLst>
          </p:cNvPr>
          <p:cNvSpPr>
            <a:spLocks noGrp="1"/>
          </p:cNvSpPr>
          <p:nvPr>
            <p:ph idx="1"/>
          </p:nvPr>
        </p:nvSpPr>
        <p:spPr>
          <a:xfrm>
            <a:off x="243840" y="1493520"/>
            <a:ext cx="11704320" cy="5364480"/>
          </a:xfrm>
        </p:spPr>
        <p:txBody>
          <a:bodyPr>
            <a:noAutofit/>
          </a:bodyPr>
          <a:lstStyle/>
          <a:p>
            <a:pPr marL="0" indent="0" algn="just">
              <a:buNone/>
            </a:pPr>
            <a:r>
              <a:rPr lang="en-US" sz="2000" i="0" dirty="0">
                <a:effectLst/>
                <a:highlight>
                  <a:srgbClr val="FFFFFF"/>
                </a:highlight>
                <a:latin typeface="Arial" panose="020B0604020202020204" pitchFamily="34" charset="0"/>
                <a:cs typeface="Arial" panose="020B0604020202020204" pitchFamily="34" charset="0"/>
              </a:rPr>
              <a:t>Here are some prevention techniques you can use to protect yourself from phishing:</a:t>
            </a:r>
          </a:p>
          <a:p>
            <a:pPr marL="0" indent="0" algn="just">
              <a:buNone/>
            </a:pPr>
            <a:endParaRPr lang="en-US" sz="2000" i="0" dirty="0">
              <a:effectLst/>
              <a:highlight>
                <a:srgbClr val="FFFFFF"/>
              </a:highlight>
              <a:latin typeface="Arial" panose="020B0604020202020204" pitchFamily="34" charset="0"/>
              <a:cs typeface="Arial" panose="020B0604020202020204" pitchFamily="34" charset="0"/>
            </a:endParaRPr>
          </a:p>
          <a:p>
            <a:pPr algn="just"/>
            <a:r>
              <a:rPr lang="en-US" sz="2000" i="0" dirty="0">
                <a:effectLst/>
                <a:highlight>
                  <a:srgbClr val="FFFFFF"/>
                </a:highlight>
                <a:latin typeface="Arial" panose="020B0604020202020204" pitchFamily="34" charset="0"/>
                <a:cs typeface="Arial" panose="020B0604020202020204" pitchFamily="34" charset="0"/>
              </a:rPr>
              <a:t>Be cautious of emails and messages that ask for personal information, such as usernames, passwords, or credit card numbers. Legitimate companies typically do not ask for this information via email.</a:t>
            </a:r>
          </a:p>
          <a:p>
            <a:pPr algn="just"/>
            <a:r>
              <a:rPr lang="en-US" sz="2000" i="0" dirty="0">
                <a:effectLst/>
                <a:highlight>
                  <a:srgbClr val="FFFFFF"/>
                </a:highlight>
                <a:latin typeface="Arial" panose="020B0604020202020204" pitchFamily="34" charset="0"/>
                <a:cs typeface="Arial" panose="020B0604020202020204" pitchFamily="34" charset="0"/>
              </a:rPr>
              <a:t>Check the sender's email address and domain name to ensure it is legitimate. Scammers may use a similar email address or domain name to trick you.</a:t>
            </a:r>
          </a:p>
          <a:p>
            <a:pPr algn="just"/>
            <a:r>
              <a:rPr lang="en-US" sz="2000" i="0" dirty="0">
                <a:effectLst/>
                <a:highlight>
                  <a:srgbClr val="FFFFFF"/>
                </a:highlight>
                <a:latin typeface="Arial" panose="020B0604020202020204" pitchFamily="34" charset="0"/>
                <a:cs typeface="Arial" panose="020B0604020202020204" pitchFamily="34" charset="0"/>
              </a:rPr>
              <a:t>Avoid clicking on links in emails or messages, especially if they seem suspicious or are from an unknown sender.</a:t>
            </a:r>
          </a:p>
          <a:p>
            <a:pPr algn="just"/>
            <a:r>
              <a:rPr lang="en-US" sz="2000" i="0" dirty="0">
                <a:effectLst/>
                <a:highlight>
                  <a:srgbClr val="FFFFFF"/>
                </a:highlight>
                <a:latin typeface="Arial" panose="020B0604020202020204" pitchFamily="34" charset="0"/>
                <a:cs typeface="Arial" panose="020B0604020202020204" pitchFamily="34" charset="0"/>
              </a:rPr>
              <a:t>Use two-factor authentication whenever it is available to add an extra layer of security to your accounts.</a:t>
            </a:r>
          </a:p>
          <a:p>
            <a:pPr algn="just"/>
            <a:r>
              <a:rPr lang="en-US" sz="2000" i="0" dirty="0">
                <a:effectLst/>
                <a:highlight>
                  <a:srgbClr val="FFFFFF"/>
                </a:highlight>
                <a:latin typeface="Arial" panose="020B0604020202020204" pitchFamily="34" charset="0"/>
                <a:cs typeface="Arial" panose="020B0604020202020204" pitchFamily="34" charset="0"/>
              </a:rPr>
              <a:t>Keep your computer and antivirus software up-to-date to prevent malware and other security threats.</a:t>
            </a:r>
          </a:p>
          <a:p>
            <a:pPr algn="just"/>
            <a:r>
              <a:rPr lang="en-US" sz="2000" i="0" dirty="0">
                <a:effectLst/>
                <a:highlight>
                  <a:srgbClr val="FFFFFF"/>
                </a:highlight>
                <a:latin typeface="Arial" panose="020B0604020202020204" pitchFamily="34" charset="0"/>
                <a:cs typeface="Arial" panose="020B0604020202020204" pitchFamily="34" charset="0"/>
              </a:rPr>
              <a:t>Always verify the legitimacy of a website before entering personal information or making a purchase.</a:t>
            </a:r>
          </a:p>
          <a:p>
            <a:pPr algn="just"/>
            <a:r>
              <a:rPr lang="en-US" sz="2000" i="0" dirty="0">
                <a:effectLst/>
                <a:highlight>
                  <a:srgbClr val="FFFFFF"/>
                </a:highlight>
                <a:latin typeface="Arial" panose="020B0604020202020204" pitchFamily="34" charset="0"/>
                <a:cs typeface="Arial" panose="020B0604020202020204" pitchFamily="34" charset="0"/>
              </a:rPr>
              <a:t>If you receive a suspicious email, report it to the company or organization it claims to be from. They can investigate and take appropriate action.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5454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779F-E6BD-C676-9AE8-C912E2AD4978}"/>
              </a:ext>
            </a:extLst>
          </p:cNvPr>
          <p:cNvSpPr>
            <a:spLocks noGrp="1"/>
          </p:cNvSpPr>
          <p:nvPr>
            <p:ph type="title"/>
          </p:nvPr>
        </p:nvSpPr>
        <p:spPr>
          <a:xfrm>
            <a:off x="838200" y="365125"/>
            <a:ext cx="10515600" cy="634619"/>
          </a:xfrm>
        </p:spPr>
        <p:txBody>
          <a:bodyPr>
            <a:normAutofit fontScale="90000"/>
          </a:bodyPr>
          <a:lstStyle/>
          <a:p>
            <a:pPr algn="ctr"/>
            <a:r>
              <a:rPr lang="en-US" b="1" i="0" dirty="0">
                <a:solidFill>
                  <a:srgbClr val="0D0D0D"/>
                </a:solidFill>
                <a:effectLst/>
                <a:highlight>
                  <a:srgbClr val="FFFFFF"/>
                </a:highlight>
                <a:latin typeface="Arial" panose="020B0604020202020204" pitchFamily="34" charset="0"/>
                <a:cs typeface="Arial" panose="020B0604020202020204" pitchFamily="34" charset="0"/>
              </a:rPr>
              <a:t>Real-Life Examples of Phishing Attack</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BE7D24E-09F8-4D16-33FE-57389FE856B8}"/>
              </a:ext>
            </a:extLst>
          </p:cNvPr>
          <p:cNvSpPr>
            <a:spLocks noGrp="1"/>
          </p:cNvSpPr>
          <p:nvPr>
            <p:ph idx="1"/>
          </p:nvPr>
        </p:nvSpPr>
        <p:spPr>
          <a:xfrm>
            <a:off x="213360" y="1328927"/>
            <a:ext cx="11689080" cy="5386505"/>
          </a:xfrm>
        </p:spPr>
        <p:txBody>
          <a:bodyPr>
            <a:noAutofit/>
          </a:bodyPr>
          <a:lstStyle/>
          <a:p>
            <a:pPr marL="457200" indent="-457200" algn="just">
              <a:buFont typeface="+mj-lt"/>
              <a:buAutoNum type="arabicPeriod"/>
            </a:pPr>
            <a:endParaRPr lang="en-US" sz="2000" b="1" dirty="0">
              <a:latin typeface="Arial" panose="020B0604020202020204" pitchFamily="34" charset="0"/>
              <a:cs typeface="Arial" panose="020B0604020202020204" pitchFamily="34" charset="0"/>
            </a:endParaRPr>
          </a:p>
          <a:p>
            <a:pPr marL="457200" indent="-457200" algn="just">
              <a:buFont typeface="+mj-lt"/>
              <a:buAutoNum type="arabicPeriod"/>
            </a:pPr>
            <a:r>
              <a:rPr lang="en-US" sz="2000" b="1" dirty="0">
                <a:latin typeface="Arial" panose="020B0604020202020204" pitchFamily="34" charset="0"/>
                <a:cs typeface="Arial" panose="020B0604020202020204" pitchFamily="34" charset="0"/>
              </a:rPr>
              <a:t>Facebook and Google: </a:t>
            </a:r>
            <a:r>
              <a:rPr lang="en-US" sz="2000" dirty="0">
                <a:latin typeface="Arial" panose="020B0604020202020204" pitchFamily="34" charset="0"/>
                <a:cs typeface="Arial" panose="020B0604020202020204" pitchFamily="34" charset="0"/>
              </a:rPr>
              <a:t>Between 2013 and 2015, a phishing campaign tricked Facebook and  Google out of $100 million. The attacker impersonated a vendor called Quanta by sending fake invoices, which both companies paid. The scam was uncovered, and legal action was taken. The attacker was arrested and extradited from Lithuania. Facebook and Google were able to recover $49.7 million of the stolen amount.</a:t>
            </a:r>
          </a:p>
          <a:p>
            <a:pPr marL="457200" indent="-457200" algn="just">
              <a:buFont typeface="+mj-lt"/>
              <a:buAutoNum type="arabicPeriod"/>
            </a:pPr>
            <a:r>
              <a:rPr lang="en-US" sz="2000" b="1" dirty="0" err="1">
                <a:latin typeface="Arial" panose="020B0604020202020204" pitchFamily="34" charset="0"/>
                <a:cs typeface="Arial" panose="020B0604020202020204" pitchFamily="34" charset="0"/>
              </a:rPr>
              <a:t>Crelan</a:t>
            </a:r>
            <a:r>
              <a:rPr lang="en-US" sz="2000" b="1" dirty="0">
                <a:latin typeface="Arial" panose="020B0604020202020204" pitchFamily="34" charset="0"/>
                <a:cs typeface="Arial" panose="020B0604020202020204" pitchFamily="34" charset="0"/>
              </a:rPr>
              <a:t> Bank: </a:t>
            </a:r>
            <a:r>
              <a:rPr lang="en-US" sz="2000" dirty="0" err="1">
                <a:latin typeface="Arial" panose="020B0604020202020204" pitchFamily="34" charset="0"/>
                <a:cs typeface="Arial" panose="020B0604020202020204" pitchFamily="34" charset="0"/>
              </a:rPr>
              <a:t>Crelan</a:t>
            </a:r>
            <a:r>
              <a:rPr lang="en-US" sz="2000" dirty="0">
                <a:latin typeface="Arial" panose="020B0604020202020204" pitchFamily="34" charset="0"/>
                <a:cs typeface="Arial" panose="020B0604020202020204" pitchFamily="34" charset="0"/>
              </a:rPr>
              <a:t> Bank, in Belgium, was the victim of a business email compromise (BEC) scam that cost the company approximately $75.8 million. This type of attack involves the phisher compromising the account of a high-level executive within a company and instructing their employees to transfer money to an account controlled by the attacker. The </a:t>
            </a:r>
            <a:r>
              <a:rPr lang="en-US" sz="2000" dirty="0" err="1">
                <a:latin typeface="Arial" panose="020B0604020202020204" pitchFamily="34" charset="0"/>
                <a:cs typeface="Arial" panose="020B0604020202020204" pitchFamily="34" charset="0"/>
              </a:rPr>
              <a:t>Crelan</a:t>
            </a:r>
            <a:r>
              <a:rPr lang="en-US" sz="2000" dirty="0">
                <a:latin typeface="Arial" panose="020B0604020202020204" pitchFamily="34" charset="0"/>
                <a:cs typeface="Arial" panose="020B0604020202020204" pitchFamily="34" charset="0"/>
              </a:rPr>
              <a:t> Bank phishing attack was discovered during an internal audit, and the organization was able to absorb the loss since it had sufficient internal reserves.</a:t>
            </a:r>
          </a:p>
          <a:p>
            <a:pPr marL="457200" indent="-457200" algn="just">
              <a:buFont typeface="+mj-lt"/>
              <a:buAutoNum type="arabicPeriod"/>
            </a:pPr>
            <a:r>
              <a:rPr lang="en-US" sz="2000" b="1" dirty="0">
                <a:latin typeface="Arial" panose="020B0604020202020204" pitchFamily="34" charset="0"/>
                <a:cs typeface="Arial" panose="020B0604020202020204" pitchFamily="34" charset="0"/>
              </a:rPr>
              <a:t>RBI Phishing Scam: </a:t>
            </a:r>
            <a:r>
              <a:rPr lang="en-US" sz="2000" dirty="0">
                <a:latin typeface="Arial" panose="020B0604020202020204" pitchFamily="34" charset="0"/>
                <a:cs typeface="Arial" panose="020B0604020202020204" pitchFamily="34" charset="0"/>
              </a:rPr>
              <a:t>In 2017, a phishing email disguised as coming from the Reserve Bank of India (RBI) promised a recipient Rs. 10 Lakhs within 48 hours. The email led the user to a website that looked like the RBI's official website and asked for personal information like passwords, I-pin numbers, and savings account numbers. The attack resulted in the theft of over $1 million.</a:t>
            </a:r>
          </a:p>
        </p:txBody>
      </p:sp>
    </p:spTree>
    <p:extLst>
      <p:ext uri="{BB962C8B-B14F-4D97-AF65-F5344CB8AC3E}">
        <p14:creationId xmlns:p14="http://schemas.microsoft.com/office/powerpoint/2010/main" val="4918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779F-E6BD-C676-9AE8-C912E2AD4978}"/>
              </a:ext>
            </a:extLst>
          </p:cNvPr>
          <p:cNvSpPr>
            <a:spLocks noGrp="1"/>
          </p:cNvSpPr>
          <p:nvPr>
            <p:ph type="title"/>
          </p:nvPr>
        </p:nvSpPr>
        <p:spPr>
          <a:xfrm>
            <a:off x="838200" y="365125"/>
            <a:ext cx="10515600" cy="634619"/>
          </a:xfrm>
        </p:spPr>
        <p:txBody>
          <a:bodyPr>
            <a:normAutofit fontScale="90000"/>
          </a:bodyPr>
          <a:lstStyle/>
          <a:p>
            <a:pPr algn="ctr"/>
            <a:r>
              <a:rPr lang="en-US" b="1" i="0" dirty="0">
                <a:solidFill>
                  <a:srgbClr val="0D0D0D"/>
                </a:solidFill>
                <a:effectLst/>
                <a:highlight>
                  <a:srgbClr val="FFFFFF"/>
                </a:highlight>
                <a:latin typeface="Arial" panose="020B0604020202020204" pitchFamily="34" charset="0"/>
                <a:cs typeface="Arial" panose="020B0604020202020204" pitchFamily="34" charset="0"/>
              </a:rPr>
              <a:t>Impact of Phishing Attacks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BE7D24E-09F8-4D16-33FE-57389FE856B8}"/>
              </a:ext>
            </a:extLst>
          </p:cNvPr>
          <p:cNvSpPr>
            <a:spLocks noGrp="1"/>
          </p:cNvSpPr>
          <p:nvPr>
            <p:ph idx="1"/>
          </p:nvPr>
        </p:nvSpPr>
        <p:spPr>
          <a:xfrm>
            <a:off x="335280" y="1328927"/>
            <a:ext cx="11460480" cy="5386505"/>
          </a:xfrm>
        </p:spPr>
        <p:txBody>
          <a:bodyPr>
            <a:noAutofit/>
          </a:bodyPr>
          <a:lstStyle/>
          <a:p>
            <a:pPr marL="0" indent="0" algn="l">
              <a:buNone/>
            </a:pPr>
            <a:endParaRPr lang="en-US" sz="2000" b="1" i="0" dirty="0">
              <a:solidFill>
                <a:srgbClr val="0D0D0D"/>
              </a:solidFill>
              <a:effectLst/>
              <a:highlight>
                <a:srgbClr val="FFFFFF"/>
              </a:highlight>
              <a:latin typeface="Arial" panose="020B0604020202020204" pitchFamily="34" charset="0"/>
              <a:cs typeface="Arial" panose="020B0604020202020204" pitchFamily="34" charset="0"/>
            </a:endParaRPr>
          </a:p>
          <a:p>
            <a:pPr algn="l">
              <a:buFont typeface="+mj-lt"/>
              <a:buAutoNum type="arabicPeriod"/>
            </a:pPr>
            <a:r>
              <a:rPr lang="en-US" sz="2000" b="1" i="0" dirty="0">
                <a:solidFill>
                  <a:srgbClr val="0D0D0D"/>
                </a:solidFill>
                <a:effectLst/>
                <a:highlight>
                  <a:srgbClr val="FFFFFF"/>
                </a:highlight>
                <a:latin typeface="Arial" panose="020B0604020202020204" pitchFamily="34" charset="0"/>
                <a:cs typeface="Arial" panose="020B0604020202020204" pitchFamily="34" charset="0"/>
              </a:rPr>
              <a:t>Financial Losses:</a:t>
            </a:r>
            <a:endParaRPr lang="en-US" sz="2000" b="0" i="0" dirty="0">
              <a:solidFill>
                <a:srgbClr val="0D0D0D"/>
              </a:solidFill>
              <a:effectLst/>
              <a:highlight>
                <a:srgbClr val="FFFFFF"/>
              </a:highlight>
              <a:latin typeface="Arial" panose="020B0604020202020204" pitchFamily="34" charset="0"/>
              <a:cs typeface="Arial" panose="020B0604020202020204" pitchFamily="34" charset="0"/>
            </a:endParaRPr>
          </a:p>
          <a:p>
            <a:pPr lvl="1"/>
            <a:r>
              <a:rPr lang="en-US" sz="2000" b="0" i="0" dirty="0">
                <a:effectLst/>
                <a:highlight>
                  <a:srgbClr val="FFFFFF"/>
                </a:highlight>
                <a:latin typeface="Arial" panose="020B0604020202020204" pitchFamily="34" charset="0"/>
                <a:cs typeface="Arial" panose="020B0604020202020204" pitchFamily="34" charset="0"/>
              </a:rPr>
              <a:t>Phishing attacks can lead to significant financial losses for individuals and organizations.</a:t>
            </a:r>
          </a:p>
          <a:p>
            <a:pPr lvl="1"/>
            <a:r>
              <a:rPr lang="en-US" sz="2000" b="0" i="0" dirty="0">
                <a:effectLst/>
                <a:highlight>
                  <a:srgbClr val="FFFFFF"/>
                </a:highlight>
                <a:latin typeface="Arial" panose="020B0604020202020204" pitchFamily="34" charset="0"/>
                <a:cs typeface="Arial" panose="020B0604020202020204" pitchFamily="34" charset="0"/>
              </a:rPr>
              <a:t>Businesses can suffer financial setbacks due to data breaches, regulatory fines, and loss of customer trust</a:t>
            </a:r>
            <a:r>
              <a:rPr lang="en-US" b="0" i="0" dirty="0">
                <a:effectLst/>
                <a:highlight>
                  <a:srgbClr val="FFFFFF"/>
                </a:highlight>
                <a:latin typeface="Söhne"/>
              </a:rPr>
              <a:t>.</a:t>
            </a:r>
          </a:p>
          <a:p>
            <a:pPr algn="l">
              <a:buFont typeface="+mj-lt"/>
              <a:buAutoNum type="arabicPeriod"/>
            </a:pPr>
            <a:r>
              <a:rPr lang="en-US" sz="2000" b="1" dirty="0">
                <a:solidFill>
                  <a:srgbClr val="0D0D0D"/>
                </a:solidFill>
                <a:highlight>
                  <a:srgbClr val="FFFFFF"/>
                </a:highlight>
                <a:latin typeface="Arial" panose="020B0604020202020204" pitchFamily="34" charset="0"/>
                <a:cs typeface="Arial" panose="020B0604020202020204" pitchFamily="34" charset="0"/>
              </a:rPr>
              <a:t> I</a:t>
            </a:r>
            <a:r>
              <a:rPr lang="en-US" sz="2000" b="1" i="0" dirty="0">
                <a:solidFill>
                  <a:srgbClr val="0D0D0D"/>
                </a:solidFill>
                <a:effectLst/>
                <a:highlight>
                  <a:srgbClr val="FFFFFF"/>
                </a:highlight>
                <a:latin typeface="Arial" panose="020B0604020202020204" pitchFamily="34" charset="0"/>
                <a:cs typeface="Arial" panose="020B0604020202020204" pitchFamily="34" charset="0"/>
              </a:rPr>
              <a:t>dentity Theft and Fraud:</a:t>
            </a:r>
            <a:endParaRPr lang="en-US" sz="2000" b="0" i="0" dirty="0">
              <a:solidFill>
                <a:srgbClr val="0D0D0D"/>
              </a:solidFill>
              <a:effectLst/>
              <a:highlight>
                <a:srgbClr val="FFFFFF"/>
              </a:highlight>
              <a:latin typeface="Arial" panose="020B0604020202020204" pitchFamily="34" charset="0"/>
              <a:cs typeface="Arial" panose="020B0604020202020204" pitchFamily="34" charset="0"/>
            </a:endParaRPr>
          </a:p>
          <a:p>
            <a:pPr lvl="1"/>
            <a:r>
              <a:rPr lang="en-US" sz="2000" b="0" i="0" dirty="0">
                <a:effectLst/>
                <a:highlight>
                  <a:srgbClr val="FFFFFF"/>
                </a:highlight>
                <a:latin typeface="Arial" panose="020B0604020202020204" pitchFamily="34" charset="0"/>
                <a:cs typeface="Arial" panose="020B0604020202020204" pitchFamily="34" charset="0"/>
              </a:rPr>
              <a:t>Phishing attacks often result in identity theft, where attackers steal personal information such as Social Security numbers, credit card details, and login credentials.</a:t>
            </a:r>
          </a:p>
          <a:p>
            <a:pPr lvl="1"/>
            <a:r>
              <a:rPr lang="en-US" sz="2000" dirty="0">
                <a:highlight>
                  <a:srgbClr val="FFFFFF"/>
                </a:highlight>
                <a:latin typeface="Arial" panose="020B0604020202020204" pitchFamily="34" charset="0"/>
                <a:cs typeface="Arial" panose="020B0604020202020204" pitchFamily="34" charset="0"/>
              </a:rPr>
              <a:t>This stolen information is used for fraudulent activities, including opening accounts, making unauthorized purchases, and committing financial fraud.</a:t>
            </a:r>
            <a:endParaRPr lang="en-US" sz="2000" b="0" i="0" dirty="0">
              <a:effectLst/>
              <a:highlight>
                <a:srgbClr val="FFFFFF"/>
              </a:highlight>
              <a:latin typeface="Arial" panose="020B0604020202020204" pitchFamily="34" charset="0"/>
              <a:cs typeface="Arial" panose="020B0604020202020204" pitchFamily="34" charset="0"/>
            </a:endParaRPr>
          </a:p>
          <a:p>
            <a:pPr algn="l">
              <a:buFont typeface="+mj-lt"/>
              <a:buAutoNum type="arabicPeriod"/>
            </a:pPr>
            <a:r>
              <a:rPr lang="en-US" sz="2000" b="1" dirty="0">
                <a:solidFill>
                  <a:srgbClr val="0D0D0D"/>
                </a:solidFill>
                <a:highlight>
                  <a:srgbClr val="FFFFFF"/>
                </a:highlight>
                <a:latin typeface="Arial" panose="020B0604020202020204" pitchFamily="34" charset="0"/>
                <a:cs typeface="Arial" panose="020B0604020202020204" pitchFamily="34" charset="0"/>
              </a:rPr>
              <a:t> </a:t>
            </a:r>
            <a:r>
              <a:rPr lang="en-US" sz="2000" b="1" i="0" dirty="0">
                <a:solidFill>
                  <a:srgbClr val="0D0D0D"/>
                </a:solidFill>
                <a:effectLst/>
                <a:highlight>
                  <a:srgbClr val="FFFFFF"/>
                </a:highlight>
                <a:latin typeface="Arial" panose="020B0604020202020204" pitchFamily="34" charset="0"/>
                <a:cs typeface="Arial" panose="020B0604020202020204" pitchFamily="34" charset="0"/>
              </a:rPr>
              <a:t>Reputation Damage:</a:t>
            </a:r>
            <a:endParaRPr lang="en-US" sz="2000" b="0" i="0" dirty="0">
              <a:solidFill>
                <a:srgbClr val="0D0D0D"/>
              </a:solidFill>
              <a:effectLst/>
              <a:highlight>
                <a:srgbClr val="FFFFFF"/>
              </a:highlight>
              <a:latin typeface="Arial" panose="020B0604020202020204" pitchFamily="34" charset="0"/>
              <a:cs typeface="Arial" panose="020B0604020202020204" pitchFamily="34" charset="0"/>
            </a:endParaRPr>
          </a:p>
          <a:p>
            <a:pPr lvl="1"/>
            <a:r>
              <a:rPr lang="en-US" sz="2000" b="0" i="0" dirty="0">
                <a:effectLst/>
                <a:highlight>
                  <a:srgbClr val="FFFFFF"/>
                </a:highlight>
                <a:latin typeface="Arial" panose="020B0604020202020204" pitchFamily="34" charset="0"/>
                <a:cs typeface="Arial" panose="020B0604020202020204" pitchFamily="34" charset="0"/>
              </a:rPr>
              <a:t>Organizations targeted by phishing attacks may experience damage to their reputation and brand image.</a:t>
            </a:r>
          </a:p>
          <a:p>
            <a:pPr lvl="1"/>
            <a:r>
              <a:rPr lang="en-US" sz="2000" dirty="0">
                <a:highlight>
                  <a:srgbClr val="FFFFFF"/>
                </a:highlight>
                <a:latin typeface="Arial" panose="020B0604020202020204" pitchFamily="34" charset="0"/>
                <a:cs typeface="Arial" panose="020B0604020202020204" pitchFamily="34" charset="0"/>
              </a:rPr>
              <a:t>Customers and stakeholders lose trust in the organization's ability to protect sensitive information, leading to decreased customer loyalty and negative publicity.</a:t>
            </a:r>
          </a:p>
          <a:p>
            <a:pPr marL="0" indent="0" algn="just">
              <a:buNone/>
            </a:pPr>
            <a:r>
              <a:rPr lang="en-US" sz="2000" dirty="0">
                <a:latin typeface="Arial" panose="020B0604020202020204" pitchFamily="34" charset="0"/>
                <a:cs typeface="Arial" panose="020B0604020202020204" pitchFamily="34" charset="0"/>
              </a:rPr>
              <a:t>.</a:t>
            </a:r>
          </a:p>
          <a:p>
            <a:pPr marL="0" indent="0" algn="just">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0981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TotalTime>
  <Words>1778</Words>
  <Application>Microsoft Office PowerPoint</Application>
  <PresentationFormat>Widescreen</PresentationFormat>
  <Paragraphs>119</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PHISHING ATTACK AWARENESS</vt:lpstr>
      <vt:lpstr>Contents</vt:lpstr>
      <vt:lpstr>Introduction to Phishing</vt:lpstr>
      <vt:lpstr>Types of Phishing Attack</vt:lpstr>
      <vt:lpstr>How Phishing Works</vt:lpstr>
      <vt:lpstr>Common Signs of phishing </vt:lpstr>
      <vt:lpstr>Phishing Prevention Techniques</vt:lpstr>
      <vt:lpstr>Real-Life Examples of Phishing Attack</vt:lpstr>
      <vt:lpstr>Impact of Phishing Attacks</vt:lpstr>
      <vt:lpstr>Impact of Phishing Attacks</vt:lpstr>
      <vt:lpstr>Best Practices for Responding to Phishing</vt:lpstr>
      <vt:lpstr>Prevention Beyond Individuals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ATTACK AWARENESS</dc:title>
  <dc:creator>TULSI CHAUDHARY</dc:creator>
  <cp:lastModifiedBy>TULSI CHAUDHARY</cp:lastModifiedBy>
  <cp:revision>2</cp:revision>
  <dcterms:created xsi:type="dcterms:W3CDTF">2024-04-24T18:58:47Z</dcterms:created>
  <dcterms:modified xsi:type="dcterms:W3CDTF">2024-04-25T11:39:31Z</dcterms:modified>
</cp:coreProperties>
</file>