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bg>
      <p:bgPr>
        <a:solidFill>
          <a:srgbClr val="00346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471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>
                <a:solidFill>
                  <a:srgbClr val="FFFFFF"/>
                </a:solidFill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>
                <a:solidFill>
                  <a:srgbClr val="FFFFFF"/>
                </a:solidFill>
              </a:defRPr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104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chemeClr val="accent1"/>
                </a:solidFill>
              </a:defRPr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chemeClr val="accent1"/>
                </a:solidFill>
              </a:defRPr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chemeClr val="accent1"/>
                </a:solidFill>
              </a:defRPr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chemeClr val="accent1"/>
                </a:solidFill>
              </a:defRPr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chemeClr val="accent1"/>
                </a:solidFill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>
                <a:solidFill>
                  <a:schemeClr val="accent1">
                    <a:hueOff val="114395"/>
                    <a:lumOff val="-24975"/>
                  </a:schemeClr>
                </a:solidFill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>
                <a:solidFill>
                  <a:schemeClr val="accent1">
                    <a:hueOff val="114395"/>
                    <a:lumOff val="-24975"/>
                  </a:schemeClr>
                </a:solidFill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>
                <a:solidFill>
                  <a:schemeClr val="accent1">
                    <a:hueOff val="114395"/>
                    <a:lumOff val="-24975"/>
                  </a:schemeClr>
                </a:solidFill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>
                <a:solidFill>
                  <a:schemeClr val="accent1">
                    <a:hueOff val="114395"/>
                    <a:lumOff val="-24975"/>
                  </a:schemeClr>
                </a:solidFill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>
                <a:solidFill>
                  <a:schemeClr val="accent1">
                    <a:hueOff val="114395"/>
                    <a:lumOff val="-24975"/>
                  </a:schemeClr>
                </a:solidFill>
              </a:defRPr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2480825" y="10675453"/>
            <a:ext cx="201492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Hot air balloons viewed from below against a blue sky"/>
          <p:cNvSpPr/>
          <p:nvPr>
            <p:ph type="pic" sz="quarter" idx="21"/>
          </p:nvPr>
        </p:nvSpPr>
        <p:spPr>
          <a:xfrm>
            <a:off x="15436504" y="1270000"/>
            <a:ext cx="8167167" cy="54229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Close-up of the top of a hot air balloon viewed from above"/>
          <p:cNvSpPr/>
          <p:nvPr>
            <p:ph type="pic" sz="quarter" idx="22"/>
          </p:nvPr>
        </p:nvSpPr>
        <p:spPr>
          <a:xfrm>
            <a:off x="15461772" y="7085972"/>
            <a:ext cx="8148414" cy="543227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Hot air balloons viewed from below against a blue sky"/>
          <p:cNvSpPr/>
          <p:nvPr>
            <p:ph type="pic" idx="23"/>
          </p:nvPr>
        </p:nvSpPr>
        <p:spPr>
          <a:xfrm>
            <a:off x="-124635" y="1270000"/>
            <a:ext cx="16859219" cy="1123947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Hot air balloons viewed from below against a blue sky"/>
          <p:cNvSpPr/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lose-up of the top of a hot air balloon viewed from above"/>
          <p:cNvSpPr/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>
                <a:solidFill>
                  <a:srgbClr val="FFFFFF"/>
                </a:solidFill>
              </a:defRPr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FFFFFF"/>
                </a:solidFill>
              </a:defRPr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FFFFFF"/>
                </a:solidFill>
              </a:defRPr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FFFFFF"/>
                </a:solidFill>
              </a:defRPr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FFFFFF"/>
                </a:solidFill>
              </a:defRPr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FFFFFF"/>
                </a:solidFill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lose-up of a hot air balloon viewed from below"/>
          <p:cNvSpPr/>
          <p:nvPr>
            <p:ph type="pic" idx="21"/>
          </p:nvPr>
        </p:nvSpPr>
        <p:spPr>
          <a:xfrm>
            <a:off x="9226574" y="1270000"/>
            <a:ext cx="16840152" cy="1118443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247900"/>
            <a:ext cx="9779000" cy="9347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Hot air balloons viewed from below against a blue sky"/>
          <p:cNvSpPr/>
          <p:nvPr>
            <p:ph type="pic" idx="22"/>
          </p:nvPr>
        </p:nvSpPr>
        <p:spPr>
          <a:xfrm>
            <a:off x="8432800" y="1263848"/>
            <a:ext cx="16850011" cy="1118820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952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bg>
      <p:bgPr>
        <a:solidFill>
          <a:srgbClr val="00346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952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06500" y="2247900"/>
            <a:ext cx="21971000" cy="9347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952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06500" y="2247900"/>
            <a:ext cx="21971000" cy="9347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952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26-Mar-2025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26-Mar-2025</a:t>
            </a:r>
          </a:p>
        </p:txBody>
      </p:sp>
      <p:sp>
        <p:nvSpPr>
          <p:cNvPr id="152" name="DeepFin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DeepFin</a:t>
            </a:r>
          </a:p>
        </p:txBody>
      </p:sp>
      <p:sp>
        <p:nvSpPr>
          <p:cNvPr id="153" name="Team: HackHive…"/>
          <p:cNvSpPr txBox="1"/>
          <p:nvPr>
            <p:ph type="subTitle" sz="quarter" idx="1"/>
          </p:nvPr>
        </p:nvSpPr>
        <p:spPr>
          <a:xfrm>
            <a:off x="1380967" y="7488754"/>
            <a:ext cx="21971001" cy="1905001"/>
          </a:xfrm>
          <a:prstGeom prst="rect">
            <a:avLst/>
          </a:prstGeom>
        </p:spPr>
        <p:txBody>
          <a:bodyPr/>
          <a:lstStyle/>
          <a:p>
            <a:pPr defTabSz="330200">
              <a:defRPr sz="2880"/>
            </a:pPr>
            <a:r>
              <a:t>Team: HackHive</a:t>
            </a:r>
          </a:p>
          <a:p>
            <a:pPr marL="223520" indent="-223520" defTabSz="330200">
              <a:buSzPct val="123000"/>
              <a:buChar char="•"/>
              <a:defRPr sz="2880"/>
            </a:pPr>
            <a:r>
              <a:t>Pradeep Kumar Singh</a:t>
            </a:r>
          </a:p>
          <a:p>
            <a:pPr marL="223520" indent="-223520" defTabSz="330200">
              <a:buSzPct val="123000"/>
              <a:buChar char="•"/>
              <a:defRPr sz="2880"/>
            </a:pPr>
            <a:r>
              <a:t>Satheesh J Hegde</a:t>
            </a:r>
          </a:p>
          <a:p>
            <a:pPr marL="223520" indent="-223520" defTabSz="330200">
              <a:buSzPct val="123000"/>
              <a:buChar char="•"/>
              <a:defRPr sz="2880"/>
            </a:pPr>
            <a:r>
              <a:t>Rahul Pandey</a:t>
            </a:r>
          </a:p>
          <a:p>
            <a:pPr marL="223520" indent="-223520" defTabSz="330200">
              <a:buSzPct val="123000"/>
              <a:buChar char="•"/>
              <a:defRPr sz="2880"/>
            </a:pPr>
            <a:r>
              <a:t>Srinivas K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omponent Diagram"/>
          <p:cNvSpPr txBox="1"/>
          <p:nvPr>
            <p:ph type="ctrTitle"/>
          </p:nvPr>
        </p:nvSpPr>
        <p:spPr>
          <a:xfrm>
            <a:off x="3871998" y="891013"/>
            <a:ext cx="17130795" cy="1079483"/>
          </a:xfrm>
          <a:prstGeom prst="rect">
            <a:avLst/>
          </a:prstGeom>
        </p:spPr>
        <p:txBody>
          <a:bodyPr/>
          <a:lstStyle>
            <a:lvl1pPr algn="ctr" defTabSz="825500">
              <a:lnSpc>
                <a:spcPct val="100000"/>
              </a:lnSpc>
              <a:defRPr b="0" spc="0" sz="3200"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Component Diagram</a:t>
            </a:r>
          </a:p>
        </p:txBody>
      </p:sp>
      <p:pic>
        <p:nvPicPr>
          <p:cNvPr id="156" name="unknown.png" descr="unknow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61460" y="2128646"/>
            <a:ext cx="19375806" cy="10196488"/>
          </a:xfrm>
          <a:prstGeom prst="rect">
            <a:avLst/>
          </a:prstGeom>
          <a:ln w="12700">
            <a:miter lim="400000"/>
          </a:ln>
        </p:spPr>
      </p:pic>
      <p:sp>
        <p:nvSpPr>
          <p:cNvPr id="157" name="Text"/>
          <p:cNvSpPr txBox="1"/>
          <p:nvPr/>
        </p:nvSpPr>
        <p:spPr>
          <a:xfrm>
            <a:off x="-12865592" y="-1877096"/>
            <a:ext cx="7493615" cy="4779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355600">
              <a:defRPr sz="1300">
                <a:solidFill>
                  <a:srgbClr val="000000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ext"/>
          <p:cNvSpPr txBox="1"/>
          <p:nvPr/>
        </p:nvSpPr>
        <p:spPr>
          <a:xfrm>
            <a:off x="-12865592" y="-1877096"/>
            <a:ext cx="7493615" cy="4779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355600">
              <a:defRPr sz="1300">
                <a:solidFill>
                  <a:srgbClr val="000000"/>
                </a:solidFill>
              </a:defRPr>
            </a:pPr>
          </a:p>
        </p:txBody>
      </p:sp>
      <p:sp>
        <p:nvSpPr>
          <p:cNvPr id="160" name="Text"/>
          <p:cNvSpPr txBox="1"/>
          <p:nvPr/>
        </p:nvSpPr>
        <p:spPr>
          <a:xfrm>
            <a:off x="962094" y="3580186"/>
            <a:ext cx="517253" cy="358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 marL="457200" indent="-457200" algn="l" defTabSz="457200">
              <a:tabLst>
                <a:tab pos="139700" algn="l"/>
                <a:tab pos="457200" algn="l"/>
              </a:tabLst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161" name="Design Description: Email Classification and Reporting System…"/>
          <p:cNvSpPr txBox="1"/>
          <p:nvPr/>
        </p:nvSpPr>
        <p:spPr>
          <a:xfrm>
            <a:off x="1015675" y="-1292004"/>
            <a:ext cx="23654926" cy="143580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355600">
              <a:spcBef>
                <a:spcPts val="200"/>
              </a:spcBef>
              <a:defRPr b="1" sz="3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defTabSz="355600">
              <a:spcBef>
                <a:spcPts val="200"/>
              </a:spcBef>
              <a:defRPr b="1" sz="3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defTabSz="355600">
              <a:spcBef>
                <a:spcPts val="200"/>
              </a:spcBef>
              <a:defRPr b="1" sz="3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defTabSz="355600">
              <a:spcBef>
                <a:spcPts val="200"/>
              </a:spcBef>
              <a:defRPr b="1" sz="3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defTabSz="355600">
              <a:spcBef>
                <a:spcPts val="200"/>
              </a:spcBef>
              <a:defRPr b="1" sz="41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Design Description: Email Classification and Reporting System</a:t>
            </a:r>
          </a:p>
          <a:p>
            <a:pPr defTabSz="355600">
              <a:spcBef>
                <a:spcPts val="200"/>
              </a:spcBef>
              <a:defRPr b="1" sz="3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algn="l" defTabSz="355600">
              <a:defRPr b="1" sz="3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Overview</a:t>
            </a:r>
          </a:p>
          <a:p>
            <a:pPr algn="l" defTabSz="355600">
              <a:defRPr b="1" sz="3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algn="l" defTabSz="355600">
              <a:defRPr sz="3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This system is designed to classify emails and their attachments into predefined categories and subcategories using a Deep Seek AI model, with results presented in a user-friendly table via a Streamlit front-end interface. The system supports manual file uploads or directory-based email inventory processing, leveraging an object-oriented Python architecture for modularity and scalability.</a:t>
            </a:r>
          </a:p>
          <a:p>
            <a:pPr algn="l" defTabSz="355600">
              <a:defRPr sz="3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algn="l" defTabSz="355600">
              <a:defRPr sz="3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algn="l" defTabSz="355600">
              <a:defRPr b="1" sz="3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System Architecture</a:t>
            </a:r>
          </a:p>
          <a:p>
            <a:pPr algn="l" defTabSz="355600">
              <a:defRPr b="1" sz="3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algn="l" defTabSz="355600">
              <a:defRPr sz="3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The system comprises the following key components:</a:t>
            </a:r>
          </a:p>
          <a:p>
            <a:pPr marL="355600" indent="-355600" algn="l" defTabSz="355600">
              <a:buSzPct val="100000"/>
              <a:buFont typeface="Helvetica Neue"/>
              <a:buAutoNum type="arabicPeriod" startAt="1"/>
              <a:defRPr sz="3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b="1"/>
              <a:t>Streamlit Front-End</a:t>
            </a:r>
            <a:r>
              <a:t>: User interface for input selection and result visualization.</a:t>
            </a:r>
          </a:p>
          <a:p>
            <a:pPr marL="355600" indent="-355600" algn="l" defTabSz="355600">
              <a:buSzPct val="100000"/>
              <a:buFont typeface="Helvetica Neue"/>
              <a:buAutoNum type="arabicPeriod" startAt="1"/>
              <a:defRPr sz="3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b="1"/>
              <a:t>File Handler</a:t>
            </a:r>
            <a:r>
              <a:t>: Manages file uploads and folder path processing.</a:t>
            </a:r>
          </a:p>
          <a:p>
            <a:pPr marL="355600" indent="-355600" algn="l" defTabSz="355600">
              <a:buSzPct val="100000"/>
              <a:buFont typeface="Helvetica Neue"/>
              <a:buAutoNum type="arabicPeriod" startAt="1"/>
              <a:defRPr sz="3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b="1"/>
              <a:t>Email Processor</a:t>
            </a:r>
            <a:r>
              <a:t>: Handles email extraction and preparation.</a:t>
            </a:r>
          </a:p>
          <a:p>
            <a:pPr marL="355600" indent="-355600" algn="l" defTabSz="355600">
              <a:buSzPct val="100000"/>
              <a:buFont typeface="Helvetica Neue"/>
              <a:buAutoNum type="arabicPeriod" startAt="1"/>
              <a:defRPr sz="3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b="1"/>
              <a:t>Prompt Generator</a:t>
            </a:r>
            <a:r>
              <a:t>: Constructs prompts for the AI model.</a:t>
            </a:r>
          </a:p>
          <a:p>
            <a:pPr marL="355600" indent="-355600" algn="l" defTabSz="355600">
              <a:buSzPct val="100000"/>
              <a:buFont typeface="Helvetica Neue"/>
              <a:buAutoNum type="arabicPeriod" startAt="1"/>
              <a:defRPr sz="3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b="1"/>
              <a:t>Deep Seek Model</a:t>
            </a:r>
            <a:r>
              <a:t>: Performs classification and metadata extraction.</a:t>
            </a:r>
          </a:p>
          <a:p>
            <a:pPr marL="355600" indent="-355600" algn="l" defTabSz="355600">
              <a:buSzPct val="100000"/>
              <a:buFont typeface="Helvetica Neue"/>
              <a:buAutoNum type="arabicPeriod" startAt="1"/>
              <a:defRPr sz="3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b="1"/>
              <a:t>Report Generator</a:t>
            </a:r>
            <a:r>
              <a:t>: Formats classification results into JSON.</a:t>
            </a:r>
          </a:p>
          <a:p>
            <a:pPr marL="355600" indent="-355600" algn="l" defTabSz="355600">
              <a:buSzPct val="100000"/>
              <a:buFont typeface="Helvetica Neue"/>
              <a:buAutoNum type="arabicPeriod" startAt="1"/>
              <a:defRPr sz="3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b="1"/>
              <a:t>Result Renderer</a:t>
            </a:r>
            <a:r>
              <a:t>: Displays results as a table in Streamlit.</a:t>
            </a:r>
          </a:p>
          <a:p>
            <a:pPr algn="l" defTabSz="355600">
              <a:defRPr sz="3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algn="l" defTabSz="355600">
              <a:defRPr b="1" sz="3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Actors</a:t>
            </a:r>
          </a:p>
          <a:p>
            <a:pPr algn="l" defTabSz="355600">
              <a:defRPr b="1" sz="3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marL="513644" indent="-513644" algn="l" defTabSz="355600">
              <a:buSzPct val="123000"/>
              <a:buFont typeface="Menlo Regular"/>
              <a:buChar char="•"/>
              <a:defRPr sz="3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b="1"/>
              <a:t>User</a:t>
            </a:r>
            <a:r>
              <a:t>: An individual interacting with the Streamlit front-end to upload emails or specify an email inventory path and view the classification results.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30_BasicColor">
  <a:themeElements>
    <a:clrScheme name="30_BasicColor">
      <a:dk1>
        <a:srgbClr val="5E5E5E"/>
      </a:dk1>
      <a:lt1>
        <a:srgbClr val="003462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0_BasicColor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30_BasicCol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30_BasicColor">
  <a:themeElements>
    <a:clrScheme name="30_BasicColor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0_BasicColor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30_BasicCol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