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346" r:id="rId10"/>
    <p:sldId id="34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48" r:id="rId20"/>
    <p:sldId id="273" r:id="rId21"/>
    <p:sldId id="274" r:id="rId22"/>
    <p:sldId id="349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50" r:id="rId45"/>
    <p:sldId id="35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0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152400"/>
            <a:ext cx="200977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81687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001000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8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92612A88-CB85-4070-ABE1-7E1FEF6D24C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1981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D927758-A1F3-4EFE-A55E-F6736E67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o"/>
        <a:defRPr sz="2200" kern="1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Hadoop</a:t>
            </a:r>
            <a:r>
              <a:rPr lang="en-GB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</a:t>
            </a:r>
            <a:r>
              <a:rPr lang="en-US" b="1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well-known use cases</a:t>
            </a:r>
          </a:p>
          <a:p>
            <a:pPr lvl="1"/>
            <a:r>
              <a:rPr lang="en-US" dirty="0" smtClean="0"/>
              <a:t>Lots </a:t>
            </a:r>
            <a:r>
              <a:rPr lang="en-US" dirty="0"/>
              <a:t>and lots of data (already mentioned)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amount of clients/requests (usually cause a lot </a:t>
            </a:r>
            <a:r>
              <a:rPr lang="en-US" dirty="0" smtClean="0"/>
              <a:t>of data</a:t>
            </a:r>
            <a:r>
              <a:rPr lang="en-US" dirty="0"/>
              <a:t>)</a:t>
            </a:r>
          </a:p>
          <a:p>
            <a:r>
              <a:rPr lang="en-US" b="1" dirty="0" smtClean="0"/>
              <a:t>Great </a:t>
            </a:r>
            <a:r>
              <a:rPr lang="en-US" b="1" dirty="0"/>
              <a:t>for single random selects and </a:t>
            </a:r>
            <a:r>
              <a:rPr lang="en-US" b="1" dirty="0" smtClean="0"/>
              <a:t>range scans </a:t>
            </a:r>
            <a:r>
              <a:rPr lang="en-US" b="1" dirty="0"/>
              <a:t>by key</a:t>
            </a:r>
          </a:p>
          <a:p>
            <a:r>
              <a:rPr lang="en-US" b="1" dirty="0" smtClean="0"/>
              <a:t>Great </a:t>
            </a:r>
            <a:r>
              <a:rPr lang="en-US" b="1" dirty="0"/>
              <a:t>for variable schema</a:t>
            </a:r>
          </a:p>
          <a:p>
            <a:pPr lvl="1"/>
            <a:r>
              <a:rPr lang="en-US" dirty="0" smtClean="0"/>
              <a:t>Rows </a:t>
            </a:r>
            <a:r>
              <a:rPr lang="en-US" dirty="0"/>
              <a:t>may drastically differ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your schema has many columns and most of them </a:t>
            </a:r>
            <a:r>
              <a:rPr lang="en-US" dirty="0" smtClean="0"/>
              <a:t>are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NOT to Use </a:t>
            </a:r>
            <a:r>
              <a:rPr lang="en-US" b="1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Bad for traditional RDBMs retrieval</a:t>
            </a:r>
          </a:p>
          <a:p>
            <a:pPr lvl="1"/>
            <a:r>
              <a:rPr lang="en-US" dirty="0" smtClean="0"/>
              <a:t>Transactional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Analytics</a:t>
            </a:r>
          </a:p>
          <a:p>
            <a:pPr lvl="2"/>
            <a:r>
              <a:rPr lang="en-US" dirty="0" smtClean="0"/>
              <a:t>'group </a:t>
            </a:r>
            <a:r>
              <a:rPr lang="en-US" dirty="0"/>
              <a:t>by', 'join', and 'where column like', etc....</a:t>
            </a:r>
          </a:p>
          <a:p>
            <a:r>
              <a:rPr lang="en-US" b="1" dirty="0" smtClean="0"/>
              <a:t>Currently </a:t>
            </a:r>
            <a:r>
              <a:rPr lang="en-US" b="1" dirty="0"/>
              <a:t>bad for text-based search access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work being done in this arena</a:t>
            </a:r>
          </a:p>
          <a:p>
            <a:pPr lvl="2"/>
            <a:r>
              <a:rPr lang="en-US" dirty="0" err="1" smtClean="0"/>
              <a:t>HBasene</a:t>
            </a:r>
            <a:r>
              <a:rPr lang="en-US" dirty="0"/>
              <a:t>: https://github.com/akkumar/hbasene/wiki</a:t>
            </a:r>
          </a:p>
          <a:p>
            <a:pPr lvl="2"/>
            <a:r>
              <a:rPr lang="en-US" dirty="0" smtClean="0"/>
              <a:t>HBASE-3529</a:t>
            </a:r>
            <a:r>
              <a:rPr lang="en-US" dirty="0"/>
              <a:t>: 100% integration of </a:t>
            </a:r>
            <a:r>
              <a:rPr lang="en-US" dirty="0" err="1"/>
              <a:t>HBase</a:t>
            </a:r>
            <a:r>
              <a:rPr lang="en-US" dirty="0"/>
              <a:t> and </a:t>
            </a:r>
            <a:r>
              <a:rPr lang="en-US" dirty="0" err="1" smtClean="0"/>
              <a:t>Lucene</a:t>
            </a:r>
            <a:r>
              <a:rPr lang="en-US" dirty="0" smtClean="0"/>
              <a:t> based </a:t>
            </a:r>
            <a:r>
              <a:rPr lang="en-US" dirty="0"/>
              <a:t>on </a:t>
            </a:r>
            <a:r>
              <a:rPr lang="en-US" dirty="0" err="1"/>
              <a:t>HBase</a:t>
            </a:r>
            <a:r>
              <a:rPr lang="en-US" dirty="0"/>
              <a:t>' coprocessors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projects provide solution that use </a:t>
            </a:r>
            <a:r>
              <a:rPr lang="en-US" dirty="0" err="1"/>
              <a:t>HBase</a:t>
            </a:r>
            <a:endParaRPr lang="en-US" dirty="0"/>
          </a:p>
          <a:p>
            <a:pPr lvl="2"/>
            <a:r>
              <a:rPr lang="en-US" dirty="0" smtClean="0"/>
              <a:t>Lily=</a:t>
            </a:r>
            <a:r>
              <a:rPr lang="en-US" dirty="0" err="1" smtClean="0"/>
              <a:t>HBase+Solr</a:t>
            </a:r>
            <a:r>
              <a:rPr lang="en-US" dirty="0" smtClean="0"/>
              <a:t> </a:t>
            </a:r>
            <a:r>
              <a:rPr lang="en-US" dirty="0"/>
              <a:t>http://www.lilyproject.org</a:t>
            </a:r>
          </a:p>
        </p:txBody>
      </p:sp>
    </p:spTree>
    <p:extLst>
      <p:ext uri="{BB962C8B-B14F-4D97-AF65-F5344CB8AC3E}">
        <p14:creationId xmlns:p14="http://schemas.microsoft.com/office/powerpoint/2010/main" val="30674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699"/>
            <a:ext cx="8001000" cy="3815546"/>
          </a:xfrm>
        </p:spPr>
        <p:txBody>
          <a:bodyPr>
            <a:normAutofit/>
          </a:bodyPr>
          <a:lstStyle/>
          <a:p>
            <a:r>
              <a:rPr lang="en-GB" dirty="0" smtClean="0"/>
              <a:t>In </a:t>
            </a:r>
            <a:r>
              <a:rPr lang="en-US" dirty="0" err="1" smtClean="0"/>
              <a:t>HBase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Table is a collection of rows.</a:t>
            </a:r>
          </a:p>
          <a:p>
            <a:pPr lvl="1"/>
            <a:r>
              <a:rPr lang="en-US" dirty="0" smtClean="0"/>
              <a:t>Row is a collection of column families.</a:t>
            </a:r>
          </a:p>
          <a:p>
            <a:pPr lvl="1"/>
            <a:r>
              <a:rPr lang="en-US" dirty="0" smtClean="0"/>
              <a:t>Column family is a collection of columns.</a:t>
            </a:r>
          </a:p>
          <a:p>
            <a:pPr lvl="1"/>
            <a:r>
              <a:rPr lang="en-US" dirty="0" smtClean="0"/>
              <a:t>Column is a collection of key value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HBase Data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67458"/>
              </p:ext>
            </p:extLst>
          </p:nvPr>
        </p:nvGraphicFramePr>
        <p:xfrm>
          <a:off x="940159" y="1747769"/>
          <a:ext cx="7250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43"/>
                <a:gridCol w="913269"/>
                <a:gridCol w="885594"/>
                <a:gridCol w="1134668"/>
                <a:gridCol w="691871"/>
                <a:gridCol w="871757"/>
                <a:gridCol w="857920"/>
                <a:gridCol w="73338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Row Key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dirty="0" smtClean="0"/>
                        <a:t>Personal Info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400" dirty="0" smtClean="0"/>
                        <a:t>Professional Info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married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salary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desig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mgr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row1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Pavan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Hyd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Rahul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row2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Arun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Blore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Acc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Shan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row3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Kiran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Rahul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340180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Row key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1188509" y="3490175"/>
            <a:ext cx="241046" cy="850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215943" y="704334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Column Family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 bwMode="auto">
          <a:xfrm flipH="1">
            <a:off x="3052293" y="1073666"/>
            <a:ext cx="3111955" cy="703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>
            <a:off x="6164248" y="1073666"/>
            <a:ext cx="141351" cy="764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688687" y="107366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column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 bwMode="auto">
          <a:xfrm flipH="1">
            <a:off x="7559899" y="1442998"/>
            <a:ext cx="641108" cy="720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14" idx="2"/>
          </p:cNvCxnSpPr>
          <p:nvPr/>
        </p:nvCxnSpPr>
        <p:spPr bwMode="auto">
          <a:xfrm flipH="1">
            <a:off x="4481848" y="1442998"/>
            <a:ext cx="3719159" cy="643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0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HBase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is stored in Tables</a:t>
            </a:r>
          </a:p>
          <a:p>
            <a:r>
              <a:rPr lang="en-US" b="1" dirty="0" smtClean="0"/>
              <a:t>Tables </a:t>
            </a:r>
            <a:r>
              <a:rPr lang="en-US" b="1" dirty="0"/>
              <a:t>contain rows</a:t>
            </a:r>
          </a:p>
          <a:p>
            <a:pPr lvl="2"/>
            <a:r>
              <a:rPr lang="en-US" dirty="0" smtClean="0"/>
              <a:t>Rows </a:t>
            </a:r>
            <a:r>
              <a:rPr lang="en-US" dirty="0"/>
              <a:t>are referenced by a unique key</a:t>
            </a:r>
          </a:p>
          <a:p>
            <a:pPr lvl="2"/>
            <a:r>
              <a:rPr lang="en-US" dirty="0" smtClean="0"/>
              <a:t>Key </a:t>
            </a:r>
            <a:r>
              <a:rPr lang="en-US" dirty="0"/>
              <a:t>is an array of bytes – good news</a:t>
            </a:r>
          </a:p>
          <a:p>
            <a:pPr lvl="2"/>
            <a:r>
              <a:rPr lang="en-US" dirty="0" smtClean="0"/>
              <a:t>Anything </a:t>
            </a:r>
            <a:r>
              <a:rPr lang="en-US" dirty="0"/>
              <a:t>can be a key: string, long and your </a:t>
            </a:r>
            <a:r>
              <a:rPr lang="en-US" dirty="0" smtClean="0"/>
              <a:t>own serialized </a:t>
            </a:r>
            <a:r>
              <a:rPr lang="en-US" dirty="0"/>
              <a:t>data structures</a:t>
            </a:r>
          </a:p>
          <a:p>
            <a:r>
              <a:rPr lang="en-US" b="1" dirty="0" smtClean="0"/>
              <a:t>Rows </a:t>
            </a:r>
            <a:r>
              <a:rPr lang="en-US" b="1" dirty="0"/>
              <a:t>made of columns which are </a:t>
            </a:r>
            <a:r>
              <a:rPr lang="en-US" b="1" dirty="0" smtClean="0"/>
              <a:t>grouped in </a:t>
            </a:r>
            <a:r>
              <a:rPr lang="en-US" b="1" dirty="0"/>
              <a:t>column families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is stored in cells</a:t>
            </a:r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row x column-family x column</a:t>
            </a:r>
          </a:p>
          <a:p>
            <a:pPr lvl="1"/>
            <a:r>
              <a:rPr lang="en-US" dirty="0" smtClean="0"/>
              <a:t>Cell's </a:t>
            </a:r>
            <a:r>
              <a:rPr lang="en-US" dirty="0"/>
              <a:t>content is also an array of bytes</a:t>
            </a:r>
          </a:p>
        </p:txBody>
      </p:sp>
    </p:spTree>
    <p:extLst>
      <p:ext uri="{BB962C8B-B14F-4D97-AF65-F5344CB8AC3E}">
        <p14:creationId xmlns:p14="http://schemas.microsoft.com/office/powerpoint/2010/main" val="6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Cells</a:t>
            </a:r>
            <a:r>
              <a:rPr lang="en-US" b="1" dirty="0"/>
              <a:t>' values are versioned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cell multiple versions are kept</a:t>
            </a:r>
          </a:p>
          <a:p>
            <a:pPr lvl="2"/>
            <a:r>
              <a:rPr lang="en-US" dirty="0" smtClean="0"/>
              <a:t>3 </a:t>
            </a:r>
            <a:r>
              <a:rPr lang="en-US" dirty="0"/>
              <a:t>by default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dimension to identify your data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explicitly </a:t>
            </a:r>
            <a:r>
              <a:rPr lang="en-US" dirty="0" err="1"/>
              <a:t>timestamped</a:t>
            </a:r>
            <a:r>
              <a:rPr lang="en-US" dirty="0"/>
              <a:t> by region server </a:t>
            </a:r>
            <a:r>
              <a:rPr lang="en-US" dirty="0" smtClean="0"/>
              <a:t>or provided </a:t>
            </a:r>
            <a:r>
              <a:rPr lang="en-US" dirty="0"/>
              <a:t>by the client</a:t>
            </a:r>
          </a:p>
          <a:p>
            <a:pPr lvl="2"/>
            <a:r>
              <a:rPr lang="en-US" dirty="0" smtClean="0"/>
              <a:t>Versions </a:t>
            </a:r>
            <a:r>
              <a:rPr lang="en-US" dirty="0"/>
              <a:t>are stored in decreasing timestamp order</a:t>
            </a:r>
          </a:p>
          <a:p>
            <a:pPr lvl="2"/>
            <a:r>
              <a:rPr lang="en-US" dirty="0" smtClean="0"/>
              <a:t>Read </a:t>
            </a:r>
            <a:r>
              <a:rPr lang="en-US" dirty="0"/>
              <a:t>the latest first – optimization to read the </a:t>
            </a:r>
            <a:r>
              <a:rPr lang="en-US" dirty="0" smtClean="0"/>
              <a:t>current value</a:t>
            </a:r>
            <a:endParaRPr lang="en-US" dirty="0"/>
          </a:p>
          <a:p>
            <a:r>
              <a:rPr lang="en-US" b="1" dirty="0" smtClean="0"/>
              <a:t>You </a:t>
            </a:r>
            <a:r>
              <a:rPr lang="en-US" b="1" dirty="0"/>
              <a:t>can specify how many versions </a:t>
            </a:r>
            <a:r>
              <a:rPr lang="en-US" b="1" dirty="0" smtClean="0"/>
              <a:t>are kept</a:t>
            </a:r>
            <a:endParaRPr lang="en-US" b="1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on this later....</a:t>
            </a:r>
          </a:p>
        </p:txBody>
      </p:sp>
    </p:spTree>
    <p:extLst>
      <p:ext uri="{BB962C8B-B14F-4D97-AF65-F5344CB8AC3E}">
        <p14:creationId xmlns:p14="http://schemas.microsoft.com/office/powerpoint/2010/main" val="16387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Row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Rows are sorted lexicographically by key</a:t>
            </a:r>
          </a:p>
          <a:p>
            <a:pPr lvl="1"/>
            <a:r>
              <a:rPr lang="en-US" dirty="0" smtClean="0"/>
              <a:t>Compared </a:t>
            </a:r>
            <a:r>
              <a:rPr lang="en-US" dirty="0"/>
              <a:t>on a binary level from left to right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keys 1,2,3,10,15 will get sorted as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, 10, 15, 2, 3</a:t>
            </a:r>
          </a:p>
          <a:p>
            <a:r>
              <a:rPr lang="en-US" b="1" dirty="0" smtClean="0"/>
              <a:t>Somewhat </a:t>
            </a:r>
            <a:r>
              <a:rPr lang="en-US" b="1" dirty="0"/>
              <a:t>similar to Relational DB </a:t>
            </a:r>
            <a:r>
              <a:rPr lang="en-US" b="1" dirty="0" smtClean="0"/>
              <a:t>primary index</a:t>
            </a:r>
            <a:endParaRPr lang="en-US" b="1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unique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but minimal secondary indexes support</a:t>
            </a:r>
          </a:p>
        </p:txBody>
      </p:sp>
    </p:spTree>
    <p:extLst>
      <p:ext uri="{BB962C8B-B14F-4D97-AF65-F5344CB8AC3E}">
        <p14:creationId xmlns:p14="http://schemas.microsoft.com/office/powerpoint/2010/main" val="1392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699"/>
            <a:ext cx="8001000" cy="51935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Table is made of regions</a:t>
            </a:r>
          </a:p>
          <a:p>
            <a:r>
              <a:rPr lang="en-US" dirty="0" smtClean="0"/>
              <a:t>Region </a:t>
            </a:r>
            <a:r>
              <a:rPr lang="en-US" dirty="0"/>
              <a:t>– a range of rows stored together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shard, used for scaling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split as they become too big and merged if </a:t>
            </a:r>
            <a:r>
              <a:rPr lang="en-US" dirty="0" smtClean="0"/>
              <a:t>too small</a:t>
            </a:r>
            <a:endParaRPr lang="en-US" dirty="0"/>
          </a:p>
          <a:p>
            <a:r>
              <a:rPr lang="en-US" dirty="0" smtClean="0"/>
              <a:t>Region </a:t>
            </a:r>
            <a:r>
              <a:rPr lang="en-US" dirty="0"/>
              <a:t>Server- serves one or more regions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region is served by only 1 Region Server</a:t>
            </a:r>
          </a:p>
          <a:p>
            <a:pPr lvl="1"/>
            <a:r>
              <a:rPr lang="en-US" dirty="0" smtClean="0"/>
              <a:t>Master </a:t>
            </a:r>
            <a:r>
              <a:rPr lang="en-US" dirty="0"/>
              <a:t>Server – daemon responsible </a:t>
            </a:r>
            <a:r>
              <a:rPr lang="en-US" dirty="0" smtClean="0"/>
              <a:t>for managing </a:t>
            </a:r>
            <a:r>
              <a:rPr lang="en-US" dirty="0" err="1"/>
              <a:t>HBase</a:t>
            </a:r>
            <a:r>
              <a:rPr lang="en-US" dirty="0"/>
              <a:t> cluster, aka Region Servers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stores its data into HDFS</a:t>
            </a:r>
          </a:p>
          <a:p>
            <a:pPr lvl="1"/>
            <a:r>
              <a:rPr lang="en-US" dirty="0" smtClean="0"/>
              <a:t>relies </a:t>
            </a:r>
            <a:r>
              <a:rPr lang="en-US" dirty="0"/>
              <a:t>on HDFS's high availability and fault-tolerance features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utilizes Zookeeper for </a:t>
            </a:r>
            <a:r>
              <a:rPr lang="en-US" dirty="0" smtClean="0"/>
              <a:t>distributed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has three major components:</a:t>
            </a:r>
          </a:p>
          <a:p>
            <a:pPr lvl="1"/>
            <a:r>
              <a:rPr lang="en-US" dirty="0" smtClean="0"/>
              <a:t>The client library,</a:t>
            </a:r>
          </a:p>
          <a:p>
            <a:pPr lvl="1"/>
            <a:r>
              <a:rPr lang="en-US" dirty="0" smtClean="0"/>
              <a:t>A master server</a:t>
            </a:r>
          </a:p>
          <a:p>
            <a:pPr lvl="1"/>
            <a:r>
              <a:rPr lang="en-US" dirty="0" smtClean="0"/>
              <a:t>Region servers</a:t>
            </a:r>
          </a:p>
          <a:p>
            <a:pPr lvl="2"/>
            <a:r>
              <a:rPr lang="en-US" dirty="0" smtClean="0"/>
              <a:t>Region servers can be added or removed as per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399"/>
            <a:ext cx="8001000" cy="5053885"/>
          </a:xfrm>
        </p:spPr>
        <p:txBody>
          <a:bodyPr/>
          <a:lstStyle/>
          <a:p>
            <a:r>
              <a:rPr lang="en-GB" dirty="0" smtClean="0"/>
              <a:t>Overview</a:t>
            </a:r>
          </a:p>
          <a:p>
            <a:r>
              <a:rPr lang="en-GB" dirty="0" smtClean="0"/>
              <a:t>Architecture</a:t>
            </a:r>
          </a:p>
          <a:p>
            <a:r>
              <a:rPr lang="en-GB" dirty="0" smtClean="0"/>
              <a:t>Installation</a:t>
            </a:r>
          </a:p>
          <a:p>
            <a:r>
              <a:rPr lang="en-GB" dirty="0" smtClean="0"/>
              <a:t>Shell</a:t>
            </a:r>
          </a:p>
          <a:p>
            <a:pPr lvl="1"/>
            <a:r>
              <a:rPr lang="en-GB" dirty="0" smtClean="0"/>
              <a:t>Basic Commands</a:t>
            </a:r>
          </a:p>
          <a:p>
            <a:r>
              <a:rPr lang="en-GB" dirty="0" smtClean="0"/>
              <a:t>Java API</a:t>
            </a:r>
          </a:p>
          <a:p>
            <a:r>
              <a:rPr lang="en-GB" dirty="0" smtClean="0"/>
              <a:t>Java Admin API</a:t>
            </a:r>
          </a:p>
          <a:p>
            <a:r>
              <a:rPr lang="en-GB" dirty="0" smtClean="0"/>
              <a:t>Key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HBase</a:t>
            </a:r>
            <a:r>
              <a:rPr lang="en-US" b="1" dirty="0" smtClean="0"/>
              <a:t> Architecture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282"/>
            <a:ext cx="9144000" cy="4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MasterServer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regions to the region servers and takes the help of Apache </a:t>
            </a:r>
            <a:r>
              <a:rPr lang="en-US" dirty="0" err="1" smtClean="0"/>
              <a:t>ZooKeeper</a:t>
            </a:r>
            <a:r>
              <a:rPr lang="en-US" dirty="0" smtClean="0"/>
              <a:t> for this task.</a:t>
            </a:r>
          </a:p>
          <a:p>
            <a:r>
              <a:rPr lang="en-US" dirty="0" smtClean="0"/>
              <a:t>Handles load balancing of the regions across region servers. </a:t>
            </a:r>
          </a:p>
          <a:p>
            <a:r>
              <a:rPr lang="en-US" dirty="0" smtClean="0"/>
              <a:t>It unloads the busy servers and shifts the regions to less occupied servers.</a:t>
            </a:r>
          </a:p>
          <a:p>
            <a:r>
              <a:rPr lang="en-US" dirty="0" smtClean="0"/>
              <a:t>Maintains the state of the cluster by negotiating the load balancing.</a:t>
            </a:r>
          </a:p>
          <a:p>
            <a:r>
              <a:rPr lang="en-US" dirty="0" smtClean="0"/>
              <a:t>Is responsible for schema changes and other metadata operations such as creation of tables and column families.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Regions</a:t>
            </a:r>
          </a:p>
          <a:p>
            <a:pPr lvl="1"/>
            <a:r>
              <a:rPr lang="en-US" dirty="0" smtClean="0"/>
              <a:t>Regions are nothing but tables that are split up and spread across the region servers.</a:t>
            </a:r>
          </a:p>
          <a:p>
            <a:r>
              <a:rPr lang="en-US" b="1" dirty="0" smtClean="0"/>
              <a:t>Region server</a:t>
            </a:r>
          </a:p>
          <a:p>
            <a:pPr lvl="1"/>
            <a:r>
              <a:rPr lang="en-US" dirty="0" smtClean="0"/>
              <a:t>The region servers have regions that -</a:t>
            </a:r>
          </a:p>
          <a:p>
            <a:pPr lvl="2"/>
            <a:r>
              <a:rPr lang="en-US" dirty="0" smtClean="0"/>
              <a:t>Communicate with the client and handle data-related operations.</a:t>
            </a:r>
          </a:p>
          <a:p>
            <a:pPr lvl="2"/>
            <a:r>
              <a:rPr lang="en-US" dirty="0" smtClean="0"/>
              <a:t>Handle read and write requests for all the regions under it.</a:t>
            </a:r>
          </a:p>
          <a:p>
            <a:pPr lvl="2"/>
            <a:r>
              <a:rPr lang="en-US" dirty="0" smtClean="0"/>
              <a:t>Decide the size of the region by following the region size thresholds.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8521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Rows Distribution Between</a:t>
            </a:r>
            <a:br>
              <a:rPr lang="en-US" b="1" dirty="0"/>
            </a:br>
            <a:r>
              <a:rPr lang="en-US" b="1" dirty="0"/>
              <a:t>Region Servers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11" y="1400823"/>
            <a:ext cx="7826577" cy="44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Zookeeper is an open-source project that provides services like maintaining configuration information, naming, providing distributed synchronization, etc.</a:t>
            </a:r>
          </a:p>
          <a:p>
            <a:r>
              <a:rPr lang="en-US" dirty="0" smtClean="0"/>
              <a:t>Zookeeper has ephemeral nodes representing different region servers. </a:t>
            </a:r>
          </a:p>
          <a:p>
            <a:r>
              <a:rPr lang="en-US" dirty="0" smtClean="0"/>
              <a:t>Master servers use these nodes to discover available servers.</a:t>
            </a:r>
          </a:p>
          <a:p>
            <a:r>
              <a:rPr lang="en-US" dirty="0" smtClean="0"/>
              <a:t>In addition to availability, the nodes are also used to track server failures or network partitions.</a:t>
            </a:r>
          </a:p>
          <a:p>
            <a:r>
              <a:rPr lang="en-US" dirty="0" smtClean="0"/>
              <a:t>Clients communicate with region servers via zookeeper.</a:t>
            </a:r>
          </a:p>
          <a:p>
            <a:r>
              <a:rPr lang="en-US" dirty="0" smtClean="0"/>
              <a:t>In pseudo and standalone modes, </a:t>
            </a:r>
            <a:r>
              <a:rPr lang="en-US" dirty="0" err="1" smtClean="0"/>
              <a:t>HBase</a:t>
            </a:r>
            <a:r>
              <a:rPr lang="en-US" dirty="0" smtClean="0"/>
              <a:t> itself will take care of zookeeper.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and </a:t>
            </a:r>
            <a:r>
              <a:rPr lang="en-US" dirty="0" err="1" smtClean="0"/>
              <a:t>Hadoop</a:t>
            </a:r>
            <a:r>
              <a:rPr lang="en-US" dirty="0" smtClean="0"/>
              <a:t> are required to proceed with </a:t>
            </a:r>
            <a:r>
              <a:rPr lang="en-US" dirty="0" err="1" smtClean="0"/>
              <a:t>Hbase</a:t>
            </a:r>
            <a:r>
              <a:rPr lang="en-US" dirty="0" smtClean="0"/>
              <a:t>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HBase can be installed in 3 different modes: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2"/>
            <a:r>
              <a:rPr lang="en-GB" dirty="0" smtClean="0"/>
              <a:t>Requires only local file system</a:t>
            </a:r>
            <a:endParaRPr lang="en-US" dirty="0" smtClean="0"/>
          </a:p>
          <a:p>
            <a:pPr lvl="1"/>
            <a:r>
              <a:rPr lang="en-US" dirty="0" smtClean="0"/>
              <a:t>Pseudo Distributed mode</a:t>
            </a:r>
          </a:p>
          <a:p>
            <a:pPr lvl="2"/>
            <a:r>
              <a:rPr lang="en-GB" dirty="0" smtClean="0"/>
              <a:t>Requires HDFS</a:t>
            </a:r>
            <a:endParaRPr lang="en-US" dirty="0" smtClean="0"/>
          </a:p>
          <a:p>
            <a:pPr lvl="1"/>
            <a:r>
              <a:rPr lang="en-US" dirty="0" smtClean="0"/>
              <a:t>Fully Distributed mode.</a:t>
            </a:r>
          </a:p>
          <a:p>
            <a:pPr lvl="2"/>
            <a:r>
              <a:rPr lang="en-GB" dirty="0" smtClean="0"/>
              <a:t>Requires </a:t>
            </a:r>
            <a:r>
              <a:rPr lang="en-GB" dirty="0" err="1" smtClean="0"/>
              <a:t>Hadoop</a:t>
            </a:r>
            <a:r>
              <a:rPr lang="en-GB" dirty="0" smtClean="0"/>
              <a:t> Cluster (HDFS part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HBase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6516" y="2691684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71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HBase 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HBase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001000" cy="2772356"/>
          </a:xfrm>
        </p:spPr>
        <p:txBody>
          <a:bodyPr/>
          <a:lstStyle/>
          <a:p>
            <a:r>
              <a:rPr lang="en-GB" dirty="0" smtClean="0"/>
              <a:t>To interact </a:t>
            </a:r>
            <a:r>
              <a:rPr lang="en-GB" dirty="0"/>
              <a:t>with HBase , </a:t>
            </a:r>
            <a:r>
              <a:rPr lang="en-GB" dirty="0" smtClean="0"/>
              <a:t>it provides a command line interface which we </a:t>
            </a:r>
            <a:r>
              <a:rPr lang="en-GB" dirty="0"/>
              <a:t>call HBase Shell</a:t>
            </a:r>
            <a:endParaRPr lang="en-GB" dirty="0" smtClean="0"/>
          </a:p>
          <a:p>
            <a:r>
              <a:rPr lang="en-GB" dirty="0" smtClean="0"/>
              <a:t>It allows you to execute a number of </a:t>
            </a:r>
            <a:r>
              <a:rPr lang="en-GB" dirty="0"/>
              <a:t>HBase </a:t>
            </a:r>
            <a:r>
              <a:rPr lang="en-GB" dirty="0" smtClean="0"/>
              <a:t>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HBase Shell – General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status</a:t>
            </a:r>
            <a:r>
              <a:rPr lang="en-US" dirty="0"/>
              <a:t> - Provides the status of </a:t>
            </a:r>
            <a:r>
              <a:rPr lang="en-US" dirty="0" err="1"/>
              <a:t>HBase</a:t>
            </a:r>
            <a:r>
              <a:rPr lang="en-US" dirty="0"/>
              <a:t>, for example, the number of servers.</a:t>
            </a:r>
          </a:p>
          <a:p>
            <a:r>
              <a:rPr lang="en-US" b="1" dirty="0"/>
              <a:t>version</a:t>
            </a:r>
            <a:r>
              <a:rPr lang="en-US" dirty="0"/>
              <a:t> - Provides the version of </a:t>
            </a:r>
            <a:r>
              <a:rPr lang="en-US" dirty="0" err="1"/>
              <a:t>HBase</a:t>
            </a:r>
            <a:r>
              <a:rPr lang="en-US" dirty="0"/>
              <a:t> being used.</a:t>
            </a:r>
          </a:p>
          <a:p>
            <a:r>
              <a:rPr lang="en-US" b="1" dirty="0" err="1"/>
              <a:t>table_help</a:t>
            </a:r>
            <a:r>
              <a:rPr lang="en-US" dirty="0"/>
              <a:t> - Provides help for table-reference commands.</a:t>
            </a:r>
          </a:p>
          <a:p>
            <a:r>
              <a:rPr lang="en-US" b="1" dirty="0" err="1"/>
              <a:t>whoami</a:t>
            </a:r>
            <a:r>
              <a:rPr lang="en-US" dirty="0"/>
              <a:t> - Provides information about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HBase Shell-</a:t>
            </a:r>
            <a:r>
              <a:rPr lang="en-US" b="1" dirty="0"/>
              <a:t> </a:t>
            </a:r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001000" cy="51034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- Creates a table.</a:t>
            </a:r>
          </a:p>
          <a:p>
            <a:r>
              <a:rPr lang="en-US" dirty="0"/>
              <a:t>list - Lists all the tables in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r>
              <a:rPr lang="en-US" dirty="0"/>
              <a:t>disable - Disables a table.</a:t>
            </a:r>
          </a:p>
          <a:p>
            <a:r>
              <a:rPr lang="en-US" dirty="0" err="1"/>
              <a:t>is_disabled</a:t>
            </a:r>
            <a:r>
              <a:rPr lang="en-US" dirty="0"/>
              <a:t> - Verifies whether a table is disabled.</a:t>
            </a:r>
          </a:p>
          <a:p>
            <a:r>
              <a:rPr lang="en-US" dirty="0"/>
              <a:t>enable - Enables a table.</a:t>
            </a:r>
          </a:p>
          <a:p>
            <a:r>
              <a:rPr lang="en-US" dirty="0" err="1"/>
              <a:t>is_enabled</a:t>
            </a:r>
            <a:r>
              <a:rPr lang="en-US" dirty="0"/>
              <a:t> - Verifies whether a table is enabled.</a:t>
            </a:r>
          </a:p>
          <a:p>
            <a:r>
              <a:rPr lang="en-US" dirty="0"/>
              <a:t>describe - Provides the description of a table.</a:t>
            </a:r>
          </a:p>
          <a:p>
            <a:r>
              <a:rPr lang="en-US" dirty="0"/>
              <a:t>alter - Alters a table.</a:t>
            </a:r>
          </a:p>
          <a:p>
            <a:r>
              <a:rPr lang="en-US" dirty="0"/>
              <a:t>exists - Verifies whether a table exists.</a:t>
            </a:r>
          </a:p>
          <a:p>
            <a:r>
              <a:rPr lang="en-US" dirty="0"/>
              <a:t>drop - Drops a table from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r>
              <a:rPr lang="en-US" dirty="0" err="1"/>
              <a:t>drop_all</a:t>
            </a:r>
            <a:r>
              <a:rPr lang="en-US" dirty="0"/>
              <a:t> - Drops the tables matching the ‘regex’ given in the command.</a:t>
            </a:r>
          </a:p>
          <a:p>
            <a:r>
              <a:rPr lang="en-US" dirty="0"/>
              <a:t>Java Admin API - Prior to all the above commands, Java provides an Admin API to achieve DDL functionalities through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294067"/>
            <a:ext cx="8001000" cy="736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HBase Shell-</a:t>
            </a:r>
            <a:r>
              <a:rPr lang="en-US" b="1" dirty="0"/>
              <a:t> Data Manipulation </a:t>
            </a:r>
            <a:r>
              <a:rPr lang="en-US" b="1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- Puts a cell value at a specified column in a specified row in a particular table.</a:t>
            </a:r>
          </a:p>
          <a:p>
            <a:r>
              <a:rPr lang="en-US" dirty="0"/>
              <a:t>get - Fetches the contents of row or a cell.</a:t>
            </a:r>
          </a:p>
          <a:p>
            <a:r>
              <a:rPr lang="en-US" dirty="0"/>
              <a:t>delete - Deletes a cell value in a table.</a:t>
            </a:r>
          </a:p>
          <a:p>
            <a:r>
              <a:rPr lang="en-US" dirty="0" err="1"/>
              <a:t>deleteall</a:t>
            </a:r>
            <a:r>
              <a:rPr lang="en-US" dirty="0"/>
              <a:t> - Deletes all the cells in a given row.</a:t>
            </a:r>
          </a:p>
          <a:p>
            <a:r>
              <a:rPr lang="en-US" dirty="0"/>
              <a:t>scan - Scans and returns the table data.</a:t>
            </a:r>
          </a:p>
          <a:p>
            <a:r>
              <a:rPr lang="en-US" dirty="0"/>
              <a:t>count - Counts and returns the number of rows in a table.</a:t>
            </a:r>
          </a:p>
          <a:p>
            <a:r>
              <a:rPr lang="en-US" dirty="0"/>
              <a:t>truncate - Disables, drops, and recreates a specified table.</a:t>
            </a:r>
          </a:p>
          <a:p>
            <a:r>
              <a:rPr lang="en-US" dirty="0"/>
              <a:t>Java client API - Prior to all the above commands, Java provides </a:t>
            </a:r>
          </a:p>
          <a:p>
            <a:r>
              <a:rPr lang="en-US" dirty="0"/>
              <a:t>a client API to achieve DML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7438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HBase Shell—How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001000" cy="2978418"/>
          </a:xfrm>
        </p:spPr>
        <p:txBody>
          <a:bodyPr/>
          <a:lstStyle/>
          <a:p>
            <a:r>
              <a:rPr lang="en-GB" dirty="0" smtClean="0"/>
              <a:t>Navigate to HBase home folder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e.g. cd 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hbase</a:t>
            </a:r>
            <a:endParaRPr lang="en-GB" dirty="0" smtClean="0"/>
          </a:p>
          <a:p>
            <a:r>
              <a:rPr lang="en-GB" dirty="0" smtClean="0"/>
              <a:t>Issue the command as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./bin/</a:t>
            </a:r>
            <a:r>
              <a:rPr lang="en-GB" dirty="0" err="1" smtClean="0"/>
              <a:t>hbase</a:t>
            </a:r>
            <a:r>
              <a:rPr lang="en-GB" dirty="0" smtClean="0"/>
              <a:t> shell</a:t>
            </a:r>
          </a:p>
          <a:p>
            <a:r>
              <a:rPr lang="en-GB" dirty="0" smtClean="0"/>
              <a:t>On success it will show you message and a prompt one like 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639" y="4288665"/>
            <a:ext cx="8008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Shell; enter 'help&lt;RETURN&gt;' for list of supported commands.</a:t>
            </a:r>
          </a:p>
          <a:p>
            <a:r>
              <a:rPr lang="en-US" dirty="0"/>
              <a:t>Type "exit&lt;RETURN&gt;" to leave the </a:t>
            </a:r>
            <a:r>
              <a:rPr lang="en-US" dirty="0" err="1"/>
              <a:t>HBase</a:t>
            </a:r>
            <a:r>
              <a:rPr lang="en-US" dirty="0"/>
              <a:t> Shell</a:t>
            </a:r>
          </a:p>
          <a:p>
            <a:r>
              <a:rPr lang="en-US" dirty="0"/>
              <a:t>Version 0.94.23, </a:t>
            </a:r>
            <a:r>
              <a:rPr lang="en-US" dirty="0" smtClean="0"/>
              <a:t>rf42302b28aceaab773b15f234aa8718fff7eea3c</a:t>
            </a:r>
          </a:p>
          <a:p>
            <a:endParaRPr lang="en-US" dirty="0"/>
          </a:p>
          <a:p>
            <a:r>
              <a:rPr lang="en-US" dirty="0" err="1"/>
              <a:t>hbase</a:t>
            </a:r>
            <a:r>
              <a:rPr lang="en-US" dirty="0"/>
              <a:t>(main):001:0&gt;</a:t>
            </a:r>
          </a:p>
        </p:txBody>
      </p:sp>
    </p:spTree>
    <p:extLst>
      <p:ext uri="{BB962C8B-B14F-4D97-AF65-F5344CB8AC3E}">
        <p14:creationId xmlns:p14="http://schemas.microsoft.com/office/powerpoint/2010/main" val="33401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 using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create '&lt;table name&gt;','&lt;column family</a:t>
            </a:r>
            <a:r>
              <a:rPr lang="en-US" dirty="0" smtClean="0"/>
              <a:t>&gt;‘</a:t>
            </a:r>
          </a:p>
          <a:p>
            <a:r>
              <a:rPr lang="en-GB" dirty="0" smtClean="0"/>
              <a:t>Example:</a:t>
            </a:r>
          </a:p>
          <a:p>
            <a:pPr marL="0" indent="0">
              <a:buNone/>
            </a:pPr>
            <a:r>
              <a:rPr lang="en-US" dirty="0" err="1"/>
              <a:t>hbase</a:t>
            </a:r>
            <a:r>
              <a:rPr lang="en-US" dirty="0"/>
              <a:t>(main):002:0&gt; create '</a:t>
            </a:r>
            <a:r>
              <a:rPr lang="en-US" dirty="0" err="1"/>
              <a:t>emp</a:t>
            </a:r>
            <a:r>
              <a:rPr lang="en-US" dirty="0"/>
              <a:t>', </a:t>
            </a:r>
            <a:r>
              <a:rPr lang="en-US" dirty="0" smtClean="0"/>
              <a:t>'personal', ’professional’</a:t>
            </a:r>
          </a:p>
          <a:p>
            <a:r>
              <a:rPr lang="en-GB" dirty="0" smtClean="0"/>
              <a:t>Verify:</a:t>
            </a:r>
          </a:p>
          <a:p>
            <a:pPr marL="0" indent="0">
              <a:buNone/>
            </a:pPr>
            <a:r>
              <a:rPr lang="en-US" dirty="0" err="1"/>
              <a:t>hbase</a:t>
            </a:r>
            <a:r>
              <a:rPr lang="en-US" dirty="0"/>
              <a:t>(main):002:0&gt; list</a:t>
            </a:r>
          </a:p>
          <a:p>
            <a:pPr marL="0" indent="0">
              <a:buNone/>
            </a:pPr>
            <a:r>
              <a:rPr lang="en-US" dirty="0"/>
              <a:t>TABLE </a:t>
            </a:r>
          </a:p>
          <a:p>
            <a:pPr marL="0" indent="0">
              <a:buNone/>
            </a:pPr>
            <a:r>
              <a:rPr lang="en-US" dirty="0" err="1"/>
              <a:t>emp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row(s) in </a:t>
            </a:r>
            <a:r>
              <a:rPr lang="en-US" dirty="0" smtClean="0"/>
              <a:t>0.0300 </a:t>
            </a:r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7508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DDL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68946"/>
            <a:ext cx="8001000" cy="5103254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Check the existence of a table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hbase</a:t>
            </a:r>
            <a:r>
              <a:rPr lang="en-US" dirty="0" smtClean="0"/>
              <a:t>(main</a:t>
            </a:r>
            <a:r>
              <a:rPr lang="en-US" dirty="0"/>
              <a:t>):</a:t>
            </a:r>
            <a:r>
              <a:rPr lang="en-US" dirty="0" smtClean="0"/>
              <a:t>021:0</a:t>
            </a:r>
            <a:r>
              <a:rPr lang="en-US" dirty="0"/>
              <a:t>&gt; exists '</a:t>
            </a:r>
            <a:r>
              <a:rPr lang="en-US" dirty="0" err="1"/>
              <a:t>emp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	Table </a:t>
            </a:r>
            <a:r>
              <a:rPr lang="en-US" dirty="0" err="1"/>
              <a:t>emp</a:t>
            </a:r>
            <a:r>
              <a:rPr lang="en-US" dirty="0"/>
              <a:t> does exist</a:t>
            </a:r>
          </a:p>
          <a:p>
            <a:pPr marL="0" indent="0">
              <a:buNone/>
            </a:pPr>
            <a:r>
              <a:rPr lang="en-US" dirty="0" smtClean="0"/>
              <a:t>	0 </a:t>
            </a:r>
            <a:r>
              <a:rPr lang="en-US" dirty="0"/>
              <a:t>row(s) </a:t>
            </a:r>
            <a:r>
              <a:rPr lang="en-US" dirty="0" smtClean="0"/>
              <a:t>in 0.0650 seconds</a:t>
            </a:r>
          </a:p>
          <a:p>
            <a:r>
              <a:rPr lang="en-GB" b="1" dirty="0" smtClean="0"/>
              <a:t>Drop a Table</a:t>
            </a:r>
          </a:p>
          <a:p>
            <a:pPr lvl="1"/>
            <a:r>
              <a:rPr lang="en-GB" dirty="0" smtClean="0"/>
              <a:t>Before dropping a table it has to be disabled</a:t>
            </a:r>
          </a:p>
          <a:p>
            <a:pPr marL="471487" lvl="1" indent="0">
              <a:buNone/>
            </a:pPr>
            <a:r>
              <a:rPr lang="en-US" dirty="0" err="1"/>
              <a:t>hbase</a:t>
            </a:r>
            <a:r>
              <a:rPr lang="en-US" dirty="0"/>
              <a:t>(main):010:0&gt; disable '</a:t>
            </a:r>
            <a:r>
              <a:rPr lang="en-US" dirty="0" err="1"/>
              <a:t>emp</a:t>
            </a:r>
            <a:r>
              <a:rPr lang="en-US" dirty="0"/>
              <a:t>'</a:t>
            </a:r>
          </a:p>
          <a:p>
            <a:pPr marL="471487" lvl="1" indent="0">
              <a:buNone/>
            </a:pPr>
            <a:r>
              <a:rPr lang="en-US" dirty="0"/>
              <a:t>0 row(s) in 1.40 seconds</a:t>
            </a:r>
          </a:p>
          <a:p>
            <a:pPr marL="471487" lvl="1" indent="0">
              <a:buNone/>
            </a:pPr>
            <a:endParaRPr lang="en-US" dirty="0"/>
          </a:p>
          <a:p>
            <a:pPr marL="471487" lvl="1" indent="0">
              <a:buNone/>
            </a:pPr>
            <a:r>
              <a:rPr lang="en-US" dirty="0" err="1"/>
              <a:t>hbase</a:t>
            </a:r>
            <a:r>
              <a:rPr lang="en-US" dirty="0"/>
              <a:t>(main):011:0&gt; drop '</a:t>
            </a:r>
            <a:r>
              <a:rPr lang="en-US" dirty="0" err="1"/>
              <a:t>emp</a:t>
            </a:r>
            <a:r>
              <a:rPr lang="en-US" dirty="0"/>
              <a:t>'</a:t>
            </a:r>
          </a:p>
          <a:p>
            <a:pPr marL="471487" lvl="1" indent="0">
              <a:buNone/>
            </a:pPr>
            <a:r>
              <a:rPr lang="en-US" dirty="0"/>
              <a:t>0 row(s) in 0.30 seconds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46254" y="4327301"/>
            <a:ext cx="221887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Other Commands</a:t>
            </a:r>
          </a:p>
          <a:p>
            <a:r>
              <a:rPr lang="en-GB" dirty="0" err="1"/>
              <a:t>d</a:t>
            </a:r>
            <a:r>
              <a:rPr lang="en-GB" dirty="0" err="1" smtClean="0"/>
              <a:t>rop_all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Shutdown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Exit from the shell and then shutdown HBase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hbase</a:t>
            </a:r>
            <a:r>
              <a:rPr lang="en-GB" dirty="0" smtClean="0"/>
              <a:t>(main</a:t>
            </a:r>
            <a:r>
              <a:rPr lang="en-GB" dirty="0"/>
              <a:t>):021:0&gt; exit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./</a:t>
            </a:r>
            <a:r>
              <a:rPr lang="en-GB" dirty="0"/>
              <a:t>bin/stop-hbase.sh</a:t>
            </a:r>
          </a:p>
        </p:txBody>
      </p:sp>
    </p:spTree>
    <p:extLst>
      <p:ext uri="{BB962C8B-B14F-4D97-AF65-F5344CB8AC3E}">
        <p14:creationId xmlns:p14="http://schemas.microsoft.com/office/powerpoint/2010/main" val="2820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Data in HBase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001000" cy="2141292"/>
          </a:xfrm>
        </p:spPr>
        <p:txBody>
          <a:bodyPr/>
          <a:lstStyle/>
          <a:p>
            <a:r>
              <a:rPr lang="en-GB" dirty="0" smtClean="0"/>
              <a:t>Command –put</a:t>
            </a:r>
          </a:p>
          <a:p>
            <a:r>
              <a:rPr lang="en-GB" dirty="0" smtClean="0"/>
              <a:t>Syntax</a:t>
            </a:r>
          </a:p>
          <a:p>
            <a:pPr marL="0" indent="0">
              <a:buNone/>
            </a:pPr>
            <a:r>
              <a:rPr lang="en-US" sz="2000" dirty="0"/>
              <a:t>put '&lt;</a:t>
            </a:r>
            <a:r>
              <a:rPr lang="en-US" sz="2000" dirty="0" err="1" smtClean="0"/>
              <a:t>tablename</a:t>
            </a:r>
            <a:r>
              <a:rPr lang="en-US" sz="2000" dirty="0"/>
              <a:t>&gt;','row1','&lt;</a:t>
            </a:r>
            <a:r>
              <a:rPr lang="en-US" sz="2000" dirty="0" err="1" smtClean="0"/>
              <a:t>colfamily:colname</a:t>
            </a:r>
            <a:r>
              <a:rPr lang="en-US" sz="2000" dirty="0"/>
              <a:t>&gt;','&lt;value</a:t>
            </a:r>
            <a:r>
              <a:rPr lang="en-US" sz="2000" dirty="0" smtClean="0"/>
              <a:t>&gt;‘</a:t>
            </a:r>
          </a:p>
          <a:p>
            <a:r>
              <a:rPr lang="en-GB" sz="2000" dirty="0" smtClean="0"/>
              <a:t>Example: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3495542"/>
            <a:ext cx="8001000" cy="258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hbase</a:t>
            </a:r>
            <a:r>
              <a:rPr lang="en-US" dirty="0"/>
              <a:t>(main):005:0&gt; put 'emp','row1','personal:name','Shantanu'</a:t>
            </a:r>
          </a:p>
          <a:p>
            <a:r>
              <a:rPr lang="en-US" dirty="0"/>
              <a:t>0 row(s) in </a:t>
            </a:r>
            <a:r>
              <a:rPr lang="en-US" dirty="0" smtClean="0"/>
              <a:t>0.600 </a:t>
            </a:r>
            <a:r>
              <a:rPr lang="en-US" dirty="0"/>
              <a:t>seconds</a:t>
            </a:r>
          </a:p>
          <a:p>
            <a:r>
              <a:rPr lang="en-US" dirty="0" err="1"/>
              <a:t>hbase</a:t>
            </a:r>
            <a:r>
              <a:rPr lang="en-US" dirty="0"/>
              <a:t>(main):006:0&gt; put 'emp','row1','personal:city','hyderabad'</a:t>
            </a:r>
          </a:p>
          <a:p>
            <a:r>
              <a:rPr lang="en-US" dirty="0"/>
              <a:t>0 row(s) in </a:t>
            </a:r>
            <a:r>
              <a:rPr lang="en-US" dirty="0" smtClean="0"/>
              <a:t>0.040 </a:t>
            </a:r>
            <a:r>
              <a:rPr lang="en-US" dirty="0"/>
              <a:t>seconds</a:t>
            </a:r>
          </a:p>
          <a:p>
            <a:r>
              <a:rPr lang="en-US" dirty="0" err="1"/>
              <a:t>hbase</a:t>
            </a:r>
            <a:r>
              <a:rPr lang="en-US" dirty="0"/>
              <a:t>(main):007:0&gt; put 'emp','row1','professional:designation','manager'</a:t>
            </a:r>
          </a:p>
          <a:p>
            <a:r>
              <a:rPr lang="en-US" dirty="0"/>
              <a:t>0 row(s) in </a:t>
            </a:r>
            <a:r>
              <a:rPr lang="en-US" dirty="0" smtClean="0"/>
              <a:t>0.020 </a:t>
            </a:r>
            <a:r>
              <a:rPr lang="en-US" dirty="0"/>
              <a:t>seconds</a:t>
            </a:r>
          </a:p>
          <a:p>
            <a:r>
              <a:rPr lang="en-US" dirty="0" err="1"/>
              <a:t>hbase</a:t>
            </a:r>
            <a:r>
              <a:rPr lang="en-US" dirty="0"/>
              <a:t>(main):</a:t>
            </a:r>
            <a:r>
              <a:rPr lang="en-US" dirty="0" smtClean="0"/>
              <a:t>008:0</a:t>
            </a:r>
            <a:r>
              <a:rPr lang="en-US" dirty="0"/>
              <a:t>&gt; put 'emp','row1','professional:salary','80000'</a:t>
            </a:r>
          </a:p>
          <a:p>
            <a:r>
              <a:rPr lang="en-US" dirty="0"/>
              <a:t>0 row(s) in </a:t>
            </a:r>
            <a:r>
              <a:rPr lang="en-US" dirty="0" smtClean="0"/>
              <a:t>0.0200 </a:t>
            </a:r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41237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the inserted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scan &lt;table name&gt;</a:t>
            </a:r>
          </a:p>
          <a:p>
            <a:pPr marL="0" indent="0">
              <a:buNone/>
            </a:pPr>
            <a:r>
              <a:rPr lang="en-GB" dirty="0" smtClean="0"/>
              <a:t>Example : ‘scan </a:t>
            </a:r>
            <a:r>
              <a:rPr lang="en-GB" dirty="0" err="1" smtClean="0"/>
              <a:t>emp</a:t>
            </a:r>
            <a:r>
              <a:rPr lang="en-GB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Column-Oriented data store, known </a:t>
            </a:r>
            <a:r>
              <a:rPr lang="en-US" dirty="0" smtClean="0"/>
              <a:t>as “</a:t>
            </a:r>
            <a:r>
              <a:rPr lang="en-US" dirty="0" err="1" smtClean="0"/>
              <a:t>Hadoop</a:t>
            </a:r>
            <a:r>
              <a:rPr lang="en-US" dirty="0" smtClean="0"/>
              <a:t> Database”</a:t>
            </a:r>
            <a:endParaRPr lang="en-US" dirty="0"/>
          </a:p>
          <a:p>
            <a:r>
              <a:rPr lang="en-US" dirty="0" smtClean="0"/>
              <a:t>Supports </a:t>
            </a:r>
            <a:r>
              <a:rPr lang="en-US" dirty="0"/>
              <a:t>random real-time </a:t>
            </a:r>
            <a:r>
              <a:rPr lang="en-US" dirty="0" smtClean="0"/>
              <a:t>CRUD operations </a:t>
            </a:r>
            <a:r>
              <a:rPr lang="en-US" dirty="0"/>
              <a:t>(unlike HDFS)</a:t>
            </a:r>
          </a:p>
          <a:p>
            <a:r>
              <a:rPr lang="en-US" dirty="0" smtClean="0"/>
              <a:t>Distributed </a:t>
            </a:r>
            <a:r>
              <a:rPr lang="en-US" dirty="0"/>
              <a:t>– designed to serve large tables</a:t>
            </a:r>
          </a:p>
          <a:p>
            <a:pPr lvl="1"/>
            <a:r>
              <a:rPr lang="en-US" dirty="0" smtClean="0"/>
              <a:t>Billions </a:t>
            </a:r>
            <a:r>
              <a:rPr lang="en-US" dirty="0"/>
              <a:t>of rows and millions of columns</a:t>
            </a:r>
          </a:p>
          <a:p>
            <a:r>
              <a:rPr lang="en-US" dirty="0" smtClean="0"/>
              <a:t>Runs </a:t>
            </a:r>
            <a:r>
              <a:rPr lang="en-US" dirty="0"/>
              <a:t>on a cluster of commodity hardware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hardware, not laptop/desktops</a:t>
            </a:r>
          </a:p>
          <a:p>
            <a:r>
              <a:rPr lang="en-US" dirty="0" smtClean="0"/>
              <a:t>Open-source</a:t>
            </a:r>
            <a:r>
              <a:rPr lang="en-US" dirty="0"/>
              <a:t>, written in Java</a:t>
            </a:r>
          </a:p>
          <a:p>
            <a:r>
              <a:rPr lang="en-US" dirty="0" smtClean="0"/>
              <a:t>Type </a:t>
            </a:r>
            <a:r>
              <a:rPr lang="en-US" dirty="0"/>
              <a:t>of “</a:t>
            </a:r>
            <a:r>
              <a:rPr lang="en-US" dirty="0" err="1"/>
              <a:t>NoSQL</a:t>
            </a:r>
            <a:r>
              <a:rPr lang="en-US" dirty="0"/>
              <a:t>” DB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provide a SQL based access</a:t>
            </a:r>
          </a:p>
          <a:p>
            <a:r>
              <a:rPr lang="en-US" dirty="0"/>
              <a:t>– Does not adhere to Relational Model for storage</a:t>
            </a:r>
          </a:p>
        </p:txBody>
      </p:sp>
    </p:spTree>
    <p:extLst>
      <p:ext uri="{BB962C8B-B14F-4D97-AF65-F5344CB8AC3E}">
        <p14:creationId xmlns:p14="http://schemas.microsoft.com/office/powerpoint/2010/main" val="17660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Data using </a:t>
            </a:r>
            <a:r>
              <a:rPr lang="en-US" b="1" dirty="0" err="1"/>
              <a:t>HBase</a:t>
            </a:r>
            <a:r>
              <a:rPr lang="en-US" b="1" dirty="0"/>
              <a:t> </a:t>
            </a:r>
            <a:r>
              <a:rPr lang="en-US" b="1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001000" cy="3132965"/>
          </a:xfrm>
        </p:spPr>
        <p:txBody>
          <a:bodyPr/>
          <a:lstStyle/>
          <a:p>
            <a:r>
              <a:rPr lang="en-US" dirty="0"/>
              <a:t>You can update an existing cell value using the put command. To do so, just follow the same syntax and mention your new value as shown below.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put </a:t>
            </a:r>
            <a:r>
              <a:rPr lang="en-US" dirty="0" smtClean="0"/>
              <a:t>‘&lt;table name&gt;',</a:t>
            </a:r>
            <a:r>
              <a:rPr lang="en-US" dirty="0"/>
              <a:t>'</a:t>
            </a:r>
            <a:r>
              <a:rPr lang="en-US" dirty="0" err="1"/>
              <a:t>row','Column</a:t>
            </a:r>
            <a:r>
              <a:rPr lang="en-US" dirty="0"/>
              <a:t> </a:t>
            </a:r>
            <a:r>
              <a:rPr lang="en-US" dirty="0" err="1"/>
              <a:t>family:column</a:t>
            </a:r>
            <a:r>
              <a:rPr lang="en-US" dirty="0"/>
              <a:t> </a:t>
            </a:r>
            <a:r>
              <a:rPr lang="en-US" dirty="0" err="1"/>
              <a:t>name','new</a:t>
            </a:r>
            <a:r>
              <a:rPr lang="en-US" dirty="0"/>
              <a:t> value'</a:t>
            </a:r>
          </a:p>
          <a:p>
            <a:r>
              <a:rPr lang="en-GB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248" y="4790941"/>
            <a:ext cx="764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hbase</a:t>
            </a:r>
            <a:r>
              <a:rPr lang="en-US" dirty="0"/>
              <a:t>(main):006:0&gt; put 'emp','row1','personal:city</a:t>
            </a:r>
            <a:r>
              <a:rPr lang="en-US" dirty="0" smtClean="0"/>
              <a:t>',’Bangalore'</a:t>
            </a:r>
            <a:endParaRPr lang="en-US" dirty="0"/>
          </a:p>
          <a:p>
            <a:r>
              <a:rPr lang="en-US" dirty="0"/>
              <a:t>0 row(s) in 0.040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001000" cy="1651894"/>
          </a:xfrm>
        </p:spPr>
        <p:txBody>
          <a:bodyPr/>
          <a:lstStyle/>
          <a:p>
            <a:r>
              <a:rPr lang="en-GB" dirty="0" smtClean="0"/>
              <a:t>Command: get</a:t>
            </a:r>
          </a:p>
          <a:p>
            <a:r>
              <a:rPr lang="en-GB" dirty="0" smtClean="0"/>
              <a:t>Syntax: get &lt;table name&gt; &lt;row&gt;</a:t>
            </a:r>
          </a:p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385" y="3074294"/>
            <a:ext cx="8667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hbase</a:t>
            </a:r>
            <a:r>
              <a:rPr lang="en-US" dirty="0"/>
              <a:t>(main):012:0&gt; get '</a:t>
            </a:r>
            <a:r>
              <a:rPr lang="en-US" dirty="0" err="1"/>
              <a:t>emp</a:t>
            </a:r>
            <a:r>
              <a:rPr lang="en-US" dirty="0"/>
              <a:t>', </a:t>
            </a:r>
            <a:r>
              <a:rPr lang="en-US" dirty="0" smtClean="0"/>
              <a:t>'1‘</a:t>
            </a:r>
          </a:p>
          <a:p>
            <a:endParaRPr lang="en-US" dirty="0"/>
          </a:p>
          <a:p>
            <a:r>
              <a:rPr lang="en-US" dirty="0"/>
              <a:t>   COLUMN                     CELL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personal : city timestamp = 1417521848375, value = Bangalore</a:t>
            </a:r>
          </a:p>
          <a:p>
            <a:r>
              <a:rPr lang="en-US" dirty="0"/>
              <a:t>personal : name timestamp = 1417521785385, value = Shantanu</a:t>
            </a:r>
          </a:p>
          <a:p>
            <a:r>
              <a:rPr lang="en-US" dirty="0"/>
              <a:t>professional: designation timestamp = 1417521885277, value = manager</a:t>
            </a:r>
          </a:p>
          <a:p>
            <a:r>
              <a:rPr lang="en-US" dirty="0"/>
              <a:t>professional: salary timestamp = 1417521903862, value = 80000</a:t>
            </a:r>
          </a:p>
          <a:p>
            <a:r>
              <a:rPr lang="en-US" dirty="0"/>
              <a:t>4 row(s) in 0.0270 seconds</a:t>
            </a:r>
          </a:p>
        </p:txBody>
      </p:sp>
    </p:spTree>
    <p:extLst>
      <p:ext uri="{BB962C8B-B14F-4D97-AF65-F5344CB8AC3E}">
        <p14:creationId xmlns:p14="http://schemas.microsoft.com/office/powerpoint/2010/main" val="315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a Specific </a:t>
            </a:r>
            <a:r>
              <a:rPr lang="en-US" b="1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55700"/>
            <a:ext cx="8371200" cy="1870835"/>
          </a:xfrm>
        </p:spPr>
        <p:txBody>
          <a:bodyPr/>
          <a:lstStyle/>
          <a:p>
            <a:r>
              <a:rPr lang="en-GB" dirty="0" smtClean="0"/>
              <a:t>Command: get</a:t>
            </a:r>
          </a:p>
          <a:p>
            <a:r>
              <a:rPr lang="en-GB" dirty="0" smtClean="0"/>
              <a:t>Syntax: </a:t>
            </a:r>
          </a:p>
          <a:p>
            <a:pPr marL="0" indent="0">
              <a:buNone/>
            </a:pPr>
            <a:r>
              <a:rPr lang="en-US" sz="1800" dirty="0" err="1"/>
              <a:t>hbase</a:t>
            </a:r>
            <a:r>
              <a:rPr lang="en-US" sz="1800" dirty="0"/>
              <a:t>&gt; get 'table name', ‘</a:t>
            </a:r>
            <a:r>
              <a:rPr lang="en-US" sz="1800" dirty="0" err="1"/>
              <a:t>rowid</a:t>
            </a:r>
            <a:r>
              <a:rPr lang="en-US" sz="1800" dirty="0"/>
              <a:t>’, {COLUMN ⇒ ‘</a:t>
            </a:r>
            <a:r>
              <a:rPr lang="en-US" sz="1800" dirty="0" smtClean="0"/>
              <a:t>column </a:t>
            </a:r>
            <a:r>
              <a:rPr lang="en-US" sz="1800" dirty="0" err="1" smtClean="0"/>
              <a:t>family:column</a:t>
            </a:r>
            <a:r>
              <a:rPr lang="en-US" sz="1800" dirty="0" smtClean="0"/>
              <a:t> </a:t>
            </a:r>
            <a:r>
              <a:rPr lang="en-US" sz="1800" dirty="0"/>
              <a:t>name ’}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738" y="3709115"/>
            <a:ext cx="8361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hbase</a:t>
            </a:r>
            <a:r>
              <a:rPr lang="en-US" dirty="0"/>
              <a:t>(main):</a:t>
            </a:r>
            <a:r>
              <a:rPr lang="en-US" dirty="0" smtClean="0"/>
              <a:t>030:0</a:t>
            </a:r>
            <a:r>
              <a:rPr lang="en-US" dirty="0"/>
              <a:t>&gt; get '</a:t>
            </a:r>
            <a:r>
              <a:rPr lang="en-US" dirty="0" err="1"/>
              <a:t>emp</a:t>
            </a:r>
            <a:r>
              <a:rPr lang="en-US" dirty="0"/>
              <a:t>', 'row1', {COLUMN ⇒ '</a:t>
            </a:r>
            <a:r>
              <a:rPr lang="en-US" dirty="0" err="1"/>
              <a:t>personal:name</a:t>
            </a:r>
            <a:r>
              <a:rPr lang="en-US" dirty="0"/>
              <a:t>'}</a:t>
            </a:r>
          </a:p>
          <a:p>
            <a:r>
              <a:rPr lang="en-US" dirty="0"/>
              <a:t>  COLUMN                CELL  </a:t>
            </a:r>
          </a:p>
          <a:p>
            <a:r>
              <a:rPr lang="en-US" dirty="0" err="1"/>
              <a:t>personal:name</a:t>
            </a:r>
            <a:r>
              <a:rPr lang="en-US" dirty="0"/>
              <a:t> timestamp = 1418035791555, value = </a:t>
            </a:r>
            <a:r>
              <a:rPr lang="en-US" dirty="0" smtClean="0"/>
              <a:t>Shantanu</a:t>
            </a:r>
            <a:endParaRPr lang="en-US" dirty="0"/>
          </a:p>
          <a:p>
            <a:r>
              <a:rPr lang="en-US" dirty="0"/>
              <a:t>1 row(s) in 0.0080 seconds</a:t>
            </a:r>
          </a:p>
        </p:txBody>
      </p:sp>
    </p:spTree>
    <p:extLst>
      <p:ext uri="{BB962C8B-B14F-4D97-AF65-F5344CB8AC3E}">
        <p14:creationId xmlns:p14="http://schemas.microsoft.com/office/powerpoint/2010/main" val="1397216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a cell</a:t>
            </a:r>
          </a:p>
          <a:p>
            <a:pPr marL="0" indent="0">
              <a:buNone/>
            </a:pPr>
            <a:r>
              <a:rPr lang="en-US" dirty="0"/>
              <a:t>delete ‘&lt;table name&gt;’, ‘&lt;row&gt;’, ‘&lt;column name &gt;’, ‘&lt;time stamp</a:t>
            </a:r>
            <a:r>
              <a:rPr lang="en-US" dirty="0" smtClean="0"/>
              <a:t>&gt;’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Delete the entire row</a:t>
            </a:r>
          </a:p>
          <a:p>
            <a:pPr marL="0" indent="0">
              <a:buNone/>
            </a:pPr>
            <a:r>
              <a:rPr lang="en-US" dirty="0" err="1"/>
              <a:t>deleteall</a:t>
            </a:r>
            <a:r>
              <a:rPr lang="en-US" dirty="0"/>
              <a:t> ‘&lt;table name&gt;’, ‘&lt;row&gt;’</a:t>
            </a:r>
          </a:p>
        </p:txBody>
      </p:sp>
    </p:spTree>
    <p:extLst>
      <p:ext uri="{BB962C8B-B14F-4D97-AF65-F5344CB8AC3E}">
        <p14:creationId xmlns:p14="http://schemas.microsoft.com/office/powerpoint/2010/main" val="16003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class we have Understood</a:t>
            </a:r>
          </a:p>
          <a:p>
            <a:pPr lvl="1"/>
            <a:r>
              <a:rPr lang="en-GB" dirty="0" smtClean="0"/>
              <a:t>what is HBase</a:t>
            </a:r>
          </a:p>
          <a:p>
            <a:pPr lvl="1"/>
            <a:r>
              <a:rPr lang="en-GB" dirty="0" smtClean="0"/>
              <a:t>How to install HBase</a:t>
            </a:r>
          </a:p>
          <a:p>
            <a:pPr lvl="1"/>
            <a:r>
              <a:rPr lang="en-GB" dirty="0" smtClean="0"/>
              <a:t>HBase architecture</a:t>
            </a:r>
          </a:p>
          <a:p>
            <a:pPr lvl="1"/>
            <a:r>
              <a:rPr lang="en-GB" dirty="0" smtClean="0"/>
              <a:t>HBase Shell</a:t>
            </a:r>
          </a:p>
          <a:p>
            <a:pPr lvl="1"/>
            <a:r>
              <a:rPr lang="en-GB" dirty="0" smtClean="0"/>
              <a:t>HBase Shell commands</a:t>
            </a:r>
          </a:p>
          <a:p>
            <a:pPr lvl="1"/>
            <a:r>
              <a:rPr lang="en-GB" dirty="0" smtClean="0"/>
              <a:t>HBase CRUD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93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355" y="2395471"/>
            <a:ext cx="20457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953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787758"/>
          </a:xfrm>
        </p:spPr>
        <p:txBody>
          <a:bodyPr/>
          <a:lstStyle/>
          <a:p>
            <a:r>
              <a:rPr lang="en-US" b="1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66800"/>
            <a:ext cx="8001000" cy="52180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Horizontally scalable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 smtClean="0"/>
              <a:t>Strongly </a:t>
            </a:r>
            <a:r>
              <a:rPr lang="en-US" dirty="0"/>
              <a:t>consistent reads and writes</a:t>
            </a:r>
          </a:p>
          <a:p>
            <a:r>
              <a:rPr lang="en-US" dirty="0" smtClean="0"/>
              <a:t>Automatic </a:t>
            </a:r>
            <a:r>
              <a:rPr lang="en-US" dirty="0"/>
              <a:t>fail-over</a:t>
            </a:r>
          </a:p>
          <a:p>
            <a:r>
              <a:rPr lang="en-US" dirty="0" smtClean="0"/>
              <a:t>Simple </a:t>
            </a:r>
            <a:r>
              <a:rPr lang="en-US" dirty="0"/>
              <a:t>Java API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Map/Reduce framework</a:t>
            </a:r>
          </a:p>
          <a:p>
            <a:r>
              <a:rPr lang="en-US" dirty="0" smtClean="0"/>
              <a:t>Thrift</a:t>
            </a:r>
            <a:r>
              <a:rPr lang="en-US" dirty="0"/>
              <a:t>, Avro and REST-</a:t>
            </a:r>
            <a:r>
              <a:rPr lang="en-US" dirty="0" err="1"/>
              <a:t>ful</a:t>
            </a:r>
            <a:r>
              <a:rPr lang="en-US" dirty="0"/>
              <a:t> </a:t>
            </a:r>
            <a:r>
              <a:rPr lang="en-US" dirty="0" smtClean="0"/>
              <a:t>Web-services</a:t>
            </a:r>
          </a:p>
          <a:p>
            <a:r>
              <a:rPr lang="en-US" dirty="0"/>
              <a:t>Based on Google's </a:t>
            </a:r>
            <a:r>
              <a:rPr lang="en-US" dirty="0" err="1"/>
              <a:t>Bigtable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://labs.google.com/papers/bigtable.html</a:t>
            </a:r>
          </a:p>
          <a:p>
            <a:r>
              <a:rPr lang="en-US" dirty="0" smtClean="0"/>
              <a:t>Just </a:t>
            </a:r>
            <a:r>
              <a:rPr lang="en-US" dirty="0"/>
              <a:t>like </a:t>
            </a:r>
            <a:r>
              <a:rPr lang="en-US" dirty="0" err="1"/>
              <a:t>BigTable</a:t>
            </a:r>
            <a:r>
              <a:rPr lang="en-US" dirty="0"/>
              <a:t> is built on top of </a:t>
            </a:r>
            <a:r>
              <a:rPr lang="en-US" dirty="0" smtClean="0"/>
              <a:t>Google File </a:t>
            </a:r>
            <a:r>
              <a:rPr lang="en-US" dirty="0"/>
              <a:t>System (GFS), </a:t>
            </a:r>
            <a:r>
              <a:rPr lang="en-US" dirty="0" err="1"/>
              <a:t>HBase</a:t>
            </a:r>
            <a:r>
              <a:rPr lang="en-US" dirty="0"/>
              <a:t> is </a:t>
            </a:r>
            <a:r>
              <a:rPr lang="en-US" dirty="0" smtClean="0"/>
              <a:t>implemented on </a:t>
            </a:r>
            <a:r>
              <a:rPr lang="en-US" dirty="0"/>
              <a:t>top of HDFS</a:t>
            </a:r>
          </a:p>
        </p:txBody>
      </p:sp>
    </p:spTree>
    <p:extLst>
      <p:ext uri="{BB962C8B-B14F-4D97-AF65-F5344CB8AC3E}">
        <p14:creationId xmlns:p14="http://schemas.microsoft.com/office/powerpoint/2010/main" val="4941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HBase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28303"/>
              </p:ext>
            </p:extLst>
          </p:nvPr>
        </p:nvGraphicFramePr>
        <p:xfrm>
          <a:off x="716854" y="1155700"/>
          <a:ext cx="7700768" cy="5057272"/>
        </p:xfrm>
        <a:graphic>
          <a:graphicData uri="http://schemas.openxmlformats.org/drawingml/2006/table">
            <a:tbl>
              <a:tblPr/>
              <a:tblGrid>
                <a:gridCol w="3850384"/>
                <a:gridCol w="3850384"/>
              </a:tblGrid>
              <a:tr h="352035">
                <a:tc>
                  <a:txBody>
                    <a:bodyPr/>
                    <a:lstStyle/>
                    <a:p>
                      <a:r>
                        <a:rPr lang="en-US" sz="2000" b="1" dirty="0"/>
                        <a:t>Year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Event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6061">
                <a:tc>
                  <a:txBody>
                    <a:bodyPr/>
                    <a:lstStyle/>
                    <a:p>
                      <a:r>
                        <a:rPr lang="en-US" sz="1700" dirty="0"/>
                        <a:t>Nov 2006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Google released the paper on </a:t>
                      </a:r>
                      <a:r>
                        <a:rPr lang="en-US" sz="1700" dirty="0" err="1"/>
                        <a:t>BigTable</a:t>
                      </a:r>
                      <a:r>
                        <a:rPr lang="en-US" sz="1700" dirty="0"/>
                        <a:t>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088">
                <a:tc>
                  <a:txBody>
                    <a:bodyPr/>
                    <a:lstStyle/>
                    <a:p>
                      <a:r>
                        <a:rPr lang="en-US" sz="1700" dirty="0"/>
                        <a:t>Feb 2007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Initial </a:t>
                      </a:r>
                      <a:r>
                        <a:rPr lang="en-US" sz="1700" dirty="0" err="1"/>
                        <a:t>HBase</a:t>
                      </a:r>
                      <a:r>
                        <a:rPr lang="en-US" sz="1700" dirty="0"/>
                        <a:t> prototype was created as a </a:t>
                      </a:r>
                      <a:r>
                        <a:rPr lang="en-US" sz="1700" dirty="0" err="1"/>
                        <a:t>Hadoop</a:t>
                      </a:r>
                      <a:r>
                        <a:rPr lang="en-US" sz="1700" dirty="0"/>
                        <a:t> contribution.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088">
                <a:tc>
                  <a:txBody>
                    <a:bodyPr/>
                    <a:lstStyle/>
                    <a:p>
                      <a:r>
                        <a:rPr lang="en-US" sz="1700"/>
                        <a:t>Oct 2007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The first usable </a:t>
                      </a:r>
                      <a:r>
                        <a:rPr lang="en-US" sz="1700" dirty="0" err="1"/>
                        <a:t>HBase</a:t>
                      </a:r>
                      <a:r>
                        <a:rPr lang="en-US" sz="1700" dirty="0"/>
                        <a:t> along with </a:t>
                      </a:r>
                      <a:r>
                        <a:rPr lang="en-US" sz="1700" dirty="0" err="1"/>
                        <a:t>Hadoop</a:t>
                      </a:r>
                      <a:r>
                        <a:rPr lang="en-US" sz="1700" dirty="0"/>
                        <a:t> 0.15.0 was released.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61">
                <a:tc>
                  <a:txBody>
                    <a:bodyPr/>
                    <a:lstStyle/>
                    <a:p>
                      <a:r>
                        <a:rPr lang="en-US" sz="1700"/>
                        <a:t>Jan 2008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HBase</a:t>
                      </a:r>
                      <a:r>
                        <a:rPr lang="en-US" sz="1700" dirty="0"/>
                        <a:t> became the sub project of </a:t>
                      </a:r>
                      <a:r>
                        <a:rPr lang="en-US" sz="1700" dirty="0" err="1"/>
                        <a:t>Hadoop</a:t>
                      </a:r>
                      <a:r>
                        <a:rPr lang="en-US" sz="1700" dirty="0"/>
                        <a:t>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5">
                <a:tc>
                  <a:txBody>
                    <a:bodyPr/>
                    <a:lstStyle/>
                    <a:p>
                      <a:r>
                        <a:rPr lang="en-US" sz="1700"/>
                        <a:t>Oct 2008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HBase</a:t>
                      </a:r>
                      <a:r>
                        <a:rPr lang="en-US" sz="1700" dirty="0"/>
                        <a:t> 0.18.1 was released.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5">
                <a:tc>
                  <a:txBody>
                    <a:bodyPr/>
                    <a:lstStyle/>
                    <a:p>
                      <a:r>
                        <a:rPr lang="en-US" sz="1700"/>
                        <a:t>Jan 2009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HBase</a:t>
                      </a:r>
                      <a:r>
                        <a:rPr lang="en-US" sz="1700" dirty="0"/>
                        <a:t> 0.19.0 was released.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5">
                <a:tc>
                  <a:txBody>
                    <a:bodyPr/>
                    <a:lstStyle/>
                    <a:p>
                      <a:r>
                        <a:rPr lang="en-US" sz="1700"/>
                        <a:t>Sept 2009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HBase</a:t>
                      </a:r>
                      <a:r>
                        <a:rPr lang="en-US" sz="1700" dirty="0"/>
                        <a:t> 0.20.0 was released.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61">
                <a:tc>
                  <a:txBody>
                    <a:bodyPr/>
                    <a:lstStyle/>
                    <a:p>
                      <a:r>
                        <a:rPr lang="en-US" sz="1700" dirty="0"/>
                        <a:t>May 2010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HBase</a:t>
                      </a:r>
                      <a:r>
                        <a:rPr lang="en-US" sz="1700" dirty="0"/>
                        <a:t> became Apache top-level project.</a:t>
                      </a:r>
                    </a:p>
                  </a:txBody>
                  <a:tcPr marL="88009" marR="88009" marT="44004" marB="44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Uses </a:t>
            </a:r>
            <a:r>
              <a:rPr lang="en-US" b="1" dirty="0" err="1"/>
              <a:t>HBase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Here is a very limited list of well </a:t>
            </a:r>
            <a:r>
              <a:rPr lang="en-US" b="1" dirty="0" smtClean="0"/>
              <a:t>known names</a:t>
            </a:r>
            <a:endParaRPr lang="en-US" b="1" dirty="0"/>
          </a:p>
          <a:p>
            <a:pPr lvl="1"/>
            <a:r>
              <a:rPr lang="en-US" dirty="0" smtClean="0"/>
              <a:t>Facebook</a:t>
            </a:r>
            <a:endParaRPr lang="en-US" dirty="0"/>
          </a:p>
          <a:p>
            <a:pPr lvl="1"/>
            <a:r>
              <a:rPr lang="en-US" dirty="0" smtClean="0"/>
              <a:t>Adobe</a:t>
            </a:r>
            <a:endParaRPr lang="en-US" dirty="0"/>
          </a:p>
          <a:p>
            <a:pPr lvl="1"/>
            <a:r>
              <a:rPr lang="en-US" dirty="0" smtClean="0"/>
              <a:t>Twitter</a:t>
            </a:r>
            <a:endParaRPr lang="en-US" dirty="0"/>
          </a:p>
          <a:p>
            <a:pPr lvl="1"/>
            <a:r>
              <a:rPr lang="en-US" dirty="0" smtClean="0"/>
              <a:t>Yahoo</a:t>
            </a:r>
            <a:r>
              <a:rPr lang="en-US" dirty="0"/>
              <a:t>!</a:t>
            </a:r>
          </a:p>
          <a:p>
            <a:pPr lvl="1"/>
            <a:r>
              <a:rPr lang="en-US" dirty="0" smtClean="0"/>
              <a:t>Netflix</a:t>
            </a:r>
            <a:endParaRPr lang="en-US" dirty="0"/>
          </a:p>
          <a:p>
            <a:pPr lvl="1"/>
            <a:r>
              <a:rPr lang="en-US" dirty="0" err="1" smtClean="0"/>
              <a:t>Meetup</a:t>
            </a:r>
            <a:endParaRPr lang="en-US" dirty="0"/>
          </a:p>
          <a:p>
            <a:pPr lvl="1"/>
            <a:r>
              <a:rPr lang="en-US" dirty="0" err="1" smtClean="0"/>
              <a:t>Stumbleupon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You????</a:t>
            </a:r>
          </a:p>
        </p:txBody>
      </p:sp>
    </p:spTree>
    <p:extLst>
      <p:ext uri="{BB962C8B-B14F-4D97-AF65-F5344CB8AC3E}">
        <p14:creationId xmlns:p14="http://schemas.microsoft.com/office/powerpoint/2010/main" val="4665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</a:t>
            </a:r>
            <a:r>
              <a:rPr lang="en-US" b="1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suitable for every problem</a:t>
            </a:r>
          </a:p>
          <a:p>
            <a:pPr lvl="1"/>
            <a:r>
              <a:rPr lang="en-US" dirty="0" smtClean="0"/>
              <a:t>Compared </a:t>
            </a:r>
            <a:r>
              <a:rPr lang="en-US" dirty="0"/>
              <a:t>to RDBMs has VERY simple and limited API</a:t>
            </a:r>
          </a:p>
          <a:p>
            <a:r>
              <a:rPr lang="en-US" b="1" dirty="0" smtClean="0"/>
              <a:t>Good </a:t>
            </a:r>
            <a:r>
              <a:rPr lang="en-US" b="1" dirty="0"/>
              <a:t>for large amounts of data</a:t>
            </a:r>
          </a:p>
          <a:p>
            <a:pPr lvl="1"/>
            <a:r>
              <a:rPr lang="en-US" dirty="0" smtClean="0"/>
              <a:t>100s </a:t>
            </a:r>
            <a:r>
              <a:rPr lang="en-US" dirty="0"/>
              <a:t>of millions or billions of rows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data is too small all the records will end up on a </a:t>
            </a:r>
            <a:r>
              <a:rPr lang="en-US" dirty="0" smtClean="0"/>
              <a:t>single node </a:t>
            </a:r>
            <a:r>
              <a:rPr lang="en-US" dirty="0"/>
              <a:t>leaving the rest of the cluster idle</a:t>
            </a:r>
          </a:p>
        </p:txBody>
      </p:sp>
    </p:spTree>
    <p:extLst>
      <p:ext uri="{BB962C8B-B14F-4D97-AF65-F5344CB8AC3E}">
        <p14:creationId xmlns:p14="http://schemas.microsoft.com/office/powerpoint/2010/main" val="1233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</a:t>
            </a:r>
            <a:r>
              <a:rPr lang="en-US" b="1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Have to have enough hardware!!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the minimum 5 nodes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are multiple management daemon </a:t>
            </a:r>
            <a:r>
              <a:rPr lang="en-US" dirty="0" smtClean="0"/>
              <a:t>processes: </a:t>
            </a:r>
            <a:r>
              <a:rPr lang="en-US" dirty="0" err="1" smtClean="0"/>
              <a:t>Namenode</a:t>
            </a:r>
            <a:r>
              <a:rPr lang="en-US" dirty="0"/>
              <a:t>, </a:t>
            </a:r>
            <a:r>
              <a:rPr lang="en-US" dirty="0" err="1"/>
              <a:t>HBaseMaster</a:t>
            </a:r>
            <a:r>
              <a:rPr lang="en-US" dirty="0"/>
              <a:t>, Zookeeper, etc....</a:t>
            </a:r>
          </a:p>
          <a:p>
            <a:pPr lvl="2"/>
            <a:r>
              <a:rPr lang="en-US" dirty="0" smtClean="0"/>
              <a:t>HDFS </a:t>
            </a:r>
            <a:r>
              <a:rPr lang="en-US" dirty="0"/>
              <a:t>won't do well on anything under 5 nodes </a:t>
            </a:r>
            <a:r>
              <a:rPr lang="en-US" dirty="0" err="1" smtClean="0"/>
              <a:t>anyway;particularly</a:t>
            </a:r>
            <a:r>
              <a:rPr lang="en-US" dirty="0" smtClean="0"/>
              <a:t> </a:t>
            </a:r>
            <a:r>
              <a:rPr lang="en-US" dirty="0"/>
              <a:t>with a block replication of 3</a:t>
            </a:r>
          </a:p>
          <a:p>
            <a:pPr lvl="2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is memory and CPU intensive</a:t>
            </a:r>
          </a:p>
          <a:p>
            <a:r>
              <a:rPr lang="en-US" b="1" dirty="0" smtClean="0"/>
              <a:t>Carefully </a:t>
            </a:r>
            <a:r>
              <a:rPr lang="en-US" b="1" dirty="0"/>
              <a:t>evaluate </a:t>
            </a:r>
            <a:r>
              <a:rPr lang="en-US" b="1" dirty="0" err="1"/>
              <a:t>HBase</a:t>
            </a:r>
            <a:r>
              <a:rPr lang="en-US" b="1" dirty="0"/>
              <a:t> for mixed </a:t>
            </a:r>
            <a:r>
              <a:rPr lang="en-US" b="1" dirty="0" smtClean="0"/>
              <a:t>work loads</a:t>
            </a:r>
            <a:endParaRPr lang="en-US" b="1" dirty="0"/>
          </a:p>
          <a:p>
            <a:pPr lvl="1"/>
            <a:r>
              <a:rPr lang="en-US" dirty="0" smtClean="0"/>
              <a:t>Client </a:t>
            </a:r>
            <a:r>
              <a:rPr lang="en-US" dirty="0"/>
              <a:t>Request vs. Batch processing (Map/Reduce)</a:t>
            </a:r>
          </a:p>
          <a:p>
            <a:pPr lvl="2"/>
            <a:r>
              <a:rPr lang="en-US" dirty="0" smtClean="0"/>
              <a:t>SLAs </a:t>
            </a:r>
            <a:r>
              <a:rPr lang="en-US" dirty="0"/>
              <a:t>on client requests would need evaluation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has intermittent but large IO access</a:t>
            </a:r>
          </a:p>
          <a:p>
            <a:pPr lvl="2"/>
            <a:r>
              <a:rPr lang="en-US" dirty="0" smtClean="0"/>
              <a:t>May </a:t>
            </a:r>
            <a:r>
              <a:rPr lang="en-US" dirty="0"/>
              <a:t>affect response latency!!!</a:t>
            </a:r>
          </a:p>
        </p:txBody>
      </p:sp>
    </p:spTree>
    <p:extLst>
      <p:ext uri="{BB962C8B-B14F-4D97-AF65-F5344CB8AC3E}">
        <p14:creationId xmlns:p14="http://schemas.microsoft.com/office/powerpoint/2010/main" val="17471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4465</TotalTime>
  <Words>1949</Words>
  <Application>Microsoft Office PowerPoint</Application>
  <PresentationFormat>On-screen Show (4:3)</PresentationFormat>
  <Paragraphs>357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Times New Roman</vt:lpstr>
      <vt:lpstr>Verdana</vt:lpstr>
      <vt:lpstr>Wingdings</vt:lpstr>
      <vt:lpstr>Profile</vt:lpstr>
      <vt:lpstr>HBase</vt:lpstr>
      <vt:lpstr>Agenda</vt:lpstr>
      <vt:lpstr>Overview</vt:lpstr>
      <vt:lpstr>Overview</vt:lpstr>
      <vt:lpstr>HBase</vt:lpstr>
      <vt:lpstr>HBase History</vt:lpstr>
      <vt:lpstr>Who Uses HBase?</vt:lpstr>
      <vt:lpstr>When To Use HBase</vt:lpstr>
      <vt:lpstr>When To Use HBase</vt:lpstr>
      <vt:lpstr>When To Use HBase</vt:lpstr>
      <vt:lpstr>When NOT to Use HBase</vt:lpstr>
      <vt:lpstr>HBase Data Model</vt:lpstr>
      <vt:lpstr>HBase Data Model</vt:lpstr>
      <vt:lpstr>HBase Data Model</vt:lpstr>
      <vt:lpstr>HBase Timestamps</vt:lpstr>
      <vt:lpstr>HBase Row Keys</vt:lpstr>
      <vt:lpstr>HBase Architecture</vt:lpstr>
      <vt:lpstr>HBase Architecture</vt:lpstr>
      <vt:lpstr>Hbase Architecture</vt:lpstr>
      <vt:lpstr>HBase Architecture</vt:lpstr>
      <vt:lpstr>MasterServer</vt:lpstr>
      <vt:lpstr>Region Server</vt:lpstr>
      <vt:lpstr>Rows Distribution Between Region Servers</vt:lpstr>
      <vt:lpstr>Zookeeper</vt:lpstr>
      <vt:lpstr>Installation</vt:lpstr>
      <vt:lpstr>Installation Prerequisites</vt:lpstr>
      <vt:lpstr>Install HBase</vt:lpstr>
      <vt:lpstr>Install HBase</vt:lpstr>
      <vt:lpstr>HBase Shell</vt:lpstr>
      <vt:lpstr>HBase Shell</vt:lpstr>
      <vt:lpstr>HBase Shell – General Commands</vt:lpstr>
      <vt:lpstr>HBase Shell- DDL</vt:lpstr>
      <vt:lpstr>HBase Shell- Data Manipulation Language</vt:lpstr>
      <vt:lpstr>HBase Shell—How to start?</vt:lpstr>
      <vt:lpstr>Creating a Table using HBase Shell</vt:lpstr>
      <vt:lpstr>Other DDL Commands</vt:lpstr>
      <vt:lpstr>Shutdown HBase</vt:lpstr>
      <vt:lpstr>Create Data in HBase Table</vt:lpstr>
      <vt:lpstr>Display the inserted data</vt:lpstr>
      <vt:lpstr>Updating Data using HBase Shell</vt:lpstr>
      <vt:lpstr>Read Data</vt:lpstr>
      <vt:lpstr>Reading a Specific Column</vt:lpstr>
      <vt:lpstr>Delete data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Banerjee</dc:creator>
  <cp:lastModifiedBy>Shantanu Banerjee</cp:lastModifiedBy>
  <cp:revision>76</cp:revision>
  <dcterms:created xsi:type="dcterms:W3CDTF">2015-09-18T02:05:57Z</dcterms:created>
  <dcterms:modified xsi:type="dcterms:W3CDTF">2016-08-11T12:18:19Z</dcterms:modified>
</cp:coreProperties>
</file>