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5"/>
  </p:notesMasterIdLst>
  <p:handoutMasterIdLst>
    <p:handoutMasterId r:id="rId36"/>
  </p:handoutMasterIdLst>
  <p:sldIdLst>
    <p:sldId id="315" r:id="rId2"/>
    <p:sldId id="316" r:id="rId3"/>
    <p:sldId id="386" r:id="rId4"/>
    <p:sldId id="388" r:id="rId5"/>
    <p:sldId id="389" r:id="rId6"/>
    <p:sldId id="390" r:id="rId7"/>
    <p:sldId id="391" r:id="rId8"/>
    <p:sldId id="456" r:id="rId9"/>
    <p:sldId id="392" r:id="rId10"/>
    <p:sldId id="457" r:id="rId11"/>
    <p:sldId id="393" r:id="rId12"/>
    <p:sldId id="394" r:id="rId13"/>
    <p:sldId id="395" r:id="rId14"/>
    <p:sldId id="460" r:id="rId15"/>
    <p:sldId id="461" r:id="rId16"/>
    <p:sldId id="462" r:id="rId17"/>
    <p:sldId id="396" r:id="rId18"/>
    <p:sldId id="397" r:id="rId19"/>
    <p:sldId id="398" r:id="rId20"/>
    <p:sldId id="399" r:id="rId21"/>
    <p:sldId id="463" r:id="rId22"/>
    <p:sldId id="400" r:id="rId23"/>
    <p:sldId id="401" r:id="rId24"/>
    <p:sldId id="402" r:id="rId25"/>
    <p:sldId id="404" r:id="rId26"/>
    <p:sldId id="403" r:id="rId27"/>
    <p:sldId id="405" r:id="rId28"/>
    <p:sldId id="406" r:id="rId29"/>
    <p:sldId id="407" r:id="rId30"/>
    <p:sldId id="443" r:id="rId31"/>
    <p:sldId id="447" r:id="rId32"/>
    <p:sldId id="372" r:id="rId33"/>
    <p:sldId id="464" r:id="rId34"/>
  </p:sldIdLst>
  <p:sldSz cx="9144000" cy="6858000" type="screen4x3"/>
  <p:notesSz cx="7315200" cy="9601200"/>
  <p:defaultTextStyle>
    <a:defPPr>
      <a:defRPr lang="en-US"/>
    </a:defPPr>
    <a:lvl1pPr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mn-ea"/>
        <a:cs typeface="+mn-cs"/>
      </a:defRPr>
    </a:lvl1pPr>
    <a:lvl2pPr marL="457200"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mn-ea"/>
        <a:cs typeface="+mn-cs"/>
      </a:defRPr>
    </a:lvl2pPr>
    <a:lvl3pPr marL="914400"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mn-ea"/>
        <a:cs typeface="+mn-cs"/>
      </a:defRPr>
    </a:lvl3pPr>
    <a:lvl4pPr marL="1371600"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mn-ea"/>
        <a:cs typeface="+mn-cs"/>
      </a:defRPr>
    </a:lvl4pPr>
    <a:lvl5pPr marL="1828800"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960">
          <p15:clr>
            <a:srgbClr val="A4A3A4"/>
          </p15:clr>
        </p15:guide>
        <p15:guide id="2" orient="horz" pos="432">
          <p15:clr>
            <a:srgbClr val="A4A3A4"/>
          </p15:clr>
        </p15:guide>
        <p15:guide id="3" orient="horz" pos="336">
          <p15:clr>
            <a:srgbClr val="A4A3A4"/>
          </p15:clr>
        </p15:guide>
        <p15:guide id="4" orient="horz" pos="3744">
          <p15:clr>
            <a:srgbClr val="A4A3A4"/>
          </p15:clr>
        </p15:guide>
        <p15:guide id="5" orient="horz" pos="624">
          <p15:clr>
            <a:srgbClr val="A4A3A4"/>
          </p15:clr>
        </p15:guide>
        <p15:guide id="6" pos="2880">
          <p15:clr>
            <a:srgbClr val="A4A3A4"/>
          </p15:clr>
        </p15:guide>
        <p15:guide id="7" pos="768">
          <p15:clr>
            <a:srgbClr val="A4A3A4"/>
          </p15:clr>
        </p15:guide>
        <p15:guide id="8" pos="480">
          <p15:clr>
            <a:srgbClr val="A4A3A4"/>
          </p15:clr>
        </p15:guide>
        <p15:guide id="9" pos="384">
          <p15:clr>
            <a:srgbClr val="A4A3A4"/>
          </p15:clr>
        </p15:guide>
        <p15:guide id="10" pos="4320">
          <p15:clr>
            <a:srgbClr val="A4A3A4"/>
          </p15:clr>
        </p15:guide>
        <p15:guide id="11" pos="5376">
          <p15:clr>
            <a:srgbClr val="A4A3A4"/>
          </p15:clr>
        </p15:guide>
      </p15:sldGuideLst>
    </p:ext>
    <p:ext uri="{2D200454-40CA-4A62-9FC3-DE9A4176ACB9}">
      <p15:notesGuideLst xmlns:p15="http://schemas.microsoft.com/office/powerpoint/2012/main">
        <p15:guide id="1" orient="horz" pos="288">
          <p15:clr>
            <a:srgbClr val="A4A3A4"/>
          </p15:clr>
        </p15:guide>
        <p15:guide id="2" orient="horz" pos="3456">
          <p15:clr>
            <a:srgbClr val="A4A3A4"/>
          </p15:clr>
        </p15:guide>
        <p15:guide id="3" orient="horz" pos="3600">
          <p15:clr>
            <a:srgbClr val="A4A3A4"/>
          </p15:clr>
        </p15:guide>
        <p15:guide id="4" pos="288">
          <p15:clr>
            <a:srgbClr val="A4A3A4"/>
          </p15:clr>
        </p15:guide>
        <p15:guide id="5" pos="384">
          <p15:clr>
            <a:srgbClr val="A4A3A4"/>
          </p15:clr>
        </p15:guide>
        <p15:guide id="6" pos="480">
          <p15:clr>
            <a:srgbClr val="A4A3A4"/>
          </p15:clr>
        </p15:guide>
        <p15:guide id="7" pos="5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6600"/>
    <a:srgbClr val="FFCC66"/>
    <a:srgbClr val="CC9900"/>
    <a:srgbClr val="006699"/>
    <a:srgbClr val="FFFF00"/>
    <a:srgbClr val="00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41" autoAdjust="0"/>
    <p:restoredTop sz="98746" autoAdjust="0"/>
  </p:normalViewPr>
  <p:slideViewPr>
    <p:cSldViewPr>
      <p:cViewPr>
        <p:scale>
          <a:sx n="66" d="100"/>
          <a:sy n="66" d="100"/>
        </p:scale>
        <p:origin x="492" y="252"/>
      </p:cViewPr>
      <p:guideLst>
        <p:guide orient="horz" pos="960"/>
        <p:guide orient="horz" pos="432"/>
        <p:guide orient="horz" pos="336"/>
        <p:guide orient="horz" pos="3744"/>
        <p:guide orient="horz" pos="624"/>
        <p:guide pos="2880"/>
        <p:guide pos="768"/>
        <p:guide pos="480"/>
        <p:guide pos="384"/>
        <p:guide pos="4320"/>
        <p:guide pos="5376"/>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1800" y="84"/>
      </p:cViewPr>
      <p:guideLst>
        <p:guide orient="horz" pos="288"/>
        <p:guide orient="horz" pos="3456"/>
        <p:guide orient="horz" pos="3600"/>
        <p:guide pos="288"/>
        <p:guide pos="384"/>
        <p:guide pos="480"/>
        <p:guide pos="5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9.xml"/><Relationship Id="rId18" Type="http://schemas.openxmlformats.org/officeDocument/2006/relationships/slide" Target="slides/slide25.xml"/><Relationship Id="rId3" Type="http://schemas.openxmlformats.org/officeDocument/2006/relationships/slide" Target="slides/slide4.xml"/><Relationship Id="rId21" Type="http://schemas.openxmlformats.org/officeDocument/2006/relationships/slide" Target="slides/slide30.xml"/><Relationship Id="rId7" Type="http://schemas.openxmlformats.org/officeDocument/2006/relationships/slide" Target="slides/slide10.xml"/><Relationship Id="rId12" Type="http://schemas.openxmlformats.org/officeDocument/2006/relationships/slide" Target="slides/slide18.xml"/><Relationship Id="rId17" Type="http://schemas.openxmlformats.org/officeDocument/2006/relationships/slide" Target="slides/slide24.xml"/><Relationship Id="rId2" Type="http://schemas.openxmlformats.org/officeDocument/2006/relationships/slide" Target="slides/slide3.xml"/><Relationship Id="rId16" Type="http://schemas.openxmlformats.org/officeDocument/2006/relationships/slide" Target="slides/slide23.xml"/><Relationship Id="rId20" Type="http://schemas.openxmlformats.org/officeDocument/2006/relationships/slide" Target="slides/slide27.xml"/><Relationship Id="rId1" Type="http://schemas.openxmlformats.org/officeDocument/2006/relationships/slide" Target="slides/slide1.xml"/><Relationship Id="rId6" Type="http://schemas.openxmlformats.org/officeDocument/2006/relationships/slide" Target="slides/slide9.xml"/><Relationship Id="rId11" Type="http://schemas.openxmlformats.org/officeDocument/2006/relationships/slide" Target="slides/slide17.xml"/><Relationship Id="rId5" Type="http://schemas.openxmlformats.org/officeDocument/2006/relationships/slide" Target="slides/slide7.xml"/><Relationship Id="rId15" Type="http://schemas.openxmlformats.org/officeDocument/2006/relationships/slide" Target="slides/slide22.xml"/><Relationship Id="rId10" Type="http://schemas.openxmlformats.org/officeDocument/2006/relationships/slide" Target="slides/slide13.xml"/><Relationship Id="rId19" Type="http://schemas.openxmlformats.org/officeDocument/2006/relationships/slide" Target="slides/slide26.xml"/><Relationship Id="rId4" Type="http://schemas.openxmlformats.org/officeDocument/2006/relationships/slide" Target="slides/slide5.xml"/><Relationship Id="rId9" Type="http://schemas.openxmlformats.org/officeDocument/2006/relationships/slide" Target="slides/slide12.xml"/><Relationship Id="rId14" Type="http://schemas.openxmlformats.org/officeDocument/2006/relationships/slide" Target="slides/slide20.xml"/><Relationship Id="rId22"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l" defTabSz="966788">
              <a:spcBef>
                <a:spcPct val="0"/>
              </a:spcBef>
              <a:buClr>
                <a:srgbClr val="000000"/>
              </a:buClr>
              <a:defRPr sz="1200"/>
            </a:lvl1pPr>
          </a:lstStyle>
          <a:p>
            <a:endParaRPr lang="en-US"/>
          </a:p>
        </p:txBody>
      </p:sp>
      <p:sp>
        <p:nvSpPr>
          <p:cNvPr id="115715"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r" defTabSz="966788">
              <a:spcBef>
                <a:spcPct val="0"/>
              </a:spcBef>
              <a:buClr>
                <a:srgbClr val="000000"/>
              </a:buClr>
              <a:defRPr sz="1200"/>
            </a:lvl1pPr>
          </a:lstStyle>
          <a:p>
            <a:endParaRPr lang="en-US"/>
          </a:p>
        </p:txBody>
      </p:sp>
      <p:sp>
        <p:nvSpPr>
          <p:cNvPr id="115716"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l" defTabSz="966788">
              <a:spcBef>
                <a:spcPct val="0"/>
              </a:spcBef>
              <a:buClr>
                <a:srgbClr val="000000"/>
              </a:buClr>
              <a:defRPr sz="1200"/>
            </a:lvl1pPr>
          </a:lstStyle>
          <a:p>
            <a:endParaRPr lang="en-US"/>
          </a:p>
        </p:txBody>
      </p:sp>
      <p:sp>
        <p:nvSpPr>
          <p:cNvPr id="115717"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r" defTabSz="966788">
              <a:spcBef>
                <a:spcPct val="0"/>
              </a:spcBef>
              <a:buClr>
                <a:srgbClr val="000000"/>
              </a:buClr>
              <a:defRPr sz="1200"/>
            </a:lvl1pPr>
          </a:lstStyle>
          <a:p>
            <a:fld id="{B0CC1A0E-D6E7-4697-850C-A55F6F6B49D9}" type="slidenum">
              <a:rPr lang="en-US"/>
              <a:pPr/>
              <a:t>‹#›</a:t>
            </a:fld>
            <a:endParaRPr lang="en-US"/>
          </a:p>
        </p:txBody>
      </p:sp>
    </p:spTree>
    <p:extLst>
      <p:ext uri="{BB962C8B-B14F-4D97-AF65-F5344CB8AC3E}">
        <p14:creationId xmlns:p14="http://schemas.microsoft.com/office/powerpoint/2010/main" val="19952885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Slide_Image_Placeholder"/>
          <p:cNvSpPr>
            <a:spLocks noGrp="1" noRot="1" noChangeAspect="1" noChangeArrowheads="1" noTextEdit="1"/>
          </p:cNvSpPr>
          <p:nvPr>
            <p:ph type="sldImg" idx="2"/>
          </p:nvPr>
        </p:nvSpPr>
        <p:spPr bwMode="auto">
          <a:xfrm>
            <a:off x="536575" y="479425"/>
            <a:ext cx="6242050" cy="4681538"/>
          </a:xfrm>
          <a:prstGeom prst="rect">
            <a:avLst/>
          </a:prstGeom>
          <a:noFill/>
          <a:ln w="9525">
            <a:solidFill>
              <a:srgbClr val="000000"/>
            </a:solidFill>
            <a:miter lim="800000"/>
            <a:headEnd/>
            <a:tailEnd/>
          </a:ln>
          <a:effectLst/>
        </p:spPr>
      </p:sp>
      <p:sp>
        <p:nvSpPr>
          <p:cNvPr id="4101" name="Notes_TextBox_Placeholder"/>
          <p:cNvSpPr>
            <a:spLocks noGrp="1" noChangeArrowheads="1"/>
          </p:cNvSpPr>
          <p:nvPr>
            <p:ph type="body" sz="quarter" idx="3"/>
          </p:nvPr>
        </p:nvSpPr>
        <p:spPr bwMode="auto">
          <a:xfrm>
            <a:off x="477838" y="5400675"/>
            <a:ext cx="6359525" cy="3781425"/>
          </a:xfrm>
          <a:prstGeom prst="rect">
            <a:avLst/>
          </a:prstGeom>
          <a:noFill/>
          <a:ln w="9525">
            <a:noFill/>
            <a:miter lim="800000"/>
            <a:headEnd/>
            <a:tailEnd/>
          </a:ln>
          <a:effectLst/>
        </p:spPr>
        <p:txBody>
          <a:bodyPr vert="horz" wrap="square" lIns="13425" tIns="13425" rIns="13425" bIns="1342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6" name="Rectangle 10"/>
          <p:cNvSpPr>
            <a:spLocks noGrp="1" noChangeArrowheads="1"/>
          </p:cNvSpPr>
          <p:nvPr>
            <p:ph type="ftr" sz="quarter" idx="4"/>
          </p:nvPr>
        </p:nvSpPr>
        <p:spPr bwMode="auto">
          <a:xfrm>
            <a:off x="477838" y="9310688"/>
            <a:ext cx="6359525" cy="236537"/>
          </a:xfrm>
          <a:prstGeom prst="rect">
            <a:avLst/>
          </a:prstGeom>
          <a:noFill/>
          <a:ln w="9525">
            <a:noFill/>
            <a:miter lim="800000"/>
            <a:headEnd/>
            <a:tailEnd/>
          </a:ln>
          <a:effectLst/>
        </p:spPr>
        <p:txBody>
          <a:bodyPr vert="horz" wrap="square" lIns="95052" tIns="47526" rIns="95052" bIns="47526" numCol="1" anchor="b" anchorCtr="0" compatLnSpc="1">
            <a:prstTxWarp prst="textNoShape">
              <a:avLst/>
            </a:prstTxWarp>
          </a:bodyPr>
          <a:lstStyle>
            <a:lvl1pPr defTabSz="950913">
              <a:spcBef>
                <a:spcPct val="0"/>
              </a:spcBef>
              <a:buClrTx/>
              <a:buFontTx/>
              <a:buNone/>
              <a:defRPr sz="1100"/>
            </a:lvl1pPr>
          </a:lstStyle>
          <a:p>
            <a:r>
              <a:rPr lang="en-US" dirty="0" err="1" smtClean="0"/>
              <a:t>JBoss</a:t>
            </a:r>
            <a:r>
              <a:rPr lang="en-US" dirty="0" smtClean="0"/>
              <a:t> AS : </a:t>
            </a:r>
            <a:r>
              <a:rPr lang="en-US" dirty="0"/>
              <a:t>Administration Essentials   2 - </a:t>
            </a:r>
            <a:fld id="{88EC51F5-D303-4DDA-A548-595381E8710F}" type="slidenum">
              <a:rPr lang="en-US"/>
              <a:pPr/>
              <a:t>‹#›</a:t>
            </a:fld>
            <a:endParaRPr lang="en-US" dirty="0"/>
          </a:p>
        </p:txBody>
      </p:sp>
    </p:spTree>
    <p:extLst>
      <p:ext uri="{BB962C8B-B14F-4D97-AF65-F5344CB8AC3E}">
        <p14:creationId xmlns:p14="http://schemas.microsoft.com/office/powerpoint/2010/main" val="3974063231"/>
      </p:ext>
    </p:extLst>
  </p:cSld>
  <p:clrMap bg1="lt1" tx1="dk1" bg2="lt2" tx2="dk2" accent1="accent1" accent2="accent2" accent3="accent3" accent4="accent4" accent5="accent5" accent6="accent6" hlink="hlink" folHlink="folHlink"/>
  <p:hf hdr="0" dt="0"/>
  <p:notesStyle>
    <a:lvl1pPr algn="l" defTabSz="457200" rtl="0" fontAlgn="base">
      <a:spcBef>
        <a:spcPct val="50000"/>
      </a:spcBef>
      <a:spcAft>
        <a:spcPct val="0"/>
      </a:spcAft>
      <a:buSzPct val="100000"/>
      <a:buFont typeface="Arial" pitchFamily="34" charset="0"/>
      <a:defRPr sz="1200" b="1" kern="1200">
        <a:solidFill>
          <a:schemeClr val="tx1"/>
        </a:solidFill>
        <a:latin typeface="Arial" pitchFamily="34" charset="0"/>
        <a:ea typeface="+mn-ea"/>
        <a:cs typeface="+mn-cs"/>
      </a:defRPr>
    </a:lvl1pPr>
    <a:lvl2pPr marL="114300" algn="l" defTabSz="457200" rtl="0" fontAlgn="base">
      <a:spcBef>
        <a:spcPct val="25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457200" indent="-22860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3pPr>
    <a:lvl4pPr marL="800100" indent="-22860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4pPr>
    <a:lvl5pPr marL="914400" algn="l" defTabSz="457200" rtl="0" fontAlgn="base">
      <a:spcBef>
        <a:spcPct val="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21" name="Rectangle 13"/>
          <p:cNvSpPr>
            <a:spLocks noGrp="1" noRot="1" noChangeAspect="1" noChangeArrowheads="1" noTextEdit="1"/>
          </p:cNvSpPr>
          <p:nvPr>
            <p:ph type="sldImg"/>
          </p:nvPr>
        </p:nvSpPr>
        <p:spPr>
          <a:ln/>
        </p:spPr>
      </p:sp>
      <p:sp>
        <p:nvSpPr>
          <p:cNvPr id="145422" name="Rectangle 14"/>
          <p:cNvSpPr>
            <a:spLocks noGrp="1" noChangeArrowheads="1"/>
          </p:cNvSpPr>
          <p:nvPr>
            <p:ph type="body" idx="1"/>
          </p:nvPr>
        </p:nvSpPr>
        <p:spPr/>
        <p:txBody>
          <a:bodyPr/>
          <a:lstStyle/>
          <a:p>
            <a:r>
              <a:rPr lang="en-US"/>
              <a:t> </a:t>
            </a:r>
          </a:p>
        </p:txBody>
      </p:sp>
    </p:spTree>
    <p:extLst>
      <p:ext uri="{BB962C8B-B14F-4D97-AF65-F5344CB8AC3E}">
        <p14:creationId xmlns:p14="http://schemas.microsoft.com/office/powerpoint/2010/main" val="2541229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4D938D47-1F77-4DC8-A327-744E0FAC3663}" type="slidenum">
              <a:rPr lang="en-US"/>
              <a:pPr/>
              <a:t>10</a:t>
            </a:fld>
            <a:endParaRPr lang="en-US" dirty="0"/>
          </a:p>
        </p:txBody>
      </p:sp>
      <p:sp>
        <p:nvSpPr>
          <p:cNvPr id="569348" name="Rectangle 7172"/>
          <p:cNvSpPr>
            <a:spLocks noGrp="1" noRot="1" noChangeAspect="1" noChangeArrowheads="1" noTextEdit="1"/>
          </p:cNvSpPr>
          <p:nvPr>
            <p:ph type="sldImg"/>
          </p:nvPr>
        </p:nvSpPr>
        <p:spPr>
          <a:ln/>
        </p:spPr>
      </p:sp>
      <p:sp>
        <p:nvSpPr>
          <p:cNvPr id="569349" name="Rectangle 7173"/>
          <p:cNvSpPr>
            <a:spLocks noGrp="1" noChangeArrowheads="1"/>
          </p:cNvSpPr>
          <p:nvPr>
            <p:ph type="body" idx="1"/>
          </p:nvPr>
        </p:nvSpPr>
        <p:spPr/>
        <p:txBody>
          <a:bodyPr/>
          <a:lstStyle/>
          <a:p>
            <a:r>
              <a:rPr lang="en-US">
                <a:latin typeface="Courier New" pitchFamily="49" charset="0"/>
              </a:rPr>
              <a:t>realsimple.jsp</a:t>
            </a:r>
          </a:p>
          <a:p>
            <a:pPr lvl="1"/>
            <a:r>
              <a:rPr lang="en-US"/>
              <a:t>JavaServer Pages are a mix of plain old HTML and plain old Java plus some special tags to glue it all together.</a:t>
            </a:r>
          </a:p>
          <a:p>
            <a:pPr lvl="2"/>
            <a:r>
              <a:rPr lang="en-US" b="1"/>
              <a:t>Expression: </a:t>
            </a:r>
            <a:r>
              <a:rPr lang="en-US"/>
              <a:t>It prints out:</a:t>
            </a:r>
          </a:p>
          <a:p>
            <a:pPr lvl="4"/>
            <a:r>
              <a:rPr lang="en-US"/>
              <a:t>&lt;%= some-snippet-of-Java-code %&gt;</a:t>
            </a:r>
          </a:p>
          <a:p>
            <a:pPr lvl="4"/>
            <a:r>
              <a:rPr lang="en-US"/>
              <a:t>&lt;%= myEmployee.getName( ) %&gt;</a:t>
            </a:r>
          </a:p>
          <a:p>
            <a:pPr lvl="2"/>
            <a:r>
              <a:rPr lang="en-US" b="1"/>
              <a:t>Scriptlet: </a:t>
            </a:r>
            <a:r>
              <a:rPr lang="en-US"/>
              <a:t>It is code that runs:</a:t>
            </a:r>
          </a:p>
          <a:p>
            <a:pPr lvl="4"/>
            <a:r>
              <a:rPr lang="en-US"/>
              <a:t>&lt;% real-Java-statements %&gt;</a:t>
            </a:r>
          </a:p>
          <a:p>
            <a:pPr lvl="4"/>
            <a:r>
              <a:rPr lang="en-US"/>
              <a:t>&lt;% for (int i=0; i&lt;50; i++) {</a:t>
            </a:r>
          </a:p>
          <a:p>
            <a:pPr lvl="4"/>
            <a:r>
              <a:rPr lang="en-US"/>
              <a:t>  System.out.println(i);</a:t>
            </a:r>
          </a:p>
          <a:p>
            <a:pPr lvl="4"/>
            <a:r>
              <a:rPr lang="en-US"/>
              <a:t>  } %&gt;</a:t>
            </a:r>
          </a:p>
          <a:p>
            <a:pPr lvl="2"/>
            <a:r>
              <a:rPr lang="en-US" b="1"/>
              <a:t>Page import directive: </a:t>
            </a:r>
            <a:r>
              <a:rPr lang="en-US"/>
              <a:t>Do something at an OS file level:</a:t>
            </a:r>
          </a:p>
          <a:p>
            <a:pPr lvl="4"/>
            <a:r>
              <a:rPr lang="en-US"/>
              <a:t>&lt;%@ page import="mypackage.junk.*" %&gt;</a:t>
            </a:r>
          </a:p>
          <a:p>
            <a:pPr lvl="1"/>
            <a:r>
              <a:rPr lang="en-US"/>
              <a:t>JavaServer Pages and other related files are often packaged together into a Java Archive (JAR) or Web Archive (WAR), which is very similar to a ZIP or TAR file.</a:t>
            </a:r>
          </a:p>
        </p:txBody>
      </p:sp>
    </p:spTree>
    <p:extLst>
      <p:ext uri="{BB962C8B-B14F-4D97-AF65-F5344CB8AC3E}">
        <p14:creationId xmlns:p14="http://schemas.microsoft.com/office/powerpoint/2010/main" val="3128345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055CBEBF-288D-4AA9-BBF9-DD8075620A97}" type="slidenum">
              <a:rPr lang="en-US"/>
              <a:pPr/>
              <a:t>11</a:t>
            </a:fld>
            <a:endParaRPr lang="en-US" dirty="0"/>
          </a:p>
        </p:txBody>
      </p:sp>
      <p:sp>
        <p:nvSpPr>
          <p:cNvPr id="422914" name="Rectangle 2050"/>
          <p:cNvSpPr>
            <a:spLocks noGrp="1" noRot="1" noChangeAspect="1" noChangeArrowheads="1" noTextEdit="1"/>
          </p:cNvSpPr>
          <p:nvPr>
            <p:ph type="sldImg"/>
          </p:nvPr>
        </p:nvSpPr>
        <p:spPr>
          <a:ln/>
        </p:spPr>
      </p:sp>
      <p:sp>
        <p:nvSpPr>
          <p:cNvPr id="422915" name="Rectangle 2051"/>
          <p:cNvSpPr>
            <a:spLocks noGrp="1" noChangeArrowheads="1"/>
          </p:cNvSpPr>
          <p:nvPr>
            <p:ph type="body" idx="1"/>
          </p:nvPr>
        </p:nvSpPr>
        <p:spPr/>
        <p:txBody>
          <a:bodyPr/>
          <a:lstStyle/>
          <a:p>
            <a:r>
              <a:rPr lang="en-US" dirty="0"/>
              <a:t>Enterprise JavaBeans (EJBs)</a:t>
            </a:r>
          </a:p>
          <a:p>
            <a:pPr lvl="1"/>
            <a:r>
              <a:rPr lang="en-US" dirty="0"/>
              <a:t>EJBs make it possible for relatively new programmers to develop useful parts of highly complex, transaction-aware, and scalable enterprise applications. They also facilitate the creation of numerous front-end applications based on a common set of middleware (that is, EJBs). When you build applications using EJBs, you rely on tools such as </a:t>
            </a:r>
            <a:r>
              <a:rPr lang="en-US" dirty="0" err="1" smtClean="0"/>
              <a:t>JBoss</a:t>
            </a:r>
            <a:r>
              <a:rPr lang="en-US" dirty="0" smtClean="0"/>
              <a:t> AS </a:t>
            </a:r>
            <a:r>
              <a:rPr lang="en-US" dirty="0"/>
              <a:t>to do the hard work for you.</a:t>
            </a:r>
          </a:p>
        </p:txBody>
      </p:sp>
    </p:spTree>
    <p:extLst>
      <p:ext uri="{BB962C8B-B14F-4D97-AF65-F5344CB8AC3E}">
        <p14:creationId xmlns:p14="http://schemas.microsoft.com/office/powerpoint/2010/main" val="2922767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28DBB7A1-9DE5-4DDE-B331-268FC0451233}" type="slidenum">
              <a:rPr lang="en-US"/>
              <a:pPr/>
              <a:t>12</a:t>
            </a:fld>
            <a:endParaRPr lang="en-US" dirty="0"/>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r>
              <a:rPr lang="en-US"/>
              <a:t>Java Database Connectivity (JDBC)</a:t>
            </a:r>
          </a:p>
          <a:p>
            <a:pPr lvl="1"/>
            <a:r>
              <a:rPr lang="en-US"/>
              <a:t>The diagram shows the flow between a database and a Java application through API drivers. The JDBC specification defines an interface for Java programs to use and an interface for which database vendors can develop custom drivers. Application developers will have to learn only a single JDBC API. The JDBC API is designed to work with any JDBC driver. Any proprietary driver that is developed by a database vendor will be compatible with a JDBC program.</a:t>
            </a:r>
          </a:p>
          <a:p>
            <a:pPr lvl="1"/>
            <a:r>
              <a:rPr lang="en-US"/>
              <a:t>Oracle implements two types of JDBC drivers: </a:t>
            </a:r>
          </a:p>
          <a:p>
            <a:pPr lvl="2"/>
            <a:r>
              <a:rPr lang="en-US" b="1"/>
              <a:t>Thick</a:t>
            </a:r>
            <a:r>
              <a:rPr lang="en-US"/>
              <a:t> JDBC drivers built on top of the C-based Oracle Net client</a:t>
            </a:r>
          </a:p>
          <a:p>
            <a:pPr lvl="2"/>
            <a:r>
              <a:rPr lang="en-US" b="1"/>
              <a:t>Thin</a:t>
            </a:r>
            <a:r>
              <a:rPr lang="en-US"/>
              <a:t> (pure Java) JDBC driver to support downloadable applets</a:t>
            </a:r>
          </a:p>
          <a:p>
            <a:pPr lvl="1"/>
            <a:r>
              <a:rPr lang="en-US"/>
              <a:t>WebLogic supports Oracle’s thin drivers.</a:t>
            </a:r>
          </a:p>
          <a:p>
            <a:pPr lvl="1"/>
            <a:r>
              <a:rPr lang="en-US"/>
              <a:t>Related to JDBC is </a:t>
            </a:r>
            <a:r>
              <a:rPr lang="en-US">
                <a:latin typeface="TimesNewRoman" charset="0"/>
              </a:rPr>
              <a:t>the Java Persistence API (JPA), which provides object-to-relational persistence architecture for storing Java objects and Enterprise Java Beans (EJBs) in relational database tables.</a:t>
            </a:r>
            <a:endParaRPr lang="en-US">
              <a:solidFill>
                <a:srgbClr val="0000FF"/>
              </a:solidFill>
            </a:endParaRPr>
          </a:p>
        </p:txBody>
      </p:sp>
    </p:spTree>
    <p:extLst>
      <p:ext uri="{BB962C8B-B14F-4D97-AF65-F5344CB8AC3E}">
        <p14:creationId xmlns:p14="http://schemas.microsoft.com/office/powerpoint/2010/main" val="16803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9B4EDE33-415F-4D6C-B2D5-A2ACFAA1092A}" type="slidenum">
              <a:rPr lang="en-US"/>
              <a:pPr/>
              <a:t>13</a:t>
            </a:fld>
            <a:endParaRPr lang="en-US" dirty="0"/>
          </a:p>
        </p:txBody>
      </p:sp>
      <p:sp>
        <p:nvSpPr>
          <p:cNvPr id="427010" name="Rectangle 5122"/>
          <p:cNvSpPr>
            <a:spLocks noGrp="1" noRot="1" noChangeAspect="1" noChangeArrowheads="1" noTextEdit="1"/>
          </p:cNvSpPr>
          <p:nvPr>
            <p:ph type="sldImg"/>
          </p:nvPr>
        </p:nvSpPr>
        <p:spPr>
          <a:ln/>
        </p:spPr>
      </p:sp>
      <p:sp>
        <p:nvSpPr>
          <p:cNvPr id="427011" name="Rectangle 5123"/>
          <p:cNvSpPr>
            <a:spLocks noGrp="1" noChangeArrowheads="1"/>
          </p:cNvSpPr>
          <p:nvPr>
            <p:ph type="body" idx="1"/>
          </p:nvPr>
        </p:nvSpPr>
        <p:spPr/>
        <p:txBody>
          <a:bodyPr/>
          <a:lstStyle/>
          <a:p>
            <a:r>
              <a:rPr lang="en-US" dirty="0"/>
              <a:t>Java Naming and Directory Interface (JNDI)</a:t>
            </a:r>
          </a:p>
          <a:p>
            <a:pPr lvl="1"/>
            <a:r>
              <a:rPr lang="en-US" dirty="0"/>
              <a:t>The diagram shows the programming layers and API interfaces for managing named objects. Naming and directory services are used to hierarchically structure items that need to be made available to distributed programs. Naming and directory services provide lookup, search, and binding features to their clients. Clients can navigate the trees and contexts of a naming or directory service in search of the object they require. A variety of naming and directory services are available.</a:t>
            </a:r>
          </a:p>
          <a:p>
            <a:pPr lvl="1"/>
            <a:r>
              <a:rPr lang="en-US" dirty="0"/>
              <a:t>JNDI (pronounced “</a:t>
            </a:r>
            <a:r>
              <a:rPr lang="en-US" dirty="0" err="1"/>
              <a:t>jenn-dee</a:t>
            </a:r>
            <a:r>
              <a:rPr lang="en-US" dirty="0"/>
              <a:t>”) is an API and a standard that Java programs use to access existing naming or directory services. It is not a naming or directory service. It is merely the mapping. Different naming and directory services store objects in different ways. </a:t>
            </a:r>
            <a:r>
              <a:rPr lang="en-US" dirty="0" err="1" smtClean="0"/>
              <a:t>JBoss</a:t>
            </a:r>
            <a:r>
              <a:rPr lang="en-US" dirty="0" smtClean="0"/>
              <a:t> AS </a:t>
            </a:r>
            <a:r>
              <a:rPr lang="en-US" dirty="0"/>
              <a:t>has its own proprietary naming service that it uses to store configurable Java objects. Client programs connect to the naming service and download various Java objects that they need to use.</a:t>
            </a:r>
          </a:p>
          <a:p>
            <a:pPr lvl="1"/>
            <a:r>
              <a:rPr lang="en-US" dirty="0"/>
              <a:t>In </a:t>
            </a:r>
            <a:r>
              <a:rPr lang="en-US" dirty="0" err="1" smtClean="0"/>
              <a:t>JBoss</a:t>
            </a:r>
            <a:r>
              <a:rPr lang="en-US" dirty="0" smtClean="0"/>
              <a:t> AS, </a:t>
            </a:r>
            <a:r>
              <a:rPr lang="en-US" dirty="0"/>
              <a:t>JNDI serves as a repository and lookup service for Java EE objects, including:</a:t>
            </a:r>
          </a:p>
          <a:p>
            <a:pPr lvl="2"/>
            <a:r>
              <a:rPr lang="en-US" dirty="0"/>
              <a:t>Enterprise JavaBeans (EJB) home stubs</a:t>
            </a:r>
          </a:p>
          <a:p>
            <a:pPr lvl="2"/>
            <a:r>
              <a:rPr lang="en-US" dirty="0"/>
              <a:t>JDBC data sources</a:t>
            </a:r>
          </a:p>
          <a:p>
            <a:pPr lvl="2"/>
            <a:r>
              <a:rPr lang="en-US" dirty="0"/>
              <a:t>JMS connection factories, queues, and topics</a:t>
            </a:r>
          </a:p>
          <a:p>
            <a:pPr lvl="2"/>
            <a:r>
              <a:rPr lang="en-US" dirty="0"/>
              <a:t>Remote Method Invocation (RMI) stubs</a:t>
            </a:r>
          </a:p>
        </p:txBody>
      </p:sp>
    </p:spTree>
    <p:extLst>
      <p:ext uri="{BB962C8B-B14F-4D97-AF65-F5344CB8AC3E}">
        <p14:creationId xmlns:p14="http://schemas.microsoft.com/office/powerpoint/2010/main" val="3955885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5BF9C842-ACFC-46F4-A594-CEFCB0AAD4E4}" type="slidenum">
              <a:rPr lang="en-US"/>
              <a:pPr/>
              <a:t>14</a:t>
            </a:fld>
            <a:endParaRPr lang="en-US" dirty="0"/>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r>
              <a:rPr lang="en-US"/>
              <a:t>JNDI Tree</a:t>
            </a:r>
          </a:p>
          <a:p>
            <a:pPr lvl="1"/>
            <a:r>
              <a:rPr lang="en-US"/>
              <a:t>The terms associated with a JNDI tree include the following:</a:t>
            </a:r>
          </a:p>
          <a:p>
            <a:pPr lvl="2"/>
            <a:r>
              <a:rPr lang="en-US" b="1"/>
              <a:t>Context:</a:t>
            </a:r>
            <a:r>
              <a:rPr lang="en-US"/>
              <a:t> A node in the JNDI tree. It can contain only a list of objects and contexts.</a:t>
            </a:r>
          </a:p>
          <a:p>
            <a:pPr lvl="2"/>
            <a:r>
              <a:rPr lang="en-US" b="1"/>
              <a:t>Object:</a:t>
            </a:r>
            <a:r>
              <a:rPr lang="en-US"/>
              <a:t> A leaf in the JNDI tree, which is bound to a context. It cannot contain other objects or contexts.</a:t>
            </a:r>
          </a:p>
          <a:p>
            <a:pPr lvl="2"/>
            <a:r>
              <a:rPr lang="en-US" b="1"/>
              <a:t>Root context:</a:t>
            </a:r>
            <a:r>
              <a:rPr lang="en-US"/>
              <a:t> The context at the top in the entire tree</a:t>
            </a:r>
          </a:p>
          <a:p>
            <a:pPr lvl="2"/>
            <a:r>
              <a:rPr lang="en-US" b="1"/>
              <a:t>Initial context:</a:t>
            </a:r>
            <a:r>
              <a:rPr lang="en-US"/>
              <a:t> A context that is chosen as the starting point for all future operations </a:t>
            </a:r>
          </a:p>
          <a:p>
            <a:pPr lvl="2">
              <a:spcBef>
                <a:spcPct val="25000"/>
              </a:spcBef>
              <a:buFont typeface="Times New Roman" pitchFamily="18" charset="0"/>
              <a:buNone/>
            </a:pPr>
            <a:r>
              <a:rPr lang="en-US"/>
              <a:t>	This is somewhat like the “current directory” that you choose. It does not always have to be the root context of your directory structure. For instance, if you were to use the file system as a directory structure for JNDI, the root context would be C:\. You know this because all the directory objects are stored under this context. It does not, however, have to be the initial context. The initial context is merely the starting point that you select to traverse through the application. If you were to write a JNDI program to locate all the text files in the Windows temporary directory, the initial context might more appropriately be C:\Windows\temp instead of C:\.</a:t>
            </a:r>
          </a:p>
          <a:p>
            <a:pPr lvl="1"/>
            <a:r>
              <a:rPr lang="en-US"/>
              <a:t>Take a look at object O3 in the diagram in the slide. You bind it to two contexts: A and B. Does the object that is bound to two different contexts exist once or twice in the naming service? Or, worded differently, is the object accessed by value or by reference?</a:t>
            </a:r>
          </a:p>
        </p:txBody>
      </p:sp>
    </p:spTree>
    <p:extLst>
      <p:ext uri="{BB962C8B-B14F-4D97-AF65-F5344CB8AC3E}">
        <p14:creationId xmlns:p14="http://schemas.microsoft.com/office/powerpoint/2010/main" val="165257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45282FBC-074C-4334-BF12-E3E5795FD194}" type="slidenum">
              <a:rPr lang="en-US"/>
              <a:pPr/>
              <a:t>15</a:t>
            </a:fld>
            <a:endParaRPr lang="en-US" dirty="0"/>
          </a:p>
        </p:txBody>
      </p:sp>
      <p:sp>
        <p:nvSpPr>
          <p:cNvPr id="577538" name="Rectangle 2"/>
          <p:cNvSpPr>
            <a:spLocks noGrp="1" noChangeArrowheads="1"/>
          </p:cNvSpPr>
          <p:nvPr>
            <p:ph type="body" idx="1"/>
          </p:nvPr>
        </p:nvSpPr>
        <p:spPr>
          <a:xfrm>
            <a:off x="477838" y="473075"/>
            <a:ext cx="6359525" cy="8709025"/>
          </a:xfrm>
        </p:spPr>
        <p:txBody>
          <a:bodyPr/>
          <a:lstStyle/>
          <a:p>
            <a:r>
              <a:rPr lang="en-US"/>
              <a:t>JNDI Tree (continued)</a:t>
            </a:r>
          </a:p>
          <a:p>
            <a:pPr lvl="1"/>
            <a:r>
              <a:rPr lang="en-US"/>
              <a:t>The answer is that JNDI stores objects by value, copying them into the tree. That is, there are multiple copies in the tree. To create a “by reference” binding, you need to use the LinkRef class.</a:t>
            </a:r>
          </a:p>
          <a:p>
            <a:pPr lvl="1"/>
            <a:r>
              <a:rPr lang="en-US"/>
              <a:t>Modifying an object under a context does not change the same object that is under a different context. In the tree in the slide, object O3 actually has two instances. The first instance lives under context A, and the second under context B.</a:t>
            </a:r>
          </a:p>
        </p:txBody>
      </p:sp>
    </p:spTree>
    <p:extLst>
      <p:ext uri="{BB962C8B-B14F-4D97-AF65-F5344CB8AC3E}">
        <p14:creationId xmlns:p14="http://schemas.microsoft.com/office/powerpoint/2010/main" val="743674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43052076-A036-4D9D-A3AC-07A440AD6458}" type="slidenum">
              <a:rPr lang="en-US"/>
              <a:pPr/>
              <a:t>16</a:t>
            </a:fld>
            <a:endParaRPr lang="en-US" dirty="0"/>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r>
              <a:rPr lang="en-US"/>
              <a:t>JNDI Contexts and Subcontexts</a:t>
            </a:r>
          </a:p>
          <a:p>
            <a:pPr lvl="1"/>
            <a:r>
              <a:rPr lang="en-US"/>
              <a:t>To avoid name collisions, it is recommended to make subcontexts. Subcontexts are referenced through simple dot delimitation</a:t>
            </a:r>
            <a:r>
              <a:rPr lang="en-US">
                <a:cs typeface="Times New Roman" pitchFamily="18" charset="0"/>
              </a:rPr>
              <a:t>—</a:t>
            </a:r>
            <a:r>
              <a:rPr lang="en-US"/>
              <a:t>for example, the name </a:t>
            </a:r>
            <a:r>
              <a:rPr lang="en-US">
                <a:latin typeface="Courier New" pitchFamily="49" charset="0"/>
              </a:rPr>
              <a:t>com.oracle.examples</a:t>
            </a:r>
            <a:r>
              <a:rPr lang="en-US"/>
              <a:t> versus simply</a:t>
            </a:r>
            <a:r>
              <a:rPr lang="en-US">
                <a:latin typeface="Courier New" pitchFamily="49" charset="0"/>
              </a:rPr>
              <a:t> examples</a:t>
            </a:r>
            <a:r>
              <a:rPr lang="en-US"/>
              <a:t>. So if you have a JNDI object representing a JDBC data source such as Human Resources for Department 10 in the USA, rather than just naming it HR, you may want to name it with higher qualifiers</a:t>
            </a:r>
            <a:r>
              <a:rPr lang="en-US">
                <a:cs typeface="Times New Roman" pitchFamily="18" charset="0"/>
              </a:rPr>
              <a:t>—</a:t>
            </a:r>
            <a:r>
              <a:rPr lang="en-US"/>
              <a:t>for example, us.dept10.HR as opposed to uk.dept23.HR.</a:t>
            </a:r>
            <a:r>
              <a:rPr lang="en-US">
                <a:latin typeface="Courier New" pitchFamily="49" charset="0"/>
              </a:rPr>
              <a:t> </a:t>
            </a:r>
          </a:p>
          <a:p>
            <a:pPr lvl="1"/>
            <a:r>
              <a:rPr lang="en-US"/>
              <a:t>You cannot insert an object into the naming service unless its subcontext exists. Suppose</a:t>
            </a:r>
            <a:r>
              <a:rPr lang="en-US">
                <a:latin typeface="Courier New" pitchFamily="49" charset="0"/>
              </a:rPr>
              <a:t> </a:t>
            </a:r>
            <a:r>
              <a:rPr lang="en-US" i="1">
                <a:latin typeface="Courier New" pitchFamily="49" charset="0"/>
              </a:rPr>
              <a:t>SomeObject</a:t>
            </a:r>
            <a:r>
              <a:rPr lang="en-US" i="1"/>
              <a:t> </a:t>
            </a:r>
            <a:r>
              <a:rPr lang="en-US"/>
              <a:t>refers to an object in the </a:t>
            </a:r>
            <a:r>
              <a:rPr lang="en-US" i="1">
                <a:latin typeface="Courier New" pitchFamily="49" charset="0"/>
              </a:rPr>
              <a:t>examples</a:t>
            </a:r>
            <a:r>
              <a:rPr lang="en-US"/>
              <a:t> context, which is a subcontext of </a:t>
            </a:r>
            <a:r>
              <a:rPr lang="en-US" i="1">
                <a:latin typeface="Courier New" pitchFamily="49" charset="0"/>
              </a:rPr>
              <a:t>com.oracle</a:t>
            </a:r>
            <a:r>
              <a:rPr lang="en-US"/>
              <a:t>. In this example, you cannot bind an object named </a:t>
            </a:r>
            <a:r>
              <a:rPr lang="en-US">
                <a:latin typeface="Courier New" pitchFamily="49" charset="0"/>
              </a:rPr>
              <a:t>com.oracle.examples.ejb.SomeObject</a:t>
            </a:r>
            <a:r>
              <a:rPr lang="en-US"/>
              <a:t> unless the </a:t>
            </a:r>
            <a:r>
              <a:rPr lang="en-US" i="1">
                <a:latin typeface="Courier New" pitchFamily="49" charset="0"/>
              </a:rPr>
              <a:t>ejb</a:t>
            </a:r>
            <a:r>
              <a:rPr lang="en-US"/>
              <a:t> subcontext is first created. JNDI will not automatically create the subcontext because the name of the bound object has a subcontext listed in it.</a:t>
            </a:r>
          </a:p>
        </p:txBody>
      </p:sp>
    </p:spTree>
    <p:extLst>
      <p:ext uri="{BB962C8B-B14F-4D97-AF65-F5344CB8AC3E}">
        <p14:creationId xmlns:p14="http://schemas.microsoft.com/office/powerpoint/2010/main" val="2464649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0C96B8C1-DEC6-43C7-9DAC-1B075E6D5B62}" type="slidenum">
              <a:rPr lang="en-US"/>
              <a:pPr/>
              <a:t>17</a:t>
            </a:fld>
            <a:endParaRPr lang="en-US" dirty="0"/>
          </a:p>
        </p:txBody>
      </p:sp>
      <p:sp>
        <p:nvSpPr>
          <p:cNvPr id="429058" name="Rectangle 2"/>
          <p:cNvSpPr>
            <a:spLocks noGrp="1" noRot="1" noChangeAspect="1" noChangeArrowheads="1" noTextEdit="1"/>
          </p:cNvSpPr>
          <p:nvPr>
            <p:ph type="sldImg"/>
          </p:nvPr>
        </p:nvSpPr>
        <p:spPr>
          <a:ln/>
        </p:spPr>
      </p:sp>
      <p:sp>
        <p:nvSpPr>
          <p:cNvPr id="429059" name="Rectangle 3"/>
          <p:cNvSpPr>
            <a:spLocks noGrp="1" noChangeArrowheads="1"/>
          </p:cNvSpPr>
          <p:nvPr>
            <p:ph type="body" idx="1"/>
          </p:nvPr>
        </p:nvSpPr>
        <p:spPr/>
        <p:txBody>
          <a:bodyPr/>
          <a:lstStyle/>
          <a:p>
            <a:r>
              <a:rPr lang="en-US"/>
              <a:t>Java Transaction API (JTA)</a:t>
            </a:r>
          </a:p>
          <a:p>
            <a:pPr lvl="1"/>
            <a:r>
              <a:rPr lang="en-US"/>
              <a:t>The diagram shows the programming layers and API interfaces for managing transactions as units of work that commit or roll back together. JTA specifies standard Java interfaces between a transaction manager and the parties involved in a distributed transaction system: the resource manager, the application server, and the transactional applications. The JTA specification was developed by Sun Microsystems in cooperation with leading industry partners in the transaction processing and database system arena. JTA is meant for bean-managed persistence.</a:t>
            </a:r>
          </a:p>
          <a:p>
            <a:pPr lvl="1"/>
            <a:r>
              <a:rPr lang="en-US"/>
              <a:t>WLS also supports Java Transaction Service (JTS), which is a lower-level interface specification for transaction managers. This interface, in fact, follows the JTA specification for managing transactions in Java and also supports the Object Transaction Service (OTS) specification to provide Common Object Request Broker Architecture - Object Request Broker (CORBA ORB)</a:t>
            </a:r>
            <a:r>
              <a:rPr lang="en-US">
                <a:cs typeface="Times New Roman" pitchFamily="18" charset="0"/>
              </a:rPr>
              <a:t>–</a:t>
            </a:r>
            <a:r>
              <a:rPr lang="en-US"/>
              <a:t>type transaction management.</a:t>
            </a:r>
            <a:br>
              <a:rPr lang="en-US"/>
            </a:br>
            <a:r>
              <a:rPr lang="en-US"/>
              <a:t/>
            </a:r>
            <a:br>
              <a:rPr lang="en-US"/>
            </a:br>
            <a:endParaRPr lang="en-US"/>
          </a:p>
        </p:txBody>
      </p:sp>
    </p:spTree>
    <p:extLst>
      <p:ext uri="{BB962C8B-B14F-4D97-AF65-F5344CB8AC3E}">
        <p14:creationId xmlns:p14="http://schemas.microsoft.com/office/powerpoint/2010/main" val="2581099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3AB0E2BE-B735-45AD-A979-56D76B66FECC}" type="slidenum">
              <a:rPr lang="en-US"/>
              <a:pPr/>
              <a:t>18</a:t>
            </a:fld>
            <a:endParaRPr lang="en-US" dirty="0"/>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r>
              <a:rPr lang="en-US"/>
              <a:t>Java Message Service (JMS)</a:t>
            </a:r>
          </a:p>
          <a:p>
            <a:pPr lvl="1"/>
            <a:r>
              <a:rPr lang="en-US"/>
              <a:t>The diagram shows the programming layers and API interfaces for managing messages end to end from producers to consumers. Enterprise messaging is now recognized as an essential tool for building enterprise applications. By combining Java technology with enterprise messaging, the JMS API provides a tool for writing enterprise applications that communicate with each other asynchronously.</a:t>
            </a:r>
          </a:p>
          <a:p>
            <a:pPr lvl="1"/>
            <a:r>
              <a:rPr lang="en-US"/>
              <a:t>Enterprise messaging provides a service for the asynchronous exchange of events and business data throughout an organization. The JMS API adds to this a common API and provider framework that enables the writing of portable, message-based applications in the Java language.</a:t>
            </a:r>
          </a:p>
          <a:p>
            <a:pPr lvl="1"/>
            <a:r>
              <a:rPr lang="en-US"/>
              <a:t>The common concepts of subscriber, publisher, producer, consumer, and queues are supported by all JMS technology</a:t>
            </a:r>
            <a:r>
              <a:rPr lang="en-US">
                <a:cs typeface="Times New Roman" pitchFamily="18" charset="0"/>
              </a:rPr>
              <a:t>–</a:t>
            </a:r>
            <a:r>
              <a:rPr lang="en-US"/>
              <a:t>compliant messaging systems. The configuration decision for JMS is if and where to store messages</a:t>
            </a:r>
            <a:r>
              <a:rPr lang="en-US">
                <a:cs typeface="Times New Roman" pitchFamily="18" charset="0"/>
              </a:rPr>
              <a:t>—</a:t>
            </a:r>
            <a:r>
              <a:rPr lang="en-US"/>
              <a:t>memory, database, or plain files</a:t>
            </a:r>
            <a:r>
              <a:rPr lang="en-US">
                <a:cs typeface="Times New Roman" pitchFamily="18" charset="0"/>
              </a:rPr>
              <a:t>—</a:t>
            </a:r>
            <a:r>
              <a:rPr lang="en-US"/>
              <a:t>or not store them at all.</a:t>
            </a:r>
          </a:p>
        </p:txBody>
      </p:sp>
    </p:spTree>
    <p:extLst>
      <p:ext uri="{BB962C8B-B14F-4D97-AF65-F5344CB8AC3E}">
        <p14:creationId xmlns:p14="http://schemas.microsoft.com/office/powerpoint/2010/main" val="2743927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36FA2EC1-8755-49BC-8BAE-1A6327F6A36E}" type="slidenum">
              <a:rPr lang="en-US"/>
              <a:pPr/>
              <a:t>19</a:t>
            </a:fld>
            <a:endParaRPr lang="en-US" dirty="0"/>
          </a:p>
        </p:txBody>
      </p:sp>
      <p:sp>
        <p:nvSpPr>
          <p:cNvPr id="433154" name="Rectangle 2"/>
          <p:cNvSpPr>
            <a:spLocks noGrp="1" noRot="1" noChangeAspect="1" noChangeArrowheads="1" noTextEdit="1"/>
          </p:cNvSpPr>
          <p:nvPr>
            <p:ph type="sldImg"/>
          </p:nvPr>
        </p:nvSpPr>
        <p:spPr>
          <a:ln/>
        </p:spPr>
      </p:sp>
      <p:sp>
        <p:nvSpPr>
          <p:cNvPr id="433155" name="Rectangle 3"/>
          <p:cNvSpPr>
            <a:spLocks noGrp="1" noChangeArrowheads="1"/>
          </p:cNvSpPr>
          <p:nvPr>
            <p:ph type="body" idx="1"/>
          </p:nvPr>
        </p:nvSpPr>
        <p:spPr/>
        <p:txBody>
          <a:bodyPr/>
          <a:lstStyle/>
          <a:p>
            <a:r>
              <a:rPr lang="en-US" dirty="0"/>
              <a:t>Java Authentication and Authorization (JAAS)</a:t>
            </a:r>
          </a:p>
          <a:p>
            <a:pPr lvl="1"/>
            <a:r>
              <a:rPr lang="en-US" dirty="0"/>
              <a:t>Single sign-on is a very important authentication feature specified by JAAS because, in a heterogeneous system, many authentication systems may exist. It is not acceptable to force a user to enter multiple passwords and to synchronize these passwords. The single sign-on framework specified by JAAS solves this problem. </a:t>
            </a:r>
            <a:r>
              <a:rPr lang="en-US" dirty="0" err="1" smtClean="0"/>
              <a:t>JBoss</a:t>
            </a:r>
            <a:r>
              <a:rPr lang="en-US" dirty="0" smtClean="0"/>
              <a:t> AS </a:t>
            </a:r>
            <a:r>
              <a:rPr lang="en-US" dirty="0"/>
              <a:t>by itself does not support single sign-on currently. However, there are several ways to achieve this using the Oracle Identity Management suite.</a:t>
            </a:r>
          </a:p>
          <a:p>
            <a:pPr lvl="1"/>
            <a:r>
              <a:rPr lang="en-US" dirty="0"/>
              <a:t>With the Pluggable Authentication Module (PAM) framework, you can add multiple authentication technologies without having to change existing login services. You can use the PAM framework to integrate login services with different authentication technologies.</a:t>
            </a:r>
          </a:p>
        </p:txBody>
      </p:sp>
    </p:spTree>
    <p:extLst>
      <p:ext uri="{BB962C8B-B14F-4D97-AF65-F5344CB8AC3E}">
        <p14:creationId xmlns:p14="http://schemas.microsoft.com/office/powerpoint/2010/main" val="1154245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8C52C708-9729-4287-80BD-DFFFD64090AF}" type="slidenum">
              <a:rPr lang="en-US"/>
              <a:pPr/>
              <a:t>2</a:t>
            </a:fld>
            <a:endParaRPr lang="en-US" dirty="0"/>
          </a:p>
        </p:txBody>
      </p:sp>
      <p:sp>
        <p:nvSpPr>
          <p:cNvPr id="147474" name="Rectangle 18"/>
          <p:cNvSpPr>
            <a:spLocks noGrp="1" noRot="1" noChangeAspect="1" noChangeArrowheads="1" noTextEdit="1"/>
          </p:cNvSpPr>
          <p:nvPr>
            <p:ph type="sldImg"/>
          </p:nvPr>
        </p:nvSpPr>
        <p:spPr>
          <a:ln/>
        </p:spPr>
      </p:sp>
      <p:sp>
        <p:nvSpPr>
          <p:cNvPr id="147475" name="Rectangle 19"/>
          <p:cNvSpPr>
            <a:spLocks noGrp="1" noChangeArrowheads="1"/>
          </p:cNvSpPr>
          <p:nvPr>
            <p:ph type="body" idx="1"/>
          </p:nvPr>
        </p:nvSpPr>
        <p:spPr/>
        <p:txBody>
          <a:bodyPr/>
          <a:lstStyle/>
          <a:p>
            <a:r>
              <a:rPr lang="en-US"/>
              <a:t>Objectives</a:t>
            </a:r>
          </a:p>
          <a:p>
            <a:pPr lvl="1"/>
            <a:r>
              <a:rPr lang="en-US" b="1">
                <a:solidFill>
                  <a:schemeClr val="tx1"/>
                </a:solidFill>
              </a:rPr>
              <a:t>Scenario</a:t>
            </a:r>
          </a:p>
          <a:p>
            <a:pPr lvl="1"/>
            <a:r>
              <a:rPr lang="en-US">
                <a:solidFill>
                  <a:schemeClr val="tx1"/>
                </a:solidFill>
                <a:cs typeface="Arial" pitchFamily="34" charset="0"/>
              </a:rPr>
              <a:t>The non-IT department managers of Example Corp have asked you to put together a brief presentation outlining why you need a middle tier for computing. They grew up in the mainframe days where there was one giant host computer in the basement and many terminals connected to the host. They want to know if this middleware will help them process orders more quickly, or whether it just introduces another layer of complexity unnecessarily. Many terms have been used by Oracle marketing representatives in proposals, and some of the terms </a:t>
            </a:r>
            <a:r>
              <a:rPr lang="en-US" i="1">
                <a:solidFill>
                  <a:schemeClr val="tx1"/>
                </a:solidFill>
                <a:cs typeface="Arial" pitchFamily="34" charset="0"/>
              </a:rPr>
              <a:t>sound</a:t>
            </a:r>
            <a:r>
              <a:rPr lang="en-US">
                <a:solidFill>
                  <a:schemeClr val="tx1"/>
                </a:solidFill>
                <a:cs typeface="Arial" pitchFamily="34" charset="0"/>
              </a:rPr>
              <a:t> like terms they heard before, but in a different context, and perhaps with a different meaning. So a clarification of terms and acronyms would be in order for all involved.</a:t>
            </a:r>
            <a:endParaRPr lang="en-US">
              <a:solidFill>
                <a:srgbClr val="0000FF"/>
              </a:solidFill>
              <a:cs typeface="Arial" pitchFamily="34" charset="0"/>
            </a:endParaRPr>
          </a:p>
        </p:txBody>
      </p:sp>
    </p:spTree>
    <p:extLst>
      <p:ext uri="{BB962C8B-B14F-4D97-AF65-F5344CB8AC3E}">
        <p14:creationId xmlns:p14="http://schemas.microsoft.com/office/powerpoint/2010/main" val="25804060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1B1E4AD1-184D-4C94-86D2-F1788D204FD5}" type="slidenum">
              <a:rPr lang="en-US"/>
              <a:pPr/>
              <a:t>20</a:t>
            </a:fld>
            <a:endParaRPr lang="en-US" dirty="0"/>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pPr eaLnBrk="0" hangingPunct="0">
              <a:buFontTx/>
              <a:buNone/>
            </a:pPr>
            <a:r>
              <a:rPr lang="en-US"/>
              <a:t>Java Management Extensions (JMX)</a:t>
            </a:r>
          </a:p>
          <a:p>
            <a:pPr lvl="1" eaLnBrk="0" hangingPunct="0">
              <a:buFontTx/>
              <a:buNone/>
            </a:pPr>
            <a:r>
              <a:rPr lang="en-US"/>
              <a:t>JMX is a standard way to automate the management of devices using Java as the control language. You can compare JMX to other technologies, such as JDBC. JDBC enables a database vendor to develop a product without worrying about how the database will be accessed. All that is needed is a JDBC driver, which acts as a contract between the vendor and the clients. Similarly, the client can switch from one database to another without worrying about compatibility.</a:t>
            </a:r>
          </a:p>
          <a:p>
            <a:pPr lvl="1"/>
            <a:r>
              <a:rPr lang="en-US"/>
              <a:t>For JMX, it is a similar situation. In theory, JMX enables decoupling of the managed device from its management software. The device vendor develops the management beans (MBeans) along with its device, so clients can automate the management of the device seamlessly.</a:t>
            </a:r>
          </a:p>
          <a:p>
            <a:pPr lvl="1"/>
            <a:r>
              <a:rPr lang="en-US"/>
              <a:t>WebLogic Server uses JMX extensively internally to handle the configuration and state of the system.</a:t>
            </a:r>
          </a:p>
        </p:txBody>
      </p:sp>
    </p:spTree>
    <p:extLst>
      <p:ext uri="{BB962C8B-B14F-4D97-AF65-F5344CB8AC3E}">
        <p14:creationId xmlns:p14="http://schemas.microsoft.com/office/powerpoint/2010/main" val="2796402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01022945-7C98-44F3-B3E6-CD3C5FA0AB2F}" type="slidenum">
              <a:rPr lang="en-US"/>
              <a:pPr/>
              <a:t>21</a:t>
            </a:fld>
            <a:endParaRPr lang="en-US" dirty="0"/>
          </a:p>
        </p:txBody>
      </p:sp>
      <p:sp>
        <p:nvSpPr>
          <p:cNvPr id="582658" name="Rectangle 8194"/>
          <p:cNvSpPr>
            <a:spLocks noGrp="1" noRot="1" noChangeAspect="1" noChangeArrowheads="1" noTextEdit="1"/>
          </p:cNvSpPr>
          <p:nvPr>
            <p:ph type="sldImg"/>
          </p:nvPr>
        </p:nvSpPr>
        <p:spPr>
          <a:ln/>
        </p:spPr>
      </p:sp>
      <p:sp>
        <p:nvSpPr>
          <p:cNvPr id="582659" name="Rectangle 8195"/>
          <p:cNvSpPr>
            <a:spLocks noGrp="1" noChangeArrowheads="1"/>
          </p:cNvSpPr>
          <p:nvPr>
            <p:ph type="body" idx="1"/>
          </p:nvPr>
        </p:nvSpPr>
        <p:spPr/>
        <p:txBody>
          <a:bodyPr/>
          <a:lstStyle/>
          <a:p>
            <a:r>
              <a:rPr lang="en-US" dirty="0"/>
              <a:t>Java EE Connector Architecture (JCA)</a:t>
            </a:r>
          </a:p>
          <a:p>
            <a:pPr lvl="1"/>
            <a:r>
              <a:rPr lang="en-US" dirty="0"/>
              <a:t>Oracle’s adapters are implemented as Java EE Connector Architecture (JCA) resource adapters. JCA is a Java standard that provides a generic architecture to connect Java EE</a:t>
            </a:r>
            <a:r>
              <a:rPr lang="en-US" dirty="0">
                <a:cs typeface="Times New Roman" pitchFamily="18" charset="0"/>
              </a:rPr>
              <a:t>–</a:t>
            </a:r>
            <a:r>
              <a:rPr lang="en-US" dirty="0"/>
              <a:t>compliant application servers to Enterprise Information Systems (EIS). The current JCA version 1.5 standard supports bidirectional communication and can be deployed on any Java EE-compliant application server, including </a:t>
            </a:r>
            <a:r>
              <a:rPr lang="en-US" dirty="0" err="1" smtClean="0"/>
              <a:t>JBoss</a:t>
            </a:r>
            <a:r>
              <a:rPr lang="en-US" dirty="0" smtClean="0"/>
              <a:t> AS </a:t>
            </a:r>
            <a:r>
              <a:rPr lang="en-US" dirty="0"/>
              <a:t>and Oracle Application Server. You can use the uniform JCA APIs and contracts to programmatically connect to legacy systems instead of having to learn and use each EIS’s API or other interface mechanism. You could think of JDBC as a special kind of JCA.</a:t>
            </a:r>
          </a:p>
          <a:p>
            <a:pPr lvl="1"/>
            <a:r>
              <a:rPr lang="en-US" dirty="0"/>
              <a:t>JCA features include:</a:t>
            </a:r>
          </a:p>
          <a:p>
            <a:pPr lvl="2"/>
            <a:r>
              <a:rPr lang="en-US" dirty="0"/>
              <a:t>A set of system-level contracts between an application server and EIS</a:t>
            </a:r>
          </a:p>
          <a:p>
            <a:pPr lvl="2"/>
            <a:r>
              <a:rPr lang="en-US" dirty="0"/>
              <a:t>The Common Client Interface (CCI) that defines the API client components, which can be used to interact with the EIS through a JCA resource adapter</a:t>
            </a:r>
          </a:p>
          <a:p>
            <a:pPr lvl="2"/>
            <a:r>
              <a:rPr lang="en-US" dirty="0"/>
              <a:t>A deployment and packaging mechanism for resource adapters</a:t>
            </a:r>
          </a:p>
          <a:p>
            <a:pPr lvl="2"/>
            <a:r>
              <a:rPr lang="en-US" dirty="0"/>
              <a:t>Transaction and message inflow capabilities enabling asynchronous inbound or outbound communication, or both, with an EIS</a:t>
            </a:r>
          </a:p>
        </p:txBody>
      </p:sp>
    </p:spTree>
    <p:extLst>
      <p:ext uri="{BB962C8B-B14F-4D97-AF65-F5344CB8AC3E}">
        <p14:creationId xmlns:p14="http://schemas.microsoft.com/office/powerpoint/2010/main" val="2326233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C2D8BE76-2E62-49B9-B704-A35C4B846B32}" type="slidenum">
              <a:rPr lang="en-US"/>
              <a:pPr/>
              <a:t>22</a:t>
            </a:fld>
            <a:endParaRPr lang="en-US" dirty="0"/>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p:txBody>
          <a:bodyPr/>
          <a:lstStyle/>
          <a:p>
            <a:r>
              <a:rPr lang="en-US" dirty="0"/>
              <a:t>Client Application</a:t>
            </a:r>
          </a:p>
          <a:p>
            <a:pPr lvl="1"/>
            <a:r>
              <a:rPr lang="en-US" dirty="0"/>
              <a:t>The diagram shows a Web client interacting with an EJB container. An application client is any client that can communicate with a distributed system. These clients can be heavyweight or lightweight, based on the amount of business processing that is performed on the local client. “Heavyweight” and “lightweight” are relative terms. Some people may differ on whether a browser application such as Java Swing could be heavyweight, or whether all browser applications are by definition lightweight. Although Web clients are technically application clients, a distinction is made so that you understand the context that is being discussed (you will know that Web client instantly implies HTTP communication). The </a:t>
            </a:r>
            <a:r>
              <a:rPr lang="en-US" dirty="0" err="1"/>
              <a:t>WebService</a:t>
            </a:r>
            <a:r>
              <a:rPr lang="en-US" dirty="0"/>
              <a:t> client is running the SOAP protocol.</a:t>
            </a:r>
          </a:p>
          <a:p>
            <a:pPr lvl="1"/>
            <a:r>
              <a:rPr lang="en-US" dirty="0"/>
              <a:t>An EJB container is an environment that manages session beans (</a:t>
            </a:r>
            <a:r>
              <a:rPr lang="en-US" dirty="0" err="1"/>
              <a:t>stateful</a:t>
            </a:r>
            <a:r>
              <a:rPr lang="en-US" dirty="0"/>
              <a:t> or stateless), entity beans, and message-driven beans. </a:t>
            </a:r>
          </a:p>
          <a:p>
            <a:pPr lvl="1"/>
            <a:r>
              <a:rPr lang="en-US" b="1" dirty="0"/>
              <a:t>Note: </a:t>
            </a:r>
            <a:r>
              <a:rPr lang="en-US" dirty="0"/>
              <a:t>The </a:t>
            </a:r>
            <a:r>
              <a:rPr lang="en-US" dirty="0" err="1" smtClean="0"/>
              <a:t>JBoss</a:t>
            </a:r>
            <a:r>
              <a:rPr lang="en-US" dirty="0" smtClean="0"/>
              <a:t> AS </a:t>
            </a:r>
            <a:r>
              <a:rPr lang="en-US" dirty="0"/>
              <a:t>implementation of the Remote Method Invocation (RMI) specification uses a proprietary wire-protocol, known as T3. </a:t>
            </a:r>
            <a:r>
              <a:rPr lang="en-US" dirty="0" err="1"/>
              <a:t>JavaSoft’s</a:t>
            </a:r>
            <a:r>
              <a:rPr lang="en-US" dirty="0"/>
              <a:t> reference implementation of RMI uses a proprietary protocol called Java Remote Method Protocol (JRMP).</a:t>
            </a:r>
          </a:p>
          <a:p>
            <a:pPr lvl="1"/>
            <a:r>
              <a:rPr lang="en-US" dirty="0" err="1"/>
              <a:t>jCOM</a:t>
            </a:r>
            <a:r>
              <a:rPr lang="en-US" dirty="0"/>
              <a:t> allows bidirectional access between Java/J2EE objects and Microsoft Active X components.</a:t>
            </a:r>
          </a:p>
        </p:txBody>
      </p:sp>
    </p:spTree>
    <p:extLst>
      <p:ext uri="{BB962C8B-B14F-4D97-AF65-F5344CB8AC3E}">
        <p14:creationId xmlns:p14="http://schemas.microsoft.com/office/powerpoint/2010/main" val="601760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12F6C7C0-3C2B-4C7D-B5BC-EF72D0BC7862}" type="slidenum">
              <a:rPr lang="en-US"/>
              <a:pPr/>
              <a:t>23</a:t>
            </a:fld>
            <a:endParaRPr lang="en-US" dirty="0"/>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r>
              <a:rPr lang="en-US" dirty="0"/>
              <a:t>Web Client</a:t>
            </a:r>
          </a:p>
          <a:p>
            <a:pPr lvl="1"/>
            <a:r>
              <a:rPr lang="en-US" dirty="0"/>
              <a:t>The diagram shows a Web client interacting with a Web container. A Web client is a piece of software or computing device that communicates with a Web server over the HTTP protocol. Typically, a Web client receives HTTP packets that contain HTML pages. A browser is a piece of software that can interpret and display an HTML page in its correct format. Web clients interact with </a:t>
            </a:r>
            <a:r>
              <a:rPr lang="en-US" dirty="0" err="1" smtClean="0"/>
              <a:t>JBoss</a:t>
            </a:r>
            <a:r>
              <a:rPr lang="en-US" dirty="0" smtClean="0"/>
              <a:t> AS </a:t>
            </a:r>
            <a:r>
              <a:rPr lang="en-US" dirty="0"/>
              <a:t>by sending requests for pages. These page requests get mapped to the HTML pages, </a:t>
            </a:r>
            <a:r>
              <a:rPr lang="en-US" dirty="0" err="1"/>
              <a:t>servlets</a:t>
            </a:r>
            <a:r>
              <a:rPr lang="en-US" dirty="0"/>
              <a:t>, or JSPs that are deployed on </a:t>
            </a:r>
            <a:r>
              <a:rPr lang="en-US" dirty="0" err="1" smtClean="0"/>
              <a:t>JBoss</a:t>
            </a:r>
            <a:r>
              <a:rPr lang="en-US" dirty="0" smtClean="0"/>
              <a:t> AS. </a:t>
            </a:r>
            <a:endParaRPr lang="en-US" dirty="0"/>
          </a:p>
          <a:p>
            <a:pPr lvl="1"/>
            <a:r>
              <a:rPr lang="en-US" dirty="0"/>
              <a:t>Also, advanced Web clients can display XML pages. XML provides a more generic format for data that frees Web developers from many of the design constraints of HTML. </a:t>
            </a:r>
            <a:r>
              <a:rPr lang="en-US" dirty="0" err="1" smtClean="0"/>
              <a:t>JBoss</a:t>
            </a:r>
            <a:r>
              <a:rPr lang="en-US" dirty="0" smtClean="0"/>
              <a:t> AS </a:t>
            </a:r>
            <a:r>
              <a:rPr lang="en-US" dirty="0"/>
              <a:t>provides a wide range of services for processing XML. Do not assume that a Web client is a PC; it could be a phone or kiosk or any other kind of device.</a:t>
            </a:r>
          </a:p>
        </p:txBody>
      </p:sp>
    </p:spTree>
    <p:extLst>
      <p:ext uri="{BB962C8B-B14F-4D97-AF65-F5344CB8AC3E}">
        <p14:creationId xmlns:p14="http://schemas.microsoft.com/office/powerpoint/2010/main" val="3933634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32242FEC-6AAB-4A1C-AA0F-7F1772DFAD1E}" type="slidenum">
              <a:rPr lang="en-US"/>
              <a:pPr/>
              <a:t>24</a:t>
            </a:fld>
            <a:endParaRPr lang="en-US" dirty="0"/>
          </a:p>
        </p:txBody>
      </p:sp>
      <p:sp>
        <p:nvSpPr>
          <p:cNvPr id="441346" name="Rectangle 2"/>
          <p:cNvSpPr>
            <a:spLocks noGrp="1" noRot="1" noChangeAspect="1" noChangeArrowheads="1" noTextEdit="1"/>
          </p:cNvSpPr>
          <p:nvPr>
            <p:ph type="sldImg"/>
          </p:nvPr>
        </p:nvSpPr>
        <p:spPr>
          <a:ln/>
        </p:spPr>
      </p:sp>
      <p:sp>
        <p:nvSpPr>
          <p:cNvPr id="441347" name="Rectangle 3"/>
          <p:cNvSpPr>
            <a:spLocks noGrp="1" noChangeArrowheads="1"/>
          </p:cNvSpPr>
          <p:nvPr>
            <p:ph type="body" idx="1"/>
          </p:nvPr>
        </p:nvSpPr>
        <p:spPr/>
        <p:txBody>
          <a:bodyPr/>
          <a:lstStyle/>
          <a:p>
            <a:r>
              <a:rPr lang="en-US"/>
              <a:t>Proxy Server</a:t>
            </a:r>
          </a:p>
          <a:p>
            <a:pPr lvl="1"/>
            <a:r>
              <a:rPr lang="en-US"/>
              <a:t>The diagram shows a proxy server distributing traffic among several servers. A proxy server is a piece of software that accepts a request on behalf of a client and forwards the request onto a machine that satisfies the request. The proxy server typically maintains some sort of mapping mechanism to determine which type of client requests gets forwarded to which servers. A proxy server decouples clients from the server that provides the implementation for the client. This level of indirection gives administrators and architects a level of security and the ability to reconfigure the back-end network without impacting the existing clients.</a:t>
            </a:r>
          </a:p>
          <a:p>
            <a:pPr lvl="1"/>
            <a:r>
              <a:rPr lang="en-US"/>
              <a:t>A reverse proxy (also known as a page cache) is a form of proxy that caches page requests in memory, and then when repeat requests come for the same pages, the cache looks for recently used URLs and returns those pages without having to fetch them again. This greatly speeds up the response time. In addition, reverse proxies can have a request filter (for example, allow if match, deny if match).</a:t>
            </a:r>
          </a:p>
        </p:txBody>
      </p:sp>
    </p:spTree>
    <p:extLst>
      <p:ext uri="{BB962C8B-B14F-4D97-AF65-F5344CB8AC3E}">
        <p14:creationId xmlns:p14="http://schemas.microsoft.com/office/powerpoint/2010/main" val="1195606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F10897CF-C762-46D7-8485-6FB4F06A2318}" type="slidenum">
              <a:rPr lang="en-US"/>
              <a:pPr/>
              <a:t>25</a:t>
            </a:fld>
            <a:endParaRPr lang="en-US" dirty="0"/>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Web Server</a:t>
            </a:r>
          </a:p>
          <a:p>
            <a:pPr lvl="1"/>
            <a:r>
              <a:rPr lang="en-US" dirty="0"/>
              <a:t>A Web server is software that communicates over HTTP protocol. Modern-day Web servers are optimized for the rapid distribution of pages to many concurrent users. To accomplish this, a Web server may provide special file mappings, frequently accessed caches, or other features. Web servers also commonly handle Common Gateway Interface (CGI) requests. Many Web servers support some sort of technology in which a client-side page can invoke the operation of a server-side CGI program.</a:t>
            </a:r>
          </a:p>
          <a:p>
            <a:pPr lvl="1"/>
            <a:r>
              <a:rPr lang="en-US" dirty="0"/>
              <a:t>Web servers can also proxy a request that they receive to application servers that run the Java EE applications. </a:t>
            </a:r>
            <a:r>
              <a:rPr lang="en-US" dirty="0" err="1" smtClean="0"/>
              <a:t>JBoss</a:t>
            </a:r>
            <a:r>
              <a:rPr lang="en-US" dirty="0" smtClean="0"/>
              <a:t> AS </a:t>
            </a:r>
            <a:r>
              <a:rPr lang="en-US" dirty="0"/>
              <a:t>provides proxy plug-ins to popular Web servers that allow the Web server to proxy requests that are intended for the </a:t>
            </a:r>
            <a:r>
              <a:rPr lang="en-US" dirty="0" err="1" smtClean="0"/>
              <a:t>JBoss</a:t>
            </a:r>
            <a:r>
              <a:rPr lang="en-US" dirty="0" smtClean="0"/>
              <a:t> AS </a:t>
            </a:r>
            <a:r>
              <a:rPr lang="en-US" dirty="0"/>
              <a:t>elements. The </a:t>
            </a:r>
            <a:r>
              <a:rPr lang="en-US" dirty="0" err="1" smtClean="0"/>
              <a:t>JBoss</a:t>
            </a:r>
            <a:r>
              <a:rPr lang="en-US" dirty="0" smtClean="0"/>
              <a:t> AS </a:t>
            </a:r>
            <a:r>
              <a:rPr lang="en-US" dirty="0"/>
              <a:t>plug-in can also round-robin these requests to a variety of machines in a cluster, thereby providing a basic level of scalability. </a:t>
            </a:r>
            <a:r>
              <a:rPr lang="en-US" dirty="0" err="1"/>
              <a:t>WebLogic</a:t>
            </a:r>
            <a:r>
              <a:rPr lang="en-US" dirty="0"/>
              <a:t> Server includes a built-in Web Server. Oracle recommends the use of a separate Web Server such as Oracle HTTP Server (OHS) rather than the built-in Web server of </a:t>
            </a:r>
            <a:r>
              <a:rPr lang="en-US" dirty="0" err="1"/>
              <a:t>WebLogic</a:t>
            </a:r>
            <a:r>
              <a:rPr lang="en-US" dirty="0"/>
              <a:t> Server.</a:t>
            </a:r>
          </a:p>
        </p:txBody>
      </p:sp>
    </p:spTree>
    <p:extLst>
      <p:ext uri="{BB962C8B-B14F-4D97-AF65-F5344CB8AC3E}">
        <p14:creationId xmlns:p14="http://schemas.microsoft.com/office/powerpoint/2010/main" val="3347922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DB2A99AE-0CDA-49E9-8F9E-4EF1DDF1EDB3}" type="slidenum">
              <a:rPr lang="en-US"/>
              <a:pPr/>
              <a:t>26</a:t>
            </a:fld>
            <a:endParaRPr lang="en-US" dirty="0"/>
          </a:p>
        </p:txBody>
      </p:sp>
      <p:sp>
        <p:nvSpPr>
          <p:cNvPr id="443394" name="Rectangle 1026"/>
          <p:cNvSpPr>
            <a:spLocks noGrp="1" noRot="1" noChangeAspect="1" noChangeArrowheads="1" noTextEdit="1"/>
          </p:cNvSpPr>
          <p:nvPr>
            <p:ph type="sldImg"/>
          </p:nvPr>
        </p:nvSpPr>
        <p:spPr>
          <a:ln/>
        </p:spPr>
      </p:sp>
      <p:sp>
        <p:nvSpPr>
          <p:cNvPr id="443395" name="Rectangle 1027"/>
          <p:cNvSpPr>
            <a:spLocks noGrp="1" noChangeArrowheads="1"/>
          </p:cNvSpPr>
          <p:nvPr>
            <p:ph type="body" idx="1"/>
          </p:nvPr>
        </p:nvSpPr>
        <p:spPr/>
        <p:txBody>
          <a:bodyPr/>
          <a:lstStyle/>
          <a:p>
            <a:r>
              <a:rPr lang="en-US"/>
              <a:t>Firewalls</a:t>
            </a:r>
          </a:p>
          <a:p>
            <a:pPr lvl="1"/>
            <a:r>
              <a:rPr lang="en-US"/>
              <a:t>The diagram shows a firewall passing and blocking certain traffic</a:t>
            </a:r>
            <a:r>
              <a:rPr lang="en-US">
                <a:cs typeface="Times New Roman" pitchFamily="18" charset="0"/>
              </a:rPr>
              <a:t>—</a:t>
            </a:r>
            <a:r>
              <a:rPr lang="en-US"/>
              <a:t>in this case, Web traffic. Firewalls are a security measure. Typically, your client’s equipment is behind a firewall and your Web server is behind another firewall. Often, in large applications, there is a firewall between your Web server and your application server. Physically, a firewall is often part of an IP router.</a:t>
            </a:r>
          </a:p>
        </p:txBody>
      </p:sp>
    </p:spTree>
    <p:extLst>
      <p:ext uri="{BB962C8B-B14F-4D97-AF65-F5344CB8AC3E}">
        <p14:creationId xmlns:p14="http://schemas.microsoft.com/office/powerpoint/2010/main" val="791897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D227A441-D141-4E88-A2D6-D0221ED7DA83}" type="slidenum">
              <a:rPr lang="en-US"/>
              <a:pPr/>
              <a:t>27</a:t>
            </a:fld>
            <a:endParaRPr lang="en-US" dirty="0"/>
          </a:p>
        </p:txBody>
      </p:sp>
      <p:sp>
        <p:nvSpPr>
          <p:cNvPr id="447490" name="Rectangle 2"/>
          <p:cNvSpPr>
            <a:spLocks noGrp="1" noRot="1" noChangeAspect="1" noChangeArrowheads="1" noTextEdit="1"/>
          </p:cNvSpPr>
          <p:nvPr>
            <p:ph type="sldImg"/>
          </p:nvPr>
        </p:nvSpPr>
        <p:spPr>
          <a:ln/>
        </p:spPr>
      </p:sp>
      <p:sp>
        <p:nvSpPr>
          <p:cNvPr id="447491" name="Rectangle 3"/>
          <p:cNvSpPr>
            <a:spLocks noGrp="1" noChangeArrowheads="1"/>
          </p:cNvSpPr>
          <p:nvPr>
            <p:ph type="body" idx="1"/>
          </p:nvPr>
        </p:nvSpPr>
        <p:spPr/>
        <p:txBody>
          <a:bodyPr/>
          <a:lstStyle/>
          <a:p>
            <a:r>
              <a:rPr lang="en-US"/>
              <a:t>Application Servers</a:t>
            </a:r>
          </a:p>
          <a:p>
            <a:pPr lvl="1"/>
            <a:r>
              <a:rPr lang="en-US"/>
              <a:t>The diagram shows WebLogic Server with several containers and services as blocks. An application server is software that can service the requests of applications. You can think of an application server as the CPU for a large distributed system. An application server is a coordinator, facilitator, supporter, and manager of the distributed architecture activities of a distributed system. To perform these tasks, popular application servers have support for components, CGI programs, message-oriented middleware, transaction monitoring, persistence management, timing services, email support, and many other technologies that an enterprise application may require for full-featured support.</a:t>
            </a:r>
          </a:p>
        </p:txBody>
      </p:sp>
    </p:spTree>
    <p:extLst>
      <p:ext uri="{BB962C8B-B14F-4D97-AF65-F5344CB8AC3E}">
        <p14:creationId xmlns:p14="http://schemas.microsoft.com/office/powerpoint/2010/main" val="604962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8CEB37B2-34F0-485D-80B5-80730533EA13}" type="slidenum">
              <a:rPr lang="en-US"/>
              <a:pPr/>
              <a:t>28</a:t>
            </a:fld>
            <a:endParaRPr lang="en-US" dirty="0"/>
          </a:p>
        </p:txBody>
      </p:sp>
      <p:sp>
        <p:nvSpPr>
          <p:cNvPr id="449538" name="Rectangle 2"/>
          <p:cNvSpPr>
            <a:spLocks noGrp="1" noRot="1" noChangeAspect="1" noChangeArrowheads="1" noTextEdit="1"/>
          </p:cNvSpPr>
          <p:nvPr>
            <p:ph type="sldImg"/>
          </p:nvPr>
        </p:nvSpPr>
        <p:spPr>
          <a:ln/>
        </p:spPr>
      </p:sp>
      <p:sp>
        <p:nvSpPr>
          <p:cNvPr id="449539" name="Rectangle 3"/>
          <p:cNvSpPr>
            <a:spLocks noGrp="1" noChangeArrowheads="1"/>
          </p:cNvSpPr>
          <p:nvPr>
            <p:ph type="body" idx="1"/>
          </p:nvPr>
        </p:nvSpPr>
        <p:spPr/>
        <p:txBody>
          <a:bodyPr/>
          <a:lstStyle/>
          <a:p>
            <a:r>
              <a:rPr lang="en-US"/>
              <a:t>Web Application Server Configuration</a:t>
            </a:r>
          </a:p>
          <a:p>
            <a:pPr lvl="1"/>
            <a:r>
              <a:rPr lang="en-US"/>
              <a:t>The slide shows all the previous components together in one block diagram: clients, firewalls, Web servers, plug-ins, and applications servers. In this environment, you see the usual invisible firewalls. Often, your client has one and your Web server usually has one. Presuming that you have relatively sensitive data in your application server, you probably would add another firewall to further isolate your enterprise data.</a:t>
            </a:r>
          </a:p>
        </p:txBody>
      </p:sp>
    </p:spTree>
    <p:extLst>
      <p:ext uri="{BB962C8B-B14F-4D97-AF65-F5344CB8AC3E}">
        <p14:creationId xmlns:p14="http://schemas.microsoft.com/office/powerpoint/2010/main" val="1254627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B216B0F7-06E2-4882-A33F-C5B437862597}" type="slidenum">
              <a:rPr lang="en-US"/>
              <a:pPr/>
              <a:t>29</a:t>
            </a:fld>
            <a:endParaRPr lang="en-US" dirty="0"/>
          </a:p>
        </p:txBody>
      </p:sp>
      <p:sp>
        <p:nvSpPr>
          <p:cNvPr id="451586" name="Rectangle 2"/>
          <p:cNvSpPr>
            <a:spLocks noGrp="1" noRot="1" noChangeAspect="1" noChangeArrowheads="1" noTextEdit="1"/>
          </p:cNvSpPr>
          <p:nvPr>
            <p:ph type="sldImg"/>
          </p:nvPr>
        </p:nvSpPr>
        <p:spPr>
          <a:ln/>
        </p:spPr>
      </p:sp>
      <p:sp>
        <p:nvSpPr>
          <p:cNvPr id="451587" name="Rectangle 3"/>
          <p:cNvSpPr>
            <a:spLocks noGrp="1" noChangeArrowheads="1"/>
          </p:cNvSpPr>
          <p:nvPr>
            <p:ph type="body" idx="1"/>
          </p:nvPr>
        </p:nvSpPr>
        <p:spPr/>
        <p:txBody>
          <a:bodyPr/>
          <a:lstStyle/>
          <a:p>
            <a:r>
              <a:rPr lang="en-US"/>
              <a:t>Application Server Configuration</a:t>
            </a:r>
          </a:p>
          <a:p>
            <a:pPr lvl="1"/>
            <a:r>
              <a:rPr lang="en-US"/>
              <a:t>The slide shows all the previous components together in one block diagram: clients, firewalls, applications servers, and databases. Here, you see that there are still applications that do not run on browsers. They use the World Wide Web infrastructure to access your application server but they probably get to your server via some EJB that is exposed through a registry. The same service is available to local clients as well.</a:t>
            </a:r>
          </a:p>
          <a:p>
            <a:pPr lvl="1"/>
            <a:r>
              <a:rPr lang="en-US"/>
              <a:t>Firewalls, which normally are not shown in these diagrams, are shown here to emphasize that you cannot rely on just any protocol making a round trip through the system. That is why you have HTTP tunneling where other protocols are encapsulated in an HTTP wrapper so that they can get past the firewalls.</a:t>
            </a:r>
          </a:p>
        </p:txBody>
      </p:sp>
    </p:spTree>
    <p:extLst>
      <p:ext uri="{BB962C8B-B14F-4D97-AF65-F5344CB8AC3E}">
        <p14:creationId xmlns:p14="http://schemas.microsoft.com/office/powerpoint/2010/main" val="3884656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948D4A36-5B5B-41E8-9CF3-1BC1D02F59B9}" type="slidenum">
              <a:rPr lang="en-US"/>
              <a:pPr/>
              <a:t>3</a:t>
            </a:fld>
            <a:endParaRPr lang="en-US" dirty="0"/>
          </a:p>
        </p:txBody>
      </p:sp>
      <p:sp>
        <p:nvSpPr>
          <p:cNvPr id="408580" name="Rectangle 3076"/>
          <p:cNvSpPr>
            <a:spLocks noGrp="1" noRot="1" noChangeAspect="1" noChangeArrowheads="1" noTextEdit="1"/>
          </p:cNvSpPr>
          <p:nvPr>
            <p:ph type="sldImg"/>
          </p:nvPr>
        </p:nvSpPr>
        <p:spPr>
          <a:ln/>
        </p:spPr>
      </p:sp>
      <p:sp>
        <p:nvSpPr>
          <p:cNvPr id="408581" name="Rectangle 3077"/>
          <p:cNvSpPr>
            <a:spLocks noGrp="1" noChangeArrowheads="1"/>
          </p:cNvSpPr>
          <p:nvPr>
            <p:ph type="body" idx="1"/>
          </p:nvPr>
        </p:nvSpPr>
        <p:spPr/>
        <p:txBody>
          <a:bodyPr/>
          <a:lstStyle/>
          <a:p>
            <a:r>
              <a:rPr lang="en-US"/>
              <a:t>Distributed Systems</a:t>
            </a:r>
          </a:p>
          <a:p>
            <a:pPr lvl="1"/>
            <a:r>
              <a:rPr lang="en-US"/>
              <a:t>The main goal of distributed systems is to better manage the complexity and resulting cost of providing highly available, scalable, and maintainable systems. Distributed systems can achieve these objectives by using many, more simple and self-contained systems that work together to perform the same functions as a single system that does everything.</a:t>
            </a:r>
          </a:p>
          <a:p>
            <a:pPr lvl="2"/>
            <a:r>
              <a:rPr lang="en-US" i="1"/>
              <a:t>Availability</a:t>
            </a:r>
            <a:r>
              <a:rPr lang="en-US"/>
              <a:t> is a measure of a system’s ability to actively process client requests.</a:t>
            </a:r>
          </a:p>
          <a:p>
            <a:pPr lvl="2"/>
            <a:r>
              <a:rPr lang="en-US" i="1"/>
              <a:t>High availability</a:t>
            </a:r>
            <a:r>
              <a:rPr lang="en-US"/>
              <a:t> requires that a system is up and running as close to 24/7/365 as possible.</a:t>
            </a:r>
          </a:p>
          <a:p>
            <a:pPr lvl="2"/>
            <a:r>
              <a:rPr lang="en-US" i="1"/>
              <a:t>High availability</a:t>
            </a:r>
            <a:r>
              <a:rPr lang="en-US"/>
              <a:t> is achieved using load balancing and failover techniques.</a:t>
            </a:r>
          </a:p>
          <a:p>
            <a:pPr lvl="1"/>
            <a:r>
              <a:rPr lang="en-US"/>
              <a:t>The 24/7/365 availability is needed by applications such as ATM banking, stock and commodities trading, and e-commerce.</a:t>
            </a:r>
          </a:p>
          <a:p>
            <a:pPr lvl="1"/>
            <a:r>
              <a:rPr lang="en-US"/>
              <a:t>When a business grows beyond the available equipment, it is easier and more cost effective to add system components than replace the old ones. Distributed systems outshine in this context because they rely on independent system components that can be added or removed depending on the demands on the overall system.</a:t>
            </a:r>
          </a:p>
          <a:p>
            <a:pPr lvl="1"/>
            <a:r>
              <a:rPr lang="en-US"/>
              <a:t>This approach has the added advantage of lowering the initial costs of a new system because there is no need to purchase a big system up front that scales later. The costs can be deferred until the demands on the system warrant them (that is, you can purchase new system components as needed).</a:t>
            </a:r>
          </a:p>
        </p:txBody>
      </p:sp>
    </p:spTree>
    <p:extLst>
      <p:ext uri="{BB962C8B-B14F-4D97-AF65-F5344CB8AC3E}">
        <p14:creationId xmlns:p14="http://schemas.microsoft.com/office/powerpoint/2010/main" val="300495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DCC05D8D-8364-4688-8097-A99F1DB169E2}" type="slidenum">
              <a:rPr lang="en-US"/>
              <a:pPr/>
              <a:t>30</a:t>
            </a:fld>
            <a:endParaRPr lang="en-US" dirty="0"/>
          </a:p>
        </p:txBody>
      </p:sp>
      <p:sp>
        <p:nvSpPr>
          <p:cNvPr id="525314" name="Rectangle 2"/>
          <p:cNvSpPr>
            <a:spLocks noGrp="1" noRot="1" noChangeAspect="1" noChangeArrowheads="1" noTextEdit="1"/>
          </p:cNvSpPr>
          <p:nvPr>
            <p:ph type="sldImg"/>
          </p:nvPr>
        </p:nvSpPr>
        <p:spPr>
          <a:xfrm>
            <a:off x="534988" y="479425"/>
            <a:ext cx="6242050" cy="4681538"/>
          </a:xfrm>
          <a:ln/>
        </p:spPr>
      </p:sp>
      <p:sp>
        <p:nvSpPr>
          <p:cNvPr id="525315" name="Rectangle 3"/>
          <p:cNvSpPr>
            <a:spLocks noGrp="1" noChangeArrowheads="1"/>
          </p:cNvSpPr>
          <p:nvPr>
            <p:ph type="body" idx="1"/>
          </p:nvPr>
        </p:nvSpPr>
        <p:spPr>
          <a:xfrm>
            <a:off x="477838" y="5400675"/>
            <a:ext cx="6359525" cy="3663950"/>
          </a:xfrm>
        </p:spPr>
        <p:txBody>
          <a:bodyPr/>
          <a:lstStyle/>
          <a:p>
            <a:r>
              <a:rPr lang="en-US" dirty="0"/>
              <a:t>Answer: 1</a:t>
            </a:r>
          </a:p>
          <a:p>
            <a:pPr lvl="1"/>
            <a:r>
              <a:rPr lang="en-US" dirty="0"/>
              <a:t>You can use Sun JDK, </a:t>
            </a:r>
            <a:r>
              <a:rPr lang="en-US" dirty="0" err="1"/>
              <a:t>JRockit</a:t>
            </a:r>
            <a:r>
              <a:rPr lang="en-US" dirty="0"/>
              <a:t>, or any other JDK 1.6 with </a:t>
            </a:r>
            <a:r>
              <a:rPr lang="en-US" dirty="0" err="1" smtClean="0"/>
              <a:t>JBoss</a:t>
            </a:r>
            <a:r>
              <a:rPr lang="en-US" dirty="0" smtClean="0"/>
              <a:t> AS.</a:t>
            </a:r>
            <a:endParaRPr lang="en-US" dirty="0"/>
          </a:p>
        </p:txBody>
      </p:sp>
    </p:spTree>
    <p:extLst>
      <p:ext uri="{BB962C8B-B14F-4D97-AF65-F5344CB8AC3E}">
        <p14:creationId xmlns:p14="http://schemas.microsoft.com/office/powerpoint/2010/main" val="2718748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38D0EDEE-B29A-4D90-AA89-593D4086CB18}" type="slidenum">
              <a:rPr lang="en-US"/>
              <a:pPr/>
              <a:t>31</a:t>
            </a:fld>
            <a:endParaRPr lang="en-US" dirty="0"/>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27202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6597B180-649B-4CB7-B50B-E1388DA04438}" type="slidenum">
              <a:rPr lang="en-US"/>
              <a:pPr/>
              <a:t>32</a:t>
            </a:fld>
            <a:endParaRPr lang="en-US" dirty="0"/>
          </a:p>
        </p:txBody>
      </p:sp>
      <p:sp>
        <p:nvSpPr>
          <p:cNvPr id="291844" name="Rectangle 4"/>
          <p:cNvSpPr>
            <a:spLocks noGrp="1" noRot="1" noChangeAspect="1" noChangeArrowheads="1" noTextEdit="1"/>
          </p:cNvSpPr>
          <p:nvPr>
            <p:ph type="sldImg"/>
          </p:nvPr>
        </p:nvSpPr>
        <p:spPr>
          <a:ln/>
        </p:spPr>
      </p:sp>
      <p:sp>
        <p:nvSpPr>
          <p:cNvPr id="291845" name="Rectangle 5"/>
          <p:cNvSpPr>
            <a:spLocks noGrp="1" noChangeArrowheads="1"/>
          </p:cNvSpPr>
          <p:nvPr>
            <p:ph type="body" idx="1"/>
          </p:nvPr>
        </p:nvSpPr>
        <p:spPr/>
        <p:txBody>
          <a:bodyPr/>
          <a:lstStyle/>
          <a:p>
            <a:r>
              <a:rPr lang="en-US"/>
              <a:t>Practice 2 Overview: Defining Terminology and Architecture</a:t>
            </a:r>
          </a:p>
          <a:p>
            <a:pPr lvl="1"/>
            <a:r>
              <a:rPr lang="en-US"/>
              <a:t>There is no practice for this lesson.</a:t>
            </a:r>
          </a:p>
        </p:txBody>
      </p:sp>
    </p:spTree>
    <p:extLst>
      <p:ext uri="{BB962C8B-B14F-4D97-AF65-F5344CB8AC3E}">
        <p14:creationId xmlns:p14="http://schemas.microsoft.com/office/powerpoint/2010/main" val="4471618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4707" name="Rectangle 1027"/>
          <p:cNvSpPr>
            <a:spLocks noGrp="1" noChangeArrowheads="1"/>
          </p:cNvSpPr>
          <p:nvPr>
            <p:ph type="body" idx="1"/>
          </p:nvPr>
        </p:nvSpPr>
        <p:spPr>
          <a:xfrm>
            <a:off x="477838" y="457200"/>
            <a:ext cx="6359525" cy="8724900"/>
          </a:xfrm>
        </p:spPr>
        <p:txBody>
          <a:bodyPr/>
          <a:lstStyle/>
          <a:p>
            <a:endParaRPr lang="en-US"/>
          </a:p>
        </p:txBody>
      </p:sp>
    </p:spTree>
    <p:extLst>
      <p:ext uri="{BB962C8B-B14F-4D97-AF65-F5344CB8AC3E}">
        <p14:creationId xmlns:p14="http://schemas.microsoft.com/office/powerpoint/2010/main" val="3871645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F518B2A9-7DAA-44D8-9DCA-2E210CAA43DD}" type="slidenum">
              <a:rPr lang="en-US"/>
              <a:pPr/>
              <a:t>4</a:t>
            </a:fld>
            <a:endParaRPr lang="en-US" dirty="0"/>
          </a:p>
        </p:txBody>
      </p:sp>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p:txBody>
          <a:bodyPr/>
          <a:lstStyle/>
          <a:p>
            <a:r>
              <a:rPr lang="en-US"/>
              <a:t>How Standards Help</a:t>
            </a:r>
          </a:p>
          <a:p>
            <a:pPr lvl="1"/>
            <a:r>
              <a:rPr lang="en-US"/>
              <a:t>Many advantages of distributed systems come from the standardization of the hardware and software components that they are built on. The underlying complexity may not go away, but by having standards in different areas, many problems can be handled separately. For example, network standards have made communication between machines in a distributed system much easier, not because networking became any easier, but because you no longer have to manage all the complexity.</a:t>
            </a:r>
          </a:p>
          <a:p>
            <a:pPr lvl="1"/>
            <a:r>
              <a:rPr lang="en-US"/>
              <a:t>Software standards that deal with the complexities of application development are also very important because they can provide you with the same benefits at a higher level. They make it possible to focus on business-specific application components by removing many of the complexities associated with the underlying application infrastructure.</a:t>
            </a:r>
          </a:p>
        </p:txBody>
      </p:sp>
    </p:spTree>
    <p:extLst>
      <p:ext uri="{BB962C8B-B14F-4D97-AF65-F5344CB8AC3E}">
        <p14:creationId xmlns:p14="http://schemas.microsoft.com/office/powerpoint/2010/main" val="3837997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4DFEED68-EC96-408C-8B3B-A2DF9690DD74}" type="slidenum">
              <a:rPr lang="en-US"/>
              <a:pPr/>
              <a:t>5</a:t>
            </a:fld>
            <a:endParaRPr lang="en-US" dirty="0"/>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r>
              <a:rPr lang="en-US" dirty="0"/>
              <a:t>Java EE Standard</a:t>
            </a:r>
          </a:p>
          <a:p>
            <a:pPr lvl="1"/>
            <a:r>
              <a:rPr lang="en-US" dirty="0"/>
              <a:t>Java Platform Enterprise Edition 5 (Java EE, formerly known as J2EE), developed by Sun Microsystems, is a superset of the Java Platform Standard Edition (SE) 6 Java Development Kit (JDK). Java SE’s product version number is 6 and the developer version number is 1.6.0. SE is primarily concerned with the Java Virtual Machine (JVM), whereas EE is primarily concerned with the application server or container.</a:t>
            </a:r>
          </a:p>
          <a:p>
            <a:pPr lvl="1"/>
            <a:r>
              <a:rPr lang="en-US" dirty="0" err="1" smtClean="0"/>
              <a:t>JBoss</a:t>
            </a:r>
            <a:r>
              <a:rPr lang="en-US" dirty="0" smtClean="0"/>
              <a:t> AS </a:t>
            </a:r>
            <a:r>
              <a:rPr lang="en-US" dirty="0"/>
              <a:t>(WLS) is an application server that provides an implementation of the Java EE specification. By supporting all the specifications of Java EE, </a:t>
            </a:r>
            <a:r>
              <a:rPr lang="en-US" dirty="0" err="1" smtClean="0"/>
              <a:t>JBoss</a:t>
            </a:r>
            <a:r>
              <a:rPr lang="en-US" dirty="0" smtClean="0"/>
              <a:t> AS </a:t>
            </a:r>
            <a:r>
              <a:rPr lang="en-US" dirty="0"/>
              <a:t>can provide a scalable, fault-tolerant environment for the compliant applications to execute within. By standardizing the process for how pieces of software are developed, the Java EE specification has paved the way for companies such as Oracle to create application servers that automate many of the complicated distribution services that you had to tackle yourself in the past.</a:t>
            </a:r>
            <a:endParaRPr lang="en-US" dirty="0">
              <a:solidFill>
                <a:srgbClr val="0000FF"/>
              </a:solidFill>
            </a:endParaRPr>
          </a:p>
        </p:txBody>
      </p:sp>
    </p:spTree>
    <p:extLst>
      <p:ext uri="{BB962C8B-B14F-4D97-AF65-F5344CB8AC3E}">
        <p14:creationId xmlns:p14="http://schemas.microsoft.com/office/powerpoint/2010/main" val="963476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9A48B500-1948-435D-9935-A6974B2AB161}" type="slidenum">
              <a:rPr lang="en-US"/>
              <a:pPr/>
              <a:t>6</a:t>
            </a:fld>
            <a:endParaRPr lang="en-US" dirty="0"/>
          </a:p>
        </p:txBody>
      </p:sp>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p:txBody>
          <a:bodyPr/>
          <a:lstStyle/>
          <a:p>
            <a:r>
              <a:rPr lang="en-US"/>
              <a:t>Java EE Architecture</a:t>
            </a:r>
          </a:p>
          <a:p>
            <a:pPr lvl="1"/>
            <a:r>
              <a:rPr lang="en-US"/>
              <a:t>The graphic in the slide shows the general architecture that must be supported by a Java EE platform. Sun Microsystems has defined a specification for classifying the entire platform and application servers as Java EE compliant. </a:t>
            </a:r>
          </a:p>
          <a:p>
            <a:pPr lvl="1"/>
            <a:r>
              <a:rPr lang="en-US"/>
              <a:t>The Java EE platform consists of the following:</a:t>
            </a:r>
          </a:p>
          <a:p>
            <a:pPr lvl="2"/>
            <a:r>
              <a:rPr lang="en-US"/>
              <a:t>Application components, including application clients, applets, servlets and JSPs, and EJBs</a:t>
            </a:r>
          </a:p>
          <a:p>
            <a:pPr lvl="2"/>
            <a:r>
              <a:rPr lang="en-US"/>
              <a:t>Containers that provide run-time support for the components</a:t>
            </a:r>
          </a:p>
          <a:p>
            <a:pPr lvl="2"/>
            <a:r>
              <a:rPr lang="en-US"/>
              <a:t>Resource manager drivers that implement network connectivity to an external resource manager</a:t>
            </a:r>
          </a:p>
          <a:p>
            <a:pPr lvl="2"/>
            <a:r>
              <a:rPr lang="en-US"/>
              <a:t>A database that is used for storing business data</a:t>
            </a:r>
          </a:p>
          <a:p>
            <a:pPr lvl="1"/>
            <a:r>
              <a:rPr lang="en-US"/>
              <a:t>The Java EE specification also includes standard services such as HTTP, HTTPS, Java Transaction API, </a:t>
            </a:r>
            <a:r>
              <a:rPr lang="en-US">
                <a:ea typeface="SimSun" pitchFamily="2" charset="-122"/>
              </a:rPr>
              <a:t>Remote Method Invocation-Internet Inter-ORB Protocol</a:t>
            </a:r>
            <a:r>
              <a:rPr lang="en-US"/>
              <a:t> (RMI-IIOP), Java Database Connectivity (JDBC), Java Message Service (JMS), and Java Naming and Directory Interface (JNDI). Many of these technologies are discussed in the slides that follow.</a:t>
            </a:r>
          </a:p>
        </p:txBody>
      </p:sp>
    </p:spTree>
    <p:extLst>
      <p:ext uri="{BB962C8B-B14F-4D97-AF65-F5344CB8AC3E}">
        <p14:creationId xmlns:p14="http://schemas.microsoft.com/office/powerpoint/2010/main" val="33155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9985F422-6A19-47A4-B432-11D97747DA6A}" type="slidenum">
              <a:rPr lang="en-US"/>
              <a:pPr/>
              <a:t>7</a:t>
            </a:fld>
            <a:endParaRPr lang="en-US" dirty="0"/>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r>
              <a:rPr lang="en-US"/>
              <a:t>Java Servlets</a:t>
            </a:r>
          </a:p>
          <a:p>
            <a:pPr lvl="1"/>
            <a:r>
              <a:rPr lang="en-US"/>
              <a:t>A servlet is an independent thread of control that runs in the context of a server. The server acts as the “environment” in which the servlet lives. The server controls the life cycle, security, and execution of the servlets within its environment. That is, the server is responsible for the creation, access, and destruction of the servlet. </a:t>
            </a:r>
          </a:p>
          <a:p>
            <a:pPr lvl="1"/>
            <a:r>
              <a:rPr lang="en-US"/>
              <a:t>Because the servlet is a server-side resource, it has access to all the resources available on that server. This includes databases, transaction monitors, files, directory structures, and naming services. The servlet uses the available resources to generate a dynamic response for the client. The generated response is dynamic because the data being pulled from the resources is nondeterministic and unpredictable.</a:t>
            </a:r>
          </a:p>
          <a:p>
            <a:pPr lvl="1"/>
            <a:r>
              <a:rPr lang="en-US"/>
              <a:t>Multipurpose Internet Mail Extensions (MIME) types are used to describe the type of data being transferred in an HTTP request or response. MIME types include text, images, sound, and so on.</a:t>
            </a:r>
          </a:p>
        </p:txBody>
      </p:sp>
    </p:spTree>
    <p:extLst>
      <p:ext uri="{BB962C8B-B14F-4D97-AF65-F5344CB8AC3E}">
        <p14:creationId xmlns:p14="http://schemas.microsoft.com/office/powerpoint/2010/main" val="332806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4842AB9F-5B4A-46B6-B399-A2E7C5A286E4}" type="slidenum">
              <a:rPr lang="en-US"/>
              <a:pPr/>
              <a:t>8</a:t>
            </a:fld>
            <a:endParaRPr lang="en-US" dirty="0"/>
          </a:p>
        </p:txBody>
      </p:sp>
      <p:sp>
        <p:nvSpPr>
          <p:cNvPr id="567298" name="Rectangle 1026"/>
          <p:cNvSpPr>
            <a:spLocks noGrp="1" noRot="1" noChangeAspect="1" noChangeArrowheads="1" noTextEdit="1"/>
          </p:cNvSpPr>
          <p:nvPr>
            <p:ph type="sldImg"/>
          </p:nvPr>
        </p:nvSpPr>
        <p:spPr>
          <a:ln/>
        </p:spPr>
      </p:sp>
      <p:sp>
        <p:nvSpPr>
          <p:cNvPr id="567299" name="Rectangle 1027"/>
          <p:cNvSpPr>
            <a:spLocks noGrp="1" noChangeArrowheads="1"/>
          </p:cNvSpPr>
          <p:nvPr>
            <p:ph type="body" idx="1"/>
          </p:nvPr>
        </p:nvSpPr>
        <p:spPr/>
        <p:txBody>
          <a:bodyPr/>
          <a:lstStyle/>
          <a:p>
            <a:r>
              <a:rPr lang="en-US">
                <a:latin typeface="Courier New" pitchFamily="49" charset="0"/>
              </a:rPr>
              <a:t>SimplestServlet.java</a:t>
            </a:r>
          </a:p>
          <a:p>
            <a:pPr lvl="1"/>
            <a:r>
              <a:rPr lang="en-US"/>
              <a:t>There are better and certainly more complicated ways to write servlets, but this example illustrates a simple servlet. Tools such as JDeveloper and Eclipse assist in the writing and packaging of such Java objects.</a:t>
            </a:r>
          </a:p>
        </p:txBody>
      </p:sp>
    </p:spTree>
    <p:extLst>
      <p:ext uri="{BB962C8B-B14F-4D97-AF65-F5344CB8AC3E}">
        <p14:creationId xmlns:p14="http://schemas.microsoft.com/office/powerpoint/2010/main" val="456313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dirty="0" err="1" smtClean="0"/>
              <a:t>JBoss</a:t>
            </a:r>
            <a:r>
              <a:rPr lang="en-US" dirty="0" smtClean="0"/>
              <a:t> AS : </a:t>
            </a:r>
            <a:r>
              <a:rPr lang="en-US" dirty="0"/>
              <a:t>Administration Essentials   2 - </a:t>
            </a:r>
            <a:fld id="{4B2C4B5F-B5AC-43E5-A5B5-0F057C5EE402}" type="slidenum">
              <a:rPr lang="en-US"/>
              <a:pPr/>
              <a:t>9</a:t>
            </a:fld>
            <a:endParaRPr lang="en-US" dirty="0"/>
          </a:p>
        </p:txBody>
      </p:sp>
      <p:sp>
        <p:nvSpPr>
          <p:cNvPr id="420866" name="Rectangle 2"/>
          <p:cNvSpPr>
            <a:spLocks noGrp="1" noRot="1" noChangeAspect="1" noChangeArrowheads="1" noTextEdit="1"/>
          </p:cNvSpPr>
          <p:nvPr>
            <p:ph type="sldImg"/>
          </p:nvPr>
        </p:nvSpPr>
        <p:spPr>
          <a:ln/>
        </p:spPr>
      </p:sp>
      <p:sp>
        <p:nvSpPr>
          <p:cNvPr id="420867" name="Rectangle 3"/>
          <p:cNvSpPr>
            <a:spLocks noGrp="1" noChangeArrowheads="1"/>
          </p:cNvSpPr>
          <p:nvPr>
            <p:ph type="body" idx="1"/>
          </p:nvPr>
        </p:nvSpPr>
        <p:spPr/>
        <p:txBody>
          <a:bodyPr/>
          <a:lstStyle/>
          <a:p>
            <a:r>
              <a:rPr lang="en-US"/>
              <a:t>JavaServer Pages (JSPs)</a:t>
            </a:r>
          </a:p>
          <a:p>
            <a:pPr lvl="1"/>
            <a:r>
              <a:rPr lang="en-US"/>
              <a:t>JavaServer Pages (JSPs) are HTML documents that are embedded with special tags to insert Java code, thereby providing dynamic content. When the user makes a request on a JSP, the server executes the Java code and generates an HTML document, which is sent to the client. One of the benefits of JSPs is the separation of responsibilities between the presentation to the client and the dynamic content. The Web artists can easily do their job and make the Web page look aesthetically pleasing, and then the Java programmers can add their code to make the page dynamic. Because JSPs are written in the Java programming language, they are portable; they can be written once and deployed in any JSP-compliant server.</a:t>
            </a:r>
          </a:p>
          <a:p>
            <a:pPr lvl="1"/>
            <a:r>
              <a:rPr lang="en-US"/>
              <a:t>In addition, JavaServer Pages Standard Tag Library (JSTL) encapsulates as a single tag many of the functions that would have taken several tags. It also has an expression language for doing page development.</a:t>
            </a:r>
          </a:p>
          <a:p>
            <a:pPr lvl="1"/>
            <a:r>
              <a:rPr lang="en-US"/>
              <a:t>Related to JSPs are JavaServer Faces. This is a server-side technology that supports user interface components, their states, and input validation. A JavaServer Faces page is a JavaServer Page with JavaServer Faces tags in it. The advantage of this is to separate the application behavior from the presentation.</a:t>
            </a:r>
          </a:p>
        </p:txBody>
      </p:sp>
    </p:spTree>
    <p:extLst>
      <p:ext uri="{BB962C8B-B14F-4D97-AF65-F5344CB8AC3E}">
        <p14:creationId xmlns:p14="http://schemas.microsoft.com/office/powerpoint/2010/main" val="3720763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990600"/>
            <a:ext cx="7772400" cy="1371600"/>
          </a:xfrm>
        </p:spPr>
        <p:txBody>
          <a:bodyPr/>
          <a:lstStyle>
            <a:lvl1pPr>
              <a:defRPr sz="3200"/>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100"/>
            </a:lvl1pPr>
          </a:lstStyle>
          <a:p>
            <a:r>
              <a:rPr lang="en-US" smtClean="0"/>
              <a:t>Click to edit Master subtitle style</a:t>
            </a:r>
            <a:endParaRPr lang="en-US"/>
          </a:p>
        </p:txBody>
      </p:sp>
      <p:sp>
        <p:nvSpPr>
          <p:cNvPr id="5124" name="Rectangle 4"/>
          <p:cNvSpPr>
            <a:spLocks noGrp="1" noChangeArrowheads="1"/>
          </p:cNvSpPr>
          <p:nvPr>
            <p:ph type="dt" sz="half" idx="2"/>
          </p:nvPr>
        </p:nvSpPr>
        <p:spPr>
          <a:xfrm>
            <a:off x="685800" y="6248400"/>
            <a:ext cx="1905000" cy="457200"/>
          </a:xfrm>
        </p:spPr>
        <p:txBody>
          <a:bodyPr/>
          <a:lstStyle>
            <a:lvl1pPr>
              <a:defRPr/>
            </a:lvl1pPr>
          </a:lstStyle>
          <a:p>
            <a:endParaRPr lang="en-US"/>
          </a:p>
        </p:txBody>
      </p:sp>
      <p:sp>
        <p:nvSpPr>
          <p:cNvPr id="5125" name="Rectangle 5"/>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5126" name="Rectangle 6"/>
          <p:cNvSpPr>
            <a:spLocks noGrp="1" noChangeArrowheads="1"/>
          </p:cNvSpPr>
          <p:nvPr>
            <p:ph type="sldNum" sz="quarter" idx="4"/>
          </p:nvPr>
        </p:nvSpPr>
        <p:spPr>
          <a:xfrm>
            <a:off x="6553200" y="6248400"/>
            <a:ext cx="1905000" cy="457200"/>
          </a:xfrm>
        </p:spPr>
        <p:txBody>
          <a:bodyPr/>
          <a:lstStyle>
            <a:lvl1pPr>
              <a:defRPr/>
            </a:lvl1pPr>
          </a:lstStyle>
          <a:p>
            <a:fld id="{C0AC415E-9E25-4DF2-8CAE-8FBE90A0DCE0}" type="slidenum">
              <a:rPr lang="en-US"/>
              <a:pPr/>
              <a:t>‹#›</a:t>
            </a:fld>
            <a:endParaRPr lang="en-US"/>
          </a:p>
        </p:txBody>
      </p:sp>
      <p:sp>
        <p:nvSpPr>
          <p:cNvPr id="5127"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EEB000"/>
          </a:solidFill>
          <a:ln w="9525">
            <a:solidFill>
              <a:srgbClr val="EEB000"/>
            </a:solidFill>
            <a:round/>
            <a:headEnd/>
            <a:tailEnd/>
          </a:ln>
        </p:spPr>
        <p:txBody>
          <a:bodyPr/>
          <a:lstStyle/>
          <a:p>
            <a:pPr eaLnBrk="1" hangingPunct="1"/>
            <a:endParaRPr lang="en-US" sz="2400">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8F27EA3-F62A-4208-9376-27CD5E4A7CE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0825" y="152400"/>
            <a:ext cx="2009775"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152400"/>
            <a:ext cx="5881687"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F0C6312-A35D-4AEB-BDBC-3CD72658EF6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4D91721-4962-428D-8C50-37FB28CBFF9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6A15EB-F6FE-49EC-8BF9-CAF4827BD77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2954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2954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08CF5D7-1878-4FF0-9C83-E5EE4E3D904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73E1EC4-54C8-4263-95D0-26F18AE0288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B1E7020-F90C-4D9F-A9BD-8433BDA4ECD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44A2A9A-0F49-4F81-A83F-56E047A8E51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70D4404-F338-480C-BEA9-E32DAFC8EDA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0624A89-EDE0-4E8A-A34F-8AF2730C94C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09600" y="152400"/>
            <a:ext cx="80010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566738" y="1295400"/>
            <a:ext cx="80010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1" name="Line 5"/>
          <p:cNvSpPr>
            <a:spLocks noChangeShapeType="1"/>
          </p:cNvSpPr>
          <p:nvPr/>
        </p:nvSpPr>
        <p:spPr bwMode="auto">
          <a:xfrm flipV="1">
            <a:off x="609600" y="6324600"/>
            <a:ext cx="7924800" cy="0"/>
          </a:xfrm>
          <a:prstGeom prst="line">
            <a:avLst/>
          </a:prstGeom>
          <a:noFill/>
          <a:ln w="3175">
            <a:solidFill>
              <a:srgbClr val="EEB000"/>
            </a:solidFill>
            <a:round/>
            <a:headEnd/>
            <a:tailEnd/>
          </a:ln>
          <a:effectLst/>
        </p:spPr>
        <p:txBody>
          <a:bodyPr/>
          <a:lstStyle/>
          <a:p>
            <a:endParaRPr lang="en-US"/>
          </a:p>
        </p:txBody>
      </p:sp>
      <p:sp>
        <p:nvSpPr>
          <p:cNvPr id="41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vl1pPr>
          </a:lstStyle>
          <a:p>
            <a:endParaRPr lang="en-US"/>
          </a:p>
        </p:txBody>
      </p:sp>
      <p:sp>
        <p:nvSpPr>
          <p:cNvPr id="4104" name="Rectangle 8"/>
          <p:cNvSpPr>
            <a:spLocks noGrp="1" noChangeArrowheads="1"/>
          </p:cNvSpPr>
          <p:nvPr>
            <p:ph type="sldNum" sz="quarter" idx="4"/>
          </p:nvPr>
        </p:nvSpPr>
        <p:spPr bwMode="auto">
          <a:xfrm>
            <a:off x="6553200" y="6397625"/>
            <a:ext cx="19812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D068818-0158-4BBF-976A-AEBED4DC094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iming>
    <p:tnLst>
      <p:par>
        <p:cTn id="1" dur="indefinite" restart="never" nodeType="tmRoot"/>
      </p:par>
    </p:tnLst>
  </p:timing>
  <p:txStyles>
    <p:titleStyle>
      <a:lvl1pPr algn="l" rtl="0" eaLnBrk="1" fontAlgn="base" hangingPunct="1">
        <a:spcBef>
          <a:spcPct val="0"/>
        </a:spcBef>
        <a:spcAft>
          <a:spcPct val="0"/>
        </a:spcAft>
        <a:defRPr sz="3000">
          <a:solidFill>
            <a:schemeClr val="folHlink"/>
          </a:solidFill>
          <a:latin typeface="+mj-lt"/>
          <a:ea typeface="+mj-ea"/>
          <a:cs typeface="+mj-cs"/>
        </a:defRPr>
      </a:lvl1pPr>
      <a:lvl2pPr algn="l" rtl="0" eaLnBrk="1" fontAlgn="base" hangingPunct="1">
        <a:spcBef>
          <a:spcPct val="0"/>
        </a:spcBef>
        <a:spcAft>
          <a:spcPct val="0"/>
        </a:spcAft>
        <a:defRPr sz="3000">
          <a:solidFill>
            <a:schemeClr val="folHlink"/>
          </a:solidFill>
          <a:latin typeface="Verdana" pitchFamily="34" charset="0"/>
        </a:defRPr>
      </a:lvl2pPr>
      <a:lvl3pPr algn="l" rtl="0" eaLnBrk="1" fontAlgn="base" hangingPunct="1">
        <a:spcBef>
          <a:spcPct val="0"/>
        </a:spcBef>
        <a:spcAft>
          <a:spcPct val="0"/>
        </a:spcAft>
        <a:defRPr sz="3000">
          <a:solidFill>
            <a:schemeClr val="folHlink"/>
          </a:solidFill>
          <a:latin typeface="Verdana" pitchFamily="34" charset="0"/>
        </a:defRPr>
      </a:lvl3pPr>
      <a:lvl4pPr algn="l" rtl="0" eaLnBrk="1" fontAlgn="base" hangingPunct="1">
        <a:spcBef>
          <a:spcPct val="0"/>
        </a:spcBef>
        <a:spcAft>
          <a:spcPct val="0"/>
        </a:spcAft>
        <a:defRPr sz="3000">
          <a:solidFill>
            <a:schemeClr val="folHlink"/>
          </a:solidFill>
          <a:latin typeface="Verdana" pitchFamily="34" charset="0"/>
        </a:defRPr>
      </a:lvl4pPr>
      <a:lvl5pPr algn="l" rtl="0" eaLnBrk="1" fontAlgn="base" hangingPunct="1">
        <a:spcBef>
          <a:spcPct val="0"/>
        </a:spcBef>
        <a:spcAft>
          <a:spcPct val="0"/>
        </a:spcAft>
        <a:defRPr sz="3000">
          <a:solidFill>
            <a:schemeClr val="folHlink"/>
          </a:solidFill>
          <a:latin typeface="Verdana" pitchFamily="34" charset="0"/>
        </a:defRPr>
      </a:lvl5pPr>
      <a:lvl6pPr marL="457200" algn="l" rtl="0" eaLnBrk="1" fontAlgn="base" hangingPunct="1">
        <a:spcBef>
          <a:spcPct val="0"/>
        </a:spcBef>
        <a:spcAft>
          <a:spcPct val="0"/>
        </a:spcAft>
        <a:defRPr sz="3000">
          <a:solidFill>
            <a:schemeClr val="folHlink"/>
          </a:solidFill>
          <a:latin typeface="Verdana" pitchFamily="34" charset="0"/>
        </a:defRPr>
      </a:lvl6pPr>
      <a:lvl7pPr marL="914400" algn="l" rtl="0" eaLnBrk="1" fontAlgn="base" hangingPunct="1">
        <a:spcBef>
          <a:spcPct val="0"/>
        </a:spcBef>
        <a:spcAft>
          <a:spcPct val="0"/>
        </a:spcAft>
        <a:defRPr sz="3000">
          <a:solidFill>
            <a:schemeClr val="folHlink"/>
          </a:solidFill>
          <a:latin typeface="Verdana" pitchFamily="34" charset="0"/>
        </a:defRPr>
      </a:lvl7pPr>
      <a:lvl8pPr marL="1371600" algn="l" rtl="0" eaLnBrk="1" fontAlgn="base" hangingPunct="1">
        <a:spcBef>
          <a:spcPct val="0"/>
        </a:spcBef>
        <a:spcAft>
          <a:spcPct val="0"/>
        </a:spcAft>
        <a:defRPr sz="3000">
          <a:solidFill>
            <a:schemeClr val="folHlink"/>
          </a:solidFill>
          <a:latin typeface="Verdana" pitchFamily="34" charset="0"/>
        </a:defRPr>
      </a:lvl8pPr>
      <a:lvl9pPr marL="1828800" algn="l" rtl="0" eaLnBrk="1" fontAlgn="base" hangingPunct="1">
        <a:spcBef>
          <a:spcPct val="0"/>
        </a:spcBef>
        <a:spcAft>
          <a:spcPct val="0"/>
        </a:spcAft>
        <a:defRPr sz="3000">
          <a:solidFill>
            <a:schemeClr val="folHlink"/>
          </a:solidFill>
          <a:latin typeface="Verdana" pitchFamily="34" charset="0"/>
        </a:defRPr>
      </a:lvl9pPr>
    </p:titleStyle>
    <p:bodyStyle>
      <a:lvl1pPr marL="469900" indent="-469900" algn="l" rtl="0" eaLnBrk="1" fontAlgn="base" hangingPunct="1">
        <a:spcBef>
          <a:spcPct val="20000"/>
        </a:spcBef>
        <a:spcAft>
          <a:spcPct val="50000"/>
        </a:spcAft>
        <a:buClr>
          <a:srgbClr val="EEB000"/>
        </a:buClr>
        <a:buFont typeface="Wingdings" pitchFamily="2" charset="2"/>
        <a:buChar char="o"/>
        <a:defRPr sz="2200">
          <a:solidFill>
            <a:schemeClr val="folHlink"/>
          </a:solidFill>
          <a:latin typeface="+mn-lt"/>
          <a:ea typeface="+mn-ea"/>
          <a:cs typeface="+mn-cs"/>
        </a:defRPr>
      </a:lvl1pPr>
      <a:lvl2pPr marL="908050" indent="-436563" algn="l" rtl="0" eaLnBrk="1" fontAlgn="base" hangingPunct="1">
        <a:spcBef>
          <a:spcPct val="20000"/>
        </a:spcBef>
        <a:spcAft>
          <a:spcPct val="50000"/>
        </a:spcAft>
        <a:buClr>
          <a:srgbClr val="EEB000"/>
        </a:buClr>
        <a:buFont typeface="Wingdings" pitchFamily="2" charset="2"/>
        <a:buChar char="n"/>
        <a:defRPr sz="2000">
          <a:solidFill>
            <a:schemeClr val="hlink"/>
          </a:solidFill>
          <a:latin typeface="+mn-lt"/>
        </a:defRPr>
      </a:lvl2pPr>
      <a:lvl3pPr marL="1304925" indent="-395288" algn="l" rtl="0" eaLnBrk="1" fontAlgn="base" hangingPunct="1">
        <a:spcBef>
          <a:spcPct val="20000"/>
        </a:spcBef>
        <a:spcAft>
          <a:spcPct val="0"/>
        </a:spcAft>
        <a:buClr>
          <a:srgbClr val="EEB000"/>
        </a:buClr>
        <a:buFont typeface="Wingdings" pitchFamily="2" charset="2"/>
        <a:buChar char="o"/>
        <a:defRPr>
          <a:solidFill>
            <a:schemeClr val="tx1"/>
          </a:solidFill>
          <a:latin typeface="+mn-lt"/>
        </a:defRPr>
      </a:lvl3pPr>
      <a:lvl4pPr marL="1693863" indent="-387350" algn="l" rtl="0" eaLnBrk="1" fontAlgn="base" hangingPunct="1">
        <a:spcBef>
          <a:spcPct val="20000"/>
        </a:spcBef>
        <a:spcAft>
          <a:spcPct val="0"/>
        </a:spcAft>
        <a:buClr>
          <a:srgbClr val="EEB000"/>
        </a:buClr>
        <a:buFont typeface="Wingdings" pitchFamily="2" charset="2"/>
        <a:buChar char="n"/>
        <a:defRPr>
          <a:solidFill>
            <a:schemeClr val="tx1"/>
          </a:solidFill>
          <a:latin typeface="+mn-lt"/>
        </a:defRPr>
      </a:lvl4pPr>
      <a:lvl5pPr marL="2093913" indent="-398463" algn="l" rtl="0" eaLnBrk="1" fontAlgn="base" hangingPunct="1">
        <a:spcBef>
          <a:spcPct val="25000"/>
        </a:spcBef>
        <a:spcAft>
          <a:spcPct val="0"/>
        </a:spcAft>
        <a:buClr>
          <a:srgbClr val="EEB000"/>
        </a:buClr>
        <a:buFont typeface="Wingdings" pitchFamily="2" charset="2"/>
        <a:buChar char="§"/>
        <a:defRPr sz="1600">
          <a:solidFill>
            <a:schemeClr val="tx1"/>
          </a:solidFill>
          <a:latin typeface="+mn-lt"/>
        </a:defRPr>
      </a:lvl5pPr>
      <a:lvl6pPr marL="2551113" indent="-398463" algn="l" rtl="0" eaLnBrk="1" fontAlgn="base" hangingPunct="1">
        <a:spcBef>
          <a:spcPct val="25000"/>
        </a:spcBef>
        <a:spcAft>
          <a:spcPct val="0"/>
        </a:spcAft>
        <a:buClr>
          <a:srgbClr val="EEB000"/>
        </a:buClr>
        <a:buFont typeface="Wingdings" pitchFamily="2" charset="2"/>
        <a:buChar char="§"/>
        <a:defRPr sz="1600">
          <a:solidFill>
            <a:schemeClr val="tx1"/>
          </a:solidFill>
          <a:latin typeface="+mn-lt"/>
        </a:defRPr>
      </a:lvl6pPr>
      <a:lvl7pPr marL="3008313" indent="-398463" algn="l" rtl="0" eaLnBrk="1" fontAlgn="base" hangingPunct="1">
        <a:spcBef>
          <a:spcPct val="25000"/>
        </a:spcBef>
        <a:spcAft>
          <a:spcPct val="0"/>
        </a:spcAft>
        <a:buClr>
          <a:srgbClr val="EEB000"/>
        </a:buClr>
        <a:buFont typeface="Wingdings" pitchFamily="2" charset="2"/>
        <a:buChar char="§"/>
        <a:defRPr sz="1600">
          <a:solidFill>
            <a:schemeClr val="tx1"/>
          </a:solidFill>
          <a:latin typeface="+mn-lt"/>
        </a:defRPr>
      </a:lvl7pPr>
      <a:lvl8pPr marL="3465513" indent="-398463" algn="l" rtl="0" eaLnBrk="1" fontAlgn="base" hangingPunct="1">
        <a:spcBef>
          <a:spcPct val="25000"/>
        </a:spcBef>
        <a:spcAft>
          <a:spcPct val="0"/>
        </a:spcAft>
        <a:buClr>
          <a:srgbClr val="EEB000"/>
        </a:buClr>
        <a:buFont typeface="Wingdings" pitchFamily="2" charset="2"/>
        <a:buChar char="§"/>
        <a:defRPr sz="1600">
          <a:solidFill>
            <a:schemeClr val="tx1"/>
          </a:solidFill>
          <a:latin typeface="+mn-lt"/>
        </a:defRPr>
      </a:lvl8pPr>
      <a:lvl9pPr marL="3922713" indent="-398463" algn="l" rtl="0" eaLnBrk="1" fontAlgn="base" hangingPunct="1">
        <a:spcBef>
          <a:spcPct val="25000"/>
        </a:spcBef>
        <a:spcAft>
          <a:spcPct val="0"/>
        </a:spcAft>
        <a:buClr>
          <a:srgbClr val="EEB000"/>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51" name="Rectangle 267"/>
          <p:cNvSpPr>
            <a:spLocks noGrp="1" noChangeArrowheads="1"/>
          </p:cNvSpPr>
          <p:nvPr>
            <p:ph type="ctrTitle"/>
          </p:nvPr>
        </p:nvSpPr>
        <p:spPr/>
        <p:txBody>
          <a:bodyPr/>
          <a:lstStyle/>
          <a:p>
            <a:r>
              <a:rPr lang="en-US"/>
              <a:t>Defining Java Enterprise Edition </a:t>
            </a:r>
            <a:br>
              <a:rPr lang="en-US"/>
            </a:br>
            <a:r>
              <a:rPr lang="en-US"/>
              <a:t>Terminology and Architecture</a:t>
            </a:r>
          </a:p>
        </p:txBody>
      </p:sp>
      <p:sp>
        <p:nvSpPr>
          <p:cNvPr id="144390" name="Line 6"/>
          <p:cNvSpPr>
            <a:spLocks noChangeShapeType="1"/>
          </p:cNvSpPr>
          <p:nvPr/>
        </p:nvSpPr>
        <p:spPr bwMode="auto">
          <a:xfrm>
            <a:off x="1828800" y="4495800"/>
            <a:ext cx="990600" cy="0"/>
          </a:xfrm>
          <a:prstGeom prst="line">
            <a:avLst/>
          </a:prstGeom>
          <a:noFill/>
          <a:ln w="9525">
            <a:noFill/>
            <a:round/>
            <a:headEnd/>
            <a:tailEnd type="triangle" w="med" len="med"/>
          </a:ln>
          <a:effectLst/>
        </p:spPr>
        <p:txBody>
          <a:bodyPr lIns="12700" tIns="12700" rIns="12700" bIns="12700">
            <a:spAutoFit/>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7" name="Rectangle 1031"/>
          <p:cNvSpPr>
            <a:spLocks noGrp="1" noChangeArrowheads="1"/>
          </p:cNvSpPr>
          <p:nvPr>
            <p:ph type="title"/>
          </p:nvPr>
        </p:nvSpPr>
        <p:spPr/>
        <p:txBody>
          <a:bodyPr/>
          <a:lstStyle/>
          <a:p>
            <a:r>
              <a:rPr lang="en-US">
                <a:latin typeface="Courier New" pitchFamily="49" charset="0"/>
              </a:rPr>
              <a:t>realsimple.jsp</a:t>
            </a:r>
          </a:p>
        </p:txBody>
      </p:sp>
      <p:sp>
        <p:nvSpPr>
          <p:cNvPr id="568329" name="Rectangle 1033"/>
          <p:cNvSpPr>
            <a:spLocks noGrp="1" noChangeArrowheads="1"/>
          </p:cNvSpPr>
          <p:nvPr>
            <p:ph idx="1"/>
          </p:nvPr>
        </p:nvSpPr>
        <p:spPr>
          <a:xfrm>
            <a:off x="609600" y="1447800"/>
            <a:ext cx="7918450" cy="762000"/>
          </a:xfrm>
        </p:spPr>
        <p:txBody>
          <a:bodyPr/>
          <a:lstStyle/>
          <a:p>
            <a:r>
              <a:rPr lang="en-US"/>
              <a:t>Creates HTML</a:t>
            </a:r>
          </a:p>
          <a:p>
            <a:endParaRPr lang="en-US"/>
          </a:p>
        </p:txBody>
      </p:sp>
      <p:sp>
        <p:nvSpPr>
          <p:cNvPr id="568324" name="Rectangle 1028"/>
          <p:cNvSpPr>
            <a:spLocks noChangeArrowheads="1"/>
          </p:cNvSpPr>
          <p:nvPr/>
        </p:nvSpPr>
        <p:spPr bwMode="gray">
          <a:xfrm>
            <a:off x="609600" y="1828800"/>
            <a:ext cx="7886700" cy="4495800"/>
          </a:xfrm>
          <a:prstGeom prst="rect">
            <a:avLst/>
          </a:prstGeom>
          <a:solidFill>
            <a:srgbClr val="CCCCCC"/>
          </a:solidFill>
          <a:ln w="28575">
            <a:solidFill>
              <a:srgbClr val="000000"/>
            </a:solidFill>
            <a:miter lim="800000"/>
            <a:headEnd/>
            <a:tailEnd/>
          </a:ln>
          <a:effectLst/>
        </p:spPr>
        <p:txBody>
          <a:bodyPr lIns="92075" tIns="9144" rIns="92075" bIns="9144" anchor="ctr"/>
          <a:lstStyle/>
          <a:p>
            <a:pPr marL="457200" indent="-457200" algn="l" defTabSz="400050">
              <a:lnSpc>
                <a:spcPct val="90000"/>
              </a:lnSpc>
              <a:buClr>
                <a:srgbClr val="000000"/>
              </a:buClr>
              <a:tabLst>
                <a:tab pos="400050" algn="r"/>
                <a:tab pos="673100" algn="l"/>
              </a:tabLst>
            </a:pPr>
            <a:r>
              <a:rPr lang="en-US">
                <a:latin typeface="Courier New" pitchFamily="49" charset="0"/>
              </a:rPr>
              <a:t>&lt;!-- this is a comment --&gt;</a:t>
            </a:r>
          </a:p>
          <a:p>
            <a:pPr marL="457200" indent="-457200" algn="l" defTabSz="400050">
              <a:lnSpc>
                <a:spcPct val="90000"/>
              </a:lnSpc>
              <a:buClr>
                <a:srgbClr val="000000"/>
              </a:buClr>
              <a:tabLst>
                <a:tab pos="400050" algn="r"/>
                <a:tab pos="673100" algn="l"/>
              </a:tabLst>
            </a:pPr>
            <a:r>
              <a:rPr lang="en-US">
                <a:latin typeface="Courier New" pitchFamily="49" charset="0"/>
              </a:rPr>
              <a:t>&lt;HTML&gt;</a:t>
            </a:r>
          </a:p>
          <a:p>
            <a:pPr marL="457200" indent="-457200" algn="l" defTabSz="400050">
              <a:lnSpc>
                <a:spcPct val="90000"/>
              </a:lnSpc>
              <a:buClr>
                <a:srgbClr val="000000"/>
              </a:buClr>
              <a:tabLst>
                <a:tab pos="400050" algn="r"/>
                <a:tab pos="673100" algn="l"/>
              </a:tabLst>
            </a:pPr>
            <a:r>
              <a:rPr lang="en-US">
                <a:latin typeface="Courier New" pitchFamily="49" charset="0"/>
              </a:rPr>
              <a:t>  &lt;HEAD&gt;</a:t>
            </a:r>
          </a:p>
          <a:p>
            <a:pPr marL="457200" indent="-457200" algn="l" defTabSz="400050">
              <a:lnSpc>
                <a:spcPct val="90000"/>
              </a:lnSpc>
              <a:buClr>
                <a:srgbClr val="000000"/>
              </a:buClr>
              <a:tabLst>
                <a:tab pos="400050" algn="r"/>
                <a:tab pos="673100" algn="l"/>
              </a:tabLst>
            </a:pPr>
            <a:r>
              <a:rPr lang="en-US">
                <a:latin typeface="Courier New" pitchFamily="49" charset="0"/>
              </a:rPr>
              <a:t>    &lt;TITLE&gt;My title&lt;/TITLE&gt;</a:t>
            </a:r>
          </a:p>
          <a:p>
            <a:pPr marL="457200" indent="-457200" algn="l" defTabSz="400050">
              <a:lnSpc>
                <a:spcPct val="90000"/>
              </a:lnSpc>
              <a:buClr>
                <a:srgbClr val="000000"/>
              </a:buClr>
              <a:tabLst>
                <a:tab pos="400050" algn="r"/>
                <a:tab pos="673100" algn="l"/>
              </a:tabLst>
            </a:pPr>
            <a:r>
              <a:rPr lang="en-US">
                <a:latin typeface="Courier New" pitchFamily="49" charset="0"/>
              </a:rPr>
              <a:t>  &lt;/HEAD&gt;</a:t>
            </a:r>
          </a:p>
          <a:p>
            <a:pPr marL="457200" indent="-457200" algn="l" defTabSz="400050">
              <a:lnSpc>
                <a:spcPct val="90000"/>
              </a:lnSpc>
              <a:buClr>
                <a:srgbClr val="000000"/>
              </a:buClr>
              <a:tabLst>
                <a:tab pos="400050" algn="r"/>
                <a:tab pos="673100" algn="l"/>
              </a:tabLst>
            </a:pPr>
            <a:r>
              <a:rPr lang="en-US">
                <a:latin typeface="Courier New" pitchFamily="49" charset="0"/>
              </a:rPr>
              <a:t>  &lt;BODY&gt;</a:t>
            </a:r>
          </a:p>
          <a:p>
            <a:pPr marL="457200" indent="-457200" algn="l" defTabSz="400050">
              <a:lnSpc>
                <a:spcPct val="90000"/>
              </a:lnSpc>
              <a:buClr>
                <a:srgbClr val="000000"/>
              </a:buClr>
              <a:tabLst>
                <a:tab pos="400050" algn="r"/>
                <a:tab pos="673100" algn="l"/>
              </a:tabLst>
            </a:pPr>
            <a:r>
              <a:rPr lang="en-US">
                <a:latin typeface="Courier New" pitchFamily="49" charset="0"/>
              </a:rPr>
              <a:t>    &lt;H1&gt;A big heading&lt;/H1&gt;</a:t>
            </a:r>
          </a:p>
          <a:p>
            <a:pPr marL="457200" indent="-457200" algn="l" defTabSz="400050">
              <a:lnSpc>
                <a:spcPct val="90000"/>
              </a:lnSpc>
              <a:buClr>
                <a:srgbClr val="000000"/>
              </a:buClr>
              <a:tabLst>
                <a:tab pos="400050" algn="r"/>
                <a:tab pos="673100" algn="l"/>
              </a:tabLst>
            </a:pPr>
            <a:r>
              <a:rPr lang="en-US">
                <a:latin typeface="Courier New" pitchFamily="49" charset="0"/>
              </a:rPr>
              <a:t>    &lt;P&gt;Blah blah blah blah blah.&lt;/P&gt;</a:t>
            </a:r>
          </a:p>
          <a:p>
            <a:pPr marL="457200" indent="-457200" algn="l" defTabSz="400050">
              <a:lnSpc>
                <a:spcPct val="90000"/>
              </a:lnSpc>
              <a:buClr>
                <a:srgbClr val="000000"/>
              </a:buClr>
              <a:tabLst>
                <a:tab pos="400050" algn="r"/>
                <a:tab pos="673100" algn="l"/>
              </a:tabLst>
            </a:pPr>
            <a:r>
              <a:rPr lang="en-US">
                <a:latin typeface="Courier New" pitchFamily="49" charset="0"/>
              </a:rPr>
              <a:t>    &lt;% for (int i=0; i&lt;3; i++) { %&gt;</a:t>
            </a:r>
          </a:p>
          <a:p>
            <a:pPr marL="457200" indent="-457200" algn="l" defTabSz="400050">
              <a:lnSpc>
                <a:spcPct val="90000"/>
              </a:lnSpc>
              <a:buClr>
                <a:srgbClr val="000000"/>
              </a:buClr>
              <a:tabLst>
                <a:tab pos="400050" algn="r"/>
                <a:tab pos="673100" algn="l"/>
              </a:tabLst>
            </a:pPr>
            <a:r>
              <a:rPr lang="en-US">
                <a:latin typeface="Courier New" pitchFamily="49" charset="0"/>
              </a:rPr>
              <a:t>    &lt;H3&gt;Say it again, Sam.&lt;/H3&gt;</a:t>
            </a:r>
          </a:p>
          <a:p>
            <a:pPr marL="457200" indent="-457200" algn="l" defTabSz="400050">
              <a:lnSpc>
                <a:spcPct val="90000"/>
              </a:lnSpc>
              <a:buClr>
                <a:srgbClr val="000000"/>
              </a:buClr>
              <a:tabLst>
                <a:tab pos="400050" algn="r"/>
                <a:tab pos="673100" algn="l"/>
              </a:tabLst>
            </a:pPr>
            <a:r>
              <a:rPr lang="en-US">
                <a:latin typeface="Courier New" pitchFamily="49" charset="0"/>
              </a:rPr>
              <a:t>    &lt;% } %&gt;</a:t>
            </a:r>
          </a:p>
          <a:p>
            <a:pPr marL="457200" indent="-457200" algn="l" defTabSz="400050">
              <a:lnSpc>
                <a:spcPct val="90000"/>
              </a:lnSpc>
              <a:buClr>
                <a:srgbClr val="000000"/>
              </a:buClr>
              <a:tabLst>
                <a:tab pos="400050" algn="r"/>
                <a:tab pos="673100" algn="l"/>
              </a:tabLst>
            </a:pPr>
            <a:r>
              <a:rPr lang="en-US">
                <a:latin typeface="Courier New" pitchFamily="49" charset="0"/>
              </a:rPr>
              <a:t>  &lt;/BODY&gt;</a:t>
            </a:r>
          </a:p>
          <a:p>
            <a:pPr marL="457200" indent="-457200" algn="l" defTabSz="400050">
              <a:lnSpc>
                <a:spcPct val="90000"/>
              </a:lnSpc>
              <a:buClr>
                <a:srgbClr val="000000"/>
              </a:buClr>
              <a:tabLst>
                <a:tab pos="400050" algn="r"/>
                <a:tab pos="673100" algn="l"/>
              </a:tabLst>
            </a:pPr>
            <a:r>
              <a:rPr lang="en-US">
                <a:latin typeface="Courier New" pitchFamily="49" charset="0"/>
              </a:rPr>
              <a:t>&lt;/HTML&gt;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t>Enterprise JavaBeans (EJBs)</a:t>
            </a:r>
          </a:p>
        </p:txBody>
      </p:sp>
      <p:sp>
        <p:nvSpPr>
          <p:cNvPr id="421891" name="Rectangle 3"/>
          <p:cNvSpPr>
            <a:spLocks noGrp="1" noChangeArrowheads="1"/>
          </p:cNvSpPr>
          <p:nvPr>
            <p:ph idx="1"/>
          </p:nvPr>
        </p:nvSpPr>
        <p:spPr>
          <a:xfrm>
            <a:off x="609600" y="1447800"/>
            <a:ext cx="7918450" cy="3641725"/>
          </a:xfrm>
        </p:spPr>
        <p:txBody>
          <a:bodyPr/>
          <a:lstStyle/>
          <a:p>
            <a:pPr lvl="1"/>
            <a:r>
              <a:rPr lang="en-US" dirty="0"/>
              <a:t>Are distributed components written in the Java programming language</a:t>
            </a:r>
          </a:p>
          <a:p>
            <a:pPr lvl="1"/>
            <a:r>
              <a:rPr lang="en-US" dirty="0"/>
              <a:t>Provide distributable and deployable business services (logic) to clients</a:t>
            </a:r>
          </a:p>
          <a:p>
            <a:pPr lvl="1"/>
            <a:r>
              <a:rPr lang="en-US" dirty="0"/>
              <a:t>Have well-defined interfaces</a:t>
            </a:r>
          </a:p>
          <a:p>
            <a:pPr lvl="1"/>
            <a:r>
              <a:rPr lang="en-US" dirty="0"/>
              <a:t>Are reusable across application servers</a:t>
            </a:r>
          </a:p>
          <a:p>
            <a:pPr lvl="1"/>
            <a:r>
              <a:rPr lang="en-US" dirty="0"/>
              <a:t>Execute within a container that provides management and control services</a:t>
            </a:r>
          </a:p>
          <a:p>
            <a:pPr lvl="2"/>
            <a:r>
              <a:rPr lang="en-US" dirty="0" err="1" smtClean="0"/>
              <a:t>JBoss</a:t>
            </a:r>
            <a:r>
              <a:rPr lang="en-US" dirty="0" smtClean="0"/>
              <a:t> AS </a:t>
            </a:r>
            <a:r>
              <a:rPr lang="en-US" dirty="0"/>
              <a:t>10.3.1 supports the EJB 3.0 specification.</a:t>
            </a:r>
          </a:p>
        </p:txBody>
      </p:sp>
      <p:grpSp>
        <p:nvGrpSpPr>
          <p:cNvPr id="421895" name="Group 7"/>
          <p:cNvGrpSpPr>
            <a:grpSpLocks/>
          </p:cNvGrpSpPr>
          <p:nvPr/>
        </p:nvGrpSpPr>
        <p:grpSpPr bwMode="auto">
          <a:xfrm>
            <a:off x="6858000" y="5165725"/>
            <a:ext cx="1192213" cy="777875"/>
            <a:chOff x="4320" y="3254"/>
            <a:chExt cx="751" cy="490"/>
          </a:xfrm>
        </p:grpSpPr>
        <p:pic>
          <p:nvPicPr>
            <p:cNvPr id="421892" name="Picture 4" descr="C:\Documents and Settings\sfriedbe\My Documents\Courses\OU Prod Svcs - Icons\jdev010.gif"/>
            <p:cNvPicPr>
              <a:picLocks noChangeAspect="1" noChangeArrowheads="1"/>
            </p:cNvPicPr>
            <p:nvPr/>
          </p:nvPicPr>
          <p:blipFill>
            <a:blip r:embed="rId3"/>
            <a:srcRect/>
            <a:stretch>
              <a:fillRect/>
            </a:stretch>
          </p:blipFill>
          <p:spPr bwMode="auto">
            <a:xfrm>
              <a:off x="4704" y="3542"/>
              <a:ext cx="367" cy="202"/>
            </a:xfrm>
            <a:prstGeom prst="rect">
              <a:avLst/>
            </a:prstGeom>
            <a:noFill/>
          </p:spPr>
        </p:pic>
        <p:pic>
          <p:nvPicPr>
            <p:cNvPr id="421893" name="Picture 5" descr="C:\Documents and Settings\sfriedbe\My Documents\Courses\OU Prod Svcs - Icons\jdev010.gif"/>
            <p:cNvPicPr>
              <a:picLocks noChangeAspect="1" noChangeArrowheads="1"/>
            </p:cNvPicPr>
            <p:nvPr/>
          </p:nvPicPr>
          <p:blipFill>
            <a:blip r:embed="rId3"/>
            <a:srcRect/>
            <a:stretch>
              <a:fillRect/>
            </a:stretch>
          </p:blipFill>
          <p:spPr bwMode="auto">
            <a:xfrm>
              <a:off x="4320" y="3446"/>
              <a:ext cx="367" cy="202"/>
            </a:xfrm>
            <a:prstGeom prst="rect">
              <a:avLst/>
            </a:prstGeom>
            <a:noFill/>
          </p:spPr>
        </p:pic>
        <p:pic>
          <p:nvPicPr>
            <p:cNvPr id="421894" name="Picture 6" descr="C:\Documents and Settings\sfriedbe\My Documents\Courses\OU Prod Svcs - Icons\jdev010.gif"/>
            <p:cNvPicPr>
              <a:picLocks noChangeAspect="1" noChangeArrowheads="1"/>
            </p:cNvPicPr>
            <p:nvPr/>
          </p:nvPicPr>
          <p:blipFill>
            <a:blip r:embed="rId3"/>
            <a:srcRect/>
            <a:stretch>
              <a:fillRect/>
            </a:stretch>
          </p:blipFill>
          <p:spPr bwMode="auto">
            <a:xfrm>
              <a:off x="4625" y="3254"/>
              <a:ext cx="367" cy="202"/>
            </a:xfrm>
            <a:prstGeom prst="rect">
              <a:avLst/>
            </a:prstGeom>
            <a:noFill/>
          </p:spPr>
        </p:pic>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71" name="Rectangle 35"/>
          <p:cNvSpPr>
            <a:spLocks noGrp="1" noChangeArrowheads="1"/>
          </p:cNvSpPr>
          <p:nvPr>
            <p:ph type="title"/>
          </p:nvPr>
        </p:nvSpPr>
        <p:spPr/>
        <p:txBody>
          <a:bodyPr/>
          <a:lstStyle/>
          <a:p>
            <a:r>
              <a:rPr lang="en-US"/>
              <a:t>Java Database Connectivity (JDBC)</a:t>
            </a:r>
          </a:p>
        </p:txBody>
      </p:sp>
      <p:sp>
        <p:nvSpPr>
          <p:cNvPr id="423972" name="Rectangle 36"/>
          <p:cNvSpPr>
            <a:spLocks noGrp="1" noChangeArrowheads="1"/>
          </p:cNvSpPr>
          <p:nvPr>
            <p:ph idx="1"/>
          </p:nvPr>
        </p:nvSpPr>
        <p:spPr>
          <a:xfrm>
            <a:off x="609600" y="1447800"/>
            <a:ext cx="4800600" cy="2101850"/>
          </a:xfrm>
        </p:spPr>
        <p:txBody>
          <a:bodyPr/>
          <a:lstStyle/>
          <a:p>
            <a:pPr lvl="1"/>
            <a:r>
              <a:rPr lang="en-US"/>
              <a:t>The standard Java interface for accessing heterogeneous databases</a:t>
            </a:r>
          </a:p>
          <a:p>
            <a:pPr lvl="1"/>
            <a:r>
              <a:rPr lang="en-US"/>
              <a:t>The specification that defines four driver types for connecting to databases</a:t>
            </a:r>
          </a:p>
        </p:txBody>
      </p:sp>
      <p:sp>
        <p:nvSpPr>
          <p:cNvPr id="423955" name="Line 19"/>
          <p:cNvSpPr>
            <a:spLocks noChangeShapeType="1"/>
          </p:cNvSpPr>
          <p:nvPr/>
        </p:nvSpPr>
        <p:spPr bwMode="auto">
          <a:xfrm>
            <a:off x="5573713" y="5570538"/>
            <a:ext cx="1717675" cy="0"/>
          </a:xfrm>
          <a:prstGeom prst="line">
            <a:avLst/>
          </a:prstGeom>
          <a:noFill/>
          <a:ln w="12700" cap="sq">
            <a:noFill/>
            <a:round/>
            <a:headEnd/>
            <a:tailEnd/>
          </a:ln>
          <a:effectLst/>
        </p:spPr>
        <p:txBody>
          <a:bodyPr/>
          <a:lstStyle/>
          <a:p>
            <a:endParaRPr lang="en-US"/>
          </a:p>
        </p:txBody>
      </p:sp>
      <p:sp>
        <p:nvSpPr>
          <p:cNvPr id="423956" name="Line 20"/>
          <p:cNvSpPr>
            <a:spLocks noChangeShapeType="1"/>
          </p:cNvSpPr>
          <p:nvPr/>
        </p:nvSpPr>
        <p:spPr bwMode="auto">
          <a:xfrm>
            <a:off x="8801100" y="1676400"/>
            <a:ext cx="0" cy="492125"/>
          </a:xfrm>
          <a:prstGeom prst="line">
            <a:avLst/>
          </a:prstGeom>
          <a:noFill/>
          <a:ln w="12700" cap="sq">
            <a:noFill/>
            <a:round/>
            <a:headEnd/>
            <a:tailEnd/>
          </a:ln>
          <a:effectLst/>
        </p:spPr>
        <p:txBody>
          <a:bodyPr/>
          <a:lstStyle/>
          <a:p>
            <a:endParaRPr lang="en-US"/>
          </a:p>
        </p:txBody>
      </p:sp>
      <p:sp>
        <p:nvSpPr>
          <p:cNvPr id="423957" name="Line 21"/>
          <p:cNvSpPr>
            <a:spLocks noChangeShapeType="1"/>
          </p:cNvSpPr>
          <p:nvPr/>
        </p:nvSpPr>
        <p:spPr bwMode="auto">
          <a:xfrm>
            <a:off x="7291388" y="1676400"/>
            <a:ext cx="1509712" cy="0"/>
          </a:xfrm>
          <a:prstGeom prst="line">
            <a:avLst/>
          </a:prstGeom>
          <a:noFill/>
          <a:ln w="12700" cap="sq">
            <a:noFill/>
            <a:round/>
            <a:headEnd/>
            <a:tailEnd/>
          </a:ln>
          <a:effectLst/>
        </p:spPr>
        <p:txBody>
          <a:bodyPr/>
          <a:lstStyle/>
          <a:p>
            <a:endParaRPr lang="en-US"/>
          </a:p>
        </p:txBody>
      </p:sp>
      <p:sp>
        <p:nvSpPr>
          <p:cNvPr id="423958" name="Line 22"/>
          <p:cNvSpPr>
            <a:spLocks noChangeShapeType="1"/>
          </p:cNvSpPr>
          <p:nvPr/>
        </p:nvSpPr>
        <p:spPr bwMode="auto">
          <a:xfrm>
            <a:off x="8801100" y="2168525"/>
            <a:ext cx="0" cy="373063"/>
          </a:xfrm>
          <a:prstGeom prst="line">
            <a:avLst/>
          </a:prstGeom>
          <a:noFill/>
          <a:ln w="12700" cap="sq">
            <a:noFill/>
            <a:round/>
            <a:headEnd/>
            <a:tailEnd/>
          </a:ln>
          <a:effectLst/>
        </p:spPr>
        <p:txBody>
          <a:bodyPr/>
          <a:lstStyle/>
          <a:p>
            <a:endParaRPr lang="en-US"/>
          </a:p>
        </p:txBody>
      </p:sp>
      <p:sp>
        <p:nvSpPr>
          <p:cNvPr id="423959" name="Line 23"/>
          <p:cNvSpPr>
            <a:spLocks noChangeShapeType="1"/>
          </p:cNvSpPr>
          <p:nvPr/>
        </p:nvSpPr>
        <p:spPr bwMode="auto">
          <a:xfrm>
            <a:off x="8801100" y="2541588"/>
            <a:ext cx="0" cy="733425"/>
          </a:xfrm>
          <a:prstGeom prst="line">
            <a:avLst/>
          </a:prstGeom>
          <a:noFill/>
          <a:ln w="12700" cap="sq">
            <a:noFill/>
            <a:round/>
            <a:headEnd/>
            <a:tailEnd/>
          </a:ln>
          <a:effectLst/>
        </p:spPr>
        <p:txBody>
          <a:bodyPr/>
          <a:lstStyle/>
          <a:p>
            <a:endParaRPr lang="en-US"/>
          </a:p>
        </p:txBody>
      </p:sp>
      <p:sp>
        <p:nvSpPr>
          <p:cNvPr id="423960" name="Line 24"/>
          <p:cNvSpPr>
            <a:spLocks noChangeShapeType="1"/>
          </p:cNvSpPr>
          <p:nvPr/>
        </p:nvSpPr>
        <p:spPr bwMode="auto">
          <a:xfrm>
            <a:off x="8801100" y="3275013"/>
            <a:ext cx="0" cy="669925"/>
          </a:xfrm>
          <a:prstGeom prst="line">
            <a:avLst/>
          </a:prstGeom>
          <a:noFill/>
          <a:ln w="12700" cap="sq">
            <a:noFill/>
            <a:round/>
            <a:headEnd/>
            <a:tailEnd/>
          </a:ln>
          <a:effectLst/>
        </p:spPr>
        <p:txBody>
          <a:bodyPr/>
          <a:lstStyle/>
          <a:p>
            <a:endParaRPr lang="en-US"/>
          </a:p>
        </p:txBody>
      </p:sp>
      <p:sp>
        <p:nvSpPr>
          <p:cNvPr id="423961" name="Line 25"/>
          <p:cNvSpPr>
            <a:spLocks noChangeShapeType="1"/>
          </p:cNvSpPr>
          <p:nvPr/>
        </p:nvSpPr>
        <p:spPr bwMode="auto">
          <a:xfrm>
            <a:off x="7291388" y="5570538"/>
            <a:ext cx="1509712" cy="0"/>
          </a:xfrm>
          <a:prstGeom prst="line">
            <a:avLst/>
          </a:prstGeom>
          <a:noFill/>
          <a:ln w="12700" cap="sq">
            <a:noFill/>
            <a:round/>
            <a:headEnd/>
            <a:tailEnd/>
          </a:ln>
          <a:effectLst/>
        </p:spPr>
        <p:txBody>
          <a:bodyPr/>
          <a:lstStyle/>
          <a:p>
            <a:endParaRPr lang="en-US"/>
          </a:p>
        </p:txBody>
      </p:sp>
      <p:sp>
        <p:nvSpPr>
          <p:cNvPr id="423962" name="Line 26"/>
          <p:cNvSpPr>
            <a:spLocks noChangeShapeType="1"/>
          </p:cNvSpPr>
          <p:nvPr/>
        </p:nvSpPr>
        <p:spPr bwMode="auto">
          <a:xfrm>
            <a:off x="5573713" y="2541588"/>
            <a:ext cx="0" cy="733425"/>
          </a:xfrm>
          <a:prstGeom prst="line">
            <a:avLst/>
          </a:prstGeom>
          <a:noFill/>
          <a:ln w="12700" cap="sq">
            <a:noFill/>
            <a:round/>
            <a:headEnd/>
            <a:tailEnd/>
          </a:ln>
          <a:effectLst/>
        </p:spPr>
        <p:txBody>
          <a:bodyPr/>
          <a:lstStyle/>
          <a:p>
            <a:endParaRPr lang="en-US"/>
          </a:p>
        </p:txBody>
      </p:sp>
      <p:sp>
        <p:nvSpPr>
          <p:cNvPr id="423964" name="Line 28"/>
          <p:cNvSpPr>
            <a:spLocks noChangeShapeType="1"/>
          </p:cNvSpPr>
          <p:nvPr/>
        </p:nvSpPr>
        <p:spPr bwMode="auto">
          <a:xfrm>
            <a:off x="5573713" y="3944938"/>
            <a:ext cx="0" cy="1625600"/>
          </a:xfrm>
          <a:prstGeom prst="line">
            <a:avLst/>
          </a:prstGeom>
          <a:noFill/>
          <a:ln w="12700" cap="sq">
            <a:noFill/>
            <a:round/>
            <a:headEnd/>
            <a:tailEnd/>
          </a:ln>
          <a:effectLst/>
        </p:spPr>
        <p:txBody>
          <a:bodyPr/>
          <a:lstStyle/>
          <a:p>
            <a:endParaRPr lang="en-US"/>
          </a:p>
        </p:txBody>
      </p:sp>
      <p:sp>
        <p:nvSpPr>
          <p:cNvPr id="423965" name="Line 29"/>
          <p:cNvSpPr>
            <a:spLocks noChangeShapeType="1"/>
          </p:cNvSpPr>
          <p:nvPr/>
        </p:nvSpPr>
        <p:spPr bwMode="auto">
          <a:xfrm>
            <a:off x="8801100" y="3944938"/>
            <a:ext cx="0" cy="1625600"/>
          </a:xfrm>
          <a:prstGeom prst="line">
            <a:avLst/>
          </a:prstGeom>
          <a:noFill/>
          <a:ln w="12700" cap="sq">
            <a:noFill/>
            <a:round/>
            <a:headEnd/>
            <a:tailEnd/>
          </a:ln>
          <a:effectLst/>
        </p:spPr>
        <p:txBody>
          <a:bodyPr/>
          <a:lstStyle/>
          <a:p>
            <a:endParaRPr lang="en-US"/>
          </a:p>
        </p:txBody>
      </p:sp>
      <p:grpSp>
        <p:nvGrpSpPr>
          <p:cNvPr id="423973" name="Group 37"/>
          <p:cNvGrpSpPr>
            <a:grpSpLocks/>
          </p:cNvGrpSpPr>
          <p:nvPr/>
        </p:nvGrpSpPr>
        <p:grpSpPr bwMode="auto">
          <a:xfrm>
            <a:off x="5573713" y="1676400"/>
            <a:ext cx="3227387" cy="4460875"/>
            <a:chOff x="3511" y="1056"/>
            <a:chExt cx="2033" cy="2810"/>
          </a:xfrm>
        </p:grpSpPr>
        <p:sp>
          <p:nvSpPr>
            <p:cNvPr id="423940" name="Rectangle 4"/>
            <p:cNvSpPr>
              <a:spLocks noChangeArrowheads="1"/>
            </p:cNvSpPr>
            <p:nvPr/>
          </p:nvSpPr>
          <p:spPr bwMode="auto">
            <a:xfrm>
              <a:off x="4593" y="2720"/>
              <a:ext cx="951" cy="1024"/>
            </a:xfrm>
            <a:prstGeom prst="rect">
              <a:avLst/>
            </a:prstGeom>
            <a:noFill/>
            <a:ln w="9525">
              <a:noFill/>
              <a:miter lim="800000"/>
              <a:headEnd/>
              <a:tailEnd/>
            </a:ln>
            <a:effectLst/>
          </p:spPr>
          <p:txBody>
            <a:bodyPr anchor="ctr"/>
            <a:lstStyle/>
            <a:p>
              <a:pPr algn="l">
                <a:buClr>
                  <a:srgbClr val="000000"/>
                </a:buClr>
              </a:pPr>
              <a:r>
                <a:rPr lang="en-US" sz="1400"/>
                <a:t>Purchased or obtained</a:t>
              </a:r>
            </a:p>
          </p:txBody>
        </p:sp>
        <p:sp>
          <p:nvSpPr>
            <p:cNvPr id="423941" name="Rectangle 5"/>
            <p:cNvSpPr>
              <a:spLocks noChangeArrowheads="1"/>
            </p:cNvSpPr>
            <p:nvPr/>
          </p:nvSpPr>
          <p:spPr bwMode="auto">
            <a:xfrm>
              <a:off x="3511" y="2485"/>
              <a:ext cx="1082" cy="1024"/>
            </a:xfrm>
            <a:prstGeom prst="rect">
              <a:avLst/>
            </a:prstGeom>
            <a:noFill/>
            <a:ln w="9525">
              <a:noFill/>
              <a:miter lim="800000"/>
              <a:headEnd/>
              <a:tailEnd/>
            </a:ln>
            <a:effectLst/>
          </p:spPr>
          <p:txBody>
            <a:bodyPr anchor="ctr"/>
            <a:lstStyle/>
            <a:p>
              <a:pPr>
                <a:buClr>
                  <a:srgbClr val="000000"/>
                </a:buClr>
              </a:pPr>
              <a:endParaRPr lang="en-US" sz="1400">
                <a:latin typeface="Verdana" pitchFamily="34" charset="0"/>
              </a:endParaRPr>
            </a:p>
          </p:txBody>
        </p:sp>
        <p:sp>
          <p:nvSpPr>
            <p:cNvPr id="423942" name="Rectangle 6"/>
            <p:cNvSpPr>
              <a:spLocks noChangeArrowheads="1"/>
            </p:cNvSpPr>
            <p:nvPr/>
          </p:nvSpPr>
          <p:spPr bwMode="auto">
            <a:xfrm>
              <a:off x="3511" y="2297"/>
              <a:ext cx="1082" cy="188"/>
            </a:xfrm>
            <a:prstGeom prst="rect">
              <a:avLst/>
            </a:prstGeom>
            <a:solidFill>
              <a:srgbClr val="A0B7FF"/>
            </a:solidFill>
            <a:ln w="19050">
              <a:solidFill>
                <a:schemeClr val="tx1"/>
              </a:solidFill>
              <a:miter lim="800000"/>
              <a:headEnd/>
              <a:tailEnd/>
            </a:ln>
            <a:effectLst/>
          </p:spPr>
          <p:txBody>
            <a:bodyPr anchor="ctr"/>
            <a:lstStyle/>
            <a:p>
              <a:pPr>
                <a:buClr>
                  <a:srgbClr val="000000"/>
                </a:buClr>
              </a:pPr>
              <a:r>
                <a:rPr lang="en-US" sz="1600"/>
                <a:t>DB API</a:t>
              </a:r>
            </a:p>
          </p:txBody>
        </p:sp>
        <p:sp>
          <p:nvSpPr>
            <p:cNvPr id="423943" name="Rectangle 7"/>
            <p:cNvSpPr>
              <a:spLocks noChangeArrowheads="1"/>
            </p:cNvSpPr>
            <p:nvPr/>
          </p:nvSpPr>
          <p:spPr bwMode="auto">
            <a:xfrm>
              <a:off x="4593" y="2079"/>
              <a:ext cx="951" cy="422"/>
            </a:xfrm>
            <a:prstGeom prst="rect">
              <a:avLst/>
            </a:prstGeom>
            <a:noFill/>
            <a:ln w="9525">
              <a:noFill/>
              <a:miter lim="800000"/>
              <a:headEnd/>
              <a:tailEnd/>
            </a:ln>
            <a:effectLst/>
          </p:spPr>
          <p:txBody>
            <a:bodyPr anchor="ctr"/>
            <a:lstStyle/>
            <a:p>
              <a:pPr algn="l">
                <a:buClr>
                  <a:srgbClr val="000000"/>
                </a:buClr>
              </a:pPr>
              <a:r>
                <a:rPr lang="en-US" sz="1400"/>
                <a:t>Purchased or obtained</a:t>
              </a:r>
            </a:p>
          </p:txBody>
        </p:sp>
        <p:sp>
          <p:nvSpPr>
            <p:cNvPr id="423944" name="Rectangle 8"/>
            <p:cNvSpPr>
              <a:spLocks noChangeArrowheads="1"/>
            </p:cNvSpPr>
            <p:nvPr/>
          </p:nvSpPr>
          <p:spPr bwMode="auto">
            <a:xfrm>
              <a:off x="3511" y="2063"/>
              <a:ext cx="1082" cy="234"/>
            </a:xfrm>
            <a:prstGeom prst="rect">
              <a:avLst/>
            </a:prstGeom>
            <a:solidFill>
              <a:schemeClr val="accent2"/>
            </a:solidFill>
            <a:ln w="19050">
              <a:solidFill>
                <a:schemeClr val="tx1"/>
              </a:solidFill>
              <a:miter lim="800000"/>
              <a:headEnd/>
              <a:tailEnd/>
            </a:ln>
            <a:effectLst/>
          </p:spPr>
          <p:txBody>
            <a:bodyPr anchor="ctr"/>
            <a:lstStyle/>
            <a:p>
              <a:pPr>
                <a:buClr>
                  <a:srgbClr val="000000"/>
                </a:buClr>
              </a:pPr>
              <a:r>
                <a:rPr lang="en-US" sz="1600">
                  <a:solidFill>
                    <a:schemeClr val="bg1"/>
                  </a:solidFill>
                </a:rPr>
                <a:t>JDBC driver</a:t>
              </a:r>
            </a:p>
          </p:txBody>
        </p:sp>
        <p:sp>
          <p:nvSpPr>
            <p:cNvPr id="423945" name="Rectangle 9"/>
            <p:cNvSpPr>
              <a:spLocks noChangeArrowheads="1"/>
            </p:cNvSpPr>
            <p:nvPr/>
          </p:nvSpPr>
          <p:spPr bwMode="auto">
            <a:xfrm>
              <a:off x="3511" y="1601"/>
              <a:ext cx="1082" cy="462"/>
            </a:xfrm>
            <a:prstGeom prst="rect">
              <a:avLst/>
            </a:prstGeom>
            <a:noFill/>
            <a:ln w="9525">
              <a:noFill/>
              <a:miter lim="800000"/>
              <a:headEnd/>
              <a:tailEnd/>
            </a:ln>
            <a:effectLst/>
          </p:spPr>
          <p:txBody>
            <a:bodyPr anchor="ctr"/>
            <a:lstStyle/>
            <a:p>
              <a:pPr>
                <a:buClr>
                  <a:srgbClr val="000000"/>
                </a:buClr>
              </a:pPr>
              <a:endParaRPr lang="en-US" sz="1400">
                <a:solidFill>
                  <a:schemeClr val="bg1"/>
                </a:solidFill>
                <a:latin typeface="Verdana" pitchFamily="34" charset="0"/>
              </a:endParaRPr>
            </a:p>
          </p:txBody>
        </p:sp>
        <p:sp>
          <p:nvSpPr>
            <p:cNvPr id="423946" name="Rectangle 10"/>
            <p:cNvSpPr>
              <a:spLocks noChangeArrowheads="1"/>
            </p:cNvSpPr>
            <p:nvPr/>
          </p:nvSpPr>
          <p:spPr bwMode="auto">
            <a:xfrm>
              <a:off x="4593" y="1382"/>
              <a:ext cx="951" cy="235"/>
            </a:xfrm>
            <a:prstGeom prst="rect">
              <a:avLst/>
            </a:prstGeom>
            <a:noFill/>
            <a:ln w="9525">
              <a:noFill/>
              <a:miter lim="800000"/>
              <a:headEnd/>
              <a:tailEnd/>
            </a:ln>
            <a:effectLst/>
          </p:spPr>
          <p:txBody>
            <a:bodyPr anchor="ctr"/>
            <a:lstStyle/>
            <a:p>
              <a:pPr algn="l">
                <a:buClr>
                  <a:srgbClr val="000000"/>
                </a:buClr>
              </a:pPr>
              <a:r>
                <a:rPr lang="en-US" sz="1400"/>
                <a:t>JDBC API</a:t>
              </a:r>
            </a:p>
          </p:txBody>
        </p:sp>
        <p:sp>
          <p:nvSpPr>
            <p:cNvPr id="423947" name="Rectangle 11"/>
            <p:cNvSpPr>
              <a:spLocks noChangeArrowheads="1"/>
            </p:cNvSpPr>
            <p:nvPr/>
          </p:nvSpPr>
          <p:spPr bwMode="auto">
            <a:xfrm>
              <a:off x="3511" y="1366"/>
              <a:ext cx="1082" cy="235"/>
            </a:xfrm>
            <a:prstGeom prst="rect">
              <a:avLst/>
            </a:prstGeom>
            <a:solidFill>
              <a:schemeClr val="accent2"/>
            </a:solidFill>
            <a:ln w="19050">
              <a:solidFill>
                <a:schemeClr val="tx1"/>
              </a:solidFill>
              <a:miter lim="800000"/>
              <a:headEnd/>
              <a:tailEnd/>
            </a:ln>
            <a:effectLst/>
          </p:spPr>
          <p:txBody>
            <a:bodyPr anchor="ctr"/>
            <a:lstStyle/>
            <a:p>
              <a:pPr>
                <a:buClr>
                  <a:srgbClr val="000000"/>
                </a:buClr>
              </a:pPr>
              <a:r>
                <a:rPr lang="en-US" sz="1600">
                  <a:solidFill>
                    <a:schemeClr val="bg1"/>
                  </a:solidFill>
                </a:rPr>
                <a:t>JDBC API</a:t>
              </a:r>
            </a:p>
          </p:txBody>
        </p:sp>
        <p:sp>
          <p:nvSpPr>
            <p:cNvPr id="423948" name="Rectangle 12"/>
            <p:cNvSpPr>
              <a:spLocks noChangeArrowheads="1"/>
            </p:cNvSpPr>
            <p:nvPr/>
          </p:nvSpPr>
          <p:spPr bwMode="auto">
            <a:xfrm>
              <a:off x="4593" y="1072"/>
              <a:ext cx="951" cy="310"/>
            </a:xfrm>
            <a:prstGeom prst="rect">
              <a:avLst/>
            </a:prstGeom>
            <a:noFill/>
            <a:ln w="9525">
              <a:noFill/>
              <a:miter lim="800000"/>
              <a:headEnd/>
              <a:tailEnd/>
            </a:ln>
            <a:effectLst/>
          </p:spPr>
          <p:txBody>
            <a:bodyPr anchor="ctr"/>
            <a:lstStyle/>
            <a:p>
              <a:pPr algn="l">
                <a:buClr>
                  <a:srgbClr val="000000"/>
                </a:buClr>
              </a:pPr>
              <a:r>
                <a:rPr lang="en-US" sz="1400"/>
                <a:t>Written by developer</a:t>
              </a:r>
            </a:p>
          </p:txBody>
        </p:sp>
        <p:sp>
          <p:nvSpPr>
            <p:cNvPr id="423949" name="Rectangle 13"/>
            <p:cNvSpPr>
              <a:spLocks noChangeArrowheads="1"/>
            </p:cNvSpPr>
            <p:nvPr/>
          </p:nvSpPr>
          <p:spPr bwMode="auto">
            <a:xfrm>
              <a:off x="3511" y="1056"/>
              <a:ext cx="1082" cy="310"/>
            </a:xfrm>
            <a:prstGeom prst="rect">
              <a:avLst/>
            </a:prstGeom>
            <a:solidFill>
              <a:srgbClr val="C8DCFF"/>
            </a:solidFill>
            <a:ln w="19050">
              <a:solidFill>
                <a:schemeClr val="tx1"/>
              </a:solidFill>
              <a:miter lim="800000"/>
              <a:headEnd/>
              <a:tailEnd/>
            </a:ln>
            <a:effectLst/>
          </p:spPr>
          <p:txBody>
            <a:bodyPr anchor="ctr"/>
            <a:lstStyle/>
            <a:p>
              <a:pPr>
                <a:buClr>
                  <a:srgbClr val="000000"/>
                </a:buClr>
              </a:pPr>
              <a:r>
                <a:rPr lang="en-US" sz="1600"/>
                <a:t>Application</a:t>
              </a:r>
            </a:p>
          </p:txBody>
        </p:sp>
        <p:sp>
          <p:nvSpPr>
            <p:cNvPr id="423950" name="Line 14"/>
            <p:cNvSpPr>
              <a:spLocks noChangeShapeType="1"/>
            </p:cNvSpPr>
            <p:nvPr/>
          </p:nvSpPr>
          <p:spPr bwMode="auto">
            <a:xfrm>
              <a:off x="3511" y="1056"/>
              <a:ext cx="1082" cy="0"/>
            </a:xfrm>
            <a:prstGeom prst="line">
              <a:avLst/>
            </a:prstGeom>
            <a:noFill/>
            <a:ln w="28575" cap="sq">
              <a:solidFill>
                <a:schemeClr val="tx1"/>
              </a:solidFill>
              <a:round/>
              <a:headEnd/>
              <a:tailEnd/>
            </a:ln>
            <a:effectLst/>
          </p:spPr>
          <p:txBody>
            <a:bodyPr/>
            <a:lstStyle/>
            <a:p>
              <a:endParaRPr lang="en-US"/>
            </a:p>
          </p:txBody>
        </p:sp>
        <p:sp>
          <p:nvSpPr>
            <p:cNvPr id="423951" name="Line 15"/>
            <p:cNvSpPr>
              <a:spLocks noChangeShapeType="1"/>
            </p:cNvSpPr>
            <p:nvPr/>
          </p:nvSpPr>
          <p:spPr bwMode="auto">
            <a:xfrm>
              <a:off x="3511" y="1366"/>
              <a:ext cx="1082" cy="0"/>
            </a:xfrm>
            <a:prstGeom prst="line">
              <a:avLst/>
            </a:prstGeom>
            <a:noFill/>
            <a:ln w="28575">
              <a:solidFill>
                <a:schemeClr val="tx1"/>
              </a:solidFill>
              <a:round/>
              <a:headEnd/>
              <a:tailEnd/>
            </a:ln>
            <a:effectLst/>
          </p:spPr>
          <p:txBody>
            <a:bodyPr/>
            <a:lstStyle/>
            <a:p>
              <a:endParaRPr lang="en-US"/>
            </a:p>
          </p:txBody>
        </p:sp>
        <p:sp>
          <p:nvSpPr>
            <p:cNvPr id="423952" name="Line 16"/>
            <p:cNvSpPr>
              <a:spLocks noChangeShapeType="1"/>
            </p:cNvSpPr>
            <p:nvPr/>
          </p:nvSpPr>
          <p:spPr bwMode="auto">
            <a:xfrm>
              <a:off x="3511" y="1601"/>
              <a:ext cx="1082" cy="0"/>
            </a:xfrm>
            <a:prstGeom prst="line">
              <a:avLst/>
            </a:prstGeom>
            <a:noFill/>
            <a:ln w="28575" cap="sq">
              <a:solidFill>
                <a:schemeClr val="tx1"/>
              </a:solidFill>
              <a:round/>
              <a:headEnd/>
              <a:tailEnd/>
            </a:ln>
            <a:effectLst/>
          </p:spPr>
          <p:txBody>
            <a:bodyPr/>
            <a:lstStyle/>
            <a:p>
              <a:endParaRPr lang="en-US"/>
            </a:p>
          </p:txBody>
        </p:sp>
        <p:sp>
          <p:nvSpPr>
            <p:cNvPr id="423953" name="Line 17"/>
            <p:cNvSpPr>
              <a:spLocks noChangeShapeType="1"/>
            </p:cNvSpPr>
            <p:nvPr/>
          </p:nvSpPr>
          <p:spPr bwMode="auto">
            <a:xfrm>
              <a:off x="3511" y="2063"/>
              <a:ext cx="1082" cy="0"/>
            </a:xfrm>
            <a:prstGeom prst="line">
              <a:avLst/>
            </a:prstGeom>
            <a:noFill/>
            <a:ln w="28575" cap="sq">
              <a:solidFill>
                <a:schemeClr val="tx1"/>
              </a:solidFill>
              <a:round/>
              <a:headEnd/>
              <a:tailEnd/>
            </a:ln>
            <a:effectLst/>
          </p:spPr>
          <p:txBody>
            <a:bodyPr/>
            <a:lstStyle/>
            <a:p>
              <a:endParaRPr lang="en-US"/>
            </a:p>
          </p:txBody>
        </p:sp>
        <p:sp>
          <p:nvSpPr>
            <p:cNvPr id="423954" name="Line 18"/>
            <p:cNvSpPr>
              <a:spLocks noChangeShapeType="1"/>
            </p:cNvSpPr>
            <p:nvPr/>
          </p:nvSpPr>
          <p:spPr bwMode="auto">
            <a:xfrm>
              <a:off x="3511" y="2297"/>
              <a:ext cx="1082" cy="0"/>
            </a:xfrm>
            <a:prstGeom prst="line">
              <a:avLst/>
            </a:prstGeom>
            <a:noFill/>
            <a:ln w="28575">
              <a:solidFill>
                <a:schemeClr val="tx1"/>
              </a:solidFill>
              <a:round/>
              <a:headEnd/>
              <a:tailEnd/>
            </a:ln>
            <a:effectLst/>
          </p:spPr>
          <p:txBody>
            <a:bodyPr/>
            <a:lstStyle/>
            <a:p>
              <a:endParaRPr lang="en-US"/>
            </a:p>
          </p:txBody>
        </p:sp>
        <p:sp>
          <p:nvSpPr>
            <p:cNvPr id="423963" name="Line 27"/>
            <p:cNvSpPr>
              <a:spLocks noChangeShapeType="1"/>
            </p:cNvSpPr>
            <p:nvPr/>
          </p:nvSpPr>
          <p:spPr bwMode="auto">
            <a:xfrm>
              <a:off x="3511" y="2485"/>
              <a:ext cx="1082" cy="0"/>
            </a:xfrm>
            <a:prstGeom prst="line">
              <a:avLst/>
            </a:prstGeom>
            <a:noFill/>
            <a:ln w="28575" cap="sq">
              <a:solidFill>
                <a:schemeClr val="tx1"/>
              </a:solidFill>
              <a:round/>
              <a:headEnd/>
              <a:tailEnd/>
            </a:ln>
            <a:effectLst/>
          </p:spPr>
          <p:txBody>
            <a:bodyPr/>
            <a:lstStyle/>
            <a:p>
              <a:endParaRPr lang="en-US"/>
            </a:p>
          </p:txBody>
        </p:sp>
        <p:cxnSp>
          <p:nvCxnSpPr>
            <p:cNvPr id="423966" name="AutoShape 30"/>
            <p:cNvCxnSpPr>
              <a:cxnSpLocks noChangeShapeType="1"/>
              <a:stCxn id="423968" idx="0"/>
              <a:endCxn id="423942" idx="2"/>
            </p:cNvCxnSpPr>
            <p:nvPr/>
          </p:nvCxnSpPr>
          <p:spPr bwMode="auto">
            <a:xfrm flipV="1">
              <a:off x="4052" y="2491"/>
              <a:ext cx="0" cy="510"/>
            </a:xfrm>
            <a:prstGeom prst="straightConnector1">
              <a:avLst/>
            </a:prstGeom>
            <a:noFill/>
            <a:ln w="28575">
              <a:solidFill>
                <a:schemeClr val="tx1"/>
              </a:solidFill>
              <a:round/>
              <a:headEnd type="triangle" w="sm" len="sm"/>
              <a:tailEnd type="triangle" w="sm" len="sm"/>
            </a:ln>
            <a:effectLst/>
          </p:spPr>
        </p:cxnSp>
        <p:cxnSp>
          <p:nvCxnSpPr>
            <p:cNvPr id="423967" name="AutoShape 31"/>
            <p:cNvCxnSpPr>
              <a:cxnSpLocks noChangeShapeType="1"/>
              <a:stCxn id="423944" idx="0"/>
              <a:endCxn id="423947" idx="2"/>
            </p:cNvCxnSpPr>
            <p:nvPr/>
          </p:nvCxnSpPr>
          <p:spPr bwMode="auto">
            <a:xfrm flipV="1">
              <a:off x="4052" y="1607"/>
              <a:ext cx="0" cy="450"/>
            </a:xfrm>
            <a:prstGeom prst="straightConnector1">
              <a:avLst/>
            </a:prstGeom>
            <a:noFill/>
            <a:ln w="28575">
              <a:solidFill>
                <a:schemeClr val="tx1"/>
              </a:solidFill>
              <a:round/>
              <a:headEnd type="triangle" w="sm" len="sm"/>
              <a:tailEnd type="triangle" w="sm" len="sm"/>
            </a:ln>
            <a:effectLst/>
          </p:spPr>
        </p:cxnSp>
        <p:sp>
          <p:nvSpPr>
            <p:cNvPr id="423968" name="AutoShape 32"/>
            <p:cNvSpPr>
              <a:spLocks noChangeArrowheads="1"/>
            </p:cNvSpPr>
            <p:nvPr/>
          </p:nvSpPr>
          <p:spPr bwMode="auto">
            <a:xfrm>
              <a:off x="3618" y="3010"/>
              <a:ext cx="868" cy="643"/>
            </a:xfrm>
            <a:prstGeom prst="roundRect">
              <a:avLst>
                <a:gd name="adj" fmla="val 16667"/>
              </a:avLst>
            </a:prstGeom>
            <a:solidFill>
              <a:schemeClr val="bg1"/>
            </a:solidFill>
            <a:ln w="28575">
              <a:solidFill>
                <a:srgbClr val="EB9213"/>
              </a:solidFill>
              <a:round/>
              <a:headEnd/>
              <a:tailEnd/>
            </a:ln>
            <a:effectLst/>
          </p:spPr>
          <p:txBody>
            <a:bodyPr wrap="none" anchor="ctr"/>
            <a:lstStyle/>
            <a:p>
              <a:endParaRPr lang="en-US"/>
            </a:p>
          </p:txBody>
        </p:sp>
        <p:sp>
          <p:nvSpPr>
            <p:cNvPr id="423969" name="Text Box 33"/>
            <p:cNvSpPr txBox="1">
              <a:spLocks noChangeArrowheads="1"/>
            </p:cNvSpPr>
            <p:nvPr/>
          </p:nvSpPr>
          <p:spPr bwMode="auto">
            <a:xfrm>
              <a:off x="3710" y="3654"/>
              <a:ext cx="684" cy="212"/>
            </a:xfrm>
            <a:prstGeom prst="rect">
              <a:avLst/>
            </a:prstGeom>
            <a:noFill/>
            <a:ln w="12700">
              <a:noFill/>
              <a:miter lim="800000"/>
              <a:headEnd/>
              <a:tailEnd/>
            </a:ln>
            <a:effectLst/>
          </p:spPr>
          <p:txBody>
            <a:bodyPr wrap="none">
              <a:spAutoFit/>
            </a:bodyPr>
            <a:lstStyle/>
            <a:p>
              <a:pPr algn="l">
                <a:spcBef>
                  <a:spcPct val="0"/>
                </a:spcBef>
                <a:buClrTx/>
                <a:buFontTx/>
                <a:buNone/>
              </a:pPr>
              <a:r>
                <a:rPr lang="en-US" sz="1600"/>
                <a:t>Database</a:t>
              </a:r>
            </a:p>
          </p:txBody>
        </p:sp>
        <p:pic>
          <p:nvPicPr>
            <p:cNvPr id="423970" name="Picture 34" descr="datab001"/>
            <p:cNvPicPr>
              <a:picLocks noChangeAspect="1" noChangeArrowheads="1"/>
            </p:cNvPicPr>
            <p:nvPr/>
          </p:nvPicPr>
          <p:blipFill>
            <a:blip r:embed="rId3"/>
            <a:srcRect/>
            <a:stretch>
              <a:fillRect/>
            </a:stretch>
          </p:blipFill>
          <p:spPr bwMode="auto">
            <a:xfrm>
              <a:off x="3815" y="3072"/>
              <a:ext cx="473" cy="539"/>
            </a:xfrm>
            <a:prstGeom prst="rect">
              <a:avLst/>
            </a:prstGeom>
            <a:noFill/>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Java Naming and Directory Interface (JNDI)</a:t>
            </a:r>
          </a:p>
        </p:txBody>
      </p:sp>
      <p:sp>
        <p:nvSpPr>
          <p:cNvPr id="425987" name="Rectangle 3"/>
          <p:cNvSpPr>
            <a:spLocks noGrp="1" noChangeArrowheads="1"/>
          </p:cNvSpPr>
          <p:nvPr>
            <p:ph idx="1"/>
          </p:nvPr>
        </p:nvSpPr>
        <p:spPr>
          <a:xfrm>
            <a:off x="609600" y="1447800"/>
            <a:ext cx="7918450" cy="762000"/>
          </a:xfrm>
        </p:spPr>
        <p:txBody>
          <a:bodyPr/>
          <a:lstStyle/>
          <a:p>
            <a:pPr lvl="1"/>
            <a:r>
              <a:rPr lang="en-US"/>
              <a:t>Java API for accessing naming and directory services</a:t>
            </a:r>
          </a:p>
          <a:p>
            <a:pPr lvl="1"/>
            <a:r>
              <a:rPr lang="en-US"/>
              <a:t>Built as a layer over DNS, LDAP, and so on</a:t>
            </a:r>
          </a:p>
        </p:txBody>
      </p:sp>
      <p:sp>
        <p:nvSpPr>
          <p:cNvPr id="426017" name="Line 33"/>
          <p:cNvSpPr>
            <a:spLocks noChangeShapeType="1"/>
          </p:cNvSpPr>
          <p:nvPr/>
        </p:nvSpPr>
        <p:spPr bwMode="auto">
          <a:xfrm>
            <a:off x="8305800" y="3124200"/>
            <a:ext cx="0" cy="425450"/>
          </a:xfrm>
          <a:prstGeom prst="line">
            <a:avLst/>
          </a:prstGeom>
          <a:noFill/>
          <a:ln w="12700" cap="sq">
            <a:noFill/>
            <a:round/>
            <a:headEnd/>
            <a:tailEnd/>
          </a:ln>
          <a:effectLst/>
        </p:spPr>
        <p:txBody>
          <a:bodyPr/>
          <a:lstStyle/>
          <a:p>
            <a:endParaRPr lang="en-US"/>
          </a:p>
        </p:txBody>
      </p:sp>
      <p:sp>
        <p:nvSpPr>
          <p:cNvPr id="426025" name="Line 41"/>
          <p:cNvSpPr>
            <a:spLocks noChangeShapeType="1"/>
          </p:cNvSpPr>
          <p:nvPr/>
        </p:nvSpPr>
        <p:spPr bwMode="auto">
          <a:xfrm>
            <a:off x="8305800" y="5649913"/>
            <a:ext cx="0" cy="549275"/>
          </a:xfrm>
          <a:prstGeom prst="line">
            <a:avLst/>
          </a:prstGeom>
          <a:noFill/>
          <a:ln w="12700" cap="sq">
            <a:noFill/>
            <a:round/>
            <a:headEnd/>
            <a:tailEnd/>
          </a:ln>
          <a:effectLst/>
        </p:spPr>
        <p:txBody>
          <a:bodyPr/>
          <a:lstStyle/>
          <a:p>
            <a:endParaRPr lang="en-US"/>
          </a:p>
        </p:txBody>
      </p:sp>
      <p:sp>
        <p:nvSpPr>
          <p:cNvPr id="426026" name="Line 42"/>
          <p:cNvSpPr>
            <a:spLocks noChangeShapeType="1"/>
          </p:cNvSpPr>
          <p:nvPr/>
        </p:nvSpPr>
        <p:spPr bwMode="auto">
          <a:xfrm>
            <a:off x="8305800" y="5059363"/>
            <a:ext cx="0" cy="590550"/>
          </a:xfrm>
          <a:prstGeom prst="line">
            <a:avLst/>
          </a:prstGeom>
          <a:noFill/>
          <a:ln w="28575" cap="sq">
            <a:noFill/>
            <a:round/>
            <a:headEnd/>
            <a:tailEnd/>
          </a:ln>
          <a:effectLst/>
        </p:spPr>
        <p:txBody>
          <a:bodyPr/>
          <a:lstStyle/>
          <a:p>
            <a:endParaRPr lang="en-US"/>
          </a:p>
        </p:txBody>
      </p:sp>
      <p:sp>
        <p:nvSpPr>
          <p:cNvPr id="426027" name="Line 43"/>
          <p:cNvSpPr>
            <a:spLocks noChangeShapeType="1"/>
          </p:cNvSpPr>
          <p:nvPr/>
        </p:nvSpPr>
        <p:spPr bwMode="auto">
          <a:xfrm>
            <a:off x="6216650" y="3124200"/>
            <a:ext cx="2089150" cy="0"/>
          </a:xfrm>
          <a:prstGeom prst="line">
            <a:avLst/>
          </a:prstGeom>
          <a:noFill/>
          <a:ln w="12700" cap="sq">
            <a:noFill/>
            <a:round/>
            <a:headEnd/>
            <a:tailEnd/>
          </a:ln>
          <a:effectLst/>
        </p:spPr>
        <p:txBody>
          <a:bodyPr/>
          <a:lstStyle/>
          <a:p>
            <a:endParaRPr lang="en-US"/>
          </a:p>
        </p:txBody>
      </p:sp>
      <p:sp>
        <p:nvSpPr>
          <p:cNvPr id="426028" name="Line 44"/>
          <p:cNvSpPr>
            <a:spLocks noChangeShapeType="1"/>
          </p:cNvSpPr>
          <p:nvPr/>
        </p:nvSpPr>
        <p:spPr bwMode="auto">
          <a:xfrm>
            <a:off x="8305800" y="3549650"/>
            <a:ext cx="0" cy="960438"/>
          </a:xfrm>
          <a:prstGeom prst="line">
            <a:avLst/>
          </a:prstGeom>
          <a:noFill/>
          <a:ln w="12700" cap="sq">
            <a:noFill/>
            <a:round/>
            <a:headEnd/>
            <a:tailEnd/>
          </a:ln>
          <a:effectLst/>
        </p:spPr>
        <p:txBody>
          <a:bodyPr/>
          <a:lstStyle/>
          <a:p>
            <a:endParaRPr lang="en-US"/>
          </a:p>
        </p:txBody>
      </p:sp>
      <p:sp>
        <p:nvSpPr>
          <p:cNvPr id="426029" name="Line 45"/>
          <p:cNvSpPr>
            <a:spLocks noChangeShapeType="1"/>
          </p:cNvSpPr>
          <p:nvPr/>
        </p:nvSpPr>
        <p:spPr bwMode="auto">
          <a:xfrm>
            <a:off x="8305800" y="4510088"/>
            <a:ext cx="0" cy="549275"/>
          </a:xfrm>
          <a:prstGeom prst="line">
            <a:avLst/>
          </a:prstGeom>
          <a:noFill/>
          <a:ln w="12700" cap="sq">
            <a:noFill/>
            <a:round/>
            <a:headEnd/>
            <a:tailEnd/>
          </a:ln>
          <a:effectLst/>
        </p:spPr>
        <p:txBody>
          <a:bodyPr/>
          <a:lstStyle/>
          <a:p>
            <a:endParaRPr lang="en-US"/>
          </a:p>
        </p:txBody>
      </p:sp>
      <p:sp>
        <p:nvSpPr>
          <p:cNvPr id="426034" name="Line 50"/>
          <p:cNvSpPr>
            <a:spLocks noChangeShapeType="1"/>
          </p:cNvSpPr>
          <p:nvPr/>
        </p:nvSpPr>
        <p:spPr bwMode="auto">
          <a:xfrm>
            <a:off x="920750" y="5059363"/>
            <a:ext cx="0" cy="590550"/>
          </a:xfrm>
          <a:prstGeom prst="line">
            <a:avLst/>
          </a:prstGeom>
          <a:noFill/>
          <a:ln w="28575" cap="sq">
            <a:noFill/>
            <a:round/>
            <a:headEnd/>
            <a:tailEnd/>
          </a:ln>
          <a:effectLst/>
        </p:spPr>
        <p:txBody>
          <a:bodyPr/>
          <a:lstStyle/>
          <a:p>
            <a:endParaRPr lang="en-US"/>
          </a:p>
        </p:txBody>
      </p:sp>
      <p:grpSp>
        <p:nvGrpSpPr>
          <p:cNvPr id="426043" name="Group 59"/>
          <p:cNvGrpSpPr>
            <a:grpSpLocks/>
          </p:cNvGrpSpPr>
          <p:nvPr/>
        </p:nvGrpSpPr>
        <p:grpSpPr bwMode="auto">
          <a:xfrm>
            <a:off x="1022350" y="2640013"/>
            <a:ext cx="7588250" cy="3074987"/>
            <a:chOff x="644" y="1663"/>
            <a:chExt cx="4780" cy="1937"/>
          </a:xfrm>
        </p:grpSpPr>
        <p:sp>
          <p:nvSpPr>
            <p:cNvPr id="425988" name="Rectangle 4"/>
            <p:cNvSpPr>
              <a:spLocks noChangeArrowheads="1"/>
            </p:cNvSpPr>
            <p:nvPr/>
          </p:nvSpPr>
          <p:spPr bwMode="auto">
            <a:xfrm>
              <a:off x="644" y="3254"/>
              <a:ext cx="648" cy="346"/>
            </a:xfrm>
            <a:prstGeom prst="rect">
              <a:avLst/>
            </a:prstGeom>
            <a:solidFill>
              <a:srgbClr val="EDC774"/>
            </a:solidFill>
            <a:ln w="28575">
              <a:solidFill>
                <a:schemeClr val="tx1"/>
              </a:solidFill>
              <a:miter lim="800000"/>
              <a:headEnd/>
              <a:tailEnd/>
            </a:ln>
            <a:effectLst/>
          </p:spPr>
          <p:txBody>
            <a:bodyPr tIns="0" bIns="0" anchor="ctr"/>
            <a:lstStyle/>
            <a:p>
              <a:pPr>
                <a:spcBef>
                  <a:spcPct val="0"/>
                </a:spcBef>
                <a:buClr>
                  <a:srgbClr val="000000"/>
                </a:buClr>
              </a:pPr>
              <a:r>
                <a:rPr lang="en-US" sz="1600"/>
                <a:t>WLS</a:t>
              </a:r>
            </a:p>
            <a:p>
              <a:pPr>
                <a:spcBef>
                  <a:spcPct val="0"/>
                </a:spcBef>
                <a:buClr>
                  <a:srgbClr val="000000"/>
                </a:buClr>
              </a:pPr>
              <a:r>
                <a:rPr lang="en-US" sz="1600"/>
                <a:t>server</a:t>
              </a:r>
            </a:p>
          </p:txBody>
        </p:sp>
        <p:sp>
          <p:nvSpPr>
            <p:cNvPr id="425989" name="Rectangle 5"/>
            <p:cNvSpPr>
              <a:spLocks noChangeArrowheads="1"/>
            </p:cNvSpPr>
            <p:nvPr/>
          </p:nvSpPr>
          <p:spPr bwMode="auto">
            <a:xfrm>
              <a:off x="644" y="2882"/>
              <a:ext cx="648" cy="372"/>
            </a:xfrm>
            <a:prstGeom prst="rect">
              <a:avLst/>
            </a:prstGeom>
            <a:noFill/>
            <a:ln w="28575">
              <a:noFill/>
              <a:miter lim="800000"/>
              <a:headEnd/>
              <a:tailEnd/>
            </a:ln>
            <a:effectLst/>
          </p:spPr>
          <p:txBody>
            <a:bodyPr tIns="0" bIns="0" anchor="ctr"/>
            <a:lstStyle/>
            <a:p>
              <a:pPr>
                <a:spcBef>
                  <a:spcPct val="0"/>
                </a:spcBef>
                <a:buClr>
                  <a:srgbClr val="000000"/>
                </a:buClr>
              </a:pPr>
              <a:endParaRPr lang="en-US" sz="1400">
                <a:latin typeface="Verdana" pitchFamily="34" charset="0"/>
              </a:endParaRPr>
            </a:p>
          </p:txBody>
        </p:sp>
        <p:sp>
          <p:nvSpPr>
            <p:cNvPr id="425990" name="Rectangle 6"/>
            <p:cNvSpPr>
              <a:spLocks noChangeArrowheads="1"/>
            </p:cNvSpPr>
            <p:nvPr/>
          </p:nvSpPr>
          <p:spPr bwMode="auto">
            <a:xfrm>
              <a:off x="644" y="2536"/>
              <a:ext cx="648" cy="346"/>
            </a:xfrm>
            <a:prstGeom prst="rect">
              <a:avLst/>
            </a:prstGeom>
            <a:solidFill>
              <a:srgbClr val="EDC774"/>
            </a:solidFill>
            <a:ln w="28575">
              <a:solidFill>
                <a:schemeClr val="tx1"/>
              </a:solidFill>
              <a:miter lim="800000"/>
              <a:headEnd/>
              <a:tailEnd/>
            </a:ln>
            <a:effectLst/>
          </p:spPr>
          <p:txBody>
            <a:bodyPr tIns="0" bIns="0" anchor="ctr"/>
            <a:lstStyle/>
            <a:p>
              <a:pPr>
                <a:spcBef>
                  <a:spcPct val="0"/>
                </a:spcBef>
                <a:buClr>
                  <a:srgbClr val="000000"/>
                </a:buClr>
              </a:pPr>
              <a:r>
                <a:rPr lang="en-US" sz="1600"/>
                <a:t>WLS</a:t>
              </a:r>
            </a:p>
            <a:p>
              <a:pPr>
                <a:spcBef>
                  <a:spcPct val="0"/>
                </a:spcBef>
                <a:buClr>
                  <a:srgbClr val="000000"/>
                </a:buClr>
              </a:pPr>
              <a:r>
                <a:rPr lang="en-US" sz="1600"/>
                <a:t>driver</a:t>
              </a:r>
            </a:p>
          </p:txBody>
        </p:sp>
        <p:sp>
          <p:nvSpPr>
            <p:cNvPr id="425991" name="Rectangle 7"/>
            <p:cNvSpPr>
              <a:spLocks noChangeArrowheads="1"/>
            </p:cNvSpPr>
            <p:nvPr/>
          </p:nvSpPr>
          <p:spPr bwMode="auto">
            <a:xfrm>
              <a:off x="644" y="2132"/>
              <a:ext cx="3336" cy="202"/>
            </a:xfrm>
            <a:prstGeom prst="rect">
              <a:avLst/>
            </a:prstGeom>
            <a:solidFill>
              <a:schemeClr val="accent2"/>
            </a:solidFill>
            <a:ln w="28575">
              <a:solidFill>
                <a:schemeClr val="tx1"/>
              </a:solidFill>
              <a:miter lim="800000"/>
              <a:headEnd/>
              <a:tailEnd/>
            </a:ln>
            <a:effectLst/>
          </p:spPr>
          <p:txBody>
            <a:bodyPr tIns="0" bIns="0" anchor="ctr"/>
            <a:lstStyle/>
            <a:p>
              <a:pPr>
                <a:buClr>
                  <a:srgbClr val="000000"/>
                </a:buClr>
              </a:pPr>
              <a:r>
                <a:rPr lang="en-US" sz="1600">
                  <a:solidFill>
                    <a:schemeClr val="bg1"/>
                  </a:solidFill>
                </a:rPr>
                <a:t>Naming manager</a:t>
              </a:r>
            </a:p>
          </p:txBody>
        </p:sp>
        <p:sp>
          <p:nvSpPr>
            <p:cNvPr id="425992" name="Rectangle 8" descr="80%"/>
            <p:cNvSpPr>
              <a:spLocks noChangeArrowheads="1"/>
            </p:cNvSpPr>
            <p:nvPr/>
          </p:nvSpPr>
          <p:spPr bwMode="auto">
            <a:xfrm>
              <a:off x="3980" y="3254"/>
              <a:ext cx="1316" cy="346"/>
            </a:xfrm>
            <a:prstGeom prst="rect">
              <a:avLst/>
            </a:prstGeom>
            <a:noFill/>
            <a:ln w="9525">
              <a:noFill/>
              <a:miter lim="800000"/>
              <a:headEnd/>
              <a:tailEnd/>
            </a:ln>
            <a:effectLst/>
          </p:spPr>
          <p:txBody>
            <a:bodyPr tIns="0" bIns="0" anchor="ctr"/>
            <a:lstStyle/>
            <a:p>
              <a:pPr algn="l">
                <a:buClr>
                  <a:srgbClr val="000000"/>
                </a:buClr>
              </a:pPr>
              <a:r>
                <a:rPr lang="en-US" sz="1400"/>
                <a:t>Service</a:t>
              </a:r>
            </a:p>
          </p:txBody>
        </p:sp>
        <p:sp>
          <p:nvSpPr>
            <p:cNvPr id="425993" name="Rectangle 9" descr="80%"/>
            <p:cNvSpPr>
              <a:spLocks noChangeArrowheads="1"/>
            </p:cNvSpPr>
            <p:nvPr/>
          </p:nvSpPr>
          <p:spPr bwMode="auto">
            <a:xfrm>
              <a:off x="3980" y="2536"/>
              <a:ext cx="1444" cy="346"/>
            </a:xfrm>
            <a:prstGeom prst="rect">
              <a:avLst/>
            </a:prstGeom>
            <a:noFill/>
            <a:ln w="9525">
              <a:noFill/>
              <a:miter lim="800000"/>
              <a:headEnd/>
              <a:tailEnd/>
            </a:ln>
            <a:effectLst/>
          </p:spPr>
          <p:txBody>
            <a:bodyPr tIns="0" bIns="0" anchor="ctr"/>
            <a:lstStyle/>
            <a:p>
              <a:pPr algn="l">
                <a:buClr>
                  <a:srgbClr val="000000"/>
                </a:buClr>
              </a:pPr>
              <a:r>
                <a:rPr lang="en-US" sz="1400"/>
                <a:t>Purchased or obtained</a:t>
              </a:r>
            </a:p>
          </p:txBody>
        </p:sp>
        <p:sp>
          <p:nvSpPr>
            <p:cNvPr id="425994" name="Rectangle 10"/>
            <p:cNvSpPr>
              <a:spLocks noChangeArrowheads="1"/>
            </p:cNvSpPr>
            <p:nvPr/>
          </p:nvSpPr>
          <p:spPr bwMode="auto">
            <a:xfrm>
              <a:off x="3980" y="1931"/>
              <a:ext cx="1316" cy="605"/>
            </a:xfrm>
            <a:prstGeom prst="rect">
              <a:avLst/>
            </a:prstGeom>
            <a:noFill/>
            <a:ln w="9525">
              <a:noFill/>
              <a:miter lim="800000"/>
              <a:headEnd/>
              <a:tailEnd/>
            </a:ln>
            <a:effectLst/>
          </p:spPr>
          <p:txBody>
            <a:bodyPr tIns="0" bIns="0" anchor="ctr"/>
            <a:lstStyle/>
            <a:p>
              <a:pPr algn="l">
                <a:buClr>
                  <a:srgbClr val="000000"/>
                </a:buClr>
              </a:pPr>
              <a:r>
                <a:rPr lang="en-US" sz="1400"/>
                <a:t>JNDI API</a:t>
              </a:r>
            </a:p>
          </p:txBody>
        </p:sp>
        <p:sp>
          <p:nvSpPr>
            <p:cNvPr id="425995" name="Rectangle 11"/>
            <p:cNvSpPr>
              <a:spLocks noChangeArrowheads="1"/>
            </p:cNvSpPr>
            <p:nvPr/>
          </p:nvSpPr>
          <p:spPr bwMode="auto">
            <a:xfrm>
              <a:off x="3980" y="1663"/>
              <a:ext cx="1316" cy="268"/>
            </a:xfrm>
            <a:prstGeom prst="rect">
              <a:avLst/>
            </a:prstGeom>
            <a:noFill/>
            <a:ln w="9525">
              <a:noFill/>
              <a:miter lim="800000"/>
              <a:headEnd/>
              <a:tailEnd/>
            </a:ln>
            <a:effectLst/>
          </p:spPr>
          <p:txBody>
            <a:bodyPr tIns="0" bIns="0" anchor="ctr"/>
            <a:lstStyle/>
            <a:p>
              <a:pPr algn="l">
                <a:buClr>
                  <a:srgbClr val="000000"/>
                </a:buClr>
              </a:pPr>
              <a:r>
                <a:rPr lang="en-US" sz="1400"/>
                <a:t>Written by developer</a:t>
              </a:r>
            </a:p>
          </p:txBody>
        </p:sp>
        <p:sp>
          <p:nvSpPr>
            <p:cNvPr id="425996" name="Rectangle 12"/>
            <p:cNvSpPr>
              <a:spLocks noChangeArrowheads="1"/>
            </p:cNvSpPr>
            <p:nvPr/>
          </p:nvSpPr>
          <p:spPr bwMode="auto">
            <a:xfrm>
              <a:off x="3404" y="3254"/>
              <a:ext cx="576" cy="346"/>
            </a:xfrm>
            <a:prstGeom prst="rect">
              <a:avLst/>
            </a:prstGeom>
            <a:solidFill>
              <a:srgbClr val="EDC774"/>
            </a:solidFill>
            <a:ln w="28575">
              <a:solidFill>
                <a:schemeClr val="tx1"/>
              </a:solidFill>
              <a:miter lim="800000"/>
              <a:headEnd/>
              <a:tailEnd/>
            </a:ln>
            <a:effectLst/>
          </p:spPr>
          <p:txBody>
            <a:bodyPr tIns="0" bIns="0" anchor="ctr"/>
            <a:lstStyle/>
            <a:p>
              <a:pPr>
                <a:spcBef>
                  <a:spcPct val="0"/>
                </a:spcBef>
                <a:buClr>
                  <a:srgbClr val="000000"/>
                </a:buClr>
              </a:pPr>
              <a:r>
                <a:rPr lang="en-US" sz="1600"/>
                <a:t>Other</a:t>
              </a:r>
            </a:p>
          </p:txBody>
        </p:sp>
        <p:sp>
          <p:nvSpPr>
            <p:cNvPr id="425997" name="Rectangle 13"/>
            <p:cNvSpPr>
              <a:spLocks noChangeArrowheads="1"/>
            </p:cNvSpPr>
            <p:nvPr/>
          </p:nvSpPr>
          <p:spPr bwMode="auto">
            <a:xfrm>
              <a:off x="2674" y="3254"/>
              <a:ext cx="730" cy="346"/>
            </a:xfrm>
            <a:prstGeom prst="rect">
              <a:avLst/>
            </a:prstGeom>
            <a:solidFill>
              <a:srgbClr val="EDC774"/>
            </a:solidFill>
            <a:ln w="28575">
              <a:solidFill>
                <a:schemeClr val="tx1"/>
              </a:solidFill>
              <a:miter lim="800000"/>
              <a:headEnd/>
              <a:tailEnd/>
            </a:ln>
            <a:effectLst/>
          </p:spPr>
          <p:txBody>
            <a:bodyPr tIns="0" bIns="0" anchor="ctr"/>
            <a:lstStyle/>
            <a:p>
              <a:pPr>
                <a:spcBef>
                  <a:spcPct val="0"/>
                </a:spcBef>
                <a:buClr>
                  <a:srgbClr val="000000"/>
                </a:buClr>
              </a:pPr>
              <a:r>
                <a:rPr lang="en-US" sz="1600"/>
                <a:t>DNS</a:t>
              </a:r>
            </a:p>
            <a:p>
              <a:pPr>
                <a:spcBef>
                  <a:spcPct val="0"/>
                </a:spcBef>
                <a:buClr>
                  <a:srgbClr val="000000"/>
                </a:buClr>
              </a:pPr>
              <a:r>
                <a:rPr lang="en-US" sz="1600"/>
                <a:t>system</a:t>
              </a:r>
            </a:p>
          </p:txBody>
        </p:sp>
        <p:sp>
          <p:nvSpPr>
            <p:cNvPr id="425998" name="Rectangle 14"/>
            <p:cNvSpPr>
              <a:spLocks noChangeArrowheads="1"/>
            </p:cNvSpPr>
            <p:nvPr/>
          </p:nvSpPr>
          <p:spPr bwMode="auto">
            <a:xfrm>
              <a:off x="1940" y="3254"/>
              <a:ext cx="734" cy="346"/>
            </a:xfrm>
            <a:prstGeom prst="rect">
              <a:avLst/>
            </a:prstGeom>
            <a:solidFill>
              <a:srgbClr val="EDC774"/>
            </a:solidFill>
            <a:ln w="28575">
              <a:solidFill>
                <a:schemeClr val="tx1"/>
              </a:solidFill>
              <a:miter lim="800000"/>
              <a:headEnd/>
              <a:tailEnd/>
            </a:ln>
            <a:effectLst/>
          </p:spPr>
          <p:txBody>
            <a:bodyPr tIns="0" bIns="0" anchor="ctr"/>
            <a:lstStyle/>
            <a:p>
              <a:pPr>
                <a:spcBef>
                  <a:spcPct val="0"/>
                </a:spcBef>
                <a:buClr>
                  <a:srgbClr val="000000"/>
                </a:buClr>
              </a:pPr>
              <a:r>
                <a:rPr lang="en-US" sz="1600"/>
                <a:t>File</a:t>
              </a:r>
            </a:p>
            <a:p>
              <a:pPr>
                <a:spcBef>
                  <a:spcPct val="0"/>
                </a:spcBef>
                <a:buClr>
                  <a:srgbClr val="000000"/>
                </a:buClr>
              </a:pPr>
              <a:r>
                <a:rPr lang="en-US" sz="1600"/>
                <a:t>system</a:t>
              </a:r>
            </a:p>
          </p:txBody>
        </p:sp>
        <p:sp>
          <p:nvSpPr>
            <p:cNvPr id="425999" name="Rectangle 15"/>
            <p:cNvSpPr>
              <a:spLocks noChangeArrowheads="1"/>
            </p:cNvSpPr>
            <p:nvPr/>
          </p:nvSpPr>
          <p:spPr bwMode="auto">
            <a:xfrm>
              <a:off x="1292" y="3254"/>
              <a:ext cx="648" cy="346"/>
            </a:xfrm>
            <a:prstGeom prst="rect">
              <a:avLst/>
            </a:prstGeom>
            <a:solidFill>
              <a:srgbClr val="EDC774"/>
            </a:solidFill>
            <a:ln w="28575">
              <a:solidFill>
                <a:schemeClr val="tx1"/>
              </a:solidFill>
              <a:miter lim="800000"/>
              <a:headEnd/>
              <a:tailEnd/>
            </a:ln>
            <a:effectLst/>
          </p:spPr>
          <p:txBody>
            <a:bodyPr tIns="0" bIns="0" anchor="ctr"/>
            <a:lstStyle/>
            <a:p>
              <a:pPr>
                <a:spcBef>
                  <a:spcPct val="0"/>
                </a:spcBef>
                <a:buClr>
                  <a:srgbClr val="000000"/>
                </a:buClr>
              </a:pPr>
              <a:r>
                <a:rPr lang="en-US" sz="1600"/>
                <a:t>LDAP</a:t>
              </a:r>
            </a:p>
            <a:p>
              <a:pPr>
                <a:spcBef>
                  <a:spcPct val="0"/>
                </a:spcBef>
                <a:buClr>
                  <a:srgbClr val="000000"/>
                </a:buClr>
              </a:pPr>
              <a:r>
                <a:rPr lang="en-US" sz="1600"/>
                <a:t>server</a:t>
              </a:r>
            </a:p>
          </p:txBody>
        </p:sp>
        <p:sp>
          <p:nvSpPr>
            <p:cNvPr id="426000" name="Rectangle 16"/>
            <p:cNvSpPr>
              <a:spLocks noChangeArrowheads="1"/>
            </p:cNvSpPr>
            <p:nvPr/>
          </p:nvSpPr>
          <p:spPr bwMode="auto">
            <a:xfrm>
              <a:off x="3404" y="2882"/>
              <a:ext cx="576" cy="372"/>
            </a:xfrm>
            <a:prstGeom prst="rect">
              <a:avLst/>
            </a:prstGeom>
            <a:noFill/>
            <a:ln w="28575">
              <a:noFill/>
              <a:miter lim="800000"/>
              <a:headEnd/>
              <a:tailEnd/>
            </a:ln>
            <a:effectLst/>
          </p:spPr>
          <p:txBody>
            <a:bodyPr tIns="0" bIns="0" anchor="ctr"/>
            <a:lstStyle/>
            <a:p>
              <a:pPr>
                <a:spcBef>
                  <a:spcPct val="0"/>
                </a:spcBef>
                <a:buClr>
                  <a:srgbClr val="000000"/>
                </a:buClr>
              </a:pPr>
              <a:endParaRPr lang="en-US" sz="1400">
                <a:latin typeface="Verdana" pitchFamily="34" charset="0"/>
              </a:endParaRPr>
            </a:p>
          </p:txBody>
        </p:sp>
        <p:sp>
          <p:nvSpPr>
            <p:cNvPr id="426001" name="Rectangle 17"/>
            <p:cNvSpPr>
              <a:spLocks noChangeArrowheads="1"/>
            </p:cNvSpPr>
            <p:nvPr/>
          </p:nvSpPr>
          <p:spPr bwMode="auto">
            <a:xfrm>
              <a:off x="2674" y="2882"/>
              <a:ext cx="730" cy="372"/>
            </a:xfrm>
            <a:prstGeom prst="rect">
              <a:avLst/>
            </a:prstGeom>
            <a:noFill/>
            <a:ln w="28575">
              <a:noFill/>
              <a:miter lim="800000"/>
              <a:headEnd/>
              <a:tailEnd/>
            </a:ln>
            <a:effectLst/>
          </p:spPr>
          <p:txBody>
            <a:bodyPr tIns="0" bIns="0" anchor="ctr"/>
            <a:lstStyle/>
            <a:p>
              <a:pPr>
                <a:spcBef>
                  <a:spcPct val="0"/>
                </a:spcBef>
                <a:buClr>
                  <a:srgbClr val="000000"/>
                </a:buClr>
              </a:pPr>
              <a:endParaRPr lang="en-US" sz="1400">
                <a:latin typeface="Verdana" pitchFamily="34" charset="0"/>
              </a:endParaRPr>
            </a:p>
          </p:txBody>
        </p:sp>
        <p:sp>
          <p:nvSpPr>
            <p:cNvPr id="426002" name="Rectangle 18"/>
            <p:cNvSpPr>
              <a:spLocks noChangeArrowheads="1"/>
            </p:cNvSpPr>
            <p:nvPr/>
          </p:nvSpPr>
          <p:spPr bwMode="auto">
            <a:xfrm>
              <a:off x="1940" y="2882"/>
              <a:ext cx="734" cy="372"/>
            </a:xfrm>
            <a:prstGeom prst="rect">
              <a:avLst/>
            </a:prstGeom>
            <a:noFill/>
            <a:ln w="28575">
              <a:noFill/>
              <a:miter lim="800000"/>
              <a:headEnd/>
              <a:tailEnd/>
            </a:ln>
            <a:effectLst/>
          </p:spPr>
          <p:txBody>
            <a:bodyPr tIns="0" bIns="0" anchor="ctr"/>
            <a:lstStyle/>
            <a:p>
              <a:pPr>
                <a:spcBef>
                  <a:spcPct val="0"/>
                </a:spcBef>
                <a:buClr>
                  <a:srgbClr val="000000"/>
                </a:buClr>
              </a:pPr>
              <a:endParaRPr lang="en-US" sz="1400">
                <a:latin typeface="Verdana" pitchFamily="34" charset="0"/>
              </a:endParaRPr>
            </a:p>
          </p:txBody>
        </p:sp>
        <p:sp>
          <p:nvSpPr>
            <p:cNvPr id="426003" name="Rectangle 19"/>
            <p:cNvSpPr>
              <a:spLocks noChangeArrowheads="1"/>
            </p:cNvSpPr>
            <p:nvPr/>
          </p:nvSpPr>
          <p:spPr bwMode="auto">
            <a:xfrm>
              <a:off x="1292" y="2882"/>
              <a:ext cx="648" cy="372"/>
            </a:xfrm>
            <a:prstGeom prst="rect">
              <a:avLst/>
            </a:prstGeom>
            <a:noFill/>
            <a:ln w="28575">
              <a:noFill/>
              <a:miter lim="800000"/>
              <a:headEnd/>
              <a:tailEnd/>
            </a:ln>
            <a:effectLst/>
          </p:spPr>
          <p:txBody>
            <a:bodyPr tIns="0" bIns="0" anchor="ctr"/>
            <a:lstStyle/>
            <a:p>
              <a:pPr>
                <a:spcBef>
                  <a:spcPct val="0"/>
                </a:spcBef>
                <a:buClr>
                  <a:srgbClr val="000000"/>
                </a:buClr>
              </a:pPr>
              <a:endParaRPr lang="en-US" sz="1400">
                <a:latin typeface="Verdana" pitchFamily="34" charset="0"/>
              </a:endParaRPr>
            </a:p>
          </p:txBody>
        </p:sp>
        <p:sp>
          <p:nvSpPr>
            <p:cNvPr id="426004" name="Rectangle 20"/>
            <p:cNvSpPr>
              <a:spLocks noChangeArrowheads="1"/>
            </p:cNvSpPr>
            <p:nvPr/>
          </p:nvSpPr>
          <p:spPr bwMode="auto">
            <a:xfrm>
              <a:off x="3404" y="2536"/>
              <a:ext cx="576" cy="346"/>
            </a:xfrm>
            <a:prstGeom prst="rect">
              <a:avLst/>
            </a:prstGeom>
            <a:solidFill>
              <a:srgbClr val="EDC774"/>
            </a:solidFill>
            <a:ln w="28575">
              <a:solidFill>
                <a:schemeClr val="tx1"/>
              </a:solidFill>
              <a:miter lim="800000"/>
              <a:headEnd/>
              <a:tailEnd/>
            </a:ln>
            <a:effectLst/>
          </p:spPr>
          <p:txBody>
            <a:bodyPr tIns="0" bIns="0" anchor="ctr"/>
            <a:lstStyle/>
            <a:p>
              <a:pPr>
                <a:spcBef>
                  <a:spcPct val="0"/>
                </a:spcBef>
                <a:buClr>
                  <a:srgbClr val="000000"/>
                </a:buClr>
              </a:pPr>
              <a:r>
                <a:rPr lang="en-US" sz="1600"/>
                <a:t>Other</a:t>
              </a:r>
            </a:p>
          </p:txBody>
        </p:sp>
        <p:sp>
          <p:nvSpPr>
            <p:cNvPr id="426005" name="Rectangle 21"/>
            <p:cNvSpPr>
              <a:spLocks noChangeArrowheads="1"/>
            </p:cNvSpPr>
            <p:nvPr/>
          </p:nvSpPr>
          <p:spPr bwMode="auto">
            <a:xfrm>
              <a:off x="2674" y="2536"/>
              <a:ext cx="730" cy="346"/>
            </a:xfrm>
            <a:prstGeom prst="rect">
              <a:avLst/>
            </a:prstGeom>
            <a:solidFill>
              <a:srgbClr val="EDC774"/>
            </a:solidFill>
            <a:ln w="28575">
              <a:solidFill>
                <a:schemeClr val="tx1"/>
              </a:solidFill>
              <a:miter lim="800000"/>
              <a:headEnd/>
              <a:tailEnd/>
            </a:ln>
            <a:effectLst/>
          </p:spPr>
          <p:txBody>
            <a:bodyPr tIns="0" bIns="0" anchor="ctr"/>
            <a:lstStyle/>
            <a:p>
              <a:pPr>
                <a:spcBef>
                  <a:spcPct val="0"/>
                </a:spcBef>
                <a:buClr>
                  <a:srgbClr val="000000"/>
                </a:buClr>
              </a:pPr>
              <a:r>
                <a:rPr lang="en-US" sz="1600"/>
                <a:t>DNS</a:t>
              </a:r>
            </a:p>
            <a:p>
              <a:pPr>
                <a:spcBef>
                  <a:spcPct val="0"/>
                </a:spcBef>
                <a:buClr>
                  <a:srgbClr val="000000"/>
                </a:buClr>
              </a:pPr>
              <a:r>
                <a:rPr lang="en-US" sz="1600"/>
                <a:t>driver</a:t>
              </a:r>
            </a:p>
          </p:txBody>
        </p:sp>
        <p:sp>
          <p:nvSpPr>
            <p:cNvPr id="426006" name="Rectangle 22"/>
            <p:cNvSpPr>
              <a:spLocks noChangeArrowheads="1"/>
            </p:cNvSpPr>
            <p:nvPr/>
          </p:nvSpPr>
          <p:spPr bwMode="auto">
            <a:xfrm>
              <a:off x="1940" y="2536"/>
              <a:ext cx="734" cy="346"/>
            </a:xfrm>
            <a:prstGeom prst="rect">
              <a:avLst/>
            </a:prstGeom>
            <a:solidFill>
              <a:srgbClr val="EDC774"/>
            </a:solidFill>
            <a:ln w="28575">
              <a:solidFill>
                <a:schemeClr val="tx1"/>
              </a:solidFill>
              <a:miter lim="800000"/>
              <a:headEnd/>
              <a:tailEnd/>
            </a:ln>
            <a:effectLst/>
          </p:spPr>
          <p:txBody>
            <a:bodyPr tIns="0" bIns="0" anchor="ctr"/>
            <a:lstStyle/>
            <a:p>
              <a:pPr>
                <a:spcBef>
                  <a:spcPct val="0"/>
                </a:spcBef>
                <a:buClr>
                  <a:srgbClr val="000000"/>
                </a:buClr>
              </a:pPr>
              <a:r>
                <a:rPr lang="en-US" sz="1600"/>
                <a:t>File sys</a:t>
              </a:r>
            </a:p>
            <a:p>
              <a:pPr>
                <a:spcBef>
                  <a:spcPct val="0"/>
                </a:spcBef>
                <a:buClr>
                  <a:srgbClr val="000000"/>
                </a:buClr>
              </a:pPr>
              <a:r>
                <a:rPr lang="en-US" sz="1600"/>
                <a:t>driver</a:t>
              </a:r>
            </a:p>
          </p:txBody>
        </p:sp>
        <p:sp>
          <p:nvSpPr>
            <p:cNvPr id="426007" name="Rectangle 23"/>
            <p:cNvSpPr>
              <a:spLocks noChangeArrowheads="1"/>
            </p:cNvSpPr>
            <p:nvPr/>
          </p:nvSpPr>
          <p:spPr bwMode="auto">
            <a:xfrm>
              <a:off x="1292" y="2536"/>
              <a:ext cx="648" cy="346"/>
            </a:xfrm>
            <a:prstGeom prst="rect">
              <a:avLst/>
            </a:prstGeom>
            <a:solidFill>
              <a:srgbClr val="EDC774"/>
            </a:solidFill>
            <a:ln w="28575">
              <a:solidFill>
                <a:schemeClr val="tx1"/>
              </a:solidFill>
              <a:miter lim="800000"/>
              <a:headEnd/>
              <a:tailEnd/>
            </a:ln>
            <a:effectLst/>
          </p:spPr>
          <p:txBody>
            <a:bodyPr tIns="0" bIns="0" anchor="ctr"/>
            <a:lstStyle/>
            <a:p>
              <a:pPr>
                <a:spcBef>
                  <a:spcPct val="0"/>
                </a:spcBef>
                <a:buClr>
                  <a:srgbClr val="000000"/>
                </a:buClr>
              </a:pPr>
              <a:r>
                <a:rPr lang="en-US" sz="1600"/>
                <a:t>LDAP</a:t>
              </a:r>
            </a:p>
            <a:p>
              <a:pPr>
                <a:spcBef>
                  <a:spcPct val="0"/>
                </a:spcBef>
                <a:buClr>
                  <a:srgbClr val="000000"/>
                </a:buClr>
              </a:pPr>
              <a:r>
                <a:rPr lang="en-US" sz="1600"/>
                <a:t>driver</a:t>
              </a:r>
            </a:p>
          </p:txBody>
        </p:sp>
        <p:sp>
          <p:nvSpPr>
            <p:cNvPr id="426008" name="Rectangle 24"/>
            <p:cNvSpPr>
              <a:spLocks noChangeArrowheads="1"/>
            </p:cNvSpPr>
            <p:nvPr/>
          </p:nvSpPr>
          <p:spPr bwMode="auto">
            <a:xfrm>
              <a:off x="644" y="2334"/>
              <a:ext cx="3336" cy="202"/>
            </a:xfrm>
            <a:prstGeom prst="rect">
              <a:avLst/>
            </a:prstGeom>
            <a:solidFill>
              <a:schemeClr val="accent2"/>
            </a:solidFill>
            <a:ln w="28575">
              <a:solidFill>
                <a:schemeClr val="tx1"/>
              </a:solidFill>
              <a:miter lim="800000"/>
              <a:headEnd/>
              <a:tailEnd/>
            </a:ln>
            <a:effectLst/>
          </p:spPr>
          <p:txBody>
            <a:bodyPr tIns="0" bIns="0" anchor="ctr"/>
            <a:lstStyle/>
            <a:p>
              <a:pPr>
                <a:buClr>
                  <a:srgbClr val="000000"/>
                </a:buClr>
              </a:pPr>
              <a:r>
                <a:rPr lang="en-US" sz="1600">
                  <a:solidFill>
                    <a:schemeClr val="bg1"/>
                  </a:solidFill>
                </a:rPr>
                <a:t>JNDI SPI</a:t>
              </a:r>
            </a:p>
          </p:txBody>
        </p:sp>
        <p:sp>
          <p:nvSpPr>
            <p:cNvPr id="426009" name="Rectangle 25"/>
            <p:cNvSpPr>
              <a:spLocks noChangeArrowheads="1"/>
            </p:cNvSpPr>
            <p:nvPr/>
          </p:nvSpPr>
          <p:spPr bwMode="auto">
            <a:xfrm>
              <a:off x="644" y="1931"/>
              <a:ext cx="3336" cy="201"/>
            </a:xfrm>
            <a:prstGeom prst="rect">
              <a:avLst/>
            </a:prstGeom>
            <a:solidFill>
              <a:schemeClr val="accent2"/>
            </a:solidFill>
            <a:ln w="28575">
              <a:solidFill>
                <a:schemeClr val="tx1"/>
              </a:solidFill>
              <a:miter lim="800000"/>
              <a:headEnd/>
              <a:tailEnd/>
            </a:ln>
            <a:effectLst/>
          </p:spPr>
          <p:txBody>
            <a:bodyPr tIns="0" bIns="0" anchor="ctr"/>
            <a:lstStyle/>
            <a:p>
              <a:pPr>
                <a:buClr>
                  <a:srgbClr val="000000"/>
                </a:buClr>
              </a:pPr>
              <a:r>
                <a:rPr lang="en-US" sz="1600">
                  <a:solidFill>
                    <a:schemeClr val="bg1"/>
                  </a:solidFill>
                </a:rPr>
                <a:t>JNDI API</a:t>
              </a:r>
            </a:p>
          </p:txBody>
        </p:sp>
        <p:sp>
          <p:nvSpPr>
            <p:cNvPr id="426010" name="Rectangle 26"/>
            <p:cNvSpPr>
              <a:spLocks noChangeArrowheads="1"/>
            </p:cNvSpPr>
            <p:nvPr/>
          </p:nvSpPr>
          <p:spPr bwMode="auto">
            <a:xfrm>
              <a:off x="644" y="1663"/>
              <a:ext cx="3336" cy="268"/>
            </a:xfrm>
            <a:prstGeom prst="rect">
              <a:avLst/>
            </a:prstGeom>
            <a:solidFill>
              <a:srgbClr val="EDC774"/>
            </a:solidFill>
            <a:ln w="28575">
              <a:solidFill>
                <a:schemeClr val="tx1"/>
              </a:solidFill>
              <a:miter lim="800000"/>
              <a:headEnd/>
              <a:tailEnd/>
            </a:ln>
            <a:effectLst/>
          </p:spPr>
          <p:txBody>
            <a:bodyPr tIns="0" bIns="0" anchor="ctr"/>
            <a:lstStyle/>
            <a:p>
              <a:pPr>
                <a:buClr>
                  <a:srgbClr val="000000"/>
                </a:buClr>
              </a:pPr>
              <a:r>
                <a:rPr lang="en-US" sz="1600"/>
                <a:t>Application code</a:t>
              </a:r>
            </a:p>
          </p:txBody>
        </p:sp>
        <p:sp>
          <p:nvSpPr>
            <p:cNvPr id="426011" name="Line 27"/>
            <p:cNvSpPr>
              <a:spLocks noChangeShapeType="1"/>
            </p:cNvSpPr>
            <p:nvPr/>
          </p:nvSpPr>
          <p:spPr bwMode="auto">
            <a:xfrm>
              <a:off x="644" y="1663"/>
              <a:ext cx="3336" cy="0"/>
            </a:xfrm>
            <a:prstGeom prst="line">
              <a:avLst/>
            </a:prstGeom>
            <a:noFill/>
            <a:ln w="28575" cap="sq">
              <a:solidFill>
                <a:schemeClr val="tx1"/>
              </a:solidFill>
              <a:round/>
              <a:headEnd/>
              <a:tailEnd/>
            </a:ln>
            <a:effectLst/>
          </p:spPr>
          <p:txBody>
            <a:bodyPr/>
            <a:lstStyle/>
            <a:p>
              <a:endParaRPr lang="en-US"/>
            </a:p>
          </p:txBody>
        </p:sp>
        <p:sp>
          <p:nvSpPr>
            <p:cNvPr id="426012" name="Line 28"/>
            <p:cNvSpPr>
              <a:spLocks noChangeShapeType="1"/>
            </p:cNvSpPr>
            <p:nvPr/>
          </p:nvSpPr>
          <p:spPr bwMode="auto">
            <a:xfrm>
              <a:off x="644" y="1931"/>
              <a:ext cx="3336" cy="0"/>
            </a:xfrm>
            <a:prstGeom prst="line">
              <a:avLst/>
            </a:prstGeom>
            <a:noFill/>
            <a:ln w="12700">
              <a:solidFill>
                <a:schemeClr val="tx1"/>
              </a:solidFill>
              <a:round/>
              <a:headEnd/>
              <a:tailEnd/>
            </a:ln>
            <a:effectLst/>
          </p:spPr>
          <p:txBody>
            <a:bodyPr/>
            <a:lstStyle/>
            <a:p>
              <a:endParaRPr lang="en-US"/>
            </a:p>
          </p:txBody>
        </p:sp>
        <p:sp>
          <p:nvSpPr>
            <p:cNvPr id="426013" name="Line 29"/>
            <p:cNvSpPr>
              <a:spLocks noChangeShapeType="1"/>
            </p:cNvSpPr>
            <p:nvPr/>
          </p:nvSpPr>
          <p:spPr bwMode="auto">
            <a:xfrm>
              <a:off x="644" y="2132"/>
              <a:ext cx="3336" cy="0"/>
            </a:xfrm>
            <a:prstGeom prst="line">
              <a:avLst/>
            </a:prstGeom>
            <a:noFill/>
            <a:ln w="12700">
              <a:solidFill>
                <a:schemeClr val="tx1"/>
              </a:solidFill>
              <a:round/>
              <a:headEnd/>
              <a:tailEnd/>
            </a:ln>
            <a:effectLst/>
          </p:spPr>
          <p:txBody>
            <a:bodyPr/>
            <a:lstStyle/>
            <a:p>
              <a:endParaRPr lang="en-US"/>
            </a:p>
          </p:txBody>
        </p:sp>
        <p:sp>
          <p:nvSpPr>
            <p:cNvPr id="426014" name="Line 30"/>
            <p:cNvSpPr>
              <a:spLocks noChangeShapeType="1"/>
            </p:cNvSpPr>
            <p:nvPr/>
          </p:nvSpPr>
          <p:spPr bwMode="auto">
            <a:xfrm>
              <a:off x="644" y="2536"/>
              <a:ext cx="3336" cy="0"/>
            </a:xfrm>
            <a:prstGeom prst="line">
              <a:avLst/>
            </a:prstGeom>
            <a:noFill/>
            <a:ln w="12700">
              <a:solidFill>
                <a:schemeClr val="tx1"/>
              </a:solidFill>
              <a:round/>
              <a:headEnd/>
              <a:tailEnd/>
            </a:ln>
            <a:effectLst/>
          </p:spPr>
          <p:txBody>
            <a:bodyPr/>
            <a:lstStyle/>
            <a:p>
              <a:endParaRPr lang="en-US"/>
            </a:p>
          </p:txBody>
        </p:sp>
        <p:sp>
          <p:nvSpPr>
            <p:cNvPr id="426015" name="Line 31"/>
            <p:cNvSpPr>
              <a:spLocks noChangeShapeType="1"/>
            </p:cNvSpPr>
            <p:nvPr/>
          </p:nvSpPr>
          <p:spPr bwMode="auto">
            <a:xfrm>
              <a:off x="644" y="3600"/>
              <a:ext cx="3336" cy="0"/>
            </a:xfrm>
            <a:prstGeom prst="line">
              <a:avLst/>
            </a:prstGeom>
            <a:noFill/>
            <a:ln w="12700" cap="sq">
              <a:solidFill>
                <a:schemeClr val="tx1"/>
              </a:solidFill>
              <a:round/>
              <a:headEnd/>
              <a:tailEnd/>
            </a:ln>
            <a:effectLst/>
          </p:spPr>
          <p:txBody>
            <a:bodyPr/>
            <a:lstStyle/>
            <a:p>
              <a:endParaRPr lang="en-US"/>
            </a:p>
          </p:txBody>
        </p:sp>
        <p:sp>
          <p:nvSpPr>
            <p:cNvPr id="426016" name="Line 32"/>
            <p:cNvSpPr>
              <a:spLocks noChangeShapeType="1"/>
            </p:cNvSpPr>
            <p:nvPr/>
          </p:nvSpPr>
          <p:spPr bwMode="auto">
            <a:xfrm>
              <a:off x="644" y="1663"/>
              <a:ext cx="0" cy="1219"/>
            </a:xfrm>
            <a:prstGeom prst="line">
              <a:avLst/>
            </a:prstGeom>
            <a:noFill/>
            <a:ln w="28575" cap="sq">
              <a:solidFill>
                <a:schemeClr val="tx1"/>
              </a:solidFill>
              <a:round/>
              <a:headEnd/>
              <a:tailEnd/>
            </a:ln>
            <a:effectLst/>
          </p:spPr>
          <p:txBody>
            <a:bodyPr/>
            <a:lstStyle/>
            <a:p>
              <a:endParaRPr lang="en-US"/>
            </a:p>
          </p:txBody>
        </p:sp>
        <p:sp>
          <p:nvSpPr>
            <p:cNvPr id="426018" name="Line 34"/>
            <p:cNvSpPr>
              <a:spLocks noChangeShapeType="1"/>
            </p:cNvSpPr>
            <p:nvPr/>
          </p:nvSpPr>
          <p:spPr bwMode="auto">
            <a:xfrm>
              <a:off x="1940" y="2536"/>
              <a:ext cx="0" cy="346"/>
            </a:xfrm>
            <a:prstGeom prst="line">
              <a:avLst/>
            </a:prstGeom>
            <a:noFill/>
            <a:ln w="12700">
              <a:solidFill>
                <a:schemeClr val="tx1"/>
              </a:solidFill>
              <a:round/>
              <a:headEnd/>
              <a:tailEnd/>
            </a:ln>
            <a:effectLst/>
          </p:spPr>
          <p:txBody>
            <a:bodyPr/>
            <a:lstStyle/>
            <a:p>
              <a:endParaRPr lang="en-US"/>
            </a:p>
          </p:txBody>
        </p:sp>
        <p:sp>
          <p:nvSpPr>
            <p:cNvPr id="426019" name="Line 35"/>
            <p:cNvSpPr>
              <a:spLocks noChangeShapeType="1"/>
            </p:cNvSpPr>
            <p:nvPr/>
          </p:nvSpPr>
          <p:spPr bwMode="auto">
            <a:xfrm>
              <a:off x="2674" y="2536"/>
              <a:ext cx="0" cy="346"/>
            </a:xfrm>
            <a:prstGeom prst="line">
              <a:avLst/>
            </a:prstGeom>
            <a:noFill/>
            <a:ln w="12700">
              <a:solidFill>
                <a:schemeClr val="tx1"/>
              </a:solidFill>
              <a:round/>
              <a:headEnd/>
              <a:tailEnd/>
            </a:ln>
            <a:effectLst/>
          </p:spPr>
          <p:txBody>
            <a:bodyPr/>
            <a:lstStyle/>
            <a:p>
              <a:endParaRPr lang="en-US"/>
            </a:p>
          </p:txBody>
        </p:sp>
        <p:sp>
          <p:nvSpPr>
            <p:cNvPr id="426020" name="Line 36"/>
            <p:cNvSpPr>
              <a:spLocks noChangeShapeType="1"/>
            </p:cNvSpPr>
            <p:nvPr/>
          </p:nvSpPr>
          <p:spPr bwMode="auto">
            <a:xfrm>
              <a:off x="3404" y="2536"/>
              <a:ext cx="0" cy="346"/>
            </a:xfrm>
            <a:prstGeom prst="line">
              <a:avLst/>
            </a:prstGeom>
            <a:noFill/>
            <a:ln w="12700">
              <a:solidFill>
                <a:schemeClr val="tx1"/>
              </a:solidFill>
              <a:round/>
              <a:headEnd/>
              <a:tailEnd/>
            </a:ln>
            <a:effectLst/>
          </p:spPr>
          <p:txBody>
            <a:bodyPr/>
            <a:lstStyle/>
            <a:p>
              <a:endParaRPr lang="en-US"/>
            </a:p>
          </p:txBody>
        </p:sp>
        <p:sp>
          <p:nvSpPr>
            <p:cNvPr id="426021" name="Line 37"/>
            <p:cNvSpPr>
              <a:spLocks noChangeShapeType="1"/>
            </p:cNvSpPr>
            <p:nvPr/>
          </p:nvSpPr>
          <p:spPr bwMode="auto">
            <a:xfrm>
              <a:off x="644" y="3254"/>
              <a:ext cx="0" cy="346"/>
            </a:xfrm>
            <a:prstGeom prst="line">
              <a:avLst/>
            </a:prstGeom>
            <a:noFill/>
            <a:ln w="12700" cap="sq">
              <a:solidFill>
                <a:schemeClr val="tx1"/>
              </a:solidFill>
              <a:round/>
              <a:headEnd/>
              <a:tailEnd/>
            </a:ln>
            <a:effectLst/>
          </p:spPr>
          <p:txBody>
            <a:bodyPr/>
            <a:lstStyle/>
            <a:p>
              <a:endParaRPr lang="en-US"/>
            </a:p>
          </p:txBody>
        </p:sp>
        <p:sp>
          <p:nvSpPr>
            <p:cNvPr id="426022" name="Line 38"/>
            <p:cNvSpPr>
              <a:spLocks noChangeShapeType="1"/>
            </p:cNvSpPr>
            <p:nvPr/>
          </p:nvSpPr>
          <p:spPr bwMode="auto">
            <a:xfrm>
              <a:off x="1940" y="3254"/>
              <a:ext cx="0" cy="346"/>
            </a:xfrm>
            <a:prstGeom prst="line">
              <a:avLst/>
            </a:prstGeom>
            <a:noFill/>
            <a:ln w="12700">
              <a:solidFill>
                <a:schemeClr val="tx1"/>
              </a:solidFill>
              <a:round/>
              <a:headEnd/>
              <a:tailEnd/>
            </a:ln>
            <a:effectLst/>
          </p:spPr>
          <p:txBody>
            <a:bodyPr/>
            <a:lstStyle/>
            <a:p>
              <a:endParaRPr lang="en-US"/>
            </a:p>
          </p:txBody>
        </p:sp>
        <p:sp>
          <p:nvSpPr>
            <p:cNvPr id="426023" name="Line 39"/>
            <p:cNvSpPr>
              <a:spLocks noChangeShapeType="1"/>
            </p:cNvSpPr>
            <p:nvPr/>
          </p:nvSpPr>
          <p:spPr bwMode="auto">
            <a:xfrm>
              <a:off x="2674" y="3254"/>
              <a:ext cx="0" cy="346"/>
            </a:xfrm>
            <a:prstGeom prst="line">
              <a:avLst/>
            </a:prstGeom>
            <a:noFill/>
            <a:ln w="12700">
              <a:solidFill>
                <a:schemeClr val="tx1"/>
              </a:solidFill>
              <a:round/>
              <a:headEnd/>
              <a:tailEnd/>
            </a:ln>
            <a:effectLst/>
          </p:spPr>
          <p:txBody>
            <a:bodyPr/>
            <a:lstStyle/>
            <a:p>
              <a:endParaRPr lang="en-US"/>
            </a:p>
          </p:txBody>
        </p:sp>
        <p:sp>
          <p:nvSpPr>
            <p:cNvPr id="426024" name="Line 40"/>
            <p:cNvSpPr>
              <a:spLocks noChangeShapeType="1"/>
            </p:cNvSpPr>
            <p:nvPr/>
          </p:nvSpPr>
          <p:spPr bwMode="auto">
            <a:xfrm>
              <a:off x="3404" y="3254"/>
              <a:ext cx="0" cy="346"/>
            </a:xfrm>
            <a:prstGeom prst="line">
              <a:avLst/>
            </a:prstGeom>
            <a:noFill/>
            <a:ln w="12700">
              <a:solidFill>
                <a:schemeClr val="tx1"/>
              </a:solidFill>
              <a:round/>
              <a:headEnd/>
              <a:tailEnd/>
            </a:ln>
            <a:effectLst/>
          </p:spPr>
          <p:txBody>
            <a:bodyPr/>
            <a:lstStyle/>
            <a:p>
              <a:endParaRPr lang="en-US"/>
            </a:p>
          </p:txBody>
        </p:sp>
        <p:sp>
          <p:nvSpPr>
            <p:cNvPr id="426030" name="Line 46"/>
            <p:cNvSpPr>
              <a:spLocks noChangeShapeType="1"/>
            </p:cNvSpPr>
            <p:nvPr/>
          </p:nvSpPr>
          <p:spPr bwMode="auto">
            <a:xfrm>
              <a:off x="3980" y="3254"/>
              <a:ext cx="0" cy="346"/>
            </a:xfrm>
            <a:prstGeom prst="line">
              <a:avLst/>
            </a:prstGeom>
            <a:noFill/>
            <a:ln w="12700" cap="sq">
              <a:solidFill>
                <a:schemeClr val="tx1"/>
              </a:solidFill>
              <a:round/>
              <a:headEnd/>
              <a:tailEnd/>
            </a:ln>
            <a:effectLst/>
          </p:spPr>
          <p:txBody>
            <a:bodyPr/>
            <a:lstStyle/>
            <a:p>
              <a:endParaRPr lang="en-US"/>
            </a:p>
          </p:txBody>
        </p:sp>
        <p:sp>
          <p:nvSpPr>
            <p:cNvPr id="426031" name="Line 47"/>
            <p:cNvSpPr>
              <a:spLocks noChangeShapeType="1"/>
            </p:cNvSpPr>
            <p:nvPr/>
          </p:nvSpPr>
          <p:spPr bwMode="auto">
            <a:xfrm>
              <a:off x="644" y="2334"/>
              <a:ext cx="3336" cy="0"/>
            </a:xfrm>
            <a:prstGeom prst="line">
              <a:avLst/>
            </a:prstGeom>
            <a:noFill/>
            <a:ln w="12700">
              <a:solidFill>
                <a:schemeClr val="tx1"/>
              </a:solidFill>
              <a:round/>
              <a:headEnd/>
              <a:tailEnd/>
            </a:ln>
            <a:effectLst/>
          </p:spPr>
          <p:txBody>
            <a:bodyPr/>
            <a:lstStyle/>
            <a:p>
              <a:endParaRPr lang="en-US"/>
            </a:p>
          </p:txBody>
        </p:sp>
        <p:sp>
          <p:nvSpPr>
            <p:cNvPr id="426032" name="Line 48"/>
            <p:cNvSpPr>
              <a:spLocks noChangeShapeType="1"/>
            </p:cNvSpPr>
            <p:nvPr/>
          </p:nvSpPr>
          <p:spPr bwMode="auto">
            <a:xfrm>
              <a:off x="3980" y="1663"/>
              <a:ext cx="0" cy="1219"/>
            </a:xfrm>
            <a:prstGeom prst="line">
              <a:avLst/>
            </a:prstGeom>
            <a:noFill/>
            <a:ln w="28575" cap="sq">
              <a:solidFill>
                <a:schemeClr val="tx1"/>
              </a:solidFill>
              <a:round/>
              <a:headEnd/>
              <a:tailEnd/>
            </a:ln>
            <a:effectLst/>
          </p:spPr>
          <p:txBody>
            <a:bodyPr/>
            <a:lstStyle/>
            <a:p>
              <a:endParaRPr lang="en-US"/>
            </a:p>
          </p:txBody>
        </p:sp>
        <p:sp>
          <p:nvSpPr>
            <p:cNvPr id="426033" name="Line 49"/>
            <p:cNvSpPr>
              <a:spLocks noChangeShapeType="1"/>
            </p:cNvSpPr>
            <p:nvPr/>
          </p:nvSpPr>
          <p:spPr bwMode="auto">
            <a:xfrm>
              <a:off x="644" y="2882"/>
              <a:ext cx="3336" cy="0"/>
            </a:xfrm>
            <a:prstGeom prst="line">
              <a:avLst/>
            </a:prstGeom>
            <a:noFill/>
            <a:ln w="28575" cap="sq">
              <a:solidFill>
                <a:schemeClr val="tx1"/>
              </a:solidFill>
              <a:round/>
              <a:headEnd/>
              <a:tailEnd/>
            </a:ln>
            <a:effectLst/>
          </p:spPr>
          <p:txBody>
            <a:bodyPr/>
            <a:lstStyle/>
            <a:p>
              <a:endParaRPr lang="en-US"/>
            </a:p>
          </p:txBody>
        </p:sp>
        <p:sp>
          <p:nvSpPr>
            <p:cNvPr id="426035" name="Line 51"/>
            <p:cNvSpPr>
              <a:spLocks noChangeShapeType="1"/>
            </p:cNvSpPr>
            <p:nvPr/>
          </p:nvSpPr>
          <p:spPr bwMode="auto">
            <a:xfrm>
              <a:off x="644" y="3254"/>
              <a:ext cx="3336" cy="0"/>
            </a:xfrm>
            <a:prstGeom prst="line">
              <a:avLst/>
            </a:prstGeom>
            <a:noFill/>
            <a:ln w="28575" cap="sq">
              <a:solidFill>
                <a:schemeClr val="tx1"/>
              </a:solidFill>
              <a:round/>
              <a:headEnd/>
              <a:tailEnd/>
            </a:ln>
            <a:effectLst/>
          </p:spPr>
          <p:txBody>
            <a:bodyPr/>
            <a:lstStyle/>
            <a:p>
              <a:endParaRPr lang="en-US"/>
            </a:p>
          </p:txBody>
        </p:sp>
        <p:sp>
          <p:nvSpPr>
            <p:cNvPr id="426036" name="Line 52"/>
            <p:cNvSpPr>
              <a:spLocks noChangeShapeType="1"/>
            </p:cNvSpPr>
            <p:nvPr/>
          </p:nvSpPr>
          <p:spPr bwMode="auto">
            <a:xfrm>
              <a:off x="1292" y="3254"/>
              <a:ext cx="0" cy="346"/>
            </a:xfrm>
            <a:prstGeom prst="line">
              <a:avLst/>
            </a:prstGeom>
            <a:noFill/>
            <a:ln w="12700">
              <a:solidFill>
                <a:schemeClr val="tx1"/>
              </a:solidFill>
              <a:round/>
              <a:headEnd/>
              <a:tailEnd/>
            </a:ln>
            <a:effectLst/>
          </p:spPr>
          <p:txBody>
            <a:bodyPr/>
            <a:lstStyle/>
            <a:p>
              <a:endParaRPr lang="en-US"/>
            </a:p>
          </p:txBody>
        </p:sp>
        <p:sp>
          <p:nvSpPr>
            <p:cNvPr id="426037" name="Line 53"/>
            <p:cNvSpPr>
              <a:spLocks noChangeShapeType="1"/>
            </p:cNvSpPr>
            <p:nvPr/>
          </p:nvSpPr>
          <p:spPr bwMode="auto">
            <a:xfrm>
              <a:off x="1292" y="2536"/>
              <a:ext cx="0" cy="346"/>
            </a:xfrm>
            <a:prstGeom prst="line">
              <a:avLst/>
            </a:prstGeom>
            <a:noFill/>
            <a:ln w="12700">
              <a:solidFill>
                <a:schemeClr val="tx1"/>
              </a:solidFill>
              <a:round/>
              <a:headEnd/>
              <a:tailEnd/>
            </a:ln>
            <a:effectLst/>
          </p:spPr>
          <p:txBody>
            <a:bodyPr/>
            <a:lstStyle/>
            <a:p>
              <a:endParaRPr lang="en-US"/>
            </a:p>
          </p:txBody>
        </p:sp>
        <p:cxnSp>
          <p:nvCxnSpPr>
            <p:cNvPr id="426038" name="AutoShape 54"/>
            <p:cNvCxnSpPr>
              <a:cxnSpLocks noChangeShapeType="1"/>
              <a:stCxn id="425990" idx="2"/>
              <a:endCxn id="425988" idx="0"/>
            </p:cNvCxnSpPr>
            <p:nvPr/>
          </p:nvCxnSpPr>
          <p:spPr bwMode="auto">
            <a:xfrm>
              <a:off x="968" y="2891"/>
              <a:ext cx="0" cy="354"/>
            </a:xfrm>
            <a:prstGeom prst="straightConnector1">
              <a:avLst/>
            </a:prstGeom>
            <a:noFill/>
            <a:ln w="28575">
              <a:solidFill>
                <a:schemeClr val="tx1"/>
              </a:solidFill>
              <a:round/>
              <a:headEnd type="none" w="sm" len="sm"/>
              <a:tailEnd type="triangle" w="sm" len="sm"/>
            </a:ln>
            <a:effectLst/>
          </p:spPr>
        </p:cxnSp>
        <p:cxnSp>
          <p:nvCxnSpPr>
            <p:cNvPr id="426039" name="AutoShape 55"/>
            <p:cNvCxnSpPr>
              <a:cxnSpLocks noChangeShapeType="1"/>
              <a:stCxn id="426003" idx="0"/>
              <a:endCxn id="425999" idx="0"/>
            </p:cNvCxnSpPr>
            <p:nvPr/>
          </p:nvCxnSpPr>
          <p:spPr bwMode="auto">
            <a:xfrm>
              <a:off x="1616" y="2882"/>
              <a:ext cx="0" cy="363"/>
            </a:xfrm>
            <a:prstGeom prst="straightConnector1">
              <a:avLst/>
            </a:prstGeom>
            <a:noFill/>
            <a:ln w="28575">
              <a:solidFill>
                <a:schemeClr val="tx1"/>
              </a:solidFill>
              <a:round/>
              <a:headEnd type="none" w="sm" len="sm"/>
              <a:tailEnd type="triangle" w="sm" len="sm"/>
            </a:ln>
            <a:effectLst/>
          </p:spPr>
        </p:cxnSp>
        <p:cxnSp>
          <p:nvCxnSpPr>
            <p:cNvPr id="426040" name="AutoShape 56"/>
            <p:cNvCxnSpPr>
              <a:cxnSpLocks noChangeShapeType="1"/>
              <a:stCxn id="426006" idx="2"/>
              <a:endCxn id="425998" idx="0"/>
            </p:cNvCxnSpPr>
            <p:nvPr/>
          </p:nvCxnSpPr>
          <p:spPr bwMode="auto">
            <a:xfrm>
              <a:off x="2307" y="2891"/>
              <a:ext cx="0" cy="354"/>
            </a:xfrm>
            <a:prstGeom prst="straightConnector1">
              <a:avLst/>
            </a:prstGeom>
            <a:noFill/>
            <a:ln w="28575">
              <a:solidFill>
                <a:schemeClr val="tx1"/>
              </a:solidFill>
              <a:round/>
              <a:headEnd type="none" w="sm" len="sm"/>
              <a:tailEnd type="triangle" w="sm" len="sm"/>
            </a:ln>
            <a:effectLst/>
          </p:spPr>
        </p:cxnSp>
        <p:cxnSp>
          <p:nvCxnSpPr>
            <p:cNvPr id="426041" name="AutoShape 57"/>
            <p:cNvCxnSpPr>
              <a:cxnSpLocks noChangeShapeType="1"/>
              <a:stCxn id="426005" idx="2"/>
              <a:endCxn id="425997" idx="0"/>
            </p:cNvCxnSpPr>
            <p:nvPr/>
          </p:nvCxnSpPr>
          <p:spPr bwMode="auto">
            <a:xfrm>
              <a:off x="3039" y="2891"/>
              <a:ext cx="0" cy="354"/>
            </a:xfrm>
            <a:prstGeom prst="straightConnector1">
              <a:avLst/>
            </a:prstGeom>
            <a:noFill/>
            <a:ln w="28575">
              <a:solidFill>
                <a:schemeClr val="tx1"/>
              </a:solidFill>
              <a:round/>
              <a:headEnd type="none" w="sm" len="sm"/>
              <a:tailEnd type="triangle" w="sm" len="sm"/>
            </a:ln>
            <a:effectLst/>
          </p:spPr>
        </p:cxnSp>
        <p:cxnSp>
          <p:nvCxnSpPr>
            <p:cNvPr id="426042" name="AutoShape 58"/>
            <p:cNvCxnSpPr>
              <a:cxnSpLocks noChangeShapeType="1"/>
              <a:stCxn id="426004" idx="2"/>
              <a:endCxn id="425996" idx="0"/>
            </p:cNvCxnSpPr>
            <p:nvPr/>
          </p:nvCxnSpPr>
          <p:spPr bwMode="auto">
            <a:xfrm>
              <a:off x="3692" y="2891"/>
              <a:ext cx="0" cy="354"/>
            </a:xfrm>
            <a:prstGeom prst="straightConnector1">
              <a:avLst/>
            </a:prstGeom>
            <a:noFill/>
            <a:ln w="28575">
              <a:solidFill>
                <a:schemeClr val="tx1"/>
              </a:solidFill>
              <a:round/>
              <a:headEnd type="none" w="sm" len="sm"/>
              <a:tailEnd type="triangle" w="sm" len="sm"/>
            </a:ln>
            <a:effectLst/>
          </p:spPr>
        </p:cxn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7" name="Rectangle 3"/>
          <p:cNvSpPr>
            <a:spLocks noGrp="1" noChangeArrowheads="1"/>
          </p:cNvSpPr>
          <p:nvPr>
            <p:ph type="title"/>
          </p:nvPr>
        </p:nvSpPr>
        <p:spPr/>
        <p:txBody>
          <a:bodyPr/>
          <a:lstStyle/>
          <a:p>
            <a:r>
              <a:rPr lang="en-US"/>
              <a:t>JNDI Tree</a:t>
            </a:r>
          </a:p>
        </p:txBody>
      </p:sp>
      <p:grpSp>
        <p:nvGrpSpPr>
          <p:cNvPr id="574497" name="Group 33"/>
          <p:cNvGrpSpPr>
            <a:grpSpLocks/>
          </p:cNvGrpSpPr>
          <p:nvPr/>
        </p:nvGrpSpPr>
        <p:grpSpPr bwMode="auto">
          <a:xfrm>
            <a:off x="685800" y="990600"/>
            <a:ext cx="7696200" cy="5318125"/>
            <a:chOff x="432" y="624"/>
            <a:chExt cx="4848" cy="3350"/>
          </a:xfrm>
        </p:grpSpPr>
        <p:sp>
          <p:nvSpPr>
            <p:cNvPr id="574466" name="Line 2"/>
            <p:cNvSpPr>
              <a:spLocks noChangeShapeType="1"/>
            </p:cNvSpPr>
            <p:nvPr/>
          </p:nvSpPr>
          <p:spPr bwMode="auto">
            <a:xfrm>
              <a:off x="2832" y="912"/>
              <a:ext cx="0" cy="672"/>
            </a:xfrm>
            <a:prstGeom prst="line">
              <a:avLst/>
            </a:prstGeom>
            <a:noFill/>
            <a:ln w="28575">
              <a:solidFill>
                <a:schemeClr val="tx1"/>
              </a:solidFill>
              <a:round/>
              <a:headEnd type="triangle" w="sm" len="sm"/>
              <a:tailEnd type="none" w="sm" len="sm"/>
            </a:ln>
            <a:effectLst/>
          </p:spPr>
          <p:txBody>
            <a:bodyPr/>
            <a:lstStyle/>
            <a:p>
              <a:endParaRPr lang="en-US"/>
            </a:p>
          </p:txBody>
        </p:sp>
        <p:sp>
          <p:nvSpPr>
            <p:cNvPr id="574468" name="Text Box 4"/>
            <p:cNvSpPr txBox="1">
              <a:spLocks noChangeArrowheads="1"/>
            </p:cNvSpPr>
            <p:nvPr/>
          </p:nvSpPr>
          <p:spPr bwMode="auto">
            <a:xfrm>
              <a:off x="4083" y="1517"/>
              <a:ext cx="1197" cy="674"/>
            </a:xfrm>
            <a:prstGeom prst="rect">
              <a:avLst/>
            </a:prstGeom>
            <a:noFill/>
            <a:ln w="12700">
              <a:noFill/>
              <a:miter lim="800000"/>
              <a:headEnd/>
              <a:tailEnd/>
            </a:ln>
            <a:effectLst/>
          </p:spPr>
          <p:txBody>
            <a:bodyPr anchor="ctr">
              <a:spAutoFit/>
            </a:bodyPr>
            <a:lstStyle/>
            <a:p>
              <a:pPr eaLnBrk="0" hangingPunct="0">
                <a:spcBef>
                  <a:spcPct val="0"/>
                </a:spcBef>
                <a:buClrTx/>
                <a:buFontTx/>
                <a:buNone/>
              </a:pPr>
              <a:r>
                <a:rPr lang="en-US" sz="1600"/>
                <a:t>Context “B”</a:t>
              </a:r>
            </a:p>
            <a:p>
              <a:pPr eaLnBrk="0" hangingPunct="0">
                <a:spcBef>
                  <a:spcPct val="0"/>
                </a:spcBef>
                <a:buClrTx/>
                <a:buFontTx/>
                <a:buNone/>
              </a:pPr>
              <a:r>
                <a:rPr lang="en-US" sz="1600"/>
                <a:t>is bound to</a:t>
              </a:r>
            </a:p>
            <a:p>
              <a:pPr eaLnBrk="0" hangingPunct="0">
                <a:spcBef>
                  <a:spcPct val="0"/>
                </a:spcBef>
                <a:buClrTx/>
                <a:buFontTx/>
                <a:buNone/>
              </a:pPr>
              <a:r>
                <a:rPr lang="en-US" sz="1600"/>
                <a:t>the initial context.</a:t>
              </a:r>
            </a:p>
          </p:txBody>
        </p:sp>
        <p:sp>
          <p:nvSpPr>
            <p:cNvPr id="574469" name="Text Box 5"/>
            <p:cNvSpPr txBox="1">
              <a:spLocks noChangeArrowheads="1"/>
            </p:cNvSpPr>
            <p:nvPr/>
          </p:nvSpPr>
          <p:spPr bwMode="auto">
            <a:xfrm>
              <a:off x="2691" y="3445"/>
              <a:ext cx="1629" cy="529"/>
            </a:xfrm>
            <a:prstGeom prst="rect">
              <a:avLst/>
            </a:prstGeom>
            <a:noFill/>
            <a:ln w="12700">
              <a:noFill/>
              <a:miter lim="800000"/>
              <a:headEnd/>
              <a:tailEnd/>
            </a:ln>
            <a:effectLst/>
          </p:spPr>
          <p:txBody>
            <a:bodyPr anchor="ctr">
              <a:spAutoFit/>
            </a:bodyPr>
            <a:lstStyle/>
            <a:p>
              <a:pPr eaLnBrk="0" hangingPunct="0">
                <a:lnSpc>
                  <a:spcPct val="102000"/>
                </a:lnSpc>
                <a:spcBef>
                  <a:spcPct val="0"/>
                </a:spcBef>
                <a:buClrTx/>
                <a:buFontTx/>
                <a:buNone/>
              </a:pPr>
              <a:r>
                <a:rPr lang="en-US" sz="1600"/>
                <a:t>Object “O3”</a:t>
              </a:r>
            </a:p>
            <a:p>
              <a:pPr eaLnBrk="0" hangingPunct="0">
                <a:lnSpc>
                  <a:spcPct val="102000"/>
                </a:lnSpc>
                <a:spcBef>
                  <a:spcPct val="0"/>
                </a:spcBef>
                <a:buClrTx/>
                <a:buFontTx/>
                <a:buNone/>
              </a:pPr>
              <a:r>
                <a:rPr lang="en-US" sz="1600"/>
                <a:t>is bound to both</a:t>
              </a:r>
            </a:p>
            <a:p>
              <a:pPr eaLnBrk="0" hangingPunct="0">
                <a:lnSpc>
                  <a:spcPct val="102000"/>
                </a:lnSpc>
                <a:spcBef>
                  <a:spcPct val="0"/>
                </a:spcBef>
                <a:buClrTx/>
                <a:buFontTx/>
                <a:buNone/>
              </a:pPr>
              <a:r>
                <a:rPr lang="en-US" sz="1600"/>
                <a:t>contexts “A” and “B.”</a:t>
              </a:r>
            </a:p>
          </p:txBody>
        </p:sp>
        <p:sp>
          <p:nvSpPr>
            <p:cNvPr id="574470" name="Text Box 6"/>
            <p:cNvSpPr txBox="1">
              <a:spLocks noChangeArrowheads="1"/>
            </p:cNvSpPr>
            <p:nvPr/>
          </p:nvSpPr>
          <p:spPr bwMode="auto">
            <a:xfrm>
              <a:off x="432" y="1440"/>
              <a:ext cx="1104" cy="828"/>
            </a:xfrm>
            <a:prstGeom prst="rect">
              <a:avLst/>
            </a:prstGeom>
            <a:noFill/>
            <a:ln w="12700">
              <a:noFill/>
              <a:miter lim="800000"/>
              <a:headEnd/>
              <a:tailEnd/>
            </a:ln>
            <a:effectLst/>
          </p:spPr>
          <p:txBody>
            <a:bodyPr anchor="ctr">
              <a:spAutoFit/>
            </a:bodyPr>
            <a:lstStyle/>
            <a:p>
              <a:pPr eaLnBrk="0" hangingPunct="0">
                <a:spcBef>
                  <a:spcPct val="50000"/>
                </a:spcBef>
                <a:buClrTx/>
                <a:buFontTx/>
                <a:buNone/>
              </a:pPr>
              <a:r>
                <a:rPr lang="en-US" sz="1600"/>
                <a:t>A binding associates an object with a logical name and a context.</a:t>
              </a:r>
            </a:p>
          </p:txBody>
        </p:sp>
        <p:sp>
          <p:nvSpPr>
            <p:cNvPr id="574471" name="Oval 7"/>
            <p:cNvSpPr>
              <a:spLocks noChangeArrowheads="1"/>
            </p:cNvSpPr>
            <p:nvPr/>
          </p:nvSpPr>
          <p:spPr bwMode="auto">
            <a:xfrm>
              <a:off x="2598" y="1200"/>
              <a:ext cx="480" cy="480"/>
            </a:xfrm>
            <a:prstGeom prst="ellipse">
              <a:avLst/>
            </a:prstGeom>
            <a:solidFill>
              <a:srgbClr val="EDC774"/>
            </a:solidFill>
            <a:ln w="28575">
              <a:solidFill>
                <a:schemeClr val="tx1"/>
              </a:solidFill>
              <a:round/>
              <a:headEnd type="none" w="sm" len="sm"/>
              <a:tailEnd type="none" w="sm" len="sm"/>
            </a:ln>
            <a:effectLst/>
          </p:spPr>
          <p:txBody>
            <a:bodyPr wrap="none" anchor="ctr"/>
            <a:lstStyle/>
            <a:p>
              <a:pPr>
                <a:spcBef>
                  <a:spcPct val="0"/>
                </a:spcBef>
                <a:buClrTx/>
                <a:buFontTx/>
                <a:buNone/>
              </a:pPr>
              <a:r>
                <a:rPr lang="en-US" sz="2000"/>
                <a:t>IC</a:t>
              </a:r>
            </a:p>
          </p:txBody>
        </p:sp>
        <p:sp>
          <p:nvSpPr>
            <p:cNvPr id="574472" name="Oval 8"/>
            <p:cNvSpPr>
              <a:spLocks noChangeArrowheads="1"/>
            </p:cNvSpPr>
            <p:nvPr/>
          </p:nvSpPr>
          <p:spPr bwMode="auto">
            <a:xfrm>
              <a:off x="2688" y="2376"/>
              <a:ext cx="288" cy="288"/>
            </a:xfrm>
            <a:prstGeom prst="ellipse">
              <a:avLst/>
            </a:prstGeom>
            <a:solidFill>
              <a:srgbClr val="EDC774"/>
            </a:solidFill>
            <a:ln w="28575">
              <a:solidFill>
                <a:schemeClr val="tx1"/>
              </a:solidFill>
              <a:round/>
              <a:headEnd type="none" w="sm" len="sm"/>
              <a:tailEnd type="none" w="sm" len="sm"/>
            </a:ln>
            <a:effectLst/>
          </p:spPr>
          <p:txBody>
            <a:bodyPr wrap="none" anchor="ctr"/>
            <a:lstStyle/>
            <a:p>
              <a:pPr>
                <a:spcBef>
                  <a:spcPct val="0"/>
                </a:spcBef>
                <a:buClrTx/>
                <a:buFontTx/>
                <a:buNone/>
              </a:pPr>
              <a:r>
                <a:rPr lang="en-US" sz="2000"/>
                <a:t>A</a:t>
              </a:r>
            </a:p>
          </p:txBody>
        </p:sp>
        <p:sp>
          <p:nvSpPr>
            <p:cNvPr id="574473" name="Oval 9"/>
            <p:cNvSpPr>
              <a:spLocks noChangeArrowheads="1"/>
            </p:cNvSpPr>
            <p:nvPr/>
          </p:nvSpPr>
          <p:spPr bwMode="auto">
            <a:xfrm>
              <a:off x="4038" y="3130"/>
              <a:ext cx="288" cy="288"/>
            </a:xfrm>
            <a:prstGeom prst="ellipse">
              <a:avLst/>
            </a:prstGeom>
            <a:solidFill>
              <a:srgbClr val="EDC774"/>
            </a:solidFill>
            <a:ln w="28575">
              <a:solidFill>
                <a:schemeClr val="tx1"/>
              </a:solidFill>
              <a:round/>
              <a:headEnd type="none" w="sm" len="sm"/>
              <a:tailEnd type="none" w="sm" len="sm"/>
            </a:ln>
            <a:effectLst/>
          </p:spPr>
          <p:txBody>
            <a:bodyPr wrap="none" anchor="ctr"/>
            <a:lstStyle/>
            <a:p>
              <a:pPr>
                <a:spcBef>
                  <a:spcPct val="0"/>
                </a:spcBef>
                <a:buClrTx/>
                <a:buFontTx/>
                <a:buNone/>
              </a:pPr>
              <a:r>
                <a:rPr lang="en-US" sz="2000"/>
                <a:t>C</a:t>
              </a:r>
            </a:p>
          </p:txBody>
        </p:sp>
        <p:cxnSp>
          <p:nvCxnSpPr>
            <p:cNvPr id="574474" name="AutoShape 10"/>
            <p:cNvCxnSpPr>
              <a:cxnSpLocks noChangeShapeType="1"/>
              <a:stCxn id="574473" idx="0"/>
              <a:endCxn id="574494" idx="4"/>
            </p:cNvCxnSpPr>
            <p:nvPr/>
          </p:nvCxnSpPr>
          <p:spPr bwMode="auto">
            <a:xfrm flipV="1">
              <a:off x="4182" y="2673"/>
              <a:ext cx="0" cy="448"/>
            </a:xfrm>
            <a:prstGeom prst="straightConnector1">
              <a:avLst/>
            </a:prstGeom>
            <a:noFill/>
            <a:ln w="28575">
              <a:solidFill>
                <a:schemeClr val="tx1"/>
              </a:solidFill>
              <a:round/>
              <a:headEnd type="none" w="sm" len="sm"/>
              <a:tailEnd type="triangle" w="sm" len="sm"/>
            </a:ln>
            <a:effectLst/>
          </p:spPr>
        </p:cxnSp>
        <p:sp>
          <p:nvSpPr>
            <p:cNvPr id="574475" name="Text Box 11"/>
            <p:cNvSpPr txBox="1">
              <a:spLocks noChangeArrowheads="1"/>
            </p:cNvSpPr>
            <p:nvPr/>
          </p:nvSpPr>
          <p:spPr bwMode="auto">
            <a:xfrm>
              <a:off x="978" y="2665"/>
              <a:ext cx="1007" cy="674"/>
            </a:xfrm>
            <a:prstGeom prst="rect">
              <a:avLst/>
            </a:prstGeom>
            <a:noFill/>
            <a:ln w="12700">
              <a:noFill/>
              <a:miter lim="800000"/>
              <a:headEnd/>
              <a:tailEnd/>
            </a:ln>
            <a:effectLst/>
          </p:spPr>
          <p:txBody>
            <a:bodyPr anchor="ctr">
              <a:spAutoFit/>
            </a:bodyPr>
            <a:lstStyle/>
            <a:p>
              <a:pPr eaLnBrk="0" hangingPunct="0">
                <a:spcBef>
                  <a:spcPct val="0"/>
                </a:spcBef>
                <a:buClrTx/>
                <a:buFontTx/>
                <a:buNone/>
              </a:pPr>
              <a:r>
                <a:rPr lang="en-US" sz="1600"/>
                <a:t>Object “O1”</a:t>
              </a:r>
            </a:p>
            <a:p>
              <a:pPr eaLnBrk="0" hangingPunct="0">
                <a:spcBef>
                  <a:spcPct val="0"/>
                </a:spcBef>
                <a:buClrTx/>
                <a:buFontTx/>
                <a:buNone/>
              </a:pPr>
              <a:r>
                <a:rPr lang="en-US" sz="1600"/>
                <a:t>is bound to</a:t>
              </a:r>
            </a:p>
            <a:p>
              <a:pPr eaLnBrk="0" hangingPunct="0">
                <a:spcBef>
                  <a:spcPct val="0"/>
                </a:spcBef>
                <a:buClrTx/>
                <a:buFontTx/>
                <a:buNone/>
              </a:pPr>
              <a:r>
                <a:rPr lang="en-US" sz="1600"/>
                <a:t>the initial context.</a:t>
              </a:r>
            </a:p>
          </p:txBody>
        </p:sp>
        <p:sp>
          <p:nvSpPr>
            <p:cNvPr id="574476" name="Text Box 12"/>
            <p:cNvSpPr txBox="1">
              <a:spLocks noChangeArrowheads="1"/>
            </p:cNvSpPr>
            <p:nvPr/>
          </p:nvSpPr>
          <p:spPr bwMode="auto">
            <a:xfrm>
              <a:off x="1488" y="3454"/>
              <a:ext cx="1488" cy="520"/>
            </a:xfrm>
            <a:prstGeom prst="rect">
              <a:avLst/>
            </a:prstGeom>
            <a:noFill/>
            <a:ln w="12700">
              <a:noFill/>
              <a:miter lim="800000"/>
              <a:headEnd/>
              <a:tailEnd/>
            </a:ln>
            <a:effectLst/>
          </p:spPr>
          <p:txBody>
            <a:bodyPr anchor="ctr">
              <a:spAutoFit/>
            </a:bodyPr>
            <a:lstStyle/>
            <a:p>
              <a:pPr eaLnBrk="0" hangingPunct="0">
                <a:spcBef>
                  <a:spcPct val="0"/>
                </a:spcBef>
                <a:buClrTx/>
                <a:buFontTx/>
                <a:buNone/>
              </a:pPr>
              <a:r>
                <a:rPr lang="en-US" sz="1600"/>
                <a:t>Object “O2”</a:t>
              </a:r>
            </a:p>
            <a:p>
              <a:pPr eaLnBrk="0" hangingPunct="0">
                <a:spcBef>
                  <a:spcPct val="0"/>
                </a:spcBef>
                <a:buClrTx/>
                <a:buFontTx/>
                <a:buNone/>
              </a:pPr>
              <a:r>
                <a:rPr lang="en-US" sz="1600"/>
                <a:t>is bound to</a:t>
              </a:r>
            </a:p>
            <a:p>
              <a:pPr eaLnBrk="0" hangingPunct="0">
                <a:spcBef>
                  <a:spcPct val="0"/>
                </a:spcBef>
                <a:buClrTx/>
                <a:buFontTx/>
                <a:buNone/>
              </a:pPr>
              <a:r>
                <a:rPr lang="en-US" sz="1600"/>
                <a:t>context “A.”</a:t>
              </a:r>
            </a:p>
          </p:txBody>
        </p:sp>
        <p:sp>
          <p:nvSpPr>
            <p:cNvPr id="574477" name="Oval 13"/>
            <p:cNvSpPr>
              <a:spLocks noChangeArrowheads="1"/>
            </p:cNvSpPr>
            <p:nvPr/>
          </p:nvSpPr>
          <p:spPr bwMode="auto">
            <a:xfrm>
              <a:off x="2688" y="624"/>
              <a:ext cx="288" cy="288"/>
            </a:xfrm>
            <a:prstGeom prst="ellipse">
              <a:avLst/>
            </a:prstGeom>
            <a:solidFill>
              <a:srgbClr val="EDC774"/>
            </a:solidFill>
            <a:ln w="28575">
              <a:solidFill>
                <a:schemeClr val="tx1"/>
              </a:solidFill>
              <a:round/>
              <a:headEnd type="none" w="sm" len="sm"/>
              <a:tailEnd type="none" w="sm" len="sm"/>
            </a:ln>
            <a:effectLst/>
          </p:spPr>
          <p:txBody>
            <a:bodyPr wrap="none" anchor="ctr"/>
            <a:lstStyle/>
            <a:p>
              <a:pPr>
                <a:spcBef>
                  <a:spcPct val="0"/>
                </a:spcBef>
                <a:buClrTx/>
                <a:buFontTx/>
                <a:buNone/>
              </a:pPr>
              <a:r>
                <a:rPr lang="en-US" sz="2000"/>
                <a:t>R</a:t>
              </a:r>
            </a:p>
          </p:txBody>
        </p:sp>
        <p:sp>
          <p:nvSpPr>
            <p:cNvPr id="574478" name="Text Box 14"/>
            <p:cNvSpPr txBox="1">
              <a:spLocks noChangeArrowheads="1"/>
            </p:cNvSpPr>
            <p:nvPr/>
          </p:nvSpPr>
          <p:spPr bwMode="auto">
            <a:xfrm>
              <a:off x="2064" y="719"/>
              <a:ext cx="571" cy="366"/>
            </a:xfrm>
            <a:prstGeom prst="rect">
              <a:avLst/>
            </a:prstGeom>
            <a:noFill/>
            <a:ln w="12700">
              <a:noFill/>
              <a:miter lim="800000"/>
              <a:headEnd/>
              <a:tailEnd/>
            </a:ln>
            <a:effectLst/>
          </p:spPr>
          <p:txBody>
            <a:bodyPr wrap="none" anchor="ctr">
              <a:spAutoFit/>
            </a:bodyPr>
            <a:lstStyle/>
            <a:p>
              <a:pPr algn="l" eaLnBrk="0" hangingPunct="0">
                <a:spcBef>
                  <a:spcPct val="0"/>
                </a:spcBef>
                <a:buClrTx/>
                <a:buFontTx/>
                <a:buNone/>
              </a:pPr>
              <a:r>
                <a:rPr lang="en-US" sz="1600"/>
                <a:t>Root</a:t>
              </a:r>
            </a:p>
            <a:p>
              <a:pPr algn="l" eaLnBrk="0" hangingPunct="0">
                <a:spcBef>
                  <a:spcPct val="0"/>
                </a:spcBef>
                <a:buClrTx/>
                <a:buFontTx/>
                <a:buNone/>
              </a:pPr>
              <a:r>
                <a:rPr lang="en-US" sz="1600"/>
                <a:t>context</a:t>
              </a:r>
            </a:p>
          </p:txBody>
        </p:sp>
        <p:grpSp>
          <p:nvGrpSpPr>
            <p:cNvPr id="574479" name="Group 15"/>
            <p:cNvGrpSpPr>
              <a:grpSpLocks/>
            </p:cNvGrpSpPr>
            <p:nvPr/>
          </p:nvGrpSpPr>
          <p:grpSpPr bwMode="auto">
            <a:xfrm>
              <a:off x="3084" y="1104"/>
              <a:ext cx="1248" cy="432"/>
              <a:chOff x="3024" y="1344"/>
              <a:chExt cx="1248" cy="432"/>
            </a:xfrm>
          </p:grpSpPr>
          <p:sp>
            <p:nvSpPr>
              <p:cNvPr id="574480" name="AutoShape 16"/>
              <p:cNvSpPr>
                <a:spLocks noChangeArrowheads="1"/>
              </p:cNvSpPr>
              <p:nvPr/>
            </p:nvSpPr>
            <p:spPr bwMode="auto">
              <a:xfrm flipH="1">
                <a:off x="3024" y="1344"/>
                <a:ext cx="1152" cy="432"/>
              </a:xfrm>
              <a:prstGeom prst="rightArrow">
                <a:avLst>
                  <a:gd name="adj1" fmla="val 50000"/>
                  <a:gd name="adj2" fmla="val 66667"/>
                </a:avLst>
              </a:prstGeom>
              <a:solidFill>
                <a:schemeClr val="accent1"/>
              </a:solidFill>
              <a:ln w="28575">
                <a:solidFill>
                  <a:schemeClr val="tx1"/>
                </a:solidFill>
                <a:miter lim="800000"/>
                <a:headEnd type="none" w="sm" len="sm"/>
                <a:tailEnd type="none" w="sm" len="sm"/>
              </a:ln>
              <a:effectLst/>
            </p:spPr>
            <p:txBody>
              <a:bodyPr rot="10800000" wrap="none" anchor="ctr"/>
              <a:lstStyle/>
              <a:p>
                <a:endParaRPr lang="en-US"/>
              </a:p>
            </p:txBody>
          </p:sp>
          <p:sp>
            <p:nvSpPr>
              <p:cNvPr id="574481" name="Rectangle 17"/>
              <p:cNvSpPr>
                <a:spLocks noChangeArrowheads="1"/>
              </p:cNvSpPr>
              <p:nvPr/>
            </p:nvSpPr>
            <p:spPr bwMode="auto">
              <a:xfrm>
                <a:off x="3120" y="1440"/>
                <a:ext cx="1152" cy="231"/>
              </a:xfrm>
              <a:prstGeom prst="rect">
                <a:avLst/>
              </a:prstGeom>
              <a:noFill/>
              <a:ln w="28575">
                <a:noFill/>
                <a:miter lim="800000"/>
                <a:headEnd type="none" w="sm" len="sm"/>
                <a:tailEnd type="none" w="sm" len="sm"/>
              </a:ln>
              <a:effectLst/>
            </p:spPr>
            <p:txBody>
              <a:bodyPr>
                <a:spAutoFit/>
              </a:bodyPr>
              <a:lstStyle/>
              <a:p>
                <a:pPr algn="l">
                  <a:spcBef>
                    <a:spcPct val="50000"/>
                  </a:spcBef>
                  <a:buClrTx/>
                  <a:buFontTx/>
                  <a:buNone/>
                </a:pPr>
                <a:r>
                  <a:rPr lang="en-US"/>
                  <a:t>Initial context</a:t>
                </a:r>
              </a:p>
            </p:txBody>
          </p:sp>
        </p:grpSp>
        <p:sp>
          <p:nvSpPr>
            <p:cNvPr id="574482" name="AutoShape 18"/>
            <p:cNvSpPr>
              <a:spLocks noChangeArrowheads="1"/>
            </p:cNvSpPr>
            <p:nvPr/>
          </p:nvSpPr>
          <p:spPr bwMode="auto">
            <a:xfrm>
              <a:off x="2016" y="3082"/>
              <a:ext cx="432" cy="336"/>
            </a:xfrm>
            <a:prstGeom prst="triangle">
              <a:avLst>
                <a:gd name="adj" fmla="val 50000"/>
              </a:avLst>
            </a:prstGeom>
            <a:solidFill>
              <a:srgbClr val="EDC774"/>
            </a:solidFill>
            <a:ln w="28575">
              <a:solidFill>
                <a:schemeClr val="tx1"/>
              </a:solidFill>
              <a:miter lim="800000"/>
              <a:headEnd type="none" w="sm" len="sm"/>
              <a:tailEnd type="none" w="sm" len="sm"/>
            </a:ln>
            <a:effectLst/>
          </p:spPr>
          <p:txBody>
            <a:bodyPr wrap="none" anchor="ctr"/>
            <a:lstStyle/>
            <a:p>
              <a:pPr>
                <a:spcBef>
                  <a:spcPct val="0"/>
                </a:spcBef>
                <a:buClrTx/>
                <a:buFontTx/>
                <a:buNone/>
              </a:pPr>
              <a:r>
                <a:rPr lang="en-US"/>
                <a:t>O2</a:t>
              </a:r>
            </a:p>
          </p:txBody>
        </p:sp>
        <p:sp>
          <p:nvSpPr>
            <p:cNvPr id="574483" name="AutoShape 19"/>
            <p:cNvSpPr>
              <a:spLocks noChangeArrowheads="1"/>
            </p:cNvSpPr>
            <p:nvPr/>
          </p:nvSpPr>
          <p:spPr bwMode="auto">
            <a:xfrm>
              <a:off x="4512" y="3082"/>
              <a:ext cx="426" cy="336"/>
            </a:xfrm>
            <a:prstGeom prst="triangle">
              <a:avLst>
                <a:gd name="adj" fmla="val 50000"/>
              </a:avLst>
            </a:prstGeom>
            <a:solidFill>
              <a:srgbClr val="EDC774"/>
            </a:solidFill>
            <a:ln w="28575">
              <a:solidFill>
                <a:schemeClr val="tx1"/>
              </a:solidFill>
              <a:miter lim="800000"/>
              <a:headEnd type="none" w="sm" len="sm"/>
              <a:tailEnd type="none" w="sm" len="sm"/>
            </a:ln>
            <a:effectLst/>
          </p:spPr>
          <p:txBody>
            <a:bodyPr wrap="none" anchor="ctr"/>
            <a:lstStyle/>
            <a:p>
              <a:pPr>
                <a:spcBef>
                  <a:spcPct val="0"/>
                </a:spcBef>
                <a:buClrTx/>
                <a:buFontTx/>
                <a:buNone/>
              </a:pPr>
              <a:r>
                <a:rPr lang="en-US"/>
                <a:t>O4</a:t>
              </a:r>
            </a:p>
          </p:txBody>
        </p:sp>
        <p:grpSp>
          <p:nvGrpSpPr>
            <p:cNvPr id="574484" name="Group 20"/>
            <p:cNvGrpSpPr>
              <a:grpSpLocks/>
            </p:cNvGrpSpPr>
            <p:nvPr/>
          </p:nvGrpSpPr>
          <p:grpSpPr bwMode="auto">
            <a:xfrm>
              <a:off x="3171" y="3082"/>
              <a:ext cx="670" cy="336"/>
              <a:chOff x="3312" y="3130"/>
              <a:chExt cx="576" cy="336"/>
            </a:xfrm>
          </p:grpSpPr>
          <p:sp>
            <p:nvSpPr>
              <p:cNvPr id="574485" name="AutoShape 21"/>
              <p:cNvSpPr>
                <a:spLocks noChangeArrowheads="1"/>
              </p:cNvSpPr>
              <p:nvPr/>
            </p:nvSpPr>
            <p:spPr bwMode="auto">
              <a:xfrm>
                <a:off x="3312" y="3130"/>
                <a:ext cx="336" cy="336"/>
              </a:xfrm>
              <a:prstGeom prst="triangle">
                <a:avLst>
                  <a:gd name="adj" fmla="val 50000"/>
                </a:avLst>
              </a:prstGeom>
              <a:solidFill>
                <a:srgbClr val="EDC774"/>
              </a:solidFill>
              <a:ln w="28575">
                <a:solidFill>
                  <a:schemeClr val="tx1"/>
                </a:solidFill>
                <a:miter lim="800000"/>
                <a:headEnd type="none" w="sm" len="sm"/>
                <a:tailEnd type="none" w="sm" len="sm"/>
              </a:ln>
              <a:effectLst/>
            </p:spPr>
            <p:txBody>
              <a:bodyPr wrap="none" anchor="ctr"/>
              <a:lstStyle/>
              <a:p>
                <a:pPr>
                  <a:spcBef>
                    <a:spcPct val="0"/>
                  </a:spcBef>
                  <a:buClrTx/>
                  <a:buFontTx/>
                  <a:buNone/>
                </a:pPr>
                <a:r>
                  <a:rPr lang="en-US"/>
                  <a:t>O3</a:t>
                </a:r>
              </a:p>
            </p:txBody>
          </p:sp>
          <p:sp>
            <p:nvSpPr>
              <p:cNvPr id="574486" name="AutoShape 22"/>
              <p:cNvSpPr>
                <a:spLocks noChangeArrowheads="1"/>
              </p:cNvSpPr>
              <p:nvPr/>
            </p:nvSpPr>
            <p:spPr bwMode="auto">
              <a:xfrm>
                <a:off x="3552" y="3130"/>
                <a:ext cx="336" cy="336"/>
              </a:xfrm>
              <a:prstGeom prst="triangle">
                <a:avLst>
                  <a:gd name="adj" fmla="val 50000"/>
                </a:avLst>
              </a:prstGeom>
              <a:solidFill>
                <a:srgbClr val="EDC774"/>
              </a:solidFill>
              <a:ln w="28575">
                <a:solidFill>
                  <a:schemeClr val="tx1"/>
                </a:solidFill>
                <a:miter lim="800000"/>
                <a:headEnd type="none" w="sm" len="sm"/>
                <a:tailEnd type="none" w="sm" len="sm"/>
              </a:ln>
              <a:effectLst/>
            </p:spPr>
            <p:txBody>
              <a:bodyPr wrap="none" anchor="ctr"/>
              <a:lstStyle/>
              <a:p>
                <a:pPr>
                  <a:spcBef>
                    <a:spcPct val="0"/>
                  </a:spcBef>
                  <a:buClrTx/>
                  <a:buFontTx/>
                  <a:buNone/>
                </a:pPr>
                <a:r>
                  <a:rPr lang="en-US"/>
                  <a:t>O3</a:t>
                </a:r>
              </a:p>
            </p:txBody>
          </p:sp>
        </p:grpSp>
        <p:sp>
          <p:nvSpPr>
            <p:cNvPr id="574487" name="Line 23"/>
            <p:cNvSpPr>
              <a:spLocks noChangeShapeType="1"/>
            </p:cNvSpPr>
            <p:nvPr/>
          </p:nvSpPr>
          <p:spPr bwMode="auto">
            <a:xfrm>
              <a:off x="2832" y="1692"/>
              <a:ext cx="0" cy="672"/>
            </a:xfrm>
            <a:prstGeom prst="line">
              <a:avLst/>
            </a:prstGeom>
            <a:noFill/>
            <a:ln w="28575">
              <a:solidFill>
                <a:schemeClr val="tx1"/>
              </a:solidFill>
              <a:round/>
              <a:headEnd type="triangle" w="sm" len="sm"/>
              <a:tailEnd type="none" w="sm" len="sm"/>
            </a:ln>
            <a:effectLst/>
          </p:spPr>
          <p:txBody>
            <a:bodyPr/>
            <a:lstStyle/>
            <a:p>
              <a:endParaRPr lang="en-US"/>
            </a:p>
          </p:txBody>
        </p:sp>
        <p:sp>
          <p:nvSpPr>
            <p:cNvPr id="574488" name="Freeform 24"/>
            <p:cNvSpPr>
              <a:spLocks/>
            </p:cNvSpPr>
            <p:nvPr/>
          </p:nvSpPr>
          <p:spPr bwMode="auto">
            <a:xfrm>
              <a:off x="1485" y="1629"/>
              <a:ext cx="1198" cy="766"/>
            </a:xfrm>
            <a:custGeom>
              <a:avLst/>
              <a:gdLst/>
              <a:ahLst/>
              <a:cxnLst>
                <a:cxn ang="0">
                  <a:pos x="0" y="768"/>
                </a:cxn>
                <a:cxn ang="0">
                  <a:pos x="0" y="0"/>
                </a:cxn>
                <a:cxn ang="0">
                  <a:pos x="1200" y="0"/>
                </a:cxn>
              </a:cxnLst>
              <a:rect l="0" t="0" r="r" b="b"/>
              <a:pathLst>
                <a:path w="1200" h="768">
                  <a:moveTo>
                    <a:pt x="0" y="768"/>
                  </a:moveTo>
                  <a:lnTo>
                    <a:pt x="0" y="0"/>
                  </a:lnTo>
                  <a:lnTo>
                    <a:pt x="1200" y="0"/>
                  </a:lnTo>
                </a:path>
              </a:pathLst>
            </a:custGeom>
            <a:noFill/>
            <a:ln w="28575" cap="flat" cmpd="sng">
              <a:solidFill>
                <a:schemeClr val="tx1"/>
              </a:solidFill>
              <a:prstDash val="solid"/>
              <a:round/>
              <a:headEnd type="none" w="sm" len="sm"/>
              <a:tailEnd type="triangle" w="sm" len="sm"/>
            </a:ln>
            <a:effectLst/>
          </p:spPr>
          <p:txBody>
            <a:bodyPr/>
            <a:lstStyle/>
            <a:p>
              <a:endParaRPr lang="en-US"/>
            </a:p>
          </p:txBody>
        </p:sp>
        <p:sp>
          <p:nvSpPr>
            <p:cNvPr id="574489" name="Freeform 25"/>
            <p:cNvSpPr>
              <a:spLocks/>
            </p:cNvSpPr>
            <p:nvPr/>
          </p:nvSpPr>
          <p:spPr bwMode="auto">
            <a:xfrm flipH="1">
              <a:off x="2994" y="1632"/>
              <a:ext cx="1198" cy="766"/>
            </a:xfrm>
            <a:custGeom>
              <a:avLst/>
              <a:gdLst/>
              <a:ahLst/>
              <a:cxnLst>
                <a:cxn ang="0">
                  <a:pos x="0" y="768"/>
                </a:cxn>
                <a:cxn ang="0">
                  <a:pos x="0" y="0"/>
                </a:cxn>
                <a:cxn ang="0">
                  <a:pos x="1200" y="0"/>
                </a:cxn>
              </a:cxnLst>
              <a:rect l="0" t="0" r="r" b="b"/>
              <a:pathLst>
                <a:path w="1200" h="768">
                  <a:moveTo>
                    <a:pt x="0" y="768"/>
                  </a:moveTo>
                  <a:lnTo>
                    <a:pt x="0" y="0"/>
                  </a:lnTo>
                  <a:lnTo>
                    <a:pt x="1200" y="0"/>
                  </a:lnTo>
                </a:path>
              </a:pathLst>
            </a:custGeom>
            <a:noFill/>
            <a:ln w="28575" cap="flat" cmpd="sng">
              <a:solidFill>
                <a:schemeClr val="tx1"/>
              </a:solidFill>
              <a:prstDash val="solid"/>
              <a:round/>
              <a:headEnd type="none" w="sm" len="sm"/>
              <a:tailEnd type="triangle" w="sm" len="sm"/>
            </a:ln>
            <a:effectLst/>
          </p:spPr>
          <p:txBody>
            <a:bodyPr/>
            <a:lstStyle/>
            <a:p>
              <a:endParaRPr lang="en-US"/>
            </a:p>
          </p:txBody>
        </p:sp>
        <p:sp>
          <p:nvSpPr>
            <p:cNvPr id="574490" name="Freeform 26"/>
            <p:cNvSpPr>
              <a:spLocks/>
            </p:cNvSpPr>
            <p:nvPr/>
          </p:nvSpPr>
          <p:spPr bwMode="auto">
            <a:xfrm>
              <a:off x="2232" y="2544"/>
              <a:ext cx="432" cy="528"/>
            </a:xfrm>
            <a:custGeom>
              <a:avLst/>
              <a:gdLst/>
              <a:ahLst/>
              <a:cxnLst>
                <a:cxn ang="0">
                  <a:pos x="0" y="528"/>
                </a:cxn>
                <a:cxn ang="0">
                  <a:pos x="0" y="0"/>
                </a:cxn>
                <a:cxn ang="0">
                  <a:pos x="432" y="0"/>
                </a:cxn>
              </a:cxnLst>
              <a:rect l="0" t="0" r="r" b="b"/>
              <a:pathLst>
                <a:path w="432" h="528">
                  <a:moveTo>
                    <a:pt x="0" y="528"/>
                  </a:moveTo>
                  <a:lnTo>
                    <a:pt x="0" y="0"/>
                  </a:lnTo>
                  <a:lnTo>
                    <a:pt x="432" y="0"/>
                  </a:lnTo>
                </a:path>
              </a:pathLst>
            </a:custGeom>
            <a:noFill/>
            <a:ln w="28575" cap="flat" cmpd="sng">
              <a:solidFill>
                <a:schemeClr val="tx1"/>
              </a:solidFill>
              <a:prstDash val="solid"/>
              <a:round/>
              <a:headEnd type="none" w="sm" len="sm"/>
              <a:tailEnd type="triangle" w="sm" len="sm"/>
            </a:ln>
            <a:effectLst/>
          </p:spPr>
          <p:txBody>
            <a:bodyPr/>
            <a:lstStyle/>
            <a:p>
              <a:endParaRPr lang="en-US"/>
            </a:p>
          </p:txBody>
        </p:sp>
        <p:sp>
          <p:nvSpPr>
            <p:cNvPr id="574491" name="Freeform 27"/>
            <p:cNvSpPr>
              <a:spLocks/>
            </p:cNvSpPr>
            <p:nvPr/>
          </p:nvSpPr>
          <p:spPr bwMode="auto">
            <a:xfrm flipH="1">
              <a:off x="2982" y="2544"/>
              <a:ext cx="378" cy="528"/>
            </a:xfrm>
            <a:custGeom>
              <a:avLst/>
              <a:gdLst/>
              <a:ahLst/>
              <a:cxnLst>
                <a:cxn ang="0">
                  <a:pos x="0" y="528"/>
                </a:cxn>
                <a:cxn ang="0">
                  <a:pos x="0" y="0"/>
                </a:cxn>
                <a:cxn ang="0">
                  <a:pos x="432" y="0"/>
                </a:cxn>
              </a:cxnLst>
              <a:rect l="0" t="0" r="r" b="b"/>
              <a:pathLst>
                <a:path w="432" h="528">
                  <a:moveTo>
                    <a:pt x="0" y="528"/>
                  </a:moveTo>
                  <a:lnTo>
                    <a:pt x="0" y="0"/>
                  </a:lnTo>
                  <a:lnTo>
                    <a:pt x="432" y="0"/>
                  </a:lnTo>
                </a:path>
              </a:pathLst>
            </a:custGeom>
            <a:noFill/>
            <a:ln w="28575" cap="flat" cmpd="sng">
              <a:solidFill>
                <a:schemeClr val="tx1"/>
              </a:solidFill>
              <a:prstDash val="solid"/>
              <a:round/>
              <a:headEnd type="none" w="sm" len="sm"/>
              <a:tailEnd type="triangle" w="sm" len="sm"/>
            </a:ln>
            <a:effectLst/>
          </p:spPr>
          <p:txBody>
            <a:bodyPr/>
            <a:lstStyle/>
            <a:p>
              <a:endParaRPr lang="en-US"/>
            </a:p>
          </p:txBody>
        </p:sp>
        <p:sp>
          <p:nvSpPr>
            <p:cNvPr id="574492" name="Freeform 28"/>
            <p:cNvSpPr>
              <a:spLocks/>
            </p:cNvSpPr>
            <p:nvPr/>
          </p:nvSpPr>
          <p:spPr bwMode="auto">
            <a:xfrm>
              <a:off x="3648" y="2544"/>
              <a:ext cx="384" cy="528"/>
            </a:xfrm>
            <a:custGeom>
              <a:avLst/>
              <a:gdLst/>
              <a:ahLst/>
              <a:cxnLst>
                <a:cxn ang="0">
                  <a:pos x="0" y="528"/>
                </a:cxn>
                <a:cxn ang="0">
                  <a:pos x="0" y="0"/>
                </a:cxn>
                <a:cxn ang="0">
                  <a:pos x="432" y="0"/>
                </a:cxn>
              </a:cxnLst>
              <a:rect l="0" t="0" r="r" b="b"/>
              <a:pathLst>
                <a:path w="432" h="528">
                  <a:moveTo>
                    <a:pt x="0" y="528"/>
                  </a:moveTo>
                  <a:lnTo>
                    <a:pt x="0" y="0"/>
                  </a:lnTo>
                  <a:lnTo>
                    <a:pt x="432" y="0"/>
                  </a:lnTo>
                </a:path>
              </a:pathLst>
            </a:custGeom>
            <a:noFill/>
            <a:ln w="28575" cap="flat" cmpd="sng">
              <a:solidFill>
                <a:schemeClr val="tx1"/>
              </a:solidFill>
              <a:prstDash val="solid"/>
              <a:round/>
              <a:headEnd type="none" w="sm" len="sm"/>
              <a:tailEnd type="triangle" w="sm" len="sm"/>
            </a:ln>
            <a:effectLst/>
          </p:spPr>
          <p:txBody>
            <a:bodyPr/>
            <a:lstStyle/>
            <a:p>
              <a:endParaRPr lang="en-US"/>
            </a:p>
          </p:txBody>
        </p:sp>
        <p:sp>
          <p:nvSpPr>
            <p:cNvPr id="574493" name="Freeform 29"/>
            <p:cNvSpPr>
              <a:spLocks/>
            </p:cNvSpPr>
            <p:nvPr/>
          </p:nvSpPr>
          <p:spPr bwMode="auto">
            <a:xfrm flipH="1">
              <a:off x="4338" y="2544"/>
              <a:ext cx="384" cy="528"/>
            </a:xfrm>
            <a:custGeom>
              <a:avLst/>
              <a:gdLst/>
              <a:ahLst/>
              <a:cxnLst>
                <a:cxn ang="0">
                  <a:pos x="0" y="528"/>
                </a:cxn>
                <a:cxn ang="0">
                  <a:pos x="0" y="0"/>
                </a:cxn>
                <a:cxn ang="0">
                  <a:pos x="432" y="0"/>
                </a:cxn>
              </a:cxnLst>
              <a:rect l="0" t="0" r="r" b="b"/>
              <a:pathLst>
                <a:path w="432" h="528">
                  <a:moveTo>
                    <a:pt x="0" y="528"/>
                  </a:moveTo>
                  <a:lnTo>
                    <a:pt x="0" y="0"/>
                  </a:lnTo>
                  <a:lnTo>
                    <a:pt x="432" y="0"/>
                  </a:lnTo>
                </a:path>
              </a:pathLst>
            </a:custGeom>
            <a:noFill/>
            <a:ln w="28575" cap="flat" cmpd="sng">
              <a:solidFill>
                <a:schemeClr val="tx1"/>
              </a:solidFill>
              <a:prstDash val="solid"/>
              <a:round/>
              <a:headEnd type="none" w="sm" len="sm"/>
              <a:tailEnd type="triangle" w="sm" len="sm"/>
            </a:ln>
            <a:effectLst/>
          </p:spPr>
          <p:txBody>
            <a:bodyPr/>
            <a:lstStyle/>
            <a:p>
              <a:endParaRPr lang="en-US"/>
            </a:p>
          </p:txBody>
        </p:sp>
        <p:sp>
          <p:nvSpPr>
            <p:cNvPr id="574494" name="Oval 30"/>
            <p:cNvSpPr>
              <a:spLocks noChangeArrowheads="1"/>
            </p:cNvSpPr>
            <p:nvPr/>
          </p:nvSpPr>
          <p:spPr bwMode="auto">
            <a:xfrm>
              <a:off x="4038" y="2376"/>
              <a:ext cx="288" cy="288"/>
            </a:xfrm>
            <a:prstGeom prst="ellipse">
              <a:avLst/>
            </a:prstGeom>
            <a:solidFill>
              <a:srgbClr val="EDC774"/>
            </a:solidFill>
            <a:ln w="28575">
              <a:solidFill>
                <a:schemeClr val="tx1"/>
              </a:solidFill>
              <a:round/>
              <a:headEnd type="none" w="sm" len="sm"/>
              <a:tailEnd type="none" w="sm" len="sm"/>
            </a:ln>
            <a:effectLst/>
          </p:spPr>
          <p:txBody>
            <a:bodyPr wrap="none" anchor="ctr"/>
            <a:lstStyle/>
            <a:p>
              <a:pPr>
                <a:spcBef>
                  <a:spcPct val="0"/>
                </a:spcBef>
                <a:buClrTx/>
                <a:buFontTx/>
                <a:buNone/>
              </a:pPr>
              <a:r>
                <a:rPr lang="en-US" sz="2000"/>
                <a:t>B</a:t>
              </a:r>
            </a:p>
          </p:txBody>
        </p:sp>
        <p:sp>
          <p:nvSpPr>
            <p:cNvPr id="574495" name="AutoShape 31"/>
            <p:cNvSpPr>
              <a:spLocks noChangeArrowheads="1"/>
            </p:cNvSpPr>
            <p:nvPr/>
          </p:nvSpPr>
          <p:spPr bwMode="auto">
            <a:xfrm>
              <a:off x="1265" y="2352"/>
              <a:ext cx="433" cy="336"/>
            </a:xfrm>
            <a:prstGeom prst="triangle">
              <a:avLst>
                <a:gd name="adj" fmla="val 50000"/>
              </a:avLst>
            </a:prstGeom>
            <a:solidFill>
              <a:srgbClr val="EDC774"/>
            </a:solidFill>
            <a:ln w="28575">
              <a:solidFill>
                <a:schemeClr val="tx1"/>
              </a:solidFill>
              <a:miter lim="800000"/>
              <a:headEnd type="none" w="sm" len="sm"/>
              <a:tailEnd type="none" w="sm" len="sm"/>
            </a:ln>
            <a:effectLst/>
          </p:spPr>
          <p:txBody>
            <a:bodyPr wrap="none" anchor="ctr"/>
            <a:lstStyle/>
            <a:p>
              <a:pPr>
                <a:spcBef>
                  <a:spcPct val="0"/>
                </a:spcBef>
                <a:buClrTx/>
                <a:buFontTx/>
                <a:buNone/>
              </a:pPr>
              <a:r>
                <a:rPr lang="en-US"/>
                <a:t>O1</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ChangeArrowheads="1"/>
          </p:cNvSpPr>
          <p:nvPr/>
        </p:nvSpPr>
        <p:spPr bwMode="gray">
          <a:xfrm>
            <a:off x="609600" y="3765550"/>
            <a:ext cx="7924800" cy="2406650"/>
          </a:xfrm>
          <a:prstGeom prst="rect">
            <a:avLst/>
          </a:prstGeom>
          <a:solidFill>
            <a:srgbClr val="CCCCCC"/>
          </a:solidFill>
          <a:ln w="28575">
            <a:solidFill>
              <a:srgbClr val="000000"/>
            </a:solidFill>
            <a:miter lim="800000"/>
            <a:headEnd/>
            <a:tailEnd/>
          </a:ln>
          <a:effectLst/>
        </p:spPr>
        <p:txBody>
          <a:bodyPr lIns="92075" tIns="9144" rIns="92075" bIns="9144" anchor="ctr"/>
          <a:lstStyle/>
          <a:p>
            <a:pPr marL="457200" indent="-457200" algn="l" defTabSz="400050" eaLnBrk="0" hangingPunct="0">
              <a:spcBef>
                <a:spcPct val="0"/>
              </a:spcBef>
              <a:buClrTx/>
              <a:buFontTx/>
              <a:buNone/>
              <a:tabLst>
                <a:tab pos="400050" algn="r"/>
                <a:tab pos="673100" algn="l"/>
              </a:tabLst>
            </a:pPr>
            <a:r>
              <a:rPr lang="en-US" b="0"/>
              <a:t>If the following context exists:</a:t>
            </a:r>
          </a:p>
          <a:p>
            <a:pPr marL="457200" indent="-457200" algn="l" defTabSz="400050" eaLnBrk="0" hangingPunct="0">
              <a:spcBef>
                <a:spcPct val="0"/>
              </a:spcBef>
              <a:buClrTx/>
              <a:buFontTx/>
              <a:buNone/>
              <a:tabLst>
                <a:tab pos="400050" algn="r"/>
                <a:tab pos="673100" algn="l"/>
              </a:tabLst>
            </a:pPr>
            <a:r>
              <a:rPr lang="en-US">
                <a:latin typeface="Courier New" pitchFamily="49" charset="0"/>
              </a:rPr>
              <a:t> com.oracle.examples</a:t>
            </a:r>
          </a:p>
          <a:p>
            <a:pPr marL="457200" indent="-457200" algn="l" defTabSz="400050" eaLnBrk="0" hangingPunct="0">
              <a:spcBef>
                <a:spcPct val="0"/>
              </a:spcBef>
              <a:buClrTx/>
              <a:buFontTx/>
              <a:buNone/>
              <a:tabLst>
                <a:tab pos="400050" algn="r"/>
                <a:tab pos="673100" algn="l"/>
              </a:tabLst>
            </a:pPr>
            <a:endParaRPr lang="fr-FR" sz="1600">
              <a:latin typeface="Courier New" pitchFamily="49" charset="0"/>
            </a:endParaRPr>
          </a:p>
          <a:p>
            <a:pPr marL="457200" indent="-457200" algn="l" defTabSz="400050" eaLnBrk="0" hangingPunct="0">
              <a:spcBef>
                <a:spcPct val="0"/>
              </a:spcBef>
              <a:buClrTx/>
              <a:buFontTx/>
              <a:buNone/>
              <a:tabLst>
                <a:tab pos="400050" algn="r"/>
                <a:tab pos="673100" algn="l"/>
              </a:tabLst>
            </a:pPr>
            <a:r>
              <a:rPr lang="en-US" b="0"/>
              <a:t>Then you cannot bind:</a:t>
            </a:r>
          </a:p>
          <a:p>
            <a:pPr marL="457200" indent="-457200" algn="l" defTabSz="400050" eaLnBrk="0" hangingPunct="0">
              <a:lnSpc>
                <a:spcPct val="85000"/>
              </a:lnSpc>
              <a:spcBef>
                <a:spcPct val="0"/>
              </a:spcBef>
              <a:buClrTx/>
              <a:buFontTx/>
              <a:buNone/>
              <a:tabLst>
                <a:tab pos="400050" algn="r"/>
                <a:tab pos="673100" algn="l"/>
              </a:tabLst>
            </a:pPr>
            <a:r>
              <a:rPr lang="en-US" b="0">
                <a:latin typeface="Courier New" pitchFamily="49" charset="0"/>
              </a:rPr>
              <a:t> com.oracle.examples.ejb.</a:t>
            </a:r>
            <a:r>
              <a:rPr lang="en-US">
                <a:latin typeface="Courier New" pitchFamily="49" charset="0"/>
              </a:rPr>
              <a:t>SomeObject</a:t>
            </a:r>
          </a:p>
          <a:p>
            <a:pPr marL="457200" indent="-457200" algn="l" defTabSz="400050" eaLnBrk="0" hangingPunct="0">
              <a:lnSpc>
                <a:spcPct val="85000"/>
              </a:lnSpc>
              <a:spcBef>
                <a:spcPct val="0"/>
              </a:spcBef>
              <a:buClrTx/>
              <a:buFontTx/>
              <a:buNone/>
              <a:tabLst>
                <a:tab pos="400050" algn="r"/>
                <a:tab pos="673100" algn="l"/>
              </a:tabLst>
            </a:pPr>
            <a:endParaRPr lang="en-US" b="0"/>
          </a:p>
          <a:p>
            <a:pPr marL="457200" indent="-457200" algn="l" defTabSz="400050" eaLnBrk="0" hangingPunct="0">
              <a:lnSpc>
                <a:spcPct val="85000"/>
              </a:lnSpc>
              <a:spcBef>
                <a:spcPct val="0"/>
              </a:spcBef>
              <a:buClrTx/>
              <a:buFontTx/>
              <a:buNone/>
              <a:tabLst>
                <a:tab pos="400050" algn="r"/>
                <a:tab pos="673100" algn="l"/>
              </a:tabLst>
            </a:pPr>
            <a:r>
              <a:rPr lang="en-US" b="0"/>
              <a:t>Without first creating:</a:t>
            </a:r>
          </a:p>
          <a:p>
            <a:pPr marL="457200" indent="-457200" algn="l" defTabSz="400050" eaLnBrk="0" hangingPunct="0">
              <a:spcBef>
                <a:spcPct val="0"/>
              </a:spcBef>
              <a:buClrTx/>
              <a:buFontTx/>
              <a:buNone/>
              <a:tabLst>
                <a:tab pos="400050" algn="r"/>
                <a:tab pos="673100" algn="l"/>
              </a:tabLst>
            </a:pPr>
            <a:r>
              <a:rPr lang="en-US" b="0">
                <a:latin typeface="Courier New" pitchFamily="49" charset="0"/>
              </a:rPr>
              <a:t> com.oracle.examples.</a:t>
            </a:r>
            <a:r>
              <a:rPr lang="en-US">
                <a:latin typeface="Courier New" pitchFamily="49" charset="0"/>
              </a:rPr>
              <a:t>ejb</a:t>
            </a:r>
          </a:p>
        </p:txBody>
      </p:sp>
      <p:sp>
        <p:nvSpPr>
          <p:cNvPr id="578563" name="Rectangle 3"/>
          <p:cNvSpPr>
            <a:spLocks noGrp="1" noChangeArrowheads="1"/>
          </p:cNvSpPr>
          <p:nvPr>
            <p:ph type="title"/>
          </p:nvPr>
        </p:nvSpPr>
        <p:spPr/>
        <p:txBody>
          <a:bodyPr/>
          <a:lstStyle/>
          <a:p>
            <a:r>
              <a:rPr lang="en-US"/>
              <a:t>JNDI Contexts and Subcontexts</a:t>
            </a:r>
          </a:p>
        </p:txBody>
      </p:sp>
      <p:sp>
        <p:nvSpPr>
          <p:cNvPr id="578564" name="Rectangle 4"/>
          <p:cNvSpPr>
            <a:spLocks noGrp="1" noChangeArrowheads="1"/>
          </p:cNvSpPr>
          <p:nvPr>
            <p:ph idx="1"/>
          </p:nvPr>
        </p:nvSpPr>
        <p:spPr>
          <a:xfrm>
            <a:off x="609600" y="1443038"/>
            <a:ext cx="7918450" cy="2168525"/>
          </a:xfrm>
        </p:spPr>
        <p:txBody>
          <a:bodyPr/>
          <a:lstStyle/>
          <a:p>
            <a:pPr lvl="1"/>
            <a:r>
              <a:rPr lang="en-US"/>
              <a:t>Subcontexts are referenced through dot delimiters (</a:t>
            </a:r>
            <a:r>
              <a:rPr lang="en-US">
                <a:latin typeface="Courier New" pitchFamily="49" charset="0"/>
              </a:rPr>
              <a:t>.</a:t>
            </a:r>
            <a:r>
              <a:rPr lang="en-US"/>
              <a:t>).</a:t>
            </a:r>
          </a:p>
          <a:p>
            <a:pPr lvl="1"/>
            <a:r>
              <a:rPr lang="en-US"/>
              <a:t>Subcontexts must be created before objects are placed into them.</a:t>
            </a:r>
          </a:p>
          <a:p>
            <a:pPr lvl="1"/>
            <a:r>
              <a:rPr lang="en-US"/>
              <a:t>Typically, when objects are bound to a JNDI tree, subcontexts are automatically created based on the </a:t>
            </a:r>
            <a:br>
              <a:rPr lang="en-US"/>
            </a:br>
            <a:r>
              <a:rPr lang="en-US"/>
              <a:t>JNDI name.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Java Transaction API (JTA)</a:t>
            </a:r>
          </a:p>
        </p:txBody>
      </p:sp>
      <p:sp>
        <p:nvSpPr>
          <p:cNvPr id="428035" name="Rectangle 3"/>
          <p:cNvSpPr>
            <a:spLocks noGrp="1" noChangeArrowheads="1"/>
          </p:cNvSpPr>
          <p:nvPr>
            <p:ph idx="1"/>
          </p:nvPr>
        </p:nvSpPr>
        <p:spPr>
          <a:xfrm>
            <a:off x="609600" y="1447800"/>
            <a:ext cx="7918450" cy="695325"/>
          </a:xfrm>
        </p:spPr>
        <p:txBody>
          <a:bodyPr/>
          <a:lstStyle/>
          <a:p>
            <a:r>
              <a:rPr lang="en-US"/>
              <a:t>JTA is a standard Java API for demarcating transactions within a program.</a:t>
            </a:r>
          </a:p>
        </p:txBody>
      </p:sp>
      <p:sp>
        <p:nvSpPr>
          <p:cNvPr id="428049" name="Line 17"/>
          <p:cNvSpPr>
            <a:spLocks noChangeShapeType="1"/>
          </p:cNvSpPr>
          <p:nvPr/>
        </p:nvSpPr>
        <p:spPr bwMode="auto">
          <a:xfrm>
            <a:off x="7315200" y="3733800"/>
            <a:ext cx="0" cy="730250"/>
          </a:xfrm>
          <a:prstGeom prst="line">
            <a:avLst/>
          </a:prstGeom>
          <a:noFill/>
          <a:ln w="12700">
            <a:noFill/>
            <a:round/>
            <a:headEnd/>
            <a:tailEnd/>
          </a:ln>
          <a:effectLst/>
        </p:spPr>
        <p:txBody>
          <a:bodyPr/>
          <a:lstStyle/>
          <a:p>
            <a:endParaRPr lang="en-US"/>
          </a:p>
        </p:txBody>
      </p:sp>
      <p:sp>
        <p:nvSpPr>
          <p:cNvPr id="428053" name="Line 21"/>
          <p:cNvSpPr>
            <a:spLocks noChangeShapeType="1"/>
          </p:cNvSpPr>
          <p:nvPr/>
        </p:nvSpPr>
        <p:spPr bwMode="auto">
          <a:xfrm>
            <a:off x="7315200" y="4464050"/>
            <a:ext cx="0" cy="365125"/>
          </a:xfrm>
          <a:prstGeom prst="line">
            <a:avLst/>
          </a:prstGeom>
          <a:noFill/>
          <a:ln w="28575" cap="sq">
            <a:noFill/>
            <a:round/>
            <a:headEnd/>
            <a:tailEnd/>
          </a:ln>
          <a:effectLst/>
        </p:spPr>
        <p:txBody>
          <a:bodyPr/>
          <a:lstStyle/>
          <a:p>
            <a:endParaRPr lang="en-US"/>
          </a:p>
        </p:txBody>
      </p:sp>
      <p:sp>
        <p:nvSpPr>
          <p:cNvPr id="428054" name="Line 22"/>
          <p:cNvSpPr>
            <a:spLocks noChangeShapeType="1"/>
          </p:cNvSpPr>
          <p:nvPr/>
        </p:nvSpPr>
        <p:spPr bwMode="auto">
          <a:xfrm>
            <a:off x="7315200" y="4829175"/>
            <a:ext cx="0" cy="695325"/>
          </a:xfrm>
          <a:prstGeom prst="line">
            <a:avLst/>
          </a:prstGeom>
          <a:noFill/>
          <a:ln w="28575" cap="sq">
            <a:noFill/>
            <a:round/>
            <a:headEnd/>
            <a:tailEnd/>
          </a:ln>
          <a:effectLst/>
        </p:spPr>
        <p:txBody>
          <a:bodyPr/>
          <a:lstStyle/>
          <a:p>
            <a:endParaRPr lang="en-US"/>
          </a:p>
        </p:txBody>
      </p:sp>
      <p:sp>
        <p:nvSpPr>
          <p:cNvPr id="428058" name="Line 26"/>
          <p:cNvSpPr>
            <a:spLocks noChangeShapeType="1"/>
          </p:cNvSpPr>
          <p:nvPr/>
        </p:nvSpPr>
        <p:spPr bwMode="auto">
          <a:xfrm>
            <a:off x="5562600" y="5524500"/>
            <a:ext cx="1752600" cy="0"/>
          </a:xfrm>
          <a:prstGeom prst="line">
            <a:avLst/>
          </a:prstGeom>
          <a:noFill/>
          <a:ln w="28575" cap="sq">
            <a:noFill/>
            <a:round/>
            <a:headEnd/>
            <a:tailEnd/>
          </a:ln>
          <a:effectLst/>
        </p:spPr>
        <p:txBody>
          <a:bodyPr/>
          <a:lstStyle/>
          <a:p>
            <a:endParaRPr lang="en-US"/>
          </a:p>
        </p:txBody>
      </p:sp>
      <p:sp>
        <p:nvSpPr>
          <p:cNvPr id="428059" name="Line 27"/>
          <p:cNvSpPr>
            <a:spLocks noChangeShapeType="1"/>
          </p:cNvSpPr>
          <p:nvPr/>
        </p:nvSpPr>
        <p:spPr bwMode="auto">
          <a:xfrm>
            <a:off x="5562600" y="3733800"/>
            <a:ext cx="1752600" cy="0"/>
          </a:xfrm>
          <a:prstGeom prst="line">
            <a:avLst/>
          </a:prstGeom>
          <a:noFill/>
          <a:ln w="28575" cap="sq">
            <a:noFill/>
            <a:round/>
            <a:headEnd/>
            <a:tailEnd/>
          </a:ln>
          <a:effectLst/>
        </p:spPr>
        <p:txBody>
          <a:bodyPr/>
          <a:lstStyle/>
          <a:p>
            <a:endParaRPr lang="en-US"/>
          </a:p>
        </p:txBody>
      </p:sp>
      <p:grpSp>
        <p:nvGrpSpPr>
          <p:cNvPr id="428063" name="Group 31"/>
          <p:cNvGrpSpPr>
            <a:grpSpLocks/>
          </p:cNvGrpSpPr>
          <p:nvPr/>
        </p:nvGrpSpPr>
        <p:grpSpPr bwMode="auto">
          <a:xfrm>
            <a:off x="2133600" y="3124200"/>
            <a:ext cx="5943600" cy="1892300"/>
            <a:chOff x="1344" y="1968"/>
            <a:chExt cx="3744" cy="1192"/>
          </a:xfrm>
        </p:grpSpPr>
        <p:sp>
          <p:nvSpPr>
            <p:cNvPr id="428036" name="Rectangle 4"/>
            <p:cNvSpPr>
              <a:spLocks noChangeArrowheads="1"/>
            </p:cNvSpPr>
            <p:nvPr/>
          </p:nvSpPr>
          <p:spPr bwMode="auto">
            <a:xfrm>
              <a:off x="1872" y="2262"/>
              <a:ext cx="624" cy="230"/>
            </a:xfrm>
            <a:prstGeom prst="rect">
              <a:avLst/>
            </a:prstGeom>
            <a:solidFill>
              <a:srgbClr val="EDC774"/>
            </a:solidFill>
            <a:ln w="28575">
              <a:solidFill>
                <a:schemeClr val="tx1"/>
              </a:solidFill>
              <a:miter lim="800000"/>
              <a:headEnd/>
              <a:tailEnd/>
            </a:ln>
            <a:effectLst/>
          </p:spPr>
          <p:txBody>
            <a:bodyPr anchor="ctr"/>
            <a:lstStyle/>
            <a:p>
              <a:pPr>
                <a:buClr>
                  <a:srgbClr val="000000"/>
                </a:buClr>
              </a:pPr>
              <a:r>
                <a:rPr lang="en-US" sz="1600"/>
                <a:t>EJB</a:t>
              </a:r>
            </a:p>
          </p:txBody>
        </p:sp>
        <p:sp>
          <p:nvSpPr>
            <p:cNvPr id="428037" name="Rectangle 5"/>
            <p:cNvSpPr>
              <a:spLocks noChangeArrowheads="1"/>
            </p:cNvSpPr>
            <p:nvPr/>
          </p:nvSpPr>
          <p:spPr bwMode="auto">
            <a:xfrm>
              <a:off x="2496" y="2262"/>
              <a:ext cx="624" cy="230"/>
            </a:xfrm>
            <a:prstGeom prst="rect">
              <a:avLst/>
            </a:prstGeom>
            <a:solidFill>
              <a:srgbClr val="EDC774"/>
            </a:solidFill>
            <a:ln w="28575">
              <a:solidFill>
                <a:schemeClr val="tx1"/>
              </a:solidFill>
              <a:miter lim="800000"/>
              <a:headEnd/>
              <a:tailEnd/>
            </a:ln>
            <a:effectLst/>
          </p:spPr>
          <p:txBody>
            <a:bodyPr anchor="ctr"/>
            <a:lstStyle/>
            <a:p>
              <a:pPr>
                <a:buClr>
                  <a:srgbClr val="000000"/>
                </a:buClr>
              </a:pPr>
              <a:r>
                <a:rPr lang="en-US" sz="1600"/>
                <a:t>JDBC</a:t>
              </a:r>
            </a:p>
          </p:txBody>
        </p:sp>
        <p:sp>
          <p:nvSpPr>
            <p:cNvPr id="428038" name="Rectangle 6"/>
            <p:cNvSpPr>
              <a:spLocks noChangeArrowheads="1"/>
            </p:cNvSpPr>
            <p:nvPr/>
          </p:nvSpPr>
          <p:spPr bwMode="auto">
            <a:xfrm>
              <a:off x="3696" y="2492"/>
              <a:ext cx="1104" cy="230"/>
            </a:xfrm>
            <a:prstGeom prst="rect">
              <a:avLst/>
            </a:prstGeom>
            <a:noFill/>
            <a:ln w="9525">
              <a:noFill/>
              <a:miter lim="800000"/>
              <a:headEnd/>
              <a:tailEnd/>
            </a:ln>
            <a:effectLst/>
          </p:spPr>
          <p:txBody>
            <a:bodyPr anchor="ctr"/>
            <a:lstStyle/>
            <a:p>
              <a:pPr algn="l">
                <a:buClr>
                  <a:srgbClr val="000000"/>
                </a:buClr>
              </a:pPr>
              <a:r>
                <a:rPr lang="en-US" sz="1400"/>
                <a:t>JTA</a:t>
              </a:r>
            </a:p>
          </p:txBody>
        </p:sp>
        <p:sp>
          <p:nvSpPr>
            <p:cNvPr id="428039" name="Rectangle 7"/>
            <p:cNvSpPr>
              <a:spLocks noChangeArrowheads="1"/>
            </p:cNvSpPr>
            <p:nvPr/>
          </p:nvSpPr>
          <p:spPr bwMode="auto">
            <a:xfrm>
              <a:off x="3696" y="1968"/>
              <a:ext cx="1392" cy="460"/>
            </a:xfrm>
            <a:prstGeom prst="rect">
              <a:avLst/>
            </a:prstGeom>
            <a:noFill/>
            <a:ln w="9525">
              <a:noFill/>
              <a:miter lim="800000"/>
              <a:headEnd/>
              <a:tailEnd/>
            </a:ln>
            <a:effectLst/>
          </p:spPr>
          <p:txBody>
            <a:bodyPr anchor="ctr"/>
            <a:lstStyle/>
            <a:p>
              <a:pPr algn="l">
                <a:buClr>
                  <a:srgbClr val="000000"/>
                </a:buClr>
              </a:pPr>
              <a:r>
                <a:rPr lang="en-US" sz="1400"/>
                <a:t>Written by developers</a:t>
              </a:r>
            </a:p>
          </p:txBody>
        </p:sp>
        <p:sp>
          <p:nvSpPr>
            <p:cNvPr id="428040" name="Rectangle 8"/>
            <p:cNvSpPr>
              <a:spLocks noChangeArrowheads="1"/>
            </p:cNvSpPr>
            <p:nvPr/>
          </p:nvSpPr>
          <p:spPr bwMode="auto">
            <a:xfrm>
              <a:off x="1344" y="2722"/>
              <a:ext cx="2352" cy="438"/>
            </a:xfrm>
            <a:prstGeom prst="rect">
              <a:avLst/>
            </a:prstGeom>
            <a:solidFill>
              <a:srgbClr val="EDC774"/>
            </a:solidFill>
            <a:ln w="28575">
              <a:solidFill>
                <a:schemeClr val="tx1"/>
              </a:solidFill>
              <a:miter lim="800000"/>
              <a:headEnd/>
              <a:tailEnd/>
            </a:ln>
            <a:effectLst/>
          </p:spPr>
          <p:txBody>
            <a:bodyPr anchor="ctr"/>
            <a:lstStyle/>
            <a:p>
              <a:pPr>
                <a:buClr>
                  <a:srgbClr val="000000"/>
                </a:buClr>
              </a:pPr>
              <a:r>
                <a:rPr lang="en-US" sz="1600"/>
                <a:t>Transaction monitor</a:t>
              </a:r>
              <a:br>
                <a:rPr lang="en-US" sz="1600"/>
              </a:br>
              <a:r>
                <a:rPr lang="en-US" sz="1600"/>
                <a:t>implementation</a:t>
              </a:r>
            </a:p>
          </p:txBody>
        </p:sp>
        <p:sp>
          <p:nvSpPr>
            <p:cNvPr id="428041" name="Rectangle 9"/>
            <p:cNvSpPr>
              <a:spLocks noChangeArrowheads="1"/>
            </p:cNvSpPr>
            <p:nvPr/>
          </p:nvSpPr>
          <p:spPr bwMode="auto">
            <a:xfrm>
              <a:off x="1344" y="2492"/>
              <a:ext cx="2352" cy="230"/>
            </a:xfrm>
            <a:prstGeom prst="rect">
              <a:avLst/>
            </a:prstGeom>
            <a:solidFill>
              <a:schemeClr val="accent2"/>
            </a:solidFill>
            <a:ln w="28575">
              <a:solidFill>
                <a:schemeClr val="tx1"/>
              </a:solidFill>
              <a:miter lim="800000"/>
              <a:headEnd/>
              <a:tailEnd/>
            </a:ln>
            <a:effectLst/>
          </p:spPr>
          <p:txBody>
            <a:bodyPr anchor="ctr"/>
            <a:lstStyle/>
            <a:p>
              <a:pPr>
                <a:buClr>
                  <a:srgbClr val="000000"/>
                </a:buClr>
              </a:pPr>
              <a:r>
                <a:rPr lang="en-US" sz="1600">
                  <a:solidFill>
                    <a:schemeClr val="bg1"/>
                  </a:solidFill>
                </a:rPr>
                <a:t>Java Transaction API</a:t>
              </a:r>
            </a:p>
          </p:txBody>
        </p:sp>
        <p:sp>
          <p:nvSpPr>
            <p:cNvPr id="428042" name="Rectangle 10"/>
            <p:cNvSpPr>
              <a:spLocks noChangeArrowheads="1"/>
            </p:cNvSpPr>
            <p:nvPr/>
          </p:nvSpPr>
          <p:spPr bwMode="auto">
            <a:xfrm>
              <a:off x="3120" y="2262"/>
              <a:ext cx="576" cy="230"/>
            </a:xfrm>
            <a:prstGeom prst="rect">
              <a:avLst/>
            </a:prstGeom>
            <a:solidFill>
              <a:srgbClr val="EDC774"/>
            </a:solidFill>
            <a:ln w="28575">
              <a:solidFill>
                <a:schemeClr val="tx1"/>
              </a:solidFill>
              <a:miter lim="800000"/>
              <a:headEnd/>
              <a:tailEnd/>
            </a:ln>
            <a:effectLst/>
          </p:spPr>
          <p:txBody>
            <a:bodyPr anchor="ctr"/>
            <a:lstStyle/>
            <a:p>
              <a:pPr>
                <a:buClr>
                  <a:srgbClr val="000000"/>
                </a:buClr>
              </a:pPr>
              <a:r>
                <a:rPr lang="en-US" sz="1600"/>
                <a:t>JMS</a:t>
              </a:r>
            </a:p>
          </p:txBody>
        </p:sp>
        <p:sp>
          <p:nvSpPr>
            <p:cNvPr id="428043" name="Rectangle 11"/>
            <p:cNvSpPr>
              <a:spLocks noChangeArrowheads="1"/>
            </p:cNvSpPr>
            <p:nvPr/>
          </p:nvSpPr>
          <p:spPr bwMode="auto">
            <a:xfrm>
              <a:off x="1344" y="2262"/>
              <a:ext cx="528" cy="230"/>
            </a:xfrm>
            <a:prstGeom prst="rect">
              <a:avLst/>
            </a:prstGeom>
            <a:solidFill>
              <a:srgbClr val="EDC774"/>
            </a:solidFill>
            <a:ln w="28575">
              <a:solidFill>
                <a:schemeClr val="tx1"/>
              </a:solidFill>
              <a:miter lim="800000"/>
              <a:headEnd/>
              <a:tailEnd/>
            </a:ln>
            <a:effectLst/>
          </p:spPr>
          <p:txBody>
            <a:bodyPr anchor="ctr"/>
            <a:lstStyle/>
            <a:p>
              <a:pPr>
                <a:buClr>
                  <a:srgbClr val="000000"/>
                </a:buClr>
              </a:pPr>
              <a:r>
                <a:rPr lang="en-US" sz="1600">
                  <a:latin typeface="Arial Unicode MS" pitchFamily="34" charset="-128"/>
                </a:rPr>
                <a:t>JCA</a:t>
              </a:r>
            </a:p>
          </p:txBody>
        </p:sp>
        <p:sp>
          <p:nvSpPr>
            <p:cNvPr id="428044" name="Rectangle 12"/>
            <p:cNvSpPr>
              <a:spLocks noChangeArrowheads="1"/>
            </p:cNvSpPr>
            <p:nvPr/>
          </p:nvSpPr>
          <p:spPr bwMode="auto">
            <a:xfrm>
              <a:off x="1344" y="2032"/>
              <a:ext cx="2352" cy="230"/>
            </a:xfrm>
            <a:prstGeom prst="rect">
              <a:avLst/>
            </a:prstGeom>
            <a:solidFill>
              <a:srgbClr val="EDC774"/>
            </a:solidFill>
            <a:ln w="28575">
              <a:solidFill>
                <a:schemeClr val="tx1"/>
              </a:solidFill>
              <a:miter lim="800000"/>
              <a:headEnd/>
              <a:tailEnd/>
            </a:ln>
            <a:effectLst/>
          </p:spPr>
          <p:txBody>
            <a:bodyPr anchor="ctr"/>
            <a:lstStyle/>
            <a:p>
              <a:pPr>
                <a:buClr>
                  <a:srgbClr val="000000"/>
                </a:buClr>
              </a:pPr>
              <a:r>
                <a:rPr lang="en-US" sz="1600"/>
                <a:t>Application code</a:t>
              </a:r>
            </a:p>
          </p:txBody>
        </p:sp>
        <p:sp>
          <p:nvSpPr>
            <p:cNvPr id="428045" name="Line 13"/>
            <p:cNvSpPr>
              <a:spLocks noChangeShapeType="1"/>
            </p:cNvSpPr>
            <p:nvPr/>
          </p:nvSpPr>
          <p:spPr bwMode="auto">
            <a:xfrm>
              <a:off x="1344" y="2032"/>
              <a:ext cx="2352" cy="0"/>
            </a:xfrm>
            <a:prstGeom prst="line">
              <a:avLst/>
            </a:prstGeom>
            <a:noFill/>
            <a:ln w="28575">
              <a:solidFill>
                <a:schemeClr val="tx1"/>
              </a:solidFill>
              <a:round/>
              <a:headEnd/>
              <a:tailEnd/>
            </a:ln>
            <a:effectLst/>
          </p:spPr>
          <p:txBody>
            <a:bodyPr/>
            <a:lstStyle/>
            <a:p>
              <a:endParaRPr lang="en-US"/>
            </a:p>
          </p:txBody>
        </p:sp>
        <p:sp>
          <p:nvSpPr>
            <p:cNvPr id="428046" name="Line 14"/>
            <p:cNvSpPr>
              <a:spLocks noChangeShapeType="1"/>
            </p:cNvSpPr>
            <p:nvPr/>
          </p:nvSpPr>
          <p:spPr bwMode="auto">
            <a:xfrm>
              <a:off x="1344" y="2492"/>
              <a:ext cx="528" cy="0"/>
            </a:xfrm>
            <a:prstGeom prst="line">
              <a:avLst/>
            </a:prstGeom>
            <a:noFill/>
            <a:ln w="19050">
              <a:solidFill>
                <a:schemeClr val="tx1"/>
              </a:solidFill>
              <a:round/>
              <a:headEnd/>
              <a:tailEnd/>
            </a:ln>
            <a:effectLst/>
          </p:spPr>
          <p:txBody>
            <a:bodyPr/>
            <a:lstStyle/>
            <a:p>
              <a:endParaRPr lang="en-US"/>
            </a:p>
          </p:txBody>
        </p:sp>
        <p:sp>
          <p:nvSpPr>
            <p:cNvPr id="428047" name="Line 15"/>
            <p:cNvSpPr>
              <a:spLocks noChangeShapeType="1"/>
            </p:cNvSpPr>
            <p:nvPr/>
          </p:nvSpPr>
          <p:spPr bwMode="auto">
            <a:xfrm>
              <a:off x="1344" y="2722"/>
              <a:ext cx="2352" cy="0"/>
            </a:xfrm>
            <a:prstGeom prst="line">
              <a:avLst/>
            </a:prstGeom>
            <a:noFill/>
            <a:ln w="19050" cap="sq">
              <a:solidFill>
                <a:schemeClr val="tx1"/>
              </a:solidFill>
              <a:round/>
              <a:headEnd/>
              <a:tailEnd/>
            </a:ln>
            <a:effectLst/>
          </p:spPr>
          <p:txBody>
            <a:bodyPr/>
            <a:lstStyle/>
            <a:p>
              <a:endParaRPr lang="en-US"/>
            </a:p>
          </p:txBody>
        </p:sp>
        <p:sp>
          <p:nvSpPr>
            <p:cNvPr id="428048" name="Line 16"/>
            <p:cNvSpPr>
              <a:spLocks noChangeShapeType="1"/>
            </p:cNvSpPr>
            <p:nvPr/>
          </p:nvSpPr>
          <p:spPr bwMode="auto">
            <a:xfrm>
              <a:off x="1344" y="3160"/>
              <a:ext cx="2352" cy="0"/>
            </a:xfrm>
            <a:prstGeom prst="line">
              <a:avLst/>
            </a:prstGeom>
            <a:noFill/>
            <a:ln w="28575" cap="sq">
              <a:solidFill>
                <a:schemeClr val="tx1"/>
              </a:solidFill>
              <a:round/>
              <a:headEnd/>
              <a:tailEnd/>
            </a:ln>
            <a:effectLst/>
          </p:spPr>
          <p:txBody>
            <a:bodyPr/>
            <a:lstStyle/>
            <a:p>
              <a:endParaRPr lang="en-US"/>
            </a:p>
          </p:txBody>
        </p:sp>
        <p:sp>
          <p:nvSpPr>
            <p:cNvPr id="428050" name="Line 18"/>
            <p:cNvSpPr>
              <a:spLocks noChangeShapeType="1"/>
            </p:cNvSpPr>
            <p:nvPr/>
          </p:nvSpPr>
          <p:spPr bwMode="auto">
            <a:xfrm>
              <a:off x="1872" y="2262"/>
              <a:ext cx="0" cy="230"/>
            </a:xfrm>
            <a:prstGeom prst="line">
              <a:avLst/>
            </a:prstGeom>
            <a:noFill/>
            <a:ln w="19050">
              <a:solidFill>
                <a:schemeClr val="tx1"/>
              </a:solidFill>
              <a:round/>
              <a:headEnd/>
              <a:tailEnd/>
            </a:ln>
            <a:effectLst/>
          </p:spPr>
          <p:txBody>
            <a:bodyPr/>
            <a:lstStyle/>
            <a:p>
              <a:endParaRPr lang="en-US"/>
            </a:p>
          </p:txBody>
        </p:sp>
        <p:sp>
          <p:nvSpPr>
            <p:cNvPr id="428051" name="Line 19"/>
            <p:cNvSpPr>
              <a:spLocks noChangeShapeType="1"/>
            </p:cNvSpPr>
            <p:nvPr/>
          </p:nvSpPr>
          <p:spPr bwMode="auto">
            <a:xfrm>
              <a:off x="2496" y="2262"/>
              <a:ext cx="0" cy="230"/>
            </a:xfrm>
            <a:prstGeom prst="line">
              <a:avLst/>
            </a:prstGeom>
            <a:noFill/>
            <a:ln w="19050">
              <a:solidFill>
                <a:schemeClr val="tx1"/>
              </a:solidFill>
              <a:round/>
              <a:headEnd/>
              <a:tailEnd/>
            </a:ln>
            <a:effectLst/>
          </p:spPr>
          <p:txBody>
            <a:bodyPr/>
            <a:lstStyle/>
            <a:p>
              <a:endParaRPr lang="en-US"/>
            </a:p>
          </p:txBody>
        </p:sp>
        <p:sp>
          <p:nvSpPr>
            <p:cNvPr id="428052" name="Line 20"/>
            <p:cNvSpPr>
              <a:spLocks noChangeShapeType="1"/>
            </p:cNvSpPr>
            <p:nvPr/>
          </p:nvSpPr>
          <p:spPr bwMode="auto">
            <a:xfrm>
              <a:off x="3120" y="2262"/>
              <a:ext cx="0" cy="230"/>
            </a:xfrm>
            <a:prstGeom prst="line">
              <a:avLst/>
            </a:prstGeom>
            <a:noFill/>
            <a:ln w="19050">
              <a:solidFill>
                <a:schemeClr val="tx1"/>
              </a:solidFill>
              <a:round/>
              <a:headEnd/>
              <a:tailEnd/>
            </a:ln>
            <a:effectLst/>
          </p:spPr>
          <p:txBody>
            <a:bodyPr/>
            <a:lstStyle/>
            <a:p>
              <a:endParaRPr lang="en-US"/>
            </a:p>
          </p:txBody>
        </p:sp>
        <p:sp>
          <p:nvSpPr>
            <p:cNvPr id="428055" name="Line 23"/>
            <p:cNvSpPr>
              <a:spLocks noChangeShapeType="1"/>
            </p:cNvSpPr>
            <p:nvPr/>
          </p:nvSpPr>
          <p:spPr bwMode="auto">
            <a:xfrm>
              <a:off x="3696" y="2032"/>
              <a:ext cx="0" cy="230"/>
            </a:xfrm>
            <a:prstGeom prst="line">
              <a:avLst/>
            </a:prstGeom>
            <a:noFill/>
            <a:ln w="19050">
              <a:solidFill>
                <a:schemeClr val="tx1"/>
              </a:solidFill>
              <a:round/>
              <a:headEnd/>
              <a:tailEnd/>
            </a:ln>
            <a:effectLst/>
          </p:spPr>
          <p:txBody>
            <a:bodyPr/>
            <a:lstStyle/>
            <a:p>
              <a:endParaRPr lang="en-US"/>
            </a:p>
          </p:txBody>
        </p:sp>
        <p:sp>
          <p:nvSpPr>
            <p:cNvPr id="428056" name="Line 24"/>
            <p:cNvSpPr>
              <a:spLocks noChangeShapeType="1"/>
            </p:cNvSpPr>
            <p:nvPr/>
          </p:nvSpPr>
          <p:spPr bwMode="auto">
            <a:xfrm>
              <a:off x="1344" y="2032"/>
              <a:ext cx="0" cy="460"/>
            </a:xfrm>
            <a:prstGeom prst="line">
              <a:avLst/>
            </a:prstGeom>
            <a:noFill/>
            <a:ln w="28575">
              <a:solidFill>
                <a:schemeClr val="tx1"/>
              </a:solidFill>
              <a:round/>
              <a:headEnd/>
              <a:tailEnd/>
            </a:ln>
            <a:effectLst/>
          </p:spPr>
          <p:txBody>
            <a:bodyPr/>
            <a:lstStyle/>
            <a:p>
              <a:endParaRPr lang="en-US"/>
            </a:p>
          </p:txBody>
        </p:sp>
        <p:sp>
          <p:nvSpPr>
            <p:cNvPr id="428057" name="Line 25"/>
            <p:cNvSpPr>
              <a:spLocks noChangeShapeType="1"/>
            </p:cNvSpPr>
            <p:nvPr/>
          </p:nvSpPr>
          <p:spPr bwMode="auto">
            <a:xfrm>
              <a:off x="1872" y="2262"/>
              <a:ext cx="1824" cy="0"/>
            </a:xfrm>
            <a:prstGeom prst="line">
              <a:avLst/>
            </a:prstGeom>
            <a:noFill/>
            <a:ln w="19050" cap="sq">
              <a:solidFill>
                <a:schemeClr val="tx1"/>
              </a:solidFill>
              <a:round/>
              <a:headEnd/>
              <a:tailEnd/>
            </a:ln>
            <a:effectLst/>
          </p:spPr>
          <p:txBody>
            <a:bodyPr/>
            <a:lstStyle/>
            <a:p>
              <a:endParaRPr lang="en-US"/>
            </a:p>
          </p:txBody>
        </p:sp>
        <p:sp>
          <p:nvSpPr>
            <p:cNvPr id="428060" name="Line 28"/>
            <p:cNvSpPr>
              <a:spLocks noChangeShapeType="1"/>
            </p:cNvSpPr>
            <p:nvPr/>
          </p:nvSpPr>
          <p:spPr bwMode="auto">
            <a:xfrm>
              <a:off x="3696" y="2262"/>
              <a:ext cx="0" cy="898"/>
            </a:xfrm>
            <a:prstGeom prst="line">
              <a:avLst/>
            </a:prstGeom>
            <a:noFill/>
            <a:ln w="28575" cap="sq">
              <a:solidFill>
                <a:schemeClr val="tx1"/>
              </a:solidFill>
              <a:round/>
              <a:headEnd/>
              <a:tailEnd/>
            </a:ln>
            <a:effectLst/>
          </p:spPr>
          <p:txBody>
            <a:bodyPr/>
            <a:lstStyle/>
            <a:p>
              <a:endParaRPr lang="en-US"/>
            </a:p>
          </p:txBody>
        </p:sp>
        <p:sp>
          <p:nvSpPr>
            <p:cNvPr id="428061" name="Line 29"/>
            <p:cNvSpPr>
              <a:spLocks noChangeShapeType="1"/>
            </p:cNvSpPr>
            <p:nvPr/>
          </p:nvSpPr>
          <p:spPr bwMode="auto">
            <a:xfrm>
              <a:off x="1344" y="2492"/>
              <a:ext cx="0" cy="668"/>
            </a:xfrm>
            <a:prstGeom prst="line">
              <a:avLst/>
            </a:prstGeom>
            <a:noFill/>
            <a:ln w="28575" cap="sq">
              <a:solidFill>
                <a:schemeClr val="tx1"/>
              </a:solidFill>
              <a:round/>
              <a:headEnd/>
              <a:tailEnd/>
            </a:ln>
            <a:effectLst/>
          </p:spPr>
          <p:txBody>
            <a:bodyPr/>
            <a:lstStyle/>
            <a:p>
              <a:endParaRPr lang="en-US"/>
            </a:p>
          </p:txBody>
        </p:sp>
        <p:sp>
          <p:nvSpPr>
            <p:cNvPr id="428062" name="Line 30"/>
            <p:cNvSpPr>
              <a:spLocks noChangeShapeType="1"/>
            </p:cNvSpPr>
            <p:nvPr/>
          </p:nvSpPr>
          <p:spPr bwMode="auto">
            <a:xfrm>
              <a:off x="1872" y="2492"/>
              <a:ext cx="1824" cy="0"/>
            </a:xfrm>
            <a:prstGeom prst="line">
              <a:avLst/>
            </a:prstGeom>
            <a:noFill/>
            <a:ln w="19050" cap="sq">
              <a:solidFill>
                <a:schemeClr val="tx1"/>
              </a:solidFill>
              <a:round/>
              <a:headEnd/>
              <a:tailEnd/>
            </a:ln>
            <a:effectLst/>
          </p:spPr>
          <p:txBody>
            <a:bodyPr/>
            <a:lstStyle/>
            <a:p>
              <a:endParaRPr 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7" name="Rectangle 47"/>
          <p:cNvSpPr>
            <a:spLocks noGrp="1" noChangeArrowheads="1"/>
          </p:cNvSpPr>
          <p:nvPr>
            <p:ph type="title"/>
          </p:nvPr>
        </p:nvSpPr>
        <p:spPr/>
        <p:txBody>
          <a:bodyPr/>
          <a:lstStyle/>
          <a:p>
            <a:r>
              <a:rPr lang="en-US"/>
              <a:t>Java Message Service (JMS)</a:t>
            </a:r>
          </a:p>
        </p:txBody>
      </p:sp>
      <p:sp>
        <p:nvSpPr>
          <p:cNvPr id="430128" name="Rectangle 48"/>
          <p:cNvSpPr>
            <a:spLocks noGrp="1" noChangeArrowheads="1"/>
          </p:cNvSpPr>
          <p:nvPr>
            <p:ph idx="1"/>
          </p:nvPr>
        </p:nvSpPr>
        <p:spPr>
          <a:xfrm>
            <a:off x="0" y="1371600"/>
            <a:ext cx="7918450" cy="5010150"/>
          </a:xfrm>
        </p:spPr>
        <p:txBody>
          <a:bodyPr>
            <a:normAutofit lnSpcReduction="10000"/>
          </a:bodyPr>
          <a:lstStyle/>
          <a:p>
            <a:pPr lvl="1"/>
            <a:r>
              <a:rPr lang="en-US" dirty="0"/>
              <a:t>JMS is a Java API for </a:t>
            </a:r>
            <a:br>
              <a:rPr lang="en-US" dirty="0"/>
            </a:br>
            <a:r>
              <a:rPr lang="en-US" dirty="0"/>
              <a:t>accessing message-oriented </a:t>
            </a:r>
            <a:br>
              <a:rPr lang="en-US" dirty="0"/>
            </a:br>
            <a:r>
              <a:rPr lang="en-US" dirty="0"/>
              <a:t>middleware.</a:t>
            </a:r>
          </a:p>
          <a:p>
            <a:pPr lvl="1"/>
            <a:r>
              <a:rPr lang="en-US" dirty="0"/>
              <a:t>The interface supports:</a:t>
            </a:r>
          </a:p>
          <a:p>
            <a:pPr lvl="2"/>
            <a:r>
              <a:rPr lang="en-US" sz="1900" dirty="0"/>
              <a:t>Point-to-point domain</a:t>
            </a:r>
          </a:p>
          <a:p>
            <a:pPr lvl="2"/>
            <a:r>
              <a:rPr lang="en-US" sz="1900" dirty="0"/>
              <a:t>Publish/subscribe </a:t>
            </a:r>
            <a:br>
              <a:rPr lang="en-US" sz="1900" dirty="0"/>
            </a:br>
            <a:r>
              <a:rPr lang="en-US" sz="1900" dirty="0"/>
              <a:t>(“pub/sub”) domain</a:t>
            </a:r>
          </a:p>
          <a:p>
            <a:pPr lvl="2"/>
            <a:r>
              <a:rPr lang="en-US" sz="1900" dirty="0"/>
              <a:t>Guaranteed message </a:t>
            </a:r>
            <a:br>
              <a:rPr lang="en-US" sz="1900" dirty="0"/>
            </a:br>
            <a:r>
              <a:rPr lang="en-US" sz="1900" dirty="0"/>
              <a:t>delivery</a:t>
            </a:r>
          </a:p>
          <a:p>
            <a:pPr lvl="2"/>
            <a:r>
              <a:rPr lang="en-US" sz="1900" dirty="0"/>
              <a:t>Transactional participation</a:t>
            </a:r>
          </a:p>
          <a:p>
            <a:pPr lvl="2"/>
            <a:r>
              <a:rPr lang="en-US" sz="1900" dirty="0"/>
              <a:t>Dynamically configurable </a:t>
            </a:r>
            <a:br>
              <a:rPr lang="en-US" sz="1900" dirty="0"/>
            </a:br>
            <a:r>
              <a:rPr lang="en-US" sz="1900" dirty="0"/>
              <a:t>services</a:t>
            </a:r>
          </a:p>
          <a:p>
            <a:pPr lvl="2"/>
            <a:r>
              <a:rPr lang="en-US" sz="1900" dirty="0"/>
              <a:t>Application- or system-</a:t>
            </a:r>
            <a:br>
              <a:rPr lang="en-US" sz="1900" dirty="0"/>
            </a:br>
            <a:r>
              <a:rPr lang="en-US" sz="1900" dirty="0"/>
              <a:t>scoped resources</a:t>
            </a:r>
          </a:p>
          <a:p>
            <a:pPr lvl="2"/>
            <a:r>
              <a:rPr lang="en-US" sz="1900" dirty="0"/>
              <a:t>Interoperability with other messaging systems</a:t>
            </a:r>
          </a:p>
        </p:txBody>
      </p:sp>
      <p:grpSp>
        <p:nvGrpSpPr>
          <p:cNvPr id="430126" name="Group 46"/>
          <p:cNvGrpSpPr>
            <a:grpSpLocks/>
          </p:cNvGrpSpPr>
          <p:nvPr/>
        </p:nvGrpSpPr>
        <p:grpSpPr bwMode="auto">
          <a:xfrm>
            <a:off x="5638800" y="1447800"/>
            <a:ext cx="3352800" cy="4267200"/>
            <a:chOff x="2808" y="720"/>
            <a:chExt cx="2856" cy="3120"/>
          </a:xfrm>
        </p:grpSpPr>
        <p:sp>
          <p:nvSpPr>
            <p:cNvPr id="430084" name="Rectangle 4"/>
            <p:cNvSpPr>
              <a:spLocks noChangeArrowheads="1"/>
            </p:cNvSpPr>
            <p:nvPr/>
          </p:nvSpPr>
          <p:spPr bwMode="auto">
            <a:xfrm>
              <a:off x="3096" y="720"/>
              <a:ext cx="1008" cy="384"/>
            </a:xfrm>
            <a:prstGeom prst="rect">
              <a:avLst/>
            </a:prstGeom>
            <a:solidFill>
              <a:srgbClr val="EDC774"/>
            </a:solidFill>
            <a:ln w="28575">
              <a:solidFill>
                <a:schemeClr val="tx1"/>
              </a:solidFill>
              <a:miter lim="800000"/>
              <a:headEnd/>
              <a:tailEnd/>
            </a:ln>
            <a:effectLst/>
          </p:spPr>
          <p:txBody>
            <a:bodyPr wrap="none" anchor="ctr"/>
            <a:lstStyle/>
            <a:p>
              <a:pPr>
                <a:spcBef>
                  <a:spcPct val="0"/>
                </a:spcBef>
                <a:buClrTx/>
                <a:buFontTx/>
                <a:buNone/>
              </a:pPr>
              <a:r>
                <a:rPr lang="en-US" dirty="0"/>
                <a:t>Producer</a:t>
              </a:r>
            </a:p>
          </p:txBody>
        </p:sp>
        <p:sp>
          <p:nvSpPr>
            <p:cNvPr id="430085" name="Rectangle 5"/>
            <p:cNvSpPr>
              <a:spLocks noChangeArrowheads="1"/>
            </p:cNvSpPr>
            <p:nvPr/>
          </p:nvSpPr>
          <p:spPr bwMode="auto">
            <a:xfrm>
              <a:off x="2808" y="3456"/>
              <a:ext cx="912" cy="384"/>
            </a:xfrm>
            <a:prstGeom prst="rect">
              <a:avLst/>
            </a:prstGeom>
            <a:solidFill>
              <a:schemeClr val="folHlink"/>
            </a:solidFill>
            <a:ln w="28575">
              <a:solidFill>
                <a:schemeClr val="tx1"/>
              </a:solidFill>
              <a:miter lim="800000"/>
              <a:headEnd/>
              <a:tailEnd/>
            </a:ln>
            <a:effectLst/>
          </p:spPr>
          <p:txBody>
            <a:bodyPr wrap="none" anchor="ctr"/>
            <a:lstStyle/>
            <a:p>
              <a:pPr>
                <a:spcBef>
                  <a:spcPct val="0"/>
                </a:spcBef>
                <a:buClrTx/>
                <a:buFontTx/>
                <a:buNone/>
              </a:pPr>
              <a:r>
                <a:rPr lang="en-US">
                  <a:solidFill>
                    <a:schemeClr val="bg1"/>
                  </a:solidFill>
                </a:rPr>
                <a:t>Consumer</a:t>
              </a:r>
            </a:p>
          </p:txBody>
        </p:sp>
        <p:sp>
          <p:nvSpPr>
            <p:cNvPr id="430086" name="Rectangle 6"/>
            <p:cNvSpPr>
              <a:spLocks noChangeArrowheads="1"/>
            </p:cNvSpPr>
            <p:nvPr/>
          </p:nvSpPr>
          <p:spPr bwMode="auto">
            <a:xfrm>
              <a:off x="4200" y="720"/>
              <a:ext cx="1008" cy="384"/>
            </a:xfrm>
            <a:prstGeom prst="rect">
              <a:avLst/>
            </a:prstGeom>
            <a:solidFill>
              <a:srgbClr val="EDC774"/>
            </a:solidFill>
            <a:ln w="28575">
              <a:solidFill>
                <a:schemeClr val="tx1"/>
              </a:solidFill>
              <a:miter lim="800000"/>
              <a:headEnd/>
              <a:tailEnd/>
            </a:ln>
            <a:effectLst/>
          </p:spPr>
          <p:txBody>
            <a:bodyPr wrap="none" anchor="ctr"/>
            <a:lstStyle/>
            <a:p>
              <a:pPr>
                <a:spcBef>
                  <a:spcPct val="0"/>
                </a:spcBef>
                <a:buClrTx/>
                <a:buFontTx/>
                <a:buNone/>
              </a:pPr>
              <a:r>
                <a:rPr lang="en-US"/>
                <a:t>Producer</a:t>
              </a:r>
            </a:p>
          </p:txBody>
        </p:sp>
        <p:sp>
          <p:nvSpPr>
            <p:cNvPr id="430087" name="Rectangle 7"/>
            <p:cNvSpPr>
              <a:spLocks noChangeArrowheads="1"/>
            </p:cNvSpPr>
            <p:nvPr/>
          </p:nvSpPr>
          <p:spPr bwMode="auto">
            <a:xfrm>
              <a:off x="3768" y="3456"/>
              <a:ext cx="912" cy="384"/>
            </a:xfrm>
            <a:prstGeom prst="rect">
              <a:avLst/>
            </a:prstGeom>
            <a:solidFill>
              <a:schemeClr val="folHlink"/>
            </a:solidFill>
            <a:ln w="28575">
              <a:solidFill>
                <a:schemeClr val="tx1"/>
              </a:solidFill>
              <a:miter lim="800000"/>
              <a:headEnd/>
              <a:tailEnd/>
            </a:ln>
            <a:effectLst/>
          </p:spPr>
          <p:txBody>
            <a:bodyPr wrap="none" anchor="ctr"/>
            <a:lstStyle/>
            <a:p>
              <a:pPr>
                <a:spcBef>
                  <a:spcPct val="0"/>
                </a:spcBef>
                <a:buClrTx/>
                <a:buFontTx/>
                <a:buNone/>
              </a:pPr>
              <a:r>
                <a:rPr lang="en-US">
                  <a:solidFill>
                    <a:schemeClr val="bg1"/>
                  </a:solidFill>
                </a:rPr>
                <a:t>Consumer</a:t>
              </a:r>
            </a:p>
          </p:txBody>
        </p:sp>
        <p:sp>
          <p:nvSpPr>
            <p:cNvPr id="430088" name="Rectangle 8"/>
            <p:cNvSpPr>
              <a:spLocks noChangeArrowheads="1"/>
            </p:cNvSpPr>
            <p:nvPr/>
          </p:nvSpPr>
          <p:spPr bwMode="auto">
            <a:xfrm>
              <a:off x="4728" y="3456"/>
              <a:ext cx="912" cy="384"/>
            </a:xfrm>
            <a:prstGeom prst="rect">
              <a:avLst/>
            </a:prstGeom>
            <a:solidFill>
              <a:schemeClr val="folHlink"/>
            </a:solidFill>
            <a:ln w="28575">
              <a:solidFill>
                <a:schemeClr val="tx1"/>
              </a:solidFill>
              <a:miter lim="800000"/>
              <a:headEnd/>
              <a:tailEnd/>
            </a:ln>
            <a:effectLst/>
          </p:spPr>
          <p:txBody>
            <a:bodyPr wrap="none" anchor="ctr"/>
            <a:lstStyle/>
            <a:p>
              <a:pPr>
                <a:spcBef>
                  <a:spcPct val="0"/>
                </a:spcBef>
                <a:buClrTx/>
                <a:buFontTx/>
                <a:buNone/>
              </a:pPr>
              <a:r>
                <a:rPr lang="en-US">
                  <a:solidFill>
                    <a:schemeClr val="bg1"/>
                  </a:solidFill>
                </a:rPr>
                <a:t>Consumer</a:t>
              </a:r>
            </a:p>
          </p:txBody>
        </p:sp>
        <p:sp>
          <p:nvSpPr>
            <p:cNvPr id="430089" name="Rectangle 9"/>
            <p:cNvSpPr>
              <a:spLocks noChangeArrowheads="1"/>
            </p:cNvSpPr>
            <p:nvPr/>
          </p:nvSpPr>
          <p:spPr bwMode="auto">
            <a:xfrm>
              <a:off x="2808" y="1776"/>
              <a:ext cx="2832" cy="960"/>
            </a:xfrm>
            <a:prstGeom prst="rect">
              <a:avLst/>
            </a:prstGeom>
            <a:solidFill>
              <a:schemeClr val="accent2"/>
            </a:solidFill>
            <a:ln w="28575">
              <a:solidFill>
                <a:schemeClr val="tx1"/>
              </a:solidFill>
              <a:miter lim="800000"/>
              <a:headEnd/>
              <a:tailEnd/>
            </a:ln>
            <a:effectLst/>
          </p:spPr>
          <p:txBody>
            <a:bodyPr wrap="none"/>
            <a:lstStyle/>
            <a:p>
              <a:pPr algn="l">
                <a:spcBef>
                  <a:spcPct val="0"/>
                </a:spcBef>
                <a:buClrTx/>
                <a:buFontTx/>
                <a:buNone/>
              </a:pPr>
              <a:r>
                <a:rPr lang="en-US" dirty="0">
                  <a:solidFill>
                    <a:schemeClr val="bg1"/>
                  </a:solidFill>
                </a:rPr>
                <a:t>JMS</a:t>
              </a:r>
            </a:p>
            <a:p>
              <a:pPr algn="l">
                <a:spcBef>
                  <a:spcPct val="0"/>
                </a:spcBef>
                <a:buClrTx/>
                <a:buFontTx/>
                <a:buNone/>
              </a:pPr>
              <a:r>
                <a:rPr lang="en-US" dirty="0">
                  <a:solidFill>
                    <a:schemeClr val="bg1"/>
                  </a:solidFill>
                </a:rPr>
                <a:t>server</a:t>
              </a:r>
            </a:p>
          </p:txBody>
        </p:sp>
        <p:sp>
          <p:nvSpPr>
            <p:cNvPr id="430090" name="Rectangle 10"/>
            <p:cNvSpPr>
              <a:spLocks noChangeArrowheads="1"/>
            </p:cNvSpPr>
            <p:nvPr/>
          </p:nvSpPr>
          <p:spPr bwMode="auto">
            <a:xfrm>
              <a:off x="4720" y="1776"/>
              <a:ext cx="944" cy="320"/>
            </a:xfrm>
            <a:prstGeom prst="rect">
              <a:avLst/>
            </a:prstGeom>
            <a:noFill/>
            <a:ln w="12700">
              <a:noFill/>
              <a:miter lim="800000"/>
              <a:headEnd/>
              <a:tailEnd/>
            </a:ln>
            <a:effectLst/>
          </p:spPr>
          <p:txBody>
            <a:bodyPr wrap="none"/>
            <a:lstStyle/>
            <a:p>
              <a:endParaRPr lang="en-US"/>
            </a:p>
          </p:txBody>
        </p:sp>
        <p:sp>
          <p:nvSpPr>
            <p:cNvPr id="430091" name="Rectangle 11"/>
            <p:cNvSpPr>
              <a:spLocks noChangeArrowheads="1"/>
            </p:cNvSpPr>
            <p:nvPr/>
          </p:nvSpPr>
          <p:spPr bwMode="auto">
            <a:xfrm>
              <a:off x="4720" y="1776"/>
              <a:ext cx="944" cy="320"/>
            </a:xfrm>
            <a:prstGeom prst="rect">
              <a:avLst/>
            </a:prstGeom>
            <a:noFill/>
            <a:ln w="12700">
              <a:noFill/>
              <a:miter lim="800000"/>
              <a:headEnd/>
              <a:tailEnd/>
            </a:ln>
            <a:effectLst/>
          </p:spPr>
          <p:txBody>
            <a:bodyPr wrap="none"/>
            <a:lstStyle/>
            <a:p>
              <a:endParaRPr lang="en-US"/>
            </a:p>
          </p:txBody>
        </p:sp>
        <p:sp>
          <p:nvSpPr>
            <p:cNvPr id="430092" name="Rectangle 12"/>
            <p:cNvSpPr>
              <a:spLocks noChangeArrowheads="1"/>
            </p:cNvSpPr>
            <p:nvPr/>
          </p:nvSpPr>
          <p:spPr bwMode="auto">
            <a:xfrm>
              <a:off x="2832" y="2096"/>
              <a:ext cx="2832" cy="320"/>
            </a:xfrm>
            <a:prstGeom prst="rect">
              <a:avLst/>
            </a:prstGeom>
            <a:noFill/>
            <a:ln w="12700">
              <a:noFill/>
              <a:miter lim="800000"/>
              <a:headEnd/>
              <a:tailEnd/>
            </a:ln>
            <a:effectLst/>
          </p:spPr>
          <p:txBody>
            <a:bodyPr wrap="none"/>
            <a:lstStyle/>
            <a:p>
              <a:endParaRPr lang="en-US"/>
            </a:p>
          </p:txBody>
        </p:sp>
        <p:sp>
          <p:nvSpPr>
            <p:cNvPr id="430093" name="Rectangle 13"/>
            <p:cNvSpPr>
              <a:spLocks noChangeArrowheads="1"/>
            </p:cNvSpPr>
            <p:nvPr/>
          </p:nvSpPr>
          <p:spPr bwMode="auto">
            <a:xfrm>
              <a:off x="4720" y="2416"/>
              <a:ext cx="944" cy="320"/>
            </a:xfrm>
            <a:prstGeom prst="rect">
              <a:avLst/>
            </a:prstGeom>
            <a:noFill/>
            <a:ln w="12700">
              <a:noFill/>
              <a:miter lim="800000"/>
              <a:headEnd/>
              <a:tailEnd/>
            </a:ln>
            <a:effectLst/>
          </p:spPr>
          <p:txBody>
            <a:bodyPr wrap="none"/>
            <a:lstStyle/>
            <a:p>
              <a:endParaRPr lang="en-US"/>
            </a:p>
          </p:txBody>
        </p:sp>
        <p:sp>
          <p:nvSpPr>
            <p:cNvPr id="430094" name="Rectangle 14"/>
            <p:cNvSpPr>
              <a:spLocks noChangeArrowheads="1"/>
            </p:cNvSpPr>
            <p:nvPr/>
          </p:nvSpPr>
          <p:spPr bwMode="auto">
            <a:xfrm>
              <a:off x="3648" y="1920"/>
              <a:ext cx="1488" cy="720"/>
            </a:xfrm>
            <a:prstGeom prst="rect">
              <a:avLst/>
            </a:prstGeom>
            <a:solidFill>
              <a:srgbClr val="EDC774"/>
            </a:solidFill>
            <a:ln w="28575">
              <a:solidFill>
                <a:schemeClr val="tx1"/>
              </a:solidFill>
              <a:miter lim="800000"/>
              <a:headEnd/>
              <a:tailEnd/>
            </a:ln>
            <a:effectLst/>
          </p:spPr>
          <p:txBody>
            <a:bodyPr wrap="none" anchor="ctr"/>
            <a:lstStyle/>
            <a:p>
              <a:pPr algn="l">
                <a:spcBef>
                  <a:spcPct val="0"/>
                </a:spcBef>
                <a:buClrTx/>
                <a:buFontTx/>
                <a:buNone/>
              </a:pPr>
              <a:r>
                <a:rPr lang="en-US"/>
                <a:t>Destination</a:t>
              </a:r>
            </a:p>
          </p:txBody>
        </p:sp>
        <p:sp>
          <p:nvSpPr>
            <p:cNvPr id="430095" name="AutoShape 15"/>
            <p:cNvSpPr>
              <a:spLocks noChangeArrowheads="1"/>
            </p:cNvSpPr>
            <p:nvPr/>
          </p:nvSpPr>
          <p:spPr bwMode="auto">
            <a:xfrm>
              <a:off x="3408" y="1226"/>
              <a:ext cx="350" cy="254"/>
            </a:xfrm>
            <a:prstGeom prst="roundRect">
              <a:avLst>
                <a:gd name="adj" fmla="val 16667"/>
              </a:avLst>
            </a:prstGeom>
            <a:solidFill>
              <a:schemeClr val="bg1"/>
            </a:solidFill>
            <a:ln w="28575">
              <a:solidFill>
                <a:srgbClr val="EB9213"/>
              </a:solidFill>
              <a:round/>
              <a:headEnd/>
              <a:tailEnd/>
            </a:ln>
            <a:effectLst/>
          </p:spPr>
          <p:txBody>
            <a:bodyPr wrap="none" anchor="ctr"/>
            <a:lstStyle/>
            <a:p>
              <a:endParaRPr lang="en-US"/>
            </a:p>
          </p:txBody>
        </p:sp>
        <p:sp>
          <p:nvSpPr>
            <p:cNvPr id="430096" name="Line 16"/>
            <p:cNvSpPr>
              <a:spLocks noChangeShapeType="1"/>
            </p:cNvSpPr>
            <p:nvPr/>
          </p:nvSpPr>
          <p:spPr bwMode="auto">
            <a:xfrm>
              <a:off x="4464" y="2640"/>
              <a:ext cx="0" cy="816"/>
            </a:xfrm>
            <a:prstGeom prst="line">
              <a:avLst/>
            </a:prstGeom>
            <a:noFill/>
            <a:ln w="28575">
              <a:solidFill>
                <a:schemeClr val="tx1"/>
              </a:solidFill>
              <a:round/>
              <a:headEnd type="none" w="sm" len="sm"/>
              <a:tailEnd type="triangle" w="sm" len="sm"/>
            </a:ln>
            <a:effectLst/>
          </p:spPr>
          <p:txBody>
            <a:bodyPr/>
            <a:lstStyle/>
            <a:p>
              <a:endParaRPr lang="en-US"/>
            </a:p>
          </p:txBody>
        </p:sp>
        <p:sp>
          <p:nvSpPr>
            <p:cNvPr id="430097" name="Line 17"/>
            <p:cNvSpPr>
              <a:spLocks noChangeShapeType="1"/>
            </p:cNvSpPr>
            <p:nvPr/>
          </p:nvSpPr>
          <p:spPr bwMode="auto">
            <a:xfrm>
              <a:off x="4656" y="1098"/>
              <a:ext cx="0" cy="816"/>
            </a:xfrm>
            <a:prstGeom prst="line">
              <a:avLst/>
            </a:prstGeom>
            <a:noFill/>
            <a:ln w="28575">
              <a:solidFill>
                <a:schemeClr val="tx1"/>
              </a:solidFill>
              <a:round/>
              <a:headEnd type="none" w="sm" len="sm"/>
              <a:tailEnd type="triangle" w="sm" len="sm"/>
            </a:ln>
            <a:effectLst/>
          </p:spPr>
          <p:txBody>
            <a:bodyPr/>
            <a:lstStyle/>
            <a:p>
              <a:endParaRPr lang="en-US"/>
            </a:p>
          </p:txBody>
        </p:sp>
        <p:sp>
          <p:nvSpPr>
            <p:cNvPr id="430098" name="Line 18"/>
            <p:cNvSpPr>
              <a:spLocks noChangeShapeType="1"/>
            </p:cNvSpPr>
            <p:nvPr/>
          </p:nvSpPr>
          <p:spPr bwMode="auto">
            <a:xfrm>
              <a:off x="4848" y="2640"/>
              <a:ext cx="0" cy="816"/>
            </a:xfrm>
            <a:prstGeom prst="line">
              <a:avLst/>
            </a:prstGeom>
            <a:noFill/>
            <a:ln w="28575">
              <a:solidFill>
                <a:schemeClr val="tx1"/>
              </a:solidFill>
              <a:round/>
              <a:headEnd type="none" w="sm" len="sm"/>
              <a:tailEnd type="triangle" w="sm" len="sm"/>
            </a:ln>
            <a:effectLst/>
          </p:spPr>
          <p:txBody>
            <a:bodyPr/>
            <a:lstStyle/>
            <a:p>
              <a:endParaRPr lang="en-US"/>
            </a:p>
          </p:txBody>
        </p:sp>
        <p:sp>
          <p:nvSpPr>
            <p:cNvPr id="430099" name="Freeform 19"/>
            <p:cNvSpPr>
              <a:spLocks/>
            </p:cNvSpPr>
            <p:nvPr/>
          </p:nvSpPr>
          <p:spPr bwMode="auto">
            <a:xfrm>
              <a:off x="3600" y="2640"/>
              <a:ext cx="144" cy="810"/>
            </a:xfrm>
            <a:custGeom>
              <a:avLst/>
              <a:gdLst/>
              <a:ahLst/>
              <a:cxnLst>
                <a:cxn ang="0">
                  <a:pos x="0" y="810"/>
                </a:cxn>
                <a:cxn ang="0">
                  <a:pos x="0" y="331"/>
                </a:cxn>
                <a:cxn ang="0">
                  <a:pos x="191" y="331"/>
                </a:cxn>
                <a:cxn ang="0">
                  <a:pos x="191" y="0"/>
                </a:cxn>
              </a:cxnLst>
              <a:rect l="0" t="0" r="r" b="b"/>
              <a:pathLst>
                <a:path w="191" h="810">
                  <a:moveTo>
                    <a:pt x="0" y="810"/>
                  </a:moveTo>
                  <a:cubicBezTo>
                    <a:pt x="0" y="650"/>
                    <a:pt x="0" y="491"/>
                    <a:pt x="0" y="331"/>
                  </a:cubicBezTo>
                  <a:lnTo>
                    <a:pt x="191" y="331"/>
                  </a:lnTo>
                  <a:lnTo>
                    <a:pt x="191" y="0"/>
                  </a:lnTo>
                </a:path>
              </a:pathLst>
            </a:custGeom>
            <a:noFill/>
            <a:ln w="28575" cap="flat" cmpd="sng">
              <a:solidFill>
                <a:schemeClr val="tx1"/>
              </a:solidFill>
              <a:prstDash val="solid"/>
              <a:round/>
              <a:headEnd type="triangle" w="sm" len="sm"/>
              <a:tailEnd type="none" w="sm" len="sm"/>
            </a:ln>
            <a:effectLst/>
          </p:spPr>
          <p:txBody>
            <a:bodyPr/>
            <a:lstStyle/>
            <a:p>
              <a:endParaRPr lang="en-US"/>
            </a:p>
          </p:txBody>
        </p:sp>
        <p:sp>
          <p:nvSpPr>
            <p:cNvPr id="430100" name="Line 20"/>
            <p:cNvSpPr>
              <a:spLocks noChangeShapeType="1"/>
            </p:cNvSpPr>
            <p:nvPr/>
          </p:nvSpPr>
          <p:spPr bwMode="auto">
            <a:xfrm>
              <a:off x="3792" y="1098"/>
              <a:ext cx="0" cy="816"/>
            </a:xfrm>
            <a:prstGeom prst="line">
              <a:avLst/>
            </a:prstGeom>
            <a:noFill/>
            <a:ln w="28575">
              <a:solidFill>
                <a:schemeClr val="tx1"/>
              </a:solidFill>
              <a:round/>
              <a:headEnd type="none" w="sm" len="sm"/>
              <a:tailEnd type="triangle" w="sm" len="sm"/>
            </a:ln>
            <a:effectLst/>
          </p:spPr>
          <p:txBody>
            <a:bodyPr/>
            <a:lstStyle/>
            <a:p>
              <a:endParaRPr lang="en-US"/>
            </a:p>
          </p:txBody>
        </p:sp>
        <p:pic>
          <p:nvPicPr>
            <p:cNvPr id="430101" name="Picture 21" descr="docum014"/>
            <p:cNvPicPr>
              <a:picLocks noChangeAspect="1" noChangeArrowheads="1"/>
            </p:cNvPicPr>
            <p:nvPr/>
          </p:nvPicPr>
          <p:blipFill>
            <a:blip r:embed="rId3"/>
            <a:srcRect/>
            <a:stretch>
              <a:fillRect/>
            </a:stretch>
          </p:blipFill>
          <p:spPr bwMode="auto">
            <a:xfrm>
              <a:off x="3492" y="1242"/>
              <a:ext cx="193" cy="216"/>
            </a:xfrm>
            <a:prstGeom prst="rect">
              <a:avLst/>
            </a:prstGeom>
            <a:noFill/>
          </p:spPr>
        </p:pic>
        <p:sp>
          <p:nvSpPr>
            <p:cNvPr id="430102" name="AutoShape 22"/>
            <p:cNvSpPr>
              <a:spLocks noChangeArrowheads="1"/>
            </p:cNvSpPr>
            <p:nvPr/>
          </p:nvSpPr>
          <p:spPr bwMode="auto">
            <a:xfrm>
              <a:off x="4686" y="1226"/>
              <a:ext cx="350" cy="254"/>
            </a:xfrm>
            <a:prstGeom prst="roundRect">
              <a:avLst>
                <a:gd name="adj" fmla="val 16667"/>
              </a:avLst>
            </a:prstGeom>
            <a:solidFill>
              <a:schemeClr val="bg1"/>
            </a:solidFill>
            <a:ln w="28575">
              <a:solidFill>
                <a:srgbClr val="EB9213"/>
              </a:solidFill>
              <a:round/>
              <a:headEnd/>
              <a:tailEnd/>
            </a:ln>
            <a:effectLst/>
          </p:spPr>
          <p:txBody>
            <a:bodyPr wrap="none" anchor="ctr"/>
            <a:lstStyle/>
            <a:p>
              <a:endParaRPr lang="en-US"/>
            </a:p>
          </p:txBody>
        </p:sp>
        <p:pic>
          <p:nvPicPr>
            <p:cNvPr id="430103" name="Picture 23" descr="docum014"/>
            <p:cNvPicPr>
              <a:picLocks noChangeAspect="1" noChangeArrowheads="1"/>
            </p:cNvPicPr>
            <p:nvPr/>
          </p:nvPicPr>
          <p:blipFill>
            <a:blip r:embed="rId3"/>
            <a:srcRect/>
            <a:stretch>
              <a:fillRect/>
            </a:stretch>
          </p:blipFill>
          <p:spPr bwMode="auto">
            <a:xfrm>
              <a:off x="4770" y="1242"/>
              <a:ext cx="193" cy="216"/>
            </a:xfrm>
            <a:prstGeom prst="rect">
              <a:avLst/>
            </a:prstGeom>
            <a:noFill/>
          </p:spPr>
        </p:pic>
        <p:sp>
          <p:nvSpPr>
            <p:cNvPr id="430104" name="AutoShape 24"/>
            <p:cNvSpPr>
              <a:spLocks noChangeArrowheads="1"/>
            </p:cNvSpPr>
            <p:nvPr/>
          </p:nvSpPr>
          <p:spPr bwMode="auto">
            <a:xfrm>
              <a:off x="4686" y="1968"/>
              <a:ext cx="350" cy="254"/>
            </a:xfrm>
            <a:prstGeom prst="roundRect">
              <a:avLst>
                <a:gd name="adj" fmla="val 16667"/>
              </a:avLst>
            </a:prstGeom>
            <a:solidFill>
              <a:schemeClr val="bg1"/>
            </a:solidFill>
            <a:ln w="28575">
              <a:solidFill>
                <a:srgbClr val="EB9213"/>
              </a:solidFill>
              <a:round/>
              <a:headEnd/>
              <a:tailEnd/>
            </a:ln>
            <a:effectLst/>
          </p:spPr>
          <p:txBody>
            <a:bodyPr wrap="none" anchor="ctr"/>
            <a:lstStyle/>
            <a:p>
              <a:endParaRPr lang="en-US"/>
            </a:p>
          </p:txBody>
        </p:sp>
        <p:pic>
          <p:nvPicPr>
            <p:cNvPr id="430105" name="Picture 25" descr="docum014"/>
            <p:cNvPicPr>
              <a:picLocks noChangeAspect="1" noChangeArrowheads="1"/>
            </p:cNvPicPr>
            <p:nvPr/>
          </p:nvPicPr>
          <p:blipFill>
            <a:blip r:embed="rId3"/>
            <a:srcRect/>
            <a:stretch>
              <a:fillRect/>
            </a:stretch>
          </p:blipFill>
          <p:spPr bwMode="auto">
            <a:xfrm>
              <a:off x="4770" y="1984"/>
              <a:ext cx="193" cy="216"/>
            </a:xfrm>
            <a:prstGeom prst="rect">
              <a:avLst/>
            </a:prstGeom>
            <a:noFill/>
          </p:spPr>
        </p:pic>
        <p:sp>
          <p:nvSpPr>
            <p:cNvPr id="430106" name="AutoShape 26"/>
            <p:cNvSpPr>
              <a:spLocks noChangeArrowheads="1"/>
            </p:cNvSpPr>
            <p:nvPr/>
          </p:nvSpPr>
          <p:spPr bwMode="auto">
            <a:xfrm>
              <a:off x="4686" y="2160"/>
              <a:ext cx="350" cy="254"/>
            </a:xfrm>
            <a:prstGeom prst="roundRect">
              <a:avLst>
                <a:gd name="adj" fmla="val 16667"/>
              </a:avLst>
            </a:prstGeom>
            <a:solidFill>
              <a:schemeClr val="bg1"/>
            </a:solidFill>
            <a:ln w="28575">
              <a:solidFill>
                <a:srgbClr val="EB9213"/>
              </a:solidFill>
              <a:round/>
              <a:headEnd/>
              <a:tailEnd/>
            </a:ln>
            <a:effectLst/>
          </p:spPr>
          <p:txBody>
            <a:bodyPr wrap="none" anchor="ctr"/>
            <a:lstStyle/>
            <a:p>
              <a:endParaRPr lang="en-US"/>
            </a:p>
          </p:txBody>
        </p:sp>
        <p:pic>
          <p:nvPicPr>
            <p:cNvPr id="430107" name="Picture 27" descr="docum014"/>
            <p:cNvPicPr>
              <a:picLocks noChangeAspect="1" noChangeArrowheads="1"/>
            </p:cNvPicPr>
            <p:nvPr/>
          </p:nvPicPr>
          <p:blipFill>
            <a:blip r:embed="rId3"/>
            <a:srcRect/>
            <a:stretch>
              <a:fillRect/>
            </a:stretch>
          </p:blipFill>
          <p:spPr bwMode="auto">
            <a:xfrm>
              <a:off x="4770" y="2176"/>
              <a:ext cx="193" cy="216"/>
            </a:xfrm>
            <a:prstGeom prst="rect">
              <a:avLst/>
            </a:prstGeom>
            <a:noFill/>
          </p:spPr>
        </p:pic>
        <p:sp>
          <p:nvSpPr>
            <p:cNvPr id="430108" name="AutoShape 28"/>
            <p:cNvSpPr>
              <a:spLocks noChangeArrowheads="1"/>
            </p:cNvSpPr>
            <p:nvPr/>
          </p:nvSpPr>
          <p:spPr bwMode="auto">
            <a:xfrm>
              <a:off x="4686" y="2352"/>
              <a:ext cx="350" cy="254"/>
            </a:xfrm>
            <a:prstGeom prst="roundRect">
              <a:avLst>
                <a:gd name="adj" fmla="val 16667"/>
              </a:avLst>
            </a:prstGeom>
            <a:solidFill>
              <a:schemeClr val="bg1"/>
            </a:solidFill>
            <a:ln w="28575">
              <a:solidFill>
                <a:srgbClr val="EB9213"/>
              </a:solidFill>
              <a:round/>
              <a:headEnd/>
              <a:tailEnd/>
            </a:ln>
            <a:effectLst/>
          </p:spPr>
          <p:txBody>
            <a:bodyPr wrap="none" anchor="ctr"/>
            <a:lstStyle/>
            <a:p>
              <a:endParaRPr lang="en-US"/>
            </a:p>
          </p:txBody>
        </p:sp>
        <p:pic>
          <p:nvPicPr>
            <p:cNvPr id="430109" name="Picture 29" descr="docum014"/>
            <p:cNvPicPr>
              <a:picLocks noChangeAspect="1" noChangeArrowheads="1"/>
            </p:cNvPicPr>
            <p:nvPr/>
          </p:nvPicPr>
          <p:blipFill>
            <a:blip r:embed="rId3"/>
            <a:srcRect/>
            <a:stretch>
              <a:fillRect/>
            </a:stretch>
          </p:blipFill>
          <p:spPr bwMode="auto">
            <a:xfrm>
              <a:off x="4770" y="2368"/>
              <a:ext cx="193" cy="216"/>
            </a:xfrm>
            <a:prstGeom prst="rect">
              <a:avLst/>
            </a:prstGeom>
            <a:noFill/>
          </p:spPr>
        </p:pic>
        <p:sp>
          <p:nvSpPr>
            <p:cNvPr id="430110" name="AutoShape 30"/>
            <p:cNvSpPr>
              <a:spLocks noChangeArrowheads="1"/>
            </p:cNvSpPr>
            <p:nvPr/>
          </p:nvSpPr>
          <p:spPr bwMode="auto">
            <a:xfrm>
              <a:off x="4992" y="2880"/>
              <a:ext cx="350" cy="254"/>
            </a:xfrm>
            <a:prstGeom prst="roundRect">
              <a:avLst>
                <a:gd name="adj" fmla="val 16667"/>
              </a:avLst>
            </a:prstGeom>
            <a:solidFill>
              <a:schemeClr val="bg1"/>
            </a:solidFill>
            <a:ln w="28575">
              <a:solidFill>
                <a:srgbClr val="EB9213"/>
              </a:solidFill>
              <a:round/>
              <a:headEnd/>
              <a:tailEnd/>
            </a:ln>
            <a:effectLst/>
          </p:spPr>
          <p:txBody>
            <a:bodyPr wrap="none" anchor="ctr"/>
            <a:lstStyle/>
            <a:p>
              <a:endParaRPr lang="en-US"/>
            </a:p>
          </p:txBody>
        </p:sp>
        <p:pic>
          <p:nvPicPr>
            <p:cNvPr id="430111" name="Picture 31" descr="docum014"/>
            <p:cNvPicPr>
              <a:picLocks noChangeAspect="1" noChangeArrowheads="1"/>
            </p:cNvPicPr>
            <p:nvPr/>
          </p:nvPicPr>
          <p:blipFill>
            <a:blip r:embed="rId3"/>
            <a:srcRect/>
            <a:stretch>
              <a:fillRect/>
            </a:stretch>
          </p:blipFill>
          <p:spPr bwMode="auto">
            <a:xfrm>
              <a:off x="5076" y="2896"/>
              <a:ext cx="193" cy="216"/>
            </a:xfrm>
            <a:prstGeom prst="rect">
              <a:avLst/>
            </a:prstGeom>
            <a:noFill/>
          </p:spPr>
        </p:pic>
        <p:sp>
          <p:nvSpPr>
            <p:cNvPr id="430112" name="AutoShape 32"/>
            <p:cNvSpPr>
              <a:spLocks noChangeArrowheads="1"/>
            </p:cNvSpPr>
            <p:nvPr/>
          </p:nvSpPr>
          <p:spPr bwMode="auto">
            <a:xfrm>
              <a:off x="4992" y="3072"/>
              <a:ext cx="350" cy="254"/>
            </a:xfrm>
            <a:prstGeom prst="roundRect">
              <a:avLst>
                <a:gd name="adj" fmla="val 16667"/>
              </a:avLst>
            </a:prstGeom>
            <a:solidFill>
              <a:schemeClr val="bg1"/>
            </a:solidFill>
            <a:ln w="28575">
              <a:solidFill>
                <a:srgbClr val="EB9213"/>
              </a:solidFill>
              <a:round/>
              <a:headEnd/>
              <a:tailEnd/>
            </a:ln>
            <a:effectLst/>
          </p:spPr>
          <p:txBody>
            <a:bodyPr wrap="none" anchor="ctr"/>
            <a:lstStyle/>
            <a:p>
              <a:endParaRPr lang="en-US"/>
            </a:p>
          </p:txBody>
        </p:sp>
        <p:pic>
          <p:nvPicPr>
            <p:cNvPr id="430113" name="Picture 33" descr="docum014"/>
            <p:cNvPicPr>
              <a:picLocks noChangeAspect="1" noChangeArrowheads="1"/>
            </p:cNvPicPr>
            <p:nvPr/>
          </p:nvPicPr>
          <p:blipFill>
            <a:blip r:embed="rId3"/>
            <a:srcRect/>
            <a:stretch>
              <a:fillRect/>
            </a:stretch>
          </p:blipFill>
          <p:spPr bwMode="auto">
            <a:xfrm>
              <a:off x="5076" y="3088"/>
              <a:ext cx="193" cy="216"/>
            </a:xfrm>
            <a:prstGeom prst="rect">
              <a:avLst/>
            </a:prstGeom>
            <a:noFill/>
          </p:spPr>
        </p:pic>
        <p:sp>
          <p:nvSpPr>
            <p:cNvPr id="430114" name="AutoShape 34"/>
            <p:cNvSpPr>
              <a:spLocks noChangeArrowheads="1"/>
            </p:cNvSpPr>
            <p:nvPr/>
          </p:nvSpPr>
          <p:spPr bwMode="auto">
            <a:xfrm>
              <a:off x="3936" y="2776"/>
              <a:ext cx="350" cy="254"/>
            </a:xfrm>
            <a:prstGeom prst="roundRect">
              <a:avLst>
                <a:gd name="adj" fmla="val 16667"/>
              </a:avLst>
            </a:prstGeom>
            <a:solidFill>
              <a:schemeClr val="bg1"/>
            </a:solidFill>
            <a:ln w="28575">
              <a:solidFill>
                <a:srgbClr val="EB9213"/>
              </a:solidFill>
              <a:round/>
              <a:headEnd/>
              <a:tailEnd/>
            </a:ln>
            <a:effectLst/>
          </p:spPr>
          <p:txBody>
            <a:bodyPr wrap="none" anchor="ctr"/>
            <a:lstStyle/>
            <a:p>
              <a:endParaRPr lang="en-US"/>
            </a:p>
          </p:txBody>
        </p:sp>
        <p:pic>
          <p:nvPicPr>
            <p:cNvPr id="430115" name="Picture 35" descr="docum014"/>
            <p:cNvPicPr>
              <a:picLocks noChangeAspect="1" noChangeArrowheads="1"/>
            </p:cNvPicPr>
            <p:nvPr/>
          </p:nvPicPr>
          <p:blipFill>
            <a:blip r:embed="rId3"/>
            <a:srcRect/>
            <a:stretch>
              <a:fillRect/>
            </a:stretch>
          </p:blipFill>
          <p:spPr bwMode="auto">
            <a:xfrm>
              <a:off x="4020" y="2792"/>
              <a:ext cx="193" cy="216"/>
            </a:xfrm>
            <a:prstGeom prst="rect">
              <a:avLst/>
            </a:prstGeom>
            <a:noFill/>
          </p:spPr>
        </p:pic>
        <p:sp>
          <p:nvSpPr>
            <p:cNvPr id="430116" name="AutoShape 36"/>
            <p:cNvSpPr>
              <a:spLocks noChangeArrowheads="1"/>
            </p:cNvSpPr>
            <p:nvPr/>
          </p:nvSpPr>
          <p:spPr bwMode="auto">
            <a:xfrm>
              <a:off x="3936" y="2968"/>
              <a:ext cx="350" cy="254"/>
            </a:xfrm>
            <a:prstGeom prst="roundRect">
              <a:avLst>
                <a:gd name="adj" fmla="val 16667"/>
              </a:avLst>
            </a:prstGeom>
            <a:solidFill>
              <a:schemeClr val="bg1"/>
            </a:solidFill>
            <a:ln w="28575">
              <a:solidFill>
                <a:srgbClr val="EB9213"/>
              </a:solidFill>
              <a:round/>
              <a:headEnd/>
              <a:tailEnd/>
            </a:ln>
            <a:effectLst/>
          </p:spPr>
          <p:txBody>
            <a:bodyPr wrap="none" anchor="ctr"/>
            <a:lstStyle/>
            <a:p>
              <a:endParaRPr lang="en-US"/>
            </a:p>
          </p:txBody>
        </p:sp>
        <p:pic>
          <p:nvPicPr>
            <p:cNvPr id="430117" name="Picture 37" descr="docum014"/>
            <p:cNvPicPr>
              <a:picLocks noChangeAspect="1" noChangeArrowheads="1"/>
            </p:cNvPicPr>
            <p:nvPr/>
          </p:nvPicPr>
          <p:blipFill>
            <a:blip r:embed="rId3"/>
            <a:srcRect/>
            <a:stretch>
              <a:fillRect/>
            </a:stretch>
          </p:blipFill>
          <p:spPr bwMode="auto">
            <a:xfrm>
              <a:off x="4020" y="2984"/>
              <a:ext cx="193" cy="216"/>
            </a:xfrm>
            <a:prstGeom prst="rect">
              <a:avLst/>
            </a:prstGeom>
            <a:noFill/>
          </p:spPr>
        </p:pic>
        <p:sp>
          <p:nvSpPr>
            <p:cNvPr id="430118" name="AutoShape 38"/>
            <p:cNvSpPr>
              <a:spLocks noChangeArrowheads="1"/>
            </p:cNvSpPr>
            <p:nvPr/>
          </p:nvSpPr>
          <p:spPr bwMode="auto">
            <a:xfrm>
              <a:off x="3936" y="3160"/>
              <a:ext cx="350" cy="254"/>
            </a:xfrm>
            <a:prstGeom prst="roundRect">
              <a:avLst>
                <a:gd name="adj" fmla="val 16667"/>
              </a:avLst>
            </a:prstGeom>
            <a:solidFill>
              <a:schemeClr val="bg1"/>
            </a:solidFill>
            <a:ln w="28575">
              <a:solidFill>
                <a:srgbClr val="EB9213"/>
              </a:solidFill>
              <a:round/>
              <a:headEnd/>
              <a:tailEnd/>
            </a:ln>
            <a:effectLst/>
          </p:spPr>
          <p:txBody>
            <a:bodyPr wrap="none" anchor="ctr"/>
            <a:lstStyle/>
            <a:p>
              <a:endParaRPr lang="en-US"/>
            </a:p>
          </p:txBody>
        </p:sp>
        <p:pic>
          <p:nvPicPr>
            <p:cNvPr id="430119" name="Picture 39" descr="docum014"/>
            <p:cNvPicPr>
              <a:picLocks noChangeAspect="1" noChangeArrowheads="1"/>
            </p:cNvPicPr>
            <p:nvPr/>
          </p:nvPicPr>
          <p:blipFill>
            <a:blip r:embed="rId3"/>
            <a:srcRect/>
            <a:stretch>
              <a:fillRect/>
            </a:stretch>
          </p:blipFill>
          <p:spPr bwMode="auto">
            <a:xfrm>
              <a:off x="4020" y="3176"/>
              <a:ext cx="193" cy="216"/>
            </a:xfrm>
            <a:prstGeom prst="rect">
              <a:avLst/>
            </a:prstGeom>
            <a:noFill/>
          </p:spPr>
        </p:pic>
        <p:sp>
          <p:nvSpPr>
            <p:cNvPr id="430120" name="AutoShape 40"/>
            <p:cNvSpPr>
              <a:spLocks noChangeArrowheads="1"/>
            </p:cNvSpPr>
            <p:nvPr/>
          </p:nvSpPr>
          <p:spPr bwMode="auto">
            <a:xfrm>
              <a:off x="3072" y="2776"/>
              <a:ext cx="350" cy="254"/>
            </a:xfrm>
            <a:prstGeom prst="roundRect">
              <a:avLst>
                <a:gd name="adj" fmla="val 16667"/>
              </a:avLst>
            </a:prstGeom>
            <a:solidFill>
              <a:schemeClr val="bg1"/>
            </a:solidFill>
            <a:ln w="28575">
              <a:solidFill>
                <a:srgbClr val="EB9213"/>
              </a:solidFill>
              <a:round/>
              <a:headEnd/>
              <a:tailEnd/>
            </a:ln>
            <a:effectLst/>
          </p:spPr>
          <p:txBody>
            <a:bodyPr wrap="none" anchor="ctr"/>
            <a:lstStyle/>
            <a:p>
              <a:endParaRPr lang="en-US"/>
            </a:p>
          </p:txBody>
        </p:sp>
        <p:pic>
          <p:nvPicPr>
            <p:cNvPr id="430121" name="Picture 41" descr="docum014"/>
            <p:cNvPicPr>
              <a:picLocks noChangeAspect="1" noChangeArrowheads="1"/>
            </p:cNvPicPr>
            <p:nvPr/>
          </p:nvPicPr>
          <p:blipFill>
            <a:blip r:embed="rId3"/>
            <a:srcRect/>
            <a:stretch>
              <a:fillRect/>
            </a:stretch>
          </p:blipFill>
          <p:spPr bwMode="auto">
            <a:xfrm>
              <a:off x="3156" y="2792"/>
              <a:ext cx="193" cy="216"/>
            </a:xfrm>
            <a:prstGeom prst="rect">
              <a:avLst/>
            </a:prstGeom>
            <a:noFill/>
          </p:spPr>
        </p:pic>
        <p:sp>
          <p:nvSpPr>
            <p:cNvPr id="430122" name="AutoShape 42"/>
            <p:cNvSpPr>
              <a:spLocks noChangeArrowheads="1"/>
            </p:cNvSpPr>
            <p:nvPr/>
          </p:nvSpPr>
          <p:spPr bwMode="auto">
            <a:xfrm>
              <a:off x="3072" y="2968"/>
              <a:ext cx="350" cy="254"/>
            </a:xfrm>
            <a:prstGeom prst="roundRect">
              <a:avLst>
                <a:gd name="adj" fmla="val 16667"/>
              </a:avLst>
            </a:prstGeom>
            <a:solidFill>
              <a:schemeClr val="bg1"/>
            </a:solidFill>
            <a:ln w="28575">
              <a:solidFill>
                <a:srgbClr val="EB9213"/>
              </a:solidFill>
              <a:round/>
              <a:headEnd/>
              <a:tailEnd/>
            </a:ln>
            <a:effectLst/>
          </p:spPr>
          <p:txBody>
            <a:bodyPr wrap="none" anchor="ctr"/>
            <a:lstStyle/>
            <a:p>
              <a:endParaRPr lang="en-US"/>
            </a:p>
          </p:txBody>
        </p:sp>
        <p:pic>
          <p:nvPicPr>
            <p:cNvPr id="430123" name="Picture 43" descr="docum014"/>
            <p:cNvPicPr>
              <a:picLocks noChangeAspect="1" noChangeArrowheads="1"/>
            </p:cNvPicPr>
            <p:nvPr/>
          </p:nvPicPr>
          <p:blipFill>
            <a:blip r:embed="rId3"/>
            <a:srcRect/>
            <a:stretch>
              <a:fillRect/>
            </a:stretch>
          </p:blipFill>
          <p:spPr bwMode="auto">
            <a:xfrm>
              <a:off x="3156" y="2984"/>
              <a:ext cx="193" cy="216"/>
            </a:xfrm>
            <a:prstGeom prst="rect">
              <a:avLst/>
            </a:prstGeom>
            <a:noFill/>
          </p:spPr>
        </p:pic>
        <p:sp>
          <p:nvSpPr>
            <p:cNvPr id="430124" name="AutoShape 44"/>
            <p:cNvSpPr>
              <a:spLocks noChangeArrowheads="1"/>
            </p:cNvSpPr>
            <p:nvPr/>
          </p:nvSpPr>
          <p:spPr bwMode="auto">
            <a:xfrm>
              <a:off x="3072" y="3160"/>
              <a:ext cx="350" cy="254"/>
            </a:xfrm>
            <a:prstGeom prst="roundRect">
              <a:avLst>
                <a:gd name="adj" fmla="val 16667"/>
              </a:avLst>
            </a:prstGeom>
            <a:solidFill>
              <a:schemeClr val="bg1"/>
            </a:solidFill>
            <a:ln w="28575">
              <a:solidFill>
                <a:srgbClr val="EB9213"/>
              </a:solidFill>
              <a:round/>
              <a:headEnd/>
              <a:tailEnd/>
            </a:ln>
            <a:effectLst/>
          </p:spPr>
          <p:txBody>
            <a:bodyPr wrap="none" anchor="ctr"/>
            <a:lstStyle/>
            <a:p>
              <a:endParaRPr lang="en-US"/>
            </a:p>
          </p:txBody>
        </p:sp>
        <p:pic>
          <p:nvPicPr>
            <p:cNvPr id="430125" name="Picture 45" descr="docum014"/>
            <p:cNvPicPr>
              <a:picLocks noChangeAspect="1" noChangeArrowheads="1"/>
            </p:cNvPicPr>
            <p:nvPr/>
          </p:nvPicPr>
          <p:blipFill>
            <a:blip r:embed="rId3"/>
            <a:srcRect/>
            <a:stretch>
              <a:fillRect/>
            </a:stretch>
          </p:blipFill>
          <p:spPr bwMode="auto">
            <a:xfrm>
              <a:off x="3156" y="3176"/>
              <a:ext cx="193" cy="216"/>
            </a:xfrm>
            <a:prstGeom prst="rect">
              <a:avLst/>
            </a:prstGeom>
            <a:noFill/>
          </p:spPr>
        </p:pic>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4098"/>
          <p:cNvSpPr>
            <a:spLocks noGrp="1" noChangeArrowheads="1"/>
          </p:cNvSpPr>
          <p:nvPr>
            <p:ph type="title"/>
          </p:nvPr>
        </p:nvSpPr>
        <p:spPr/>
        <p:txBody>
          <a:bodyPr/>
          <a:lstStyle/>
          <a:p>
            <a:r>
              <a:rPr lang="en-US"/>
              <a:t>Java Authentication and Authorization (JAAS) </a:t>
            </a:r>
          </a:p>
        </p:txBody>
      </p:sp>
      <p:sp>
        <p:nvSpPr>
          <p:cNvPr id="432131" name="Rectangle 4099"/>
          <p:cNvSpPr>
            <a:spLocks noGrp="1" noChangeArrowheads="1"/>
          </p:cNvSpPr>
          <p:nvPr>
            <p:ph idx="1"/>
          </p:nvPr>
        </p:nvSpPr>
        <p:spPr>
          <a:xfrm>
            <a:off x="609600" y="1447800"/>
            <a:ext cx="7918450" cy="3659188"/>
          </a:xfrm>
        </p:spPr>
        <p:txBody>
          <a:bodyPr/>
          <a:lstStyle/>
          <a:p>
            <a:pPr lvl="1"/>
            <a:r>
              <a:rPr lang="en-US"/>
              <a:t>Java Authentication and Authorization Service (JAAS) is a Java-based security management framework.</a:t>
            </a:r>
          </a:p>
          <a:p>
            <a:pPr lvl="1"/>
            <a:r>
              <a:rPr lang="en-US"/>
              <a:t>JAAS supports:</a:t>
            </a:r>
          </a:p>
          <a:p>
            <a:pPr lvl="2"/>
            <a:r>
              <a:rPr lang="en-US"/>
              <a:t>Single sign-on</a:t>
            </a:r>
          </a:p>
          <a:p>
            <a:pPr lvl="2"/>
            <a:r>
              <a:rPr lang="en-US"/>
              <a:t>A Pluggable Authentication Module (PAM) </a:t>
            </a:r>
          </a:p>
          <a:p>
            <a:pPr lvl="1"/>
            <a:r>
              <a:rPr lang="en-US"/>
              <a:t>JAAS enables flexible control over authorization whether it is based on:</a:t>
            </a:r>
          </a:p>
          <a:p>
            <a:pPr lvl="2"/>
            <a:r>
              <a:rPr lang="en-US"/>
              <a:t>Users</a:t>
            </a:r>
          </a:p>
          <a:p>
            <a:pPr lvl="2"/>
            <a:r>
              <a:rPr lang="en-US"/>
              <a:t>Groups</a:t>
            </a:r>
          </a:p>
          <a:p>
            <a:pPr lvl="2"/>
            <a:r>
              <a:rPr lang="en-US"/>
              <a:t>Roles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63" name="Rectangle 31"/>
          <p:cNvSpPr>
            <a:spLocks noGrp="1" noChangeArrowheads="1"/>
          </p:cNvSpPr>
          <p:nvPr>
            <p:ph type="title"/>
          </p:nvPr>
        </p:nvSpPr>
        <p:spPr/>
        <p:txBody>
          <a:bodyPr/>
          <a:lstStyle/>
          <a:p>
            <a:r>
              <a:rPr lang="en-US"/>
              <a:t>Objectives</a:t>
            </a:r>
          </a:p>
        </p:txBody>
      </p:sp>
      <p:sp>
        <p:nvSpPr>
          <p:cNvPr id="146464" name="Rectangle 32"/>
          <p:cNvSpPr>
            <a:spLocks noGrp="1" noChangeArrowheads="1"/>
          </p:cNvSpPr>
          <p:nvPr>
            <p:ph idx="1"/>
          </p:nvPr>
        </p:nvSpPr>
        <p:spPr>
          <a:xfrm>
            <a:off x="609600" y="1447800"/>
            <a:ext cx="7918450" cy="1498600"/>
          </a:xfrm>
        </p:spPr>
        <p:txBody>
          <a:bodyPr/>
          <a:lstStyle/>
          <a:p>
            <a:r>
              <a:rPr lang="en-US"/>
              <a:t>After completing this lesson, you should be able to:</a:t>
            </a:r>
          </a:p>
          <a:p>
            <a:pPr lvl="1"/>
            <a:r>
              <a:rPr lang="en-US"/>
              <a:t>Explain the motivation behind distributed systems</a:t>
            </a:r>
          </a:p>
          <a:p>
            <a:pPr lvl="1"/>
            <a:r>
              <a:rPr lang="en-US"/>
              <a:t>List the major components of the Java Platform Enterprise Edition 5 (Java EE) specification</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a:t>Java Management Extensions (JMX)</a:t>
            </a:r>
          </a:p>
        </p:txBody>
      </p:sp>
      <p:sp>
        <p:nvSpPr>
          <p:cNvPr id="434179" name="Rectangle 3"/>
          <p:cNvSpPr>
            <a:spLocks noGrp="1" noChangeArrowheads="1"/>
          </p:cNvSpPr>
          <p:nvPr>
            <p:ph idx="1"/>
          </p:nvPr>
        </p:nvSpPr>
        <p:spPr>
          <a:xfrm>
            <a:off x="609600" y="1447800"/>
            <a:ext cx="7918450" cy="2132013"/>
          </a:xfrm>
        </p:spPr>
        <p:txBody>
          <a:bodyPr/>
          <a:lstStyle/>
          <a:p>
            <a:pPr lvl="1"/>
            <a:r>
              <a:rPr lang="en-US"/>
              <a:t>Java Management Extensions (JMX):</a:t>
            </a:r>
          </a:p>
          <a:p>
            <a:pPr lvl="2"/>
            <a:r>
              <a:rPr lang="en-US"/>
              <a:t>Defines a standard infrastructure to manage a device from Java programs</a:t>
            </a:r>
          </a:p>
          <a:p>
            <a:pPr lvl="2"/>
            <a:r>
              <a:rPr lang="en-US"/>
              <a:t>Decouples the managed device from the management tools</a:t>
            </a:r>
          </a:p>
          <a:p>
            <a:pPr lvl="1"/>
            <a:r>
              <a:rPr lang="en-US"/>
              <a:t>The specification describes MBeans, which are the building blocks of JMX.</a:t>
            </a:r>
          </a:p>
        </p:txBody>
      </p:sp>
      <p:grpSp>
        <p:nvGrpSpPr>
          <p:cNvPr id="434189" name="Group 13"/>
          <p:cNvGrpSpPr>
            <a:grpSpLocks/>
          </p:cNvGrpSpPr>
          <p:nvPr/>
        </p:nvGrpSpPr>
        <p:grpSpPr bwMode="auto">
          <a:xfrm>
            <a:off x="1219200" y="4191000"/>
            <a:ext cx="6473825" cy="1600200"/>
            <a:chOff x="768" y="2640"/>
            <a:chExt cx="4078" cy="1008"/>
          </a:xfrm>
        </p:grpSpPr>
        <p:sp>
          <p:nvSpPr>
            <p:cNvPr id="434180" name="Text Box 4"/>
            <p:cNvSpPr txBox="1">
              <a:spLocks noChangeArrowheads="1"/>
            </p:cNvSpPr>
            <p:nvPr/>
          </p:nvSpPr>
          <p:spPr bwMode="auto">
            <a:xfrm>
              <a:off x="3584" y="3184"/>
              <a:ext cx="1262" cy="250"/>
            </a:xfrm>
            <a:prstGeom prst="rect">
              <a:avLst/>
            </a:prstGeom>
            <a:noFill/>
            <a:ln w="12700">
              <a:noFill/>
              <a:miter lim="800000"/>
              <a:headEnd/>
              <a:tailEnd/>
            </a:ln>
            <a:effectLst/>
          </p:spPr>
          <p:txBody>
            <a:bodyPr>
              <a:spAutoFit/>
            </a:bodyPr>
            <a:lstStyle/>
            <a:p>
              <a:pPr eaLnBrk="0" hangingPunct="0">
                <a:spcBef>
                  <a:spcPct val="50000"/>
                </a:spcBef>
                <a:buClrTx/>
                <a:buFontTx/>
                <a:buNone/>
              </a:pPr>
              <a:r>
                <a:rPr lang="en-US" sz="2000"/>
                <a:t>MBeans</a:t>
              </a:r>
            </a:p>
          </p:txBody>
        </p:sp>
        <p:sp>
          <p:nvSpPr>
            <p:cNvPr id="434181" name="Text Box 5"/>
            <p:cNvSpPr txBox="1">
              <a:spLocks noChangeArrowheads="1"/>
            </p:cNvSpPr>
            <p:nvPr/>
          </p:nvSpPr>
          <p:spPr bwMode="auto">
            <a:xfrm>
              <a:off x="768" y="3019"/>
              <a:ext cx="1560" cy="249"/>
            </a:xfrm>
            <a:prstGeom prst="rect">
              <a:avLst/>
            </a:prstGeom>
            <a:solidFill>
              <a:srgbClr val="B4B6D0"/>
            </a:solidFill>
            <a:ln w="28575">
              <a:solidFill>
                <a:schemeClr val="tx1"/>
              </a:solidFill>
              <a:miter lim="800000"/>
              <a:headEnd/>
              <a:tailEnd/>
            </a:ln>
            <a:effectLst/>
          </p:spPr>
          <p:txBody>
            <a:bodyPr>
              <a:spAutoFit/>
            </a:bodyPr>
            <a:lstStyle/>
            <a:p>
              <a:pPr eaLnBrk="0" hangingPunct="0">
                <a:spcBef>
                  <a:spcPct val="50000"/>
                </a:spcBef>
                <a:buClrTx/>
                <a:buFontTx/>
                <a:buNone/>
              </a:pPr>
              <a:r>
                <a:rPr lang="en-US"/>
                <a:t>Management tool </a:t>
              </a:r>
            </a:p>
          </p:txBody>
        </p:sp>
        <p:sp>
          <p:nvSpPr>
            <p:cNvPr id="434182" name="Line 6"/>
            <p:cNvSpPr>
              <a:spLocks noChangeShapeType="1"/>
            </p:cNvSpPr>
            <p:nvPr/>
          </p:nvSpPr>
          <p:spPr bwMode="auto">
            <a:xfrm flipV="1">
              <a:off x="2337" y="3144"/>
              <a:ext cx="543" cy="0"/>
            </a:xfrm>
            <a:prstGeom prst="line">
              <a:avLst/>
            </a:prstGeom>
            <a:noFill/>
            <a:ln w="28575">
              <a:solidFill>
                <a:schemeClr val="tx1"/>
              </a:solidFill>
              <a:round/>
              <a:headEnd type="triangle" w="sm" len="sm"/>
              <a:tailEnd type="triangle" w="sm" len="sm"/>
            </a:ln>
            <a:effectLst/>
          </p:spPr>
          <p:txBody>
            <a:bodyPr anchor="ctr">
              <a:spAutoFit/>
            </a:bodyPr>
            <a:lstStyle/>
            <a:p>
              <a:endParaRPr lang="en-US"/>
            </a:p>
          </p:txBody>
        </p:sp>
        <p:sp>
          <p:nvSpPr>
            <p:cNvPr id="434184" name="Rectangle 8"/>
            <p:cNvSpPr>
              <a:spLocks noChangeArrowheads="1"/>
            </p:cNvSpPr>
            <p:nvPr/>
          </p:nvSpPr>
          <p:spPr bwMode="blackWhite">
            <a:xfrm>
              <a:off x="2892" y="2640"/>
              <a:ext cx="1920" cy="1008"/>
            </a:xfrm>
            <a:prstGeom prst="rect">
              <a:avLst/>
            </a:prstGeom>
            <a:solidFill>
              <a:schemeClr val="accent2"/>
            </a:solidFill>
            <a:ln w="28575">
              <a:solidFill>
                <a:schemeClr val="tx1"/>
              </a:solidFill>
              <a:miter lim="800000"/>
              <a:headEnd/>
              <a:tailEnd/>
            </a:ln>
            <a:effectLst/>
          </p:spPr>
          <p:txBody>
            <a:bodyPr wrap="none"/>
            <a:lstStyle/>
            <a:p>
              <a:pPr eaLnBrk="0" hangingPunct="0">
                <a:spcBef>
                  <a:spcPct val="50000"/>
                </a:spcBef>
                <a:buClrTx/>
                <a:buFontTx/>
                <a:buNone/>
              </a:pPr>
              <a:r>
                <a:rPr lang="en-US" dirty="0" err="1" smtClean="0">
                  <a:solidFill>
                    <a:schemeClr val="bg1"/>
                  </a:solidFill>
                </a:rPr>
                <a:t>JBoss</a:t>
              </a:r>
              <a:r>
                <a:rPr lang="en-US" dirty="0" smtClean="0">
                  <a:solidFill>
                    <a:schemeClr val="bg1"/>
                  </a:solidFill>
                </a:rPr>
                <a:t> AS</a:t>
              </a:r>
              <a:endParaRPr lang="en-US" dirty="0">
                <a:solidFill>
                  <a:schemeClr val="bg1"/>
                </a:solidFill>
              </a:endParaRPr>
            </a:p>
          </p:txBody>
        </p:sp>
        <p:sp>
          <p:nvSpPr>
            <p:cNvPr id="434185" name="Rectangle 9"/>
            <p:cNvSpPr>
              <a:spLocks noChangeArrowheads="1"/>
            </p:cNvSpPr>
            <p:nvPr/>
          </p:nvSpPr>
          <p:spPr bwMode="blackWhite">
            <a:xfrm>
              <a:off x="3180" y="2928"/>
              <a:ext cx="1008" cy="336"/>
            </a:xfrm>
            <a:prstGeom prst="rect">
              <a:avLst/>
            </a:prstGeom>
            <a:solidFill>
              <a:schemeClr val="accent1"/>
            </a:solidFill>
            <a:ln w="28575">
              <a:solidFill>
                <a:schemeClr val="tx1"/>
              </a:solidFill>
              <a:miter lim="800000"/>
              <a:headEnd/>
              <a:tailEnd/>
            </a:ln>
            <a:effectLst/>
          </p:spPr>
          <p:txBody>
            <a:bodyPr wrap="none" anchor="ctr"/>
            <a:lstStyle/>
            <a:p>
              <a:pPr>
                <a:spcBef>
                  <a:spcPct val="0"/>
                </a:spcBef>
                <a:buClrTx/>
                <a:buFontTx/>
                <a:buNone/>
              </a:pPr>
              <a:r>
                <a:rPr lang="en-US" sz="1600"/>
                <a:t>MBean</a:t>
              </a:r>
            </a:p>
          </p:txBody>
        </p:sp>
        <p:sp>
          <p:nvSpPr>
            <p:cNvPr id="434186" name="Rectangle 10"/>
            <p:cNvSpPr>
              <a:spLocks noChangeArrowheads="1"/>
            </p:cNvSpPr>
            <p:nvPr/>
          </p:nvSpPr>
          <p:spPr bwMode="blackWhite">
            <a:xfrm>
              <a:off x="3276" y="3024"/>
              <a:ext cx="1008" cy="336"/>
            </a:xfrm>
            <a:prstGeom prst="rect">
              <a:avLst/>
            </a:prstGeom>
            <a:solidFill>
              <a:schemeClr val="accent1"/>
            </a:solidFill>
            <a:ln w="28575">
              <a:solidFill>
                <a:schemeClr val="tx1"/>
              </a:solidFill>
              <a:miter lim="800000"/>
              <a:headEnd/>
              <a:tailEnd/>
            </a:ln>
            <a:effectLst/>
          </p:spPr>
          <p:txBody>
            <a:bodyPr wrap="none" anchor="ctr"/>
            <a:lstStyle/>
            <a:p>
              <a:pPr>
                <a:spcBef>
                  <a:spcPct val="0"/>
                </a:spcBef>
                <a:buClrTx/>
                <a:buFontTx/>
                <a:buNone/>
              </a:pPr>
              <a:r>
                <a:rPr lang="en-US" sz="1600"/>
                <a:t>MBean</a:t>
              </a:r>
            </a:p>
          </p:txBody>
        </p:sp>
        <p:sp>
          <p:nvSpPr>
            <p:cNvPr id="434187" name="Rectangle 11"/>
            <p:cNvSpPr>
              <a:spLocks noChangeArrowheads="1"/>
            </p:cNvSpPr>
            <p:nvPr/>
          </p:nvSpPr>
          <p:spPr bwMode="blackWhite">
            <a:xfrm>
              <a:off x="3372" y="3120"/>
              <a:ext cx="1008" cy="336"/>
            </a:xfrm>
            <a:prstGeom prst="rect">
              <a:avLst/>
            </a:prstGeom>
            <a:solidFill>
              <a:schemeClr val="accent1"/>
            </a:solidFill>
            <a:ln w="28575">
              <a:solidFill>
                <a:schemeClr val="tx1"/>
              </a:solidFill>
              <a:miter lim="800000"/>
              <a:headEnd/>
              <a:tailEnd/>
            </a:ln>
            <a:effectLst/>
          </p:spPr>
          <p:txBody>
            <a:bodyPr wrap="none" anchor="ctr"/>
            <a:lstStyle/>
            <a:p>
              <a:pPr>
                <a:spcBef>
                  <a:spcPct val="0"/>
                </a:spcBef>
                <a:buClrTx/>
                <a:buFontTx/>
                <a:buNone/>
              </a:pPr>
              <a:r>
                <a:rPr lang="en-US" sz="1600"/>
                <a:t>MBean</a:t>
              </a:r>
            </a:p>
          </p:txBody>
        </p:sp>
        <p:sp>
          <p:nvSpPr>
            <p:cNvPr id="434188" name="Rectangle 12"/>
            <p:cNvSpPr>
              <a:spLocks noChangeArrowheads="1"/>
            </p:cNvSpPr>
            <p:nvPr/>
          </p:nvSpPr>
          <p:spPr bwMode="blackWhite">
            <a:xfrm>
              <a:off x="3468" y="3216"/>
              <a:ext cx="1008" cy="336"/>
            </a:xfrm>
            <a:prstGeom prst="rect">
              <a:avLst/>
            </a:prstGeom>
            <a:solidFill>
              <a:schemeClr val="accent1"/>
            </a:solidFill>
            <a:ln w="28575">
              <a:solidFill>
                <a:schemeClr val="tx1"/>
              </a:solidFill>
              <a:miter lim="800000"/>
              <a:headEnd/>
              <a:tailEnd/>
            </a:ln>
            <a:effectLst/>
          </p:spPr>
          <p:txBody>
            <a:bodyPr wrap="none" anchor="ctr"/>
            <a:lstStyle/>
            <a:p>
              <a:pPr>
                <a:spcBef>
                  <a:spcPct val="0"/>
                </a:spcBef>
                <a:buClrTx/>
                <a:buFontTx/>
                <a:buNone/>
              </a:pPr>
              <a:r>
                <a:rPr lang="en-US"/>
                <a:t>MBean</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r>
              <a:rPr lang="en-US"/>
              <a:t>Java EE Connector Architecture (JCA)</a:t>
            </a:r>
          </a:p>
        </p:txBody>
      </p:sp>
      <p:sp>
        <p:nvSpPr>
          <p:cNvPr id="581635" name="Rectangle 3"/>
          <p:cNvSpPr>
            <a:spLocks noGrp="1" noChangeArrowheads="1"/>
          </p:cNvSpPr>
          <p:nvPr>
            <p:ph idx="1"/>
          </p:nvPr>
        </p:nvSpPr>
        <p:spPr>
          <a:xfrm>
            <a:off x="609600" y="1447800"/>
            <a:ext cx="7918450" cy="1431925"/>
          </a:xfrm>
        </p:spPr>
        <p:txBody>
          <a:bodyPr/>
          <a:lstStyle/>
          <a:p>
            <a:pPr lvl="1"/>
            <a:r>
              <a:rPr lang="en-US"/>
              <a:t>Connects Enterprise Information Systems (EIS) with resource adapters</a:t>
            </a:r>
          </a:p>
          <a:p>
            <a:pPr lvl="1"/>
            <a:r>
              <a:rPr lang="en-US"/>
              <a:t>Resource adapters can be deployed in a Resource Adapter Archive (RAR)</a:t>
            </a:r>
          </a:p>
        </p:txBody>
      </p:sp>
      <p:sp>
        <p:nvSpPr>
          <p:cNvPr id="581636" name="Rectangle 4"/>
          <p:cNvSpPr>
            <a:spLocks noChangeArrowheads="1"/>
          </p:cNvSpPr>
          <p:nvPr/>
        </p:nvSpPr>
        <p:spPr bwMode="auto">
          <a:xfrm>
            <a:off x="609600" y="3505200"/>
            <a:ext cx="5181600" cy="2743200"/>
          </a:xfrm>
          <a:prstGeom prst="rect">
            <a:avLst/>
          </a:prstGeom>
          <a:solidFill>
            <a:schemeClr val="accent1"/>
          </a:solidFill>
          <a:ln w="28575">
            <a:solidFill>
              <a:schemeClr val="tx1"/>
            </a:solidFill>
            <a:miter lim="800000"/>
            <a:headEnd type="none" w="sm" len="sm"/>
            <a:tailEnd type="none" w="sm" len="sm"/>
          </a:ln>
          <a:effectLst/>
        </p:spPr>
        <p:txBody>
          <a:bodyPr wrap="none" anchor="ctr"/>
          <a:lstStyle/>
          <a:p>
            <a:pPr algn="l" defTabSz="228600"/>
            <a:r>
              <a:rPr lang="en-US"/>
              <a:t>Application</a:t>
            </a:r>
            <a:br>
              <a:rPr lang="en-US"/>
            </a:br>
            <a:r>
              <a:rPr lang="en-US"/>
              <a:t>server</a:t>
            </a:r>
            <a:br>
              <a:rPr lang="en-US"/>
            </a:br>
            <a:r>
              <a:rPr lang="en-US"/>
              <a:t>container</a:t>
            </a:r>
          </a:p>
          <a:p>
            <a:pPr algn="l" defTabSz="228600"/>
            <a:endParaRPr lang="en-US"/>
          </a:p>
          <a:p>
            <a:pPr algn="l" defTabSz="228600"/>
            <a:endParaRPr lang="en-US"/>
          </a:p>
          <a:p>
            <a:pPr algn="l" defTabSz="228600"/>
            <a:endParaRPr lang="en-US"/>
          </a:p>
          <a:p>
            <a:pPr algn="l" defTabSz="228600"/>
            <a:endParaRPr lang="en-US"/>
          </a:p>
        </p:txBody>
      </p:sp>
      <p:sp>
        <p:nvSpPr>
          <p:cNvPr id="581637" name="Rectangle 5"/>
          <p:cNvSpPr>
            <a:spLocks noChangeArrowheads="1"/>
          </p:cNvSpPr>
          <p:nvPr/>
        </p:nvSpPr>
        <p:spPr bwMode="auto">
          <a:xfrm>
            <a:off x="3733800" y="3733800"/>
            <a:ext cx="1828800" cy="762000"/>
          </a:xfrm>
          <a:prstGeom prst="rect">
            <a:avLst/>
          </a:prstGeom>
          <a:solidFill>
            <a:srgbClr val="FFCC66"/>
          </a:solidFill>
          <a:ln w="28575">
            <a:solidFill>
              <a:schemeClr val="tx1"/>
            </a:solidFill>
            <a:miter lim="800000"/>
            <a:headEnd type="none" w="sm" len="sm"/>
            <a:tailEnd type="none" w="sm" len="sm"/>
          </a:ln>
          <a:effectLst/>
        </p:spPr>
        <p:txBody>
          <a:bodyPr wrap="none" anchor="ctr"/>
          <a:lstStyle/>
          <a:p>
            <a:pPr defTabSz="228600"/>
            <a:r>
              <a:rPr lang="en-US"/>
              <a:t>Client</a:t>
            </a:r>
            <a:br>
              <a:rPr lang="en-US"/>
            </a:br>
            <a:r>
              <a:rPr lang="en-US"/>
              <a:t>components</a:t>
            </a:r>
          </a:p>
        </p:txBody>
      </p:sp>
      <p:sp>
        <p:nvSpPr>
          <p:cNvPr id="581638" name="Rectangle 6"/>
          <p:cNvSpPr>
            <a:spLocks noChangeArrowheads="1"/>
          </p:cNvSpPr>
          <p:nvPr/>
        </p:nvSpPr>
        <p:spPr bwMode="auto">
          <a:xfrm>
            <a:off x="3733800" y="5257800"/>
            <a:ext cx="1828800" cy="762000"/>
          </a:xfrm>
          <a:prstGeom prst="rect">
            <a:avLst/>
          </a:prstGeom>
          <a:solidFill>
            <a:schemeClr val="accent2"/>
          </a:solidFill>
          <a:ln w="28575">
            <a:solidFill>
              <a:schemeClr val="tx1"/>
            </a:solidFill>
            <a:miter lim="800000"/>
            <a:headEnd type="none" w="sm" len="sm"/>
            <a:tailEnd type="none" w="sm" len="sm"/>
          </a:ln>
          <a:effectLst/>
        </p:spPr>
        <p:txBody>
          <a:bodyPr wrap="none" anchor="ctr"/>
          <a:lstStyle/>
          <a:p>
            <a:pPr defTabSz="228600"/>
            <a:r>
              <a:rPr lang="en-US">
                <a:solidFill>
                  <a:schemeClr val="bg1"/>
                </a:solidFill>
              </a:rPr>
              <a:t>Resource</a:t>
            </a:r>
            <a:br>
              <a:rPr lang="en-US">
                <a:solidFill>
                  <a:schemeClr val="bg1"/>
                </a:solidFill>
              </a:rPr>
            </a:br>
            <a:r>
              <a:rPr lang="en-US">
                <a:solidFill>
                  <a:schemeClr val="bg1"/>
                </a:solidFill>
              </a:rPr>
              <a:t>adapter</a:t>
            </a:r>
          </a:p>
        </p:txBody>
      </p:sp>
      <p:sp>
        <p:nvSpPr>
          <p:cNvPr id="581639" name="Rectangle 7"/>
          <p:cNvSpPr>
            <a:spLocks noChangeArrowheads="1"/>
          </p:cNvSpPr>
          <p:nvPr/>
        </p:nvSpPr>
        <p:spPr bwMode="auto">
          <a:xfrm>
            <a:off x="838200" y="5257800"/>
            <a:ext cx="1828800" cy="762000"/>
          </a:xfrm>
          <a:prstGeom prst="rect">
            <a:avLst/>
          </a:prstGeom>
          <a:solidFill>
            <a:srgbClr val="FFCC66"/>
          </a:solidFill>
          <a:ln w="28575">
            <a:solidFill>
              <a:schemeClr val="tx1"/>
            </a:solidFill>
            <a:miter lim="800000"/>
            <a:headEnd type="none" w="sm" len="sm"/>
            <a:tailEnd type="none" w="sm" len="sm"/>
          </a:ln>
          <a:effectLst/>
        </p:spPr>
        <p:txBody>
          <a:bodyPr wrap="none" anchor="ctr"/>
          <a:lstStyle/>
          <a:p>
            <a:pPr defTabSz="228600"/>
            <a:r>
              <a:rPr lang="en-US"/>
              <a:t>App server</a:t>
            </a:r>
            <a:br>
              <a:rPr lang="en-US"/>
            </a:br>
            <a:r>
              <a:rPr lang="en-US"/>
              <a:t>implementation</a:t>
            </a:r>
          </a:p>
        </p:txBody>
      </p:sp>
      <p:sp>
        <p:nvSpPr>
          <p:cNvPr id="581640" name="Rectangle 8"/>
          <p:cNvSpPr>
            <a:spLocks noChangeArrowheads="1"/>
          </p:cNvSpPr>
          <p:nvPr/>
        </p:nvSpPr>
        <p:spPr bwMode="auto">
          <a:xfrm>
            <a:off x="6858000" y="5257800"/>
            <a:ext cx="1676400" cy="762000"/>
          </a:xfrm>
          <a:prstGeom prst="rect">
            <a:avLst/>
          </a:prstGeom>
          <a:solidFill>
            <a:srgbClr val="FFCC66"/>
          </a:solidFill>
          <a:ln w="28575">
            <a:solidFill>
              <a:schemeClr val="tx1"/>
            </a:solidFill>
            <a:miter lim="800000"/>
            <a:headEnd type="none" w="sm" len="sm"/>
            <a:tailEnd type="none" w="sm" len="sm"/>
          </a:ln>
          <a:effectLst/>
        </p:spPr>
        <p:txBody>
          <a:bodyPr wrap="none" anchor="ctr"/>
          <a:lstStyle/>
          <a:p>
            <a:pPr defTabSz="228600"/>
            <a:r>
              <a:rPr lang="en-US"/>
              <a:t>EIS</a:t>
            </a:r>
          </a:p>
        </p:txBody>
      </p:sp>
      <p:sp>
        <p:nvSpPr>
          <p:cNvPr id="581641" name="Text Box 9"/>
          <p:cNvSpPr txBox="1">
            <a:spLocks noChangeArrowheads="1"/>
          </p:cNvSpPr>
          <p:nvPr/>
        </p:nvSpPr>
        <p:spPr bwMode="auto">
          <a:xfrm>
            <a:off x="2695575" y="5121275"/>
            <a:ext cx="981075" cy="517525"/>
          </a:xfrm>
          <a:prstGeom prst="rect">
            <a:avLst/>
          </a:prstGeom>
          <a:noFill/>
          <a:ln w="28575">
            <a:noFill/>
            <a:miter lim="800000"/>
            <a:headEnd type="none" w="sm" len="sm"/>
            <a:tailEnd type="none" w="sm" len="sm"/>
          </a:ln>
          <a:effectLst/>
        </p:spPr>
        <p:txBody>
          <a:bodyPr wrap="none">
            <a:spAutoFit/>
          </a:bodyPr>
          <a:lstStyle/>
          <a:p>
            <a:pPr defTabSz="228600"/>
            <a:r>
              <a:rPr lang="en-US" sz="1400"/>
              <a:t>System</a:t>
            </a:r>
            <a:br>
              <a:rPr lang="en-US" sz="1400"/>
            </a:br>
            <a:r>
              <a:rPr lang="en-US" sz="1400"/>
              <a:t>contracts</a:t>
            </a:r>
          </a:p>
        </p:txBody>
      </p:sp>
      <p:sp>
        <p:nvSpPr>
          <p:cNvPr id="581642" name="Text Box 10"/>
          <p:cNvSpPr txBox="1">
            <a:spLocks noChangeArrowheads="1"/>
          </p:cNvSpPr>
          <p:nvPr/>
        </p:nvSpPr>
        <p:spPr bwMode="auto">
          <a:xfrm>
            <a:off x="3716338" y="4495800"/>
            <a:ext cx="992187" cy="730250"/>
          </a:xfrm>
          <a:prstGeom prst="rect">
            <a:avLst/>
          </a:prstGeom>
          <a:noFill/>
          <a:ln w="28575">
            <a:noFill/>
            <a:miter lim="800000"/>
            <a:headEnd type="none" w="sm" len="sm"/>
            <a:tailEnd type="none" w="sm" len="sm"/>
          </a:ln>
          <a:effectLst/>
        </p:spPr>
        <p:txBody>
          <a:bodyPr wrap="none">
            <a:spAutoFit/>
          </a:bodyPr>
          <a:lstStyle/>
          <a:p>
            <a:pPr algn="r" defTabSz="228600"/>
            <a:r>
              <a:rPr lang="en-US" sz="1400"/>
              <a:t>JCA</a:t>
            </a:r>
            <a:br>
              <a:rPr lang="en-US" sz="1400"/>
            </a:br>
            <a:r>
              <a:rPr lang="en-US" sz="1400"/>
              <a:t>client API</a:t>
            </a:r>
            <a:br>
              <a:rPr lang="en-US" sz="1400"/>
            </a:br>
            <a:r>
              <a:rPr lang="en-US" sz="1400"/>
              <a:t>(CCI)</a:t>
            </a:r>
          </a:p>
        </p:txBody>
      </p:sp>
      <p:sp>
        <p:nvSpPr>
          <p:cNvPr id="581643" name="Text Box 11"/>
          <p:cNvSpPr txBox="1">
            <a:spLocks noChangeArrowheads="1"/>
          </p:cNvSpPr>
          <p:nvPr/>
        </p:nvSpPr>
        <p:spPr bwMode="auto">
          <a:xfrm>
            <a:off x="5834063" y="5000625"/>
            <a:ext cx="1028700" cy="985838"/>
          </a:xfrm>
          <a:prstGeom prst="rect">
            <a:avLst/>
          </a:prstGeom>
          <a:noFill/>
          <a:ln w="28575">
            <a:noFill/>
            <a:miter lim="800000"/>
            <a:headEnd type="none" w="sm" len="sm"/>
            <a:tailEnd type="none" w="sm" len="sm"/>
          </a:ln>
          <a:effectLst/>
        </p:spPr>
        <p:txBody>
          <a:bodyPr wrap="none">
            <a:spAutoFit/>
          </a:bodyPr>
          <a:lstStyle/>
          <a:p>
            <a:pPr defTabSz="228600"/>
            <a:r>
              <a:rPr lang="en-US" sz="1400"/>
              <a:t>Inbound/</a:t>
            </a:r>
            <a:br>
              <a:rPr lang="en-US" sz="1400"/>
            </a:br>
            <a:r>
              <a:rPr lang="en-US" sz="1400"/>
              <a:t>Outbound</a:t>
            </a:r>
          </a:p>
          <a:p>
            <a:pPr defTabSz="228600"/>
            <a:r>
              <a:rPr lang="en-US" sz="1400"/>
              <a:t/>
            </a:r>
            <a:br>
              <a:rPr lang="en-US" sz="1400"/>
            </a:br>
            <a:r>
              <a:rPr lang="en-US" sz="1400"/>
              <a:t>EIS API</a:t>
            </a:r>
          </a:p>
        </p:txBody>
      </p:sp>
      <p:sp>
        <p:nvSpPr>
          <p:cNvPr id="581644" name="Line 12"/>
          <p:cNvSpPr>
            <a:spLocks noChangeShapeType="1"/>
          </p:cNvSpPr>
          <p:nvPr/>
        </p:nvSpPr>
        <p:spPr bwMode="auto">
          <a:xfrm>
            <a:off x="2819400" y="5715000"/>
            <a:ext cx="762000" cy="0"/>
          </a:xfrm>
          <a:prstGeom prst="line">
            <a:avLst/>
          </a:prstGeom>
          <a:noFill/>
          <a:ln w="28575">
            <a:solidFill>
              <a:schemeClr val="tx1"/>
            </a:solidFill>
            <a:round/>
            <a:headEnd type="triangle" w="sm" len="sm"/>
            <a:tailEnd type="triangle" w="sm" len="sm"/>
          </a:ln>
          <a:effectLst/>
        </p:spPr>
        <p:txBody>
          <a:bodyPr/>
          <a:lstStyle/>
          <a:p>
            <a:endParaRPr lang="en-US"/>
          </a:p>
        </p:txBody>
      </p:sp>
      <p:sp>
        <p:nvSpPr>
          <p:cNvPr id="581645" name="Line 13"/>
          <p:cNvSpPr>
            <a:spLocks noChangeShapeType="1"/>
          </p:cNvSpPr>
          <p:nvPr/>
        </p:nvSpPr>
        <p:spPr bwMode="auto">
          <a:xfrm rot="-5400000">
            <a:off x="4457700" y="4838700"/>
            <a:ext cx="533400" cy="0"/>
          </a:xfrm>
          <a:prstGeom prst="line">
            <a:avLst/>
          </a:prstGeom>
          <a:noFill/>
          <a:ln w="28575">
            <a:solidFill>
              <a:schemeClr val="tx1"/>
            </a:solidFill>
            <a:round/>
            <a:headEnd type="triangle" w="sm" len="sm"/>
            <a:tailEnd type="triangle" w="sm" len="sm"/>
          </a:ln>
          <a:effectLst/>
        </p:spPr>
        <p:txBody>
          <a:bodyPr/>
          <a:lstStyle/>
          <a:p>
            <a:endParaRPr lang="en-US"/>
          </a:p>
        </p:txBody>
      </p:sp>
      <p:sp>
        <p:nvSpPr>
          <p:cNvPr id="581646" name="Line 14"/>
          <p:cNvSpPr>
            <a:spLocks noChangeShapeType="1"/>
          </p:cNvSpPr>
          <p:nvPr/>
        </p:nvSpPr>
        <p:spPr bwMode="auto">
          <a:xfrm>
            <a:off x="5646738" y="5526088"/>
            <a:ext cx="1066800"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581647" name="Line 15"/>
          <p:cNvSpPr>
            <a:spLocks noChangeShapeType="1"/>
          </p:cNvSpPr>
          <p:nvPr/>
        </p:nvSpPr>
        <p:spPr bwMode="auto">
          <a:xfrm flipH="1">
            <a:off x="5646738" y="5678488"/>
            <a:ext cx="1066800" cy="0"/>
          </a:xfrm>
          <a:prstGeom prst="line">
            <a:avLst/>
          </a:prstGeom>
          <a:noFill/>
          <a:ln w="28575">
            <a:solidFill>
              <a:schemeClr val="tx1"/>
            </a:solidFill>
            <a:round/>
            <a:headEnd type="none" w="sm" len="sm"/>
            <a:tailEnd type="triangle" w="sm" len="sm"/>
          </a:ln>
          <a:effectLst/>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7" name="Rectangle 3"/>
          <p:cNvSpPr>
            <a:spLocks noGrp="1" noChangeArrowheads="1"/>
          </p:cNvSpPr>
          <p:nvPr>
            <p:ph type="title"/>
          </p:nvPr>
        </p:nvSpPr>
        <p:spPr/>
        <p:txBody>
          <a:bodyPr/>
          <a:lstStyle/>
          <a:p>
            <a:r>
              <a:rPr lang="en-US"/>
              <a:t>Client Application</a:t>
            </a:r>
          </a:p>
        </p:txBody>
      </p:sp>
      <p:sp>
        <p:nvSpPr>
          <p:cNvPr id="436228" name="Rectangle 4"/>
          <p:cNvSpPr>
            <a:spLocks noGrp="1" noChangeArrowheads="1"/>
          </p:cNvSpPr>
          <p:nvPr>
            <p:ph idx="1"/>
          </p:nvPr>
        </p:nvSpPr>
        <p:spPr>
          <a:xfrm>
            <a:off x="609600" y="1295400"/>
            <a:ext cx="7918450" cy="1827213"/>
          </a:xfrm>
        </p:spPr>
        <p:txBody>
          <a:bodyPr>
            <a:normAutofit fontScale="92500" lnSpcReduction="10000"/>
          </a:bodyPr>
          <a:lstStyle/>
          <a:p>
            <a:pPr lvl="1"/>
            <a:r>
              <a:rPr lang="en-US" dirty="0"/>
              <a:t>The client application interacts with </a:t>
            </a:r>
            <a:r>
              <a:rPr lang="en-US" dirty="0" err="1" smtClean="0"/>
              <a:t>JBoss</a:t>
            </a:r>
            <a:r>
              <a:rPr lang="en-US" dirty="0" smtClean="0"/>
              <a:t> AS through JRMP/</a:t>
            </a:r>
            <a:r>
              <a:rPr lang="en-US" dirty="0" err="1" smtClean="0"/>
              <a:t>jnp</a:t>
            </a:r>
            <a:r>
              <a:rPr lang="en-US" dirty="0" smtClean="0"/>
              <a:t>.</a:t>
            </a:r>
            <a:endParaRPr lang="en-US" dirty="0"/>
          </a:p>
          <a:p>
            <a:pPr lvl="1"/>
            <a:r>
              <a:rPr lang="en-US" dirty="0"/>
              <a:t>The types of clients include:</a:t>
            </a:r>
          </a:p>
          <a:p>
            <a:pPr lvl="2"/>
            <a:r>
              <a:rPr lang="en-US" dirty="0"/>
              <a:t>Stand-alone Java applications</a:t>
            </a:r>
          </a:p>
          <a:p>
            <a:pPr lvl="2"/>
            <a:r>
              <a:rPr lang="en-US" dirty="0"/>
              <a:t>Applets within a browser</a:t>
            </a:r>
          </a:p>
        </p:txBody>
      </p:sp>
      <p:grpSp>
        <p:nvGrpSpPr>
          <p:cNvPr id="436242" name="Group 18"/>
          <p:cNvGrpSpPr>
            <a:grpSpLocks/>
          </p:cNvGrpSpPr>
          <p:nvPr/>
        </p:nvGrpSpPr>
        <p:grpSpPr bwMode="auto">
          <a:xfrm>
            <a:off x="1371600" y="3352800"/>
            <a:ext cx="6477000" cy="2895600"/>
            <a:chOff x="864" y="2112"/>
            <a:chExt cx="4080" cy="1824"/>
          </a:xfrm>
        </p:grpSpPr>
        <p:sp>
          <p:nvSpPr>
            <p:cNvPr id="436226" name="Rectangle 2"/>
            <p:cNvSpPr>
              <a:spLocks noChangeArrowheads="1"/>
            </p:cNvSpPr>
            <p:nvPr/>
          </p:nvSpPr>
          <p:spPr bwMode="auto">
            <a:xfrm>
              <a:off x="2016" y="2112"/>
              <a:ext cx="2928" cy="1824"/>
            </a:xfrm>
            <a:prstGeom prst="rect">
              <a:avLst/>
            </a:prstGeom>
            <a:solidFill>
              <a:schemeClr val="accent2"/>
            </a:solidFill>
            <a:ln w="28575">
              <a:solidFill>
                <a:schemeClr val="tx1"/>
              </a:solidFill>
              <a:prstDash val="sysDot"/>
              <a:miter lim="800000"/>
              <a:headEnd/>
              <a:tailEnd/>
            </a:ln>
            <a:effectLst/>
          </p:spPr>
          <p:txBody>
            <a:bodyPr wrap="none"/>
            <a:lstStyle/>
            <a:p>
              <a:pPr algn="r">
                <a:spcBef>
                  <a:spcPct val="0"/>
                </a:spcBef>
                <a:buClrTx/>
                <a:buFontTx/>
                <a:buNone/>
              </a:pPr>
              <a:r>
                <a:rPr lang="en-US" dirty="0" err="1" smtClean="0">
                  <a:solidFill>
                    <a:schemeClr val="bg1"/>
                  </a:solidFill>
                </a:rPr>
                <a:t>JBoss</a:t>
              </a:r>
              <a:r>
                <a:rPr lang="en-US" dirty="0" smtClean="0">
                  <a:solidFill>
                    <a:schemeClr val="bg1"/>
                  </a:solidFill>
                </a:rPr>
                <a:t> App </a:t>
              </a:r>
              <a:r>
                <a:rPr lang="en-US" dirty="0">
                  <a:solidFill>
                    <a:schemeClr val="bg1"/>
                  </a:solidFill>
                </a:rPr>
                <a:t>Server</a:t>
              </a:r>
            </a:p>
          </p:txBody>
        </p:sp>
        <p:sp>
          <p:nvSpPr>
            <p:cNvPr id="436229" name="Rectangle 5"/>
            <p:cNvSpPr>
              <a:spLocks noChangeArrowheads="1"/>
            </p:cNvSpPr>
            <p:nvPr/>
          </p:nvSpPr>
          <p:spPr bwMode="auto">
            <a:xfrm>
              <a:off x="2160" y="2448"/>
              <a:ext cx="1104" cy="624"/>
            </a:xfrm>
            <a:prstGeom prst="rect">
              <a:avLst/>
            </a:prstGeom>
            <a:solidFill>
              <a:schemeClr val="bg1"/>
            </a:solidFill>
            <a:ln w="28575">
              <a:solidFill>
                <a:schemeClr val="tx1"/>
              </a:solidFill>
              <a:miter lim="800000"/>
              <a:headEnd/>
              <a:tailEnd/>
            </a:ln>
            <a:effectLst/>
          </p:spPr>
          <p:txBody>
            <a:bodyPr wrap="none"/>
            <a:lstStyle/>
            <a:p>
              <a:pPr>
                <a:spcBef>
                  <a:spcPct val="0"/>
                </a:spcBef>
                <a:buClrTx/>
                <a:buFontTx/>
                <a:buNone/>
              </a:pPr>
              <a:r>
                <a:rPr lang="en-US" dirty="0"/>
                <a:t>Web </a:t>
              </a:r>
            </a:p>
            <a:p>
              <a:pPr>
                <a:spcBef>
                  <a:spcPct val="0"/>
                </a:spcBef>
                <a:buClrTx/>
                <a:buFontTx/>
                <a:buNone/>
              </a:pPr>
              <a:r>
                <a:rPr lang="en-US" dirty="0"/>
                <a:t>container</a:t>
              </a:r>
            </a:p>
          </p:txBody>
        </p:sp>
        <p:sp>
          <p:nvSpPr>
            <p:cNvPr id="436230" name="Rectangle 6"/>
            <p:cNvSpPr>
              <a:spLocks noChangeArrowheads="1"/>
            </p:cNvSpPr>
            <p:nvPr/>
          </p:nvSpPr>
          <p:spPr bwMode="auto">
            <a:xfrm>
              <a:off x="864" y="3186"/>
              <a:ext cx="912" cy="240"/>
            </a:xfrm>
            <a:prstGeom prst="rect">
              <a:avLst/>
            </a:prstGeom>
            <a:solidFill>
              <a:schemeClr val="folHlink"/>
            </a:solidFill>
            <a:ln w="28575">
              <a:solidFill>
                <a:schemeClr val="tx1"/>
              </a:solidFill>
              <a:miter lim="800000"/>
              <a:headEnd/>
              <a:tailEnd/>
            </a:ln>
            <a:effectLst/>
          </p:spPr>
          <p:txBody>
            <a:bodyPr wrap="none"/>
            <a:lstStyle/>
            <a:p>
              <a:pPr>
                <a:spcBef>
                  <a:spcPct val="0"/>
                </a:spcBef>
                <a:buClrTx/>
                <a:buFontTx/>
                <a:buNone/>
              </a:pPr>
              <a:r>
                <a:rPr lang="en-US">
                  <a:solidFill>
                    <a:schemeClr val="bg1"/>
                  </a:solidFill>
                </a:rPr>
                <a:t>Applet</a:t>
              </a:r>
            </a:p>
          </p:txBody>
        </p:sp>
        <p:sp>
          <p:nvSpPr>
            <p:cNvPr id="436231" name="Rectangle 7"/>
            <p:cNvSpPr>
              <a:spLocks noChangeArrowheads="1"/>
            </p:cNvSpPr>
            <p:nvPr/>
          </p:nvSpPr>
          <p:spPr bwMode="auto">
            <a:xfrm>
              <a:off x="864" y="3504"/>
              <a:ext cx="912" cy="432"/>
            </a:xfrm>
            <a:prstGeom prst="rect">
              <a:avLst/>
            </a:prstGeom>
            <a:solidFill>
              <a:schemeClr val="folHlink"/>
            </a:solidFill>
            <a:ln w="28575">
              <a:solidFill>
                <a:schemeClr val="tx1"/>
              </a:solidFill>
              <a:miter lim="800000"/>
              <a:headEnd/>
              <a:tailEnd/>
            </a:ln>
            <a:effectLst/>
          </p:spPr>
          <p:txBody>
            <a:bodyPr wrap="none"/>
            <a:lstStyle/>
            <a:p>
              <a:pPr>
                <a:spcBef>
                  <a:spcPct val="0"/>
                </a:spcBef>
                <a:buClrTx/>
                <a:buFontTx/>
                <a:buNone/>
              </a:pPr>
              <a:r>
                <a:rPr lang="en-US">
                  <a:solidFill>
                    <a:schemeClr val="bg1"/>
                  </a:solidFill>
                </a:rPr>
                <a:t>Client</a:t>
              </a:r>
            </a:p>
            <a:p>
              <a:pPr>
                <a:spcBef>
                  <a:spcPct val="0"/>
                </a:spcBef>
                <a:buClrTx/>
                <a:buFontTx/>
                <a:buNone/>
              </a:pPr>
              <a:r>
                <a:rPr lang="en-US">
                  <a:solidFill>
                    <a:schemeClr val="bg1"/>
                  </a:solidFill>
                </a:rPr>
                <a:t>application</a:t>
              </a:r>
            </a:p>
          </p:txBody>
        </p:sp>
        <p:sp>
          <p:nvSpPr>
            <p:cNvPr id="436232" name="Rectangle 8"/>
            <p:cNvSpPr>
              <a:spLocks noChangeArrowheads="1"/>
            </p:cNvSpPr>
            <p:nvPr/>
          </p:nvSpPr>
          <p:spPr bwMode="auto">
            <a:xfrm>
              <a:off x="864" y="2208"/>
              <a:ext cx="912" cy="432"/>
            </a:xfrm>
            <a:prstGeom prst="rect">
              <a:avLst/>
            </a:prstGeom>
            <a:solidFill>
              <a:schemeClr val="bg1"/>
            </a:solidFill>
            <a:ln w="28575">
              <a:solidFill>
                <a:schemeClr val="tx1"/>
              </a:solidFill>
              <a:miter lim="800000"/>
              <a:headEnd/>
              <a:tailEnd/>
            </a:ln>
            <a:effectLst/>
          </p:spPr>
          <p:txBody>
            <a:bodyPr wrap="none"/>
            <a:lstStyle/>
            <a:p>
              <a:pPr>
                <a:spcBef>
                  <a:spcPct val="0"/>
                </a:spcBef>
                <a:buClrTx/>
                <a:buFontTx/>
                <a:buNone/>
              </a:pPr>
              <a:r>
                <a:rPr lang="en-US"/>
                <a:t>Web client</a:t>
              </a:r>
            </a:p>
            <a:p>
              <a:pPr>
                <a:spcBef>
                  <a:spcPct val="0"/>
                </a:spcBef>
                <a:buClrTx/>
                <a:buFontTx/>
                <a:buNone/>
              </a:pPr>
              <a:r>
                <a:rPr lang="en-US"/>
                <a:t>HTML/XML</a:t>
              </a:r>
            </a:p>
          </p:txBody>
        </p:sp>
        <p:cxnSp>
          <p:nvCxnSpPr>
            <p:cNvPr id="436233" name="AutoShape 9"/>
            <p:cNvCxnSpPr>
              <a:cxnSpLocks noChangeShapeType="1"/>
              <a:stCxn id="436231" idx="3"/>
            </p:cNvCxnSpPr>
            <p:nvPr/>
          </p:nvCxnSpPr>
          <p:spPr bwMode="auto">
            <a:xfrm>
              <a:off x="1785" y="3720"/>
              <a:ext cx="1719" cy="0"/>
            </a:xfrm>
            <a:prstGeom prst="straightConnector1">
              <a:avLst/>
            </a:prstGeom>
            <a:noFill/>
            <a:ln w="28575">
              <a:solidFill>
                <a:schemeClr val="tx1"/>
              </a:solidFill>
              <a:round/>
              <a:headEnd/>
              <a:tailEnd type="triangle" w="sm" len="sm"/>
            </a:ln>
            <a:effectLst/>
          </p:spPr>
        </p:cxnSp>
        <p:sp>
          <p:nvSpPr>
            <p:cNvPr id="436234" name="Rectangle 10"/>
            <p:cNvSpPr>
              <a:spLocks noChangeArrowheads="1"/>
            </p:cNvSpPr>
            <p:nvPr/>
          </p:nvSpPr>
          <p:spPr bwMode="auto">
            <a:xfrm>
              <a:off x="3504" y="2448"/>
              <a:ext cx="1104" cy="1392"/>
            </a:xfrm>
            <a:prstGeom prst="rect">
              <a:avLst/>
            </a:prstGeom>
            <a:solidFill>
              <a:schemeClr val="accent1"/>
            </a:solidFill>
            <a:ln w="28575">
              <a:solidFill>
                <a:schemeClr val="tx1"/>
              </a:solidFill>
              <a:prstDash val="sysDot"/>
              <a:miter lim="800000"/>
              <a:headEnd/>
              <a:tailEnd/>
            </a:ln>
            <a:effectLst/>
          </p:spPr>
          <p:txBody>
            <a:bodyPr wrap="none"/>
            <a:lstStyle/>
            <a:p>
              <a:pPr>
                <a:spcBef>
                  <a:spcPct val="0"/>
                </a:spcBef>
                <a:buClrTx/>
                <a:buFontTx/>
                <a:buNone/>
              </a:pPr>
              <a:r>
                <a:rPr lang="en-US"/>
                <a:t>EJB container</a:t>
              </a:r>
            </a:p>
          </p:txBody>
        </p:sp>
        <p:sp>
          <p:nvSpPr>
            <p:cNvPr id="436235" name="Rectangle 11"/>
            <p:cNvSpPr>
              <a:spLocks noChangeArrowheads="1"/>
            </p:cNvSpPr>
            <p:nvPr/>
          </p:nvSpPr>
          <p:spPr bwMode="auto">
            <a:xfrm>
              <a:off x="3504" y="3096"/>
              <a:ext cx="1104" cy="384"/>
            </a:xfrm>
            <a:prstGeom prst="rect">
              <a:avLst/>
            </a:prstGeom>
            <a:noFill/>
            <a:ln w="12700">
              <a:noFill/>
              <a:miter lim="800000"/>
              <a:headEnd/>
              <a:tailEnd/>
            </a:ln>
            <a:effectLst/>
          </p:spPr>
          <p:txBody>
            <a:bodyPr wrap="none"/>
            <a:lstStyle/>
            <a:p>
              <a:endParaRPr lang="en-US"/>
            </a:p>
          </p:txBody>
        </p:sp>
        <p:sp>
          <p:nvSpPr>
            <p:cNvPr id="436236" name="Rectangle 12"/>
            <p:cNvSpPr>
              <a:spLocks noChangeArrowheads="1"/>
            </p:cNvSpPr>
            <p:nvPr/>
          </p:nvSpPr>
          <p:spPr bwMode="auto">
            <a:xfrm>
              <a:off x="3600" y="2928"/>
              <a:ext cx="912" cy="384"/>
            </a:xfrm>
            <a:prstGeom prst="rect">
              <a:avLst/>
            </a:prstGeom>
            <a:solidFill>
              <a:schemeClr val="folHlink"/>
            </a:solidFill>
            <a:ln w="28575">
              <a:solidFill>
                <a:schemeClr val="tx1"/>
              </a:solidFill>
              <a:miter lim="800000"/>
              <a:headEnd/>
              <a:tailEnd/>
            </a:ln>
            <a:effectLst/>
          </p:spPr>
          <p:txBody>
            <a:bodyPr wrap="none"/>
            <a:lstStyle/>
            <a:p>
              <a:pPr>
                <a:spcBef>
                  <a:spcPct val="0"/>
                </a:spcBef>
                <a:buClrTx/>
                <a:buFontTx/>
                <a:buNone/>
              </a:pPr>
              <a:r>
                <a:rPr lang="en-US">
                  <a:solidFill>
                    <a:schemeClr val="bg1"/>
                  </a:solidFill>
                </a:rPr>
                <a:t>Session</a:t>
              </a:r>
            </a:p>
            <a:p>
              <a:pPr>
                <a:spcBef>
                  <a:spcPct val="0"/>
                </a:spcBef>
                <a:buClrTx/>
                <a:buFontTx/>
                <a:buNone/>
              </a:pPr>
              <a:r>
                <a:rPr lang="en-US">
                  <a:solidFill>
                    <a:schemeClr val="bg1"/>
                  </a:solidFill>
                </a:rPr>
                <a:t>EJBs</a:t>
              </a:r>
            </a:p>
          </p:txBody>
        </p:sp>
        <p:sp>
          <p:nvSpPr>
            <p:cNvPr id="436237" name="Rectangle 13"/>
            <p:cNvSpPr>
              <a:spLocks noChangeArrowheads="1"/>
            </p:cNvSpPr>
            <p:nvPr/>
          </p:nvSpPr>
          <p:spPr bwMode="auto">
            <a:xfrm>
              <a:off x="3600" y="3384"/>
              <a:ext cx="912" cy="384"/>
            </a:xfrm>
            <a:prstGeom prst="rect">
              <a:avLst/>
            </a:prstGeom>
            <a:solidFill>
              <a:schemeClr val="folHlink"/>
            </a:solidFill>
            <a:ln w="28575">
              <a:solidFill>
                <a:schemeClr val="tx1"/>
              </a:solidFill>
              <a:miter lim="800000"/>
              <a:headEnd/>
              <a:tailEnd/>
            </a:ln>
            <a:effectLst/>
          </p:spPr>
          <p:txBody>
            <a:bodyPr wrap="none"/>
            <a:lstStyle/>
            <a:p>
              <a:pPr>
                <a:spcBef>
                  <a:spcPct val="0"/>
                </a:spcBef>
                <a:buClrTx/>
                <a:buFontTx/>
                <a:buNone/>
              </a:pPr>
              <a:r>
                <a:rPr lang="en-US">
                  <a:solidFill>
                    <a:schemeClr val="bg1"/>
                  </a:solidFill>
                </a:rPr>
                <a:t>Entity</a:t>
              </a:r>
            </a:p>
            <a:p>
              <a:pPr>
                <a:spcBef>
                  <a:spcPct val="0"/>
                </a:spcBef>
                <a:buClrTx/>
                <a:buFontTx/>
                <a:buNone/>
              </a:pPr>
              <a:r>
                <a:rPr lang="en-US">
                  <a:solidFill>
                    <a:schemeClr val="bg1"/>
                  </a:solidFill>
                </a:rPr>
                <a:t>EJBs</a:t>
              </a:r>
            </a:p>
          </p:txBody>
        </p:sp>
        <p:cxnSp>
          <p:nvCxnSpPr>
            <p:cNvPr id="436238" name="AutoShape 14"/>
            <p:cNvCxnSpPr>
              <a:cxnSpLocks noChangeShapeType="1"/>
            </p:cNvCxnSpPr>
            <p:nvPr/>
          </p:nvCxnSpPr>
          <p:spPr bwMode="auto">
            <a:xfrm>
              <a:off x="1785" y="3312"/>
              <a:ext cx="1719" cy="0"/>
            </a:xfrm>
            <a:prstGeom prst="straightConnector1">
              <a:avLst/>
            </a:prstGeom>
            <a:noFill/>
            <a:ln w="28575">
              <a:solidFill>
                <a:schemeClr val="tx1"/>
              </a:solidFill>
              <a:round/>
              <a:headEnd/>
              <a:tailEnd type="triangle" w="sm" len="sm"/>
            </a:ln>
            <a:effectLst/>
          </p:spPr>
        </p:cxnSp>
        <p:sp>
          <p:nvSpPr>
            <p:cNvPr id="436239" name="Line 15"/>
            <p:cNvSpPr>
              <a:spLocks noChangeShapeType="1"/>
            </p:cNvSpPr>
            <p:nvPr/>
          </p:nvSpPr>
          <p:spPr bwMode="auto">
            <a:xfrm>
              <a:off x="1776" y="2544"/>
              <a:ext cx="384"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36240" name="Rectangle 16"/>
            <p:cNvSpPr>
              <a:spLocks noChangeArrowheads="1"/>
            </p:cNvSpPr>
            <p:nvPr/>
          </p:nvSpPr>
          <p:spPr bwMode="auto">
            <a:xfrm>
              <a:off x="864" y="2688"/>
              <a:ext cx="912" cy="432"/>
            </a:xfrm>
            <a:prstGeom prst="rect">
              <a:avLst/>
            </a:prstGeom>
            <a:solidFill>
              <a:schemeClr val="bg1"/>
            </a:solidFill>
            <a:ln w="28575">
              <a:solidFill>
                <a:schemeClr val="tx1"/>
              </a:solidFill>
              <a:miter lim="800000"/>
              <a:headEnd/>
              <a:tailEnd/>
            </a:ln>
            <a:effectLst/>
          </p:spPr>
          <p:txBody>
            <a:bodyPr wrap="none"/>
            <a:lstStyle/>
            <a:p>
              <a:pPr>
                <a:spcBef>
                  <a:spcPct val="0"/>
                </a:spcBef>
                <a:buClrTx/>
                <a:buFontTx/>
                <a:buNone/>
              </a:pPr>
              <a:r>
                <a:rPr lang="en-US"/>
                <a:t>WebService</a:t>
              </a:r>
              <a:br>
                <a:rPr lang="en-US"/>
              </a:br>
              <a:r>
                <a:rPr lang="en-US"/>
                <a:t>Client</a:t>
              </a:r>
            </a:p>
          </p:txBody>
        </p:sp>
        <p:sp>
          <p:nvSpPr>
            <p:cNvPr id="436241" name="Line 17"/>
            <p:cNvSpPr>
              <a:spLocks noChangeShapeType="1"/>
            </p:cNvSpPr>
            <p:nvPr/>
          </p:nvSpPr>
          <p:spPr bwMode="auto">
            <a:xfrm>
              <a:off x="1776" y="2784"/>
              <a:ext cx="384" cy="0"/>
            </a:xfrm>
            <a:prstGeom prst="line">
              <a:avLst/>
            </a:prstGeom>
            <a:noFill/>
            <a:ln w="28575">
              <a:solidFill>
                <a:schemeClr val="tx1"/>
              </a:solidFill>
              <a:round/>
              <a:headEnd type="none" w="sm" len="sm"/>
              <a:tailEnd type="triangle" w="sm" len="sm"/>
            </a:ln>
            <a:effectLst/>
          </p:spPr>
          <p:txBody>
            <a:bodyPr/>
            <a:lstStyle/>
            <a:p>
              <a:endParaRPr 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a:t>Web Client</a:t>
            </a:r>
          </a:p>
        </p:txBody>
      </p:sp>
      <p:sp>
        <p:nvSpPr>
          <p:cNvPr id="438275" name="Rectangle 3"/>
          <p:cNvSpPr>
            <a:spLocks noGrp="1" noChangeArrowheads="1"/>
          </p:cNvSpPr>
          <p:nvPr>
            <p:ph idx="1"/>
          </p:nvPr>
        </p:nvSpPr>
        <p:spPr>
          <a:xfrm>
            <a:off x="609600" y="1447800"/>
            <a:ext cx="7918450" cy="1827213"/>
          </a:xfrm>
        </p:spPr>
        <p:txBody>
          <a:bodyPr>
            <a:normAutofit fontScale="92500" lnSpcReduction="10000"/>
          </a:bodyPr>
          <a:lstStyle/>
          <a:p>
            <a:pPr lvl="1"/>
            <a:r>
              <a:rPr lang="en-US" dirty="0"/>
              <a:t>A Web client interacts with </a:t>
            </a:r>
            <a:r>
              <a:rPr lang="en-US" dirty="0" err="1" smtClean="0"/>
              <a:t>JBoss</a:t>
            </a:r>
            <a:r>
              <a:rPr lang="en-US" dirty="0" smtClean="0"/>
              <a:t> AS Server </a:t>
            </a:r>
            <a:r>
              <a:rPr lang="en-US" dirty="0"/>
              <a:t>via HTTP using </a:t>
            </a:r>
            <a:r>
              <a:rPr lang="en-US" dirty="0" err="1"/>
              <a:t>servlets</a:t>
            </a:r>
            <a:r>
              <a:rPr lang="en-US" dirty="0"/>
              <a:t> or JSPs.</a:t>
            </a:r>
          </a:p>
          <a:p>
            <a:pPr lvl="1"/>
            <a:r>
              <a:rPr lang="en-US" dirty="0"/>
              <a:t>The types of Web clients include:</a:t>
            </a:r>
          </a:p>
          <a:p>
            <a:pPr lvl="2"/>
            <a:r>
              <a:rPr lang="en-US" dirty="0"/>
              <a:t>Browser</a:t>
            </a:r>
          </a:p>
          <a:p>
            <a:pPr lvl="2"/>
            <a:r>
              <a:rPr lang="en-US" dirty="0" err="1"/>
              <a:t>WebService</a:t>
            </a:r>
            <a:r>
              <a:rPr lang="en-US" dirty="0"/>
              <a:t> (SOAP over HTTP)</a:t>
            </a:r>
          </a:p>
        </p:txBody>
      </p:sp>
      <p:grpSp>
        <p:nvGrpSpPr>
          <p:cNvPr id="438289" name="Group 17"/>
          <p:cNvGrpSpPr>
            <a:grpSpLocks/>
          </p:cNvGrpSpPr>
          <p:nvPr/>
        </p:nvGrpSpPr>
        <p:grpSpPr bwMode="auto">
          <a:xfrm>
            <a:off x="2209800" y="4114800"/>
            <a:ext cx="5181600" cy="1676400"/>
            <a:chOff x="1392" y="2592"/>
            <a:chExt cx="3264" cy="1056"/>
          </a:xfrm>
        </p:grpSpPr>
        <p:sp>
          <p:nvSpPr>
            <p:cNvPr id="438276" name="Rectangle 4"/>
            <p:cNvSpPr>
              <a:spLocks noChangeArrowheads="1"/>
            </p:cNvSpPr>
            <p:nvPr/>
          </p:nvSpPr>
          <p:spPr bwMode="auto">
            <a:xfrm>
              <a:off x="2544" y="2592"/>
              <a:ext cx="2112" cy="1056"/>
            </a:xfrm>
            <a:prstGeom prst="rect">
              <a:avLst/>
            </a:prstGeom>
            <a:solidFill>
              <a:schemeClr val="accent2"/>
            </a:solidFill>
            <a:ln w="28575">
              <a:solidFill>
                <a:schemeClr val="tx1"/>
              </a:solidFill>
              <a:prstDash val="sysDot"/>
              <a:miter lim="800000"/>
              <a:headEnd/>
              <a:tailEnd/>
            </a:ln>
            <a:effectLst/>
          </p:spPr>
          <p:txBody>
            <a:bodyPr wrap="none"/>
            <a:lstStyle/>
            <a:p>
              <a:pPr algn="r">
                <a:spcBef>
                  <a:spcPct val="0"/>
                </a:spcBef>
                <a:buClrTx/>
                <a:buFontTx/>
                <a:buNone/>
              </a:pPr>
              <a:r>
                <a:rPr lang="en-US">
                  <a:solidFill>
                    <a:schemeClr val="bg1"/>
                  </a:solidFill>
                </a:rPr>
                <a:t>WebLogic</a:t>
              </a:r>
            </a:p>
            <a:p>
              <a:pPr algn="r">
                <a:spcBef>
                  <a:spcPct val="0"/>
                </a:spcBef>
                <a:buClrTx/>
                <a:buFontTx/>
                <a:buNone/>
              </a:pPr>
              <a:r>
                <a:rPr lang="en-US">
                  <a:solidFill>
                    <a:schemeClr val="bg1"/>
                  </a:solidFill>
                </a:rPr>
                <a:t>Server</a:t>
              </a:r>
            </a:p>
          </p:txBody>
        </p:sp>
        <p:sp>
          <p:nvSpPr>
            <p:cNvPr id="438277" name="Rectangle 5"/>
            <p:cNvSpPr>
              <a:spLocks noChangeArrowheads="1"/>
            </p:cNvSpPr>
            <p:nvPr/>
          </p:nvSpPr>
          <p:spPr bwMode="auto">
            <a:xfrm>
              <a:off x="2688" y="2640"/>
              <a:ext cx="1104" cy="960"/>
            </a:xfrm>
            <a:prstGeom prst="rect">
              <a:avLst/>
            </a:prstGeom>
            <a:solidFill>
              <a:schemeClr val="accent1"/>
            </a:solidFill>
            <a:ln w="28575">
              <a:solidFill>
                <a:schemeClr val="tx1"/>
              </a:solidFill>
              <a:prstDash val="sysDot"/>
              <a:miter lim="800000"/>
              <a:headEnd/>
              <a:tailEnd/>
            </a:ln>
            <a:effectLst/>
          </p:spPr>
          <p:txBody>
            <a:bodyPr wrap="none"/>
            <a:lstStyle/>
            <a:p>
              <a:pPr>
                <a:spcBef>
                  <a:spcPct val="0"/>
                </a:spcBef>
                <a:buClrTx/>
                <a:buFontTx/>
                <a:buNone/>
              </a:pPr>
              <a:r>
                <a:rPr lang="en-US"/>
                <a:t>Web container</a:t>
              </a:r>
            </a:p>
          </p:txBody>
        </p:sp>
        <p:sp>
          <p:nvSpPr>
            <p:cNvPr id="438279" name="Rectangle 7"/>
            <p:cNvSpPr>
              <a:spLocks noChangeArrowheads="1"/>
            </p:cNvSpPr>
            <p:nvPr/>
          </p:nvSpPr>
          <p:spPr bwMode="auto">
            <a:xfrm>
              <a:off x="3056" y="2640"/>
              <a:ext cx="368" cy="320"/>
            </a:xfrm>
            <a:prstGeom prst="rect">
              <a:avLst/>
            </a:prstGeom>
            <a:noFill/>
            <a:ln w="12700">
              <a:noFill/>
              <a:miter lim="800000"/>
              <a:headEnd/>
              <a:tailEnd/>
            </a:ln>
            <a:effectLst/>
          </p:spPr>
          <p:txBody>
            <a:bodyPr wrap="none"/>
            <a:lstStyle/>
            <a:p>
              <a:endParaRPr lang="en-US"/>
            </a:p>
          </p:txBody>
        </p:sp>
        <p:sp>
          <p:nvSpPr>
            <p:cNvPr id="438280" name="Rectangle 8"/>
            <p:cNvSpPr>
              <a:spLocks noChangeArrowheads="1"/>
            </p:cNvSpPr>
            <p:nvPr/>
          </p:nvSpPr>
          <p:spPr bwMode="auto">
            <a:xfrm>
              <a:off x="3424" y="2640"/>
              <a:ext cx="368" cy="320"/>
            </a:xfrm>
            <a:prstGeom prst="rect">
              <a:avLst/>
            </a:prstGeom>
            <a:noFill/>
            <a:ln w="12700">
              <a:noFill/>
              <a:miter lim="800000"/>
              <a:headEnd/>
              <a:tailEnd/>
            </a:ln>
            <a:effectLst/>
          </p:spPr>
          <p:txBody>
            <a:bodyPr wrap="none"/>
            <a:lstStyle/>
            <a:p>
              <a:endParaRPr lang="en-US"/>
            </a:p>
          </p:txBody>
        </p:sp>
        <p:sp>
          <p:nvSpPr>
            <p:cNvPr id="438281" name="Rectangle 9"/>
            <p:cNvSpPr>
              <a:spLocks noChangeArrowheads="1"/>
            </p:cNvSpPr>
            <p:nvPr/>
          </p:nvSpPr>
          <p:spPr bwMode="auto">
            <a:xfrm>
              <a:off x="3056" y="2640"/>
              <a:ext cx="368" cy="960"/>
            </a:xfrm>
            <a:prstGeom prst="rect">
              <a:avLst/>
            </a:prstGeom>
            <a:noFill/>
            <a:ln w="12700">
              <a:noFill/>
              <a:miter lim="800000"/>
              <a:headEnd/>
              <a:tailEnd/>
            </a:ln>
            <a:effectLst/>
          </p:spPr>
          <p:txBody>
            <a:bodyPr wrap="none"/>
            <a:lstStyle/>
            <a:p>
              <a:endParaRPr lang="en-US"/>
            </a:p>
          </p:txBody>
        </p:sp>
        <p:sp>
          <p:nvSpPr>
            <p:cNvPr id="438282" name="Rectangle 10"/>
            <p:cNvSpPr>
              <a:spLocks noChangeArrowheads="1"/>
            </p:cNvSpPr>
            <p:nvPr/>
          </p:nvSpPr>
          <p:spPr bwMode="auto">
            <a:xfrm>
              <a:off x="3424" y="2640"/>
              <a:ext cx="368" cy="320"/>
            </a:xfrm>
            <a:prstGeom prst="rect">
              <a:avLst/>
            </a:prstGeom>
            <a:noFill/>
            <a:ln w="12700">
              <a:noFill/>
              <a:miter lim="800000"/>
              <a:headEnd/>
              <a:tailEnd/>
            </a:ln>
            <a:effectLst/>
          </p:spPr>
          <p:txBody>
            <a:bodyPr wrap="none"/>
            <a:lstStyle/>
            <a:p>
              <a:endParaRPr lang="en-US"/>
            </a:p>
          </p:txBody>
        </p:sp>
        <p:sp>
          <p:nvSpPr>
            <p:cNvPr id="438283" name="Rectangle 11"/>
            <p:cNvSpPr>
              <a:spLocks noChangeArrowheads="1"/>
            </p:cNvSpPr>
            <p:nvPr/>
          </p:nvSpPr>
          <p:spPr bwMode="auto">
            <a:xfrm>
              <a:off x="2688" y="3280"/>
              <a:ext cx="368" cy="320"/>
            </a:xfrm>
            <a:prstGeom prst="rect">
              <a:avLst/>
            </a:prstGeom>
            <a:noFill/>
            <a:ln w="12700">
              <a:noFill/>
              <a:miter lim="800000"/>
              <a:headEnd/>
              <a:tailEnd/>
            </a:ln>
            <a:effectLst/>
          </p:spPr>
          <p:txBody>
            <a:bodyPr wrap="none"/>
            <a:lstStyle/>
            <a:p>
              <a:endParaRPr lang="en-US"/>
            </a:p>
          </p:txBody>
        </p:sp>
        <p:sp>
          <p:nvSpPr>
            <p:cNvPr id="438284" name="Rectangle 12"/>
            <p:cNvSpPr>
              <a:spLocks noChangeArrowheads="1"/>
            </p:cNvSpPr>
            <p:nvPr/>
          </p:nvSpPr>
          <p:spPr bwMode="auto">
            <a:xfrm>
              <a:off x="3424" y="3280"/>
              <a:ext cx="368" cy="320"/>
            </a:xfrm>
            <a:prstGeom prst="rect">
              <a:avLst/>
            </a:prstGeom>
            <a:noFill/>
            <a:ln w="12700">
              <a:noFill/>
              <a:miter lim="800000"/>
              <a:headEnd/>
              <a:tailEnd/>
            </a:ln>
            <a:effectLst/>
          </p:spPr>
          <p:txBody>
            <a:bodyPr wrap="none"/>
            <a:lstStyle/>
            <a:p>
              <a:endParaRPr lang="en-US"/>
            </a:p>
          </p:txBody>
        </p:sp>
        <p:sp>
          <p:nvSpPr>
            <p:cNvPr id="438285" name="Rectangle 13"/>
            <p:cNvSpPr>
              <a:spLocks noChangeArrowheads="1"/>
            </p:cNvSpPr>
            <p:nvPr/>
          </p:nvSpPr>
          <p:spPr bwMode="auto">
            <a:xfrm>
              <a:off x="2784" y="2928"/>
              <a:ext cx="912" cy="240"/>
            </a:xfrm>
            <a:prstGeom prst="rect">
              <a:avLst/>
            </a:prstGeom>
            <a:solidFill>
              <a:schemeClr val="folHlink"/>
            </a:solidFill>
            <a:ln w="28575">
              <a:solidFill>
                <a:schemeClr val="tx1"/>
              </a:solidFill>
              <a:miter lim="800000"/>
              <a:headEnd/>
              <a:tailEnd/>
            </a:ln>
            <a:effectLst/>
          </p:spPr>
          <p:txBody>
            <a:bodyPr wrap="none"/>
            <a:lstStyle/>
            <a:p>
              <a:pPr>
                <a:spcBef>
                  <a:spcPct val="0"/>
                </a:spcBef>
                <a:buClrTx/>
                <a:buFontTx/>
                <a:buNone/>
              </a:pPr>
              <a:r>
                <a:rPr lang="en-US">
                  <a:solidFill>
                    <a:schemeClr val="bg1"/>
                  </a:solidFill>
                </a:rPr>
                <a:t>Servlets</a:t>
              </a:r>
            </a:p>
          </p:txBody>
        </p:sp>
        <p:sp>
          <p:nvSpPr>
            <p:cNvPr id="438286" name="Rectangle 14"/>
            <p:cNvSpPr>
              <a:spLocks noChangeArrowheads="1"/>
            </p:cNvSpPr>
            <p:nvPr/>
          </p:nvSpPr>
          <p:spPr bwMode="auto">
            <a:xfrm>
              <a:off x="2784" y="3264"/>
              <a:ext cx="912" cy="240"/>
            </a:xfrm>
            <a:prstGeom prst="rect">
              <a:avLst/>
            </a:prstGeom>
            <a:solidFill>
              <a:schemeClr val="folHlink"/>
            </a:solidFill>
            <a:ln w="28575">
              <a:solidFill>
                <a:schemeClr val="tx1"/>
              </a:solidFill>
              <a:miter lim="800000"/>
              <a:headEnd/>
              <a:tailEnd/>
            </a:ln>
            <a:effectLst/>
          </p:spPr>
          <p:txBody>
            <a:bodyPr wrap="none"/>
            <a:lstStyle/>
            <a:p>
              <a:pPr>
                <a:spcBef>
                  <a:spcPct val="0"/>
                </a:spcBef>
                <a:buClrTx/>
                <a:buFontTx/>
                <a:buNone/>
              </a:pPr>
              <a:r>
                <a:rPr lang="en-US">
                  <a:solidFill>
                    <a:schemeClr val="bg1"/>
                  </a:solidFill>
                </a:rPr>
                <a:t>JSPs</a:t>
              </a:r>
            </a:p>
          </p:txBody>
        </p:sp>
        <p:sp>
          <p:nvSpPr>
            <p:cNvPr id="438287" name="Rectangle 15"/>
            <p:cNvSpPr>
              <a:spLocks noChangeArrowheads="1"/>
            </p:cNvSpPr>
            <p:nvPr/>
          </p:nvSpPr>
          <p:spPr bwMode="auto">
            <a:xfrm>
              <a:off x="1392" y="2946"/>
              <a:ext cx="912" cy="352"/>
            </a:xfrm>
            <a:prstGeom prst="rect">
              <a:avLst/>
            </a:prstGeom>
            <a:solidFill>
              <a:schemeClr val="folHlink"/>
            </a:solidFill>
            <a:ln w="28575">
              <a:solidFill>
                <a:schemeClr val="tx1"/>
              </a:solidFill>
              <a:miter lim="800000"/>
              <a:headEnd/>
              <a:tailEnd/>
            </a:ln>
            <a:effectLst/>
          </p:spPr>
          <p:txBody>
            <a:bodyPr wrap="none" lIns="0" tIns="0" rIns="0" bIns="0"/>
            <a:lstStyle/>
            <a:p>
              <a:pPr>
                <a:spcBef>
                  <a:spcPct val="0"/>
                </a:spcBef>
                <a:buClrTx/>
                <a:buFontTx/>
                <a:buNone/>
              </a:pPr>
              <a:r>
                <a:rPr lang="en-US">
                  <a:solidFill>
                    <a:schemeClr val="bg1"/>
                  </a:solidFill>
                </a:rPr>
                <a:t>Web client</a:t>
              </a:r>
            </a:p>
            <a:p>
              <a:pPr>
                <a:spcBef>
                  <a:spcPct val="0"/>
                </a:spcBef>
                <a:buClrTx/>
                <a:buFontTx/>
                <a:buNone/>
              </a:pPr>
              <a:r>
                <a:rPr lang="en-US">
                  <a:solidFill>
                    <a:schemeClr val="bg1"/>
                  </a:solidFill>
                </a:rPr>
                <a:t>HTML/XML</a:t>
              </a:r>
            </a:p>
          </p:txBody>
        </p:sp>
        <p:cxnSp>
          <p:nvCxnSpPr>
            <p:cNvPr id="438288" name="AutoShape 16"/>
            <p:cNvCxnSpPr>
              <a:cxnSpLocks noChangeShapeType="1"/>
              <a:stCxn id="438287" idx="3"/>
            </p:cNvCxnSpPr>
            <p:nvPr/>
          </p:nvCxnSpPr>
          <p:spPr bwMode="auto">
            <a:xfrm flipV="1">
              <a:off x="2313" y="3120"/>
              <a:ext cx="375" cy="2"/>
            </a:xfrm>
            <a:prstGeom prst="straightConnector1">
              <a:avLst/>
            </a:prstGeom>
            <a:noFill/>
            <a:ln w="28575">
              <a:solidFill>
                <a:schemeClr val="tx1"/>
              </a:solidFill>
              <a:round/>
              <a:headEnd/>
              <a:tailEnd type="triangle" w="sm" len="sm"/>
            </a:ln>
            <a:effectLst/>
          </p:spPr>
        </p:cxn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t>Proxy Server</a:t>
            </a:r>
          </a:p>
        </p:txBody>
      </p:sp>
      <p:sp>
        <p:nvSpPr>
          <p:cNvPr id="440323" name="Rectangle 3"/>
          <p:cNvSpPr>
            <a:spLocks noGrp="1" noChangeArrowheads="1"/>
          </p:cNvSpPr>
          <p:nvPr>
            <p:ph idx="1"/>
          </p:nvPr>
        </p:nvSpPr>
        <p:spPr>
          <a:xfrm>
            <a:off x="609600" y="1447800"/>
            <a:ext cx="3962400" cy="3106738"/>
          </a:xfrm>
        </p:spPr>
        <p:txBody>
          <a:bodyPr/>
          <a:lstStyle/>
          <a:p>
            <a:pPr lvl="1"/>
            <a:r>
              <a:rPr lang="en-US"/>
              <a:t>The proxy server:</a:t>
            </a:r>
          </a:p>
          <a:p>
            <a:pPr lvl="2"/>
            <a:r>
              <a:rPr lang="en-US"/>
              <a:t>Forwards requests to other machines</a:t>
            </a:r>
          </a:p>
          <a:p>
            <a:pPr lvl="2"/>
            <a:r>
              <a:rPr lang="en-US"/>
              <a:t>Can be used as a level of indirection and security</a:t>
            </a:r>
          </a:p>
          <a:p>
            <a:pPr lvl="2"/>
            <a:r>
              <a:rPr lang="en-US"/>
              <a:t>Can be used to load-balance a system</a:t>
            </a:r>
          </a:p>
          <a:p>
            <a:pPr lvl="1"/>
            <a:r>
              <a:rPr lang="en-US"/>
              <a:t>A reverse proxy is a Web page cache.</a:t>
            </a:r>
          </a:p>
        </p:txBody>
      </p:sp>
      <p:grpSp>
        <p:nvGrpSpPr>
          <p:cNvPr id="440368" name="Group 48"/>
          <p:cNvGrpSpPr>
            <a:grpSpLocks/>
          </p:cNvGrpSpPr>
          <p:nvPr/>
        </p:nvGrpSpPr>
        <p:grpSpPr bwMode="auto">
          <a:xfrm>
            <a:off x="4572000" y="2133600"/>
            <a:ext cx="3886200" cy="3124200"/>
            <a:chOff x="2880" y="1344"/>
            <a:chExt cx="2448" cy="1968"/>
          </a:xfrm>
        </p:grpSpPr>
        <p:sp>
          <p:nvSpPr>
            <p:cNvPr id="440357" name="Rectangle 37"/>
            <p:cNvSpPr>
              <a:spLocks noChangeArrowheads="1"/>
            </p:cNvSpPr>
            <p:nvPr/>
          </p:nvSpPr>
          <p:spPr bwMode="auto">
            <a:xfrm>
              <a:off x="3744" y="1344"/>
              <a:ext cx="672" cy="1968"/>
            </a:xfrm>
            <a:prstGeom prst="rect">
              <a:avLst/>
            </a:prstGeom>
            <a:solidFill>
              <a:schemeClr val="accent2"/>
            </a:solidFill>
            <a:ln w="28575">
              <a:solidFill>
                <a:schemeClr val="tx1"/>
              </a:solidFill>
              <a:miter lim="800000"/>
              <a:headEnd/>
              <a:tailEnd/>
            </a:ln>
            <a:effectLst/>
          </p:spPr>
          <p:txBody>
            <a:bodyPr wrap="none" anchor="ctr"/>
            <a:lstStyle/>
            <a:p>
              <a:pPr>
                <a:spcBef>
                  <a:spcPct val="0"/>
                </a:spcBef>
                <a:buClrTx/>
                <a:buFontTx/>
                <a:buNone/>
              </a:pPr>
              <a:r>
                <a:rPr lang="en-US">
                  <a:solidFill>
                    <a:schemeClr val="bg1"/>
                  </a:solidFill>
                </a:rPr>
                <a:t>Proxy</a:t>
              </a:r>
            </a:p>
            <a:p>
              <a:pPr>
                <a:spcBef>
                  <a:spcPct val="0"/>
                </a:spcBef>
                <a:buClrTx/>
                <a:buFontTx/>
                <a:buNone/>
              </a:pPr>
              <a:r>
                <a:rPr lang="en-US">
                  <a:solidFill>
                    <a:schemeClr val="bg1"/>
                  </a:solidFill>
                </a:rPr>
                <a:t>server</a:t>
              </a:r>
            </a:p>
          </p:txBody>
        </p:sp>
        <p:sp>
          <p:nvSpPr>
            <p:cNvPr id="440324" name="Rectangle 4"/>
            <p:cNvSpPr>
              <a:spLocks noChangeArrowheads="1"/>
            </p:cNvSpPr>
            <p:nvPr/>
          </p:nvSpPr>
          <p:spPr bwMode="auto">
            <a:xfrm>
              <a:off x="2880" y="2112"/>
              <a:ext cx="624" cy="432"/>
            </a:xfrm>
            <a:prstGeom prst="rect">
              <a:avLst/>
            </a:prstGeom>
            <a:solidFill>
              <a:schemeClr val="accent1"/>
            </a:solidFill>
            <a:ln w="28575">
              <a:solidFill>
                <a:schemeClr val="tx1"/>
              </a:solidFill>
              <a:prstDash val="sysDot"/>
              <a:miter lim="800000"/>
              <a:headEnd/>
              <a:tailEnd/>
            </a:ln>
            <a:effectLst/>
          </p:spPr>
          <p:txBody>
            <a:bodyPr wrap="none" anchor="ctr"/>
            <a:lstStyle/>
            <a:p>
              <a:pPr>
                <a:spcBef>
                  <a:spcPct val="0"/>
                </a:spcBef>
                <a:buClrTx/>
                <a:buFontTx/>
                <a:buNone/>
              </a:pPr>
              <a:r>
                <a:rPr lang="en-US"/>
                <a:t>Client</a:t>
              </a:r>
            </a:p>
          </p:txBody>
        </p:sp>
        <p:cxnSp>
          <p:nvCxnSpPr>
            <p:cNvPr id="440325" name="AutoShape 5"/>
            <p:cNvCxnSpPr>
              <a:cxnSpLocks noChangeShapeType="1"/>
              <a:stCxn id="440324" idx="3"/>
              <a:endCxn id="440364" idx="1"/>
            </p:cNvCxnSpPr>
            <p:nvPr/>
          </p:nvCxnSpPr>
          <p:spPr bwMode="auto">
            <a:xfrm>
              <a:off x="3513" y="2328"/>
              <a:ext cx="231" cy="0"/>
            </a:xfrm>
            <a:prstGeom prst="straightConnector1">
              <a:avLst/>
            </a:prstGeom>
            <a:noFill/>
            <a:ln w="28575">
              <a:solidFill>
                <a:schemeClr val="tx1"/>
              </a:solidFill>
              <a:round/>
              <a:headEnd/>
              <a:tailEnd type="triangle" w="sm" len="sm"/>
            </a:ln>
            <a:effectLst/>
          </p:spPr>
        </p:cxnSp>
        <p:sp>
          <p:nvSpPr>
            <p:cNvPr id="440326" name="Rectangle 6"/>
            <p:cNvSpPr>
              <a:spLocks noChangeArrowheads="1"/>
            </p:cNvSpPr>
            <p:nvPr/>
          </p:nvSpPr>
          <p:spPr bwMode="auto">
            <a:xfrm>
              <a:off x="4656" y="1344"/>
              <a:ext cx="672" cy="432"/>
            </a:xfrm>
            <a:prstGeom prst="rect">
              <a:avLst/>
            </a:prstGeom>
            <a:solidFill>
              <a:schemeClr val="folHlink"/>
            </a:solidFill>
            <a:ln w="28575">
              <a:solidFill>
                <a:schemeClr val="tx1"/>
              </a:solidFill>
              <a:prstDash val="sysDot"/>
              <a:miter lim="800000"/>
              <a:headEnd/>
              <a:tailEnd/>
            </a:ln>
            <a:effectLst/>
          </p:spPr>
          <p:txBody>
            <a:bodyPr wrap="none" anchor="ctr"/>
            <a:lstStyle/>
            <a:p>
              <a:pPr>
                <a:spcBef>
                  <a:spcPct val="0"/>
                </a:spcBef>
                <a:buClrTx/>
                <a:buFontTx/>
                <a:buNone/>
              </a:pPr>
              <a:r>
                <a:rPr lang="en-US">
                  <a:solidFill>
                    <a:schemeClr val="bg1"/>
                  </a:solidFill>
                </a:rPr>
                <a:t>Server</a:t>
              </a:r>
            </a:p>
            <a:p>
              <a:pPr>
                <a:spcBef>
                  <a:spcPct val="0"/>
                </a:spcBef>
                <a:buClrTx/>
                <a:buFontTx/>
                <a:buNone/>
              </a:pPr>
              <a:r>
                <a:rPr lang="en-US">
                  <a:solidFill>
                    <a:schemeClr val="bg1"/>
                  </a:solidFill>
                </a:rPr>
                <a:t>A</a:t>
              </a:r>
            </a:p>
          </p:txBody>
        </p:sp>
        <p:sp>
          <p:nvSpPr>
            <p:cNvPr id="440327" name="Rectangle 7"/>
            <p:cNvSpPr>
              <a:spLocks noChangeArrowheads="1"/>
            </p:cNvSpPr>
            <p:nvPr/>
          </p:nvSpPr>
          <p:spPr bwMode="auto">
            <a:xfrm>
              <a:off x="4656" y="1344"/>
              <a:ext cx="224" cy="144"/>
            </a:xfrm>
            <a:prstGeom prst="rect">
              <a:avLst/>
            </a:prstGeom>
            <a:noFill/>
            <a:ln w="12700">
              <a:noFill/>
              <a:miter lim="800000"/>
              <a:headEnd/>
              <a:tailEnd/>
            </a:ln>
            <a:effectLst/>
          </p:spPr>
          <p:txBody>
            <a:bodyPr wrap="none" anchor="ctr"/>
            <a:lstStyle/>
            <a:p>
              <a:endParaRPr lang="en-US"/>
            </a:p>
          </p:txBody>
        </p:sp>
        <p:sp>
          <p:nvSpPr>
            <p:cNvPr id="440328" name="Rectangle 8"/>
            <p:cNvSpPr>
              <a:spLocks noChangeArrowheads="1"/>
            </p:cNvSpPr>
            <p:nvPr/>
          </p:nvSpPr>
          <p:spPr bwMode="auto">
            <a:xfrm>
              <a:off x="4880" y="1344"/>
              <a:ext cx="224" cy="144"/>
            </a:xfrm>
            <a:prstGeom prst="rect">
              <a:avLst/>
            </a:prstGeom>
            <a:noFill/>
            <a:ln w="12700">
              <a:noFill/>
              <a:miter lim="800000"/>
              <a:headEnd/>
              <a:tailEnd/>
            </a:ln>
            <a:effectLst/>
          </p:spPr>
          <p:txBody>
            <a:bodyPr wrap="none" anchor="ctr"/>
            <a:lstStyle/>
            <a:p>
              <a:endParaRPr lang="en-US"/>
            </a:p>
          </p:txBody>
        </p:sp>
        <p:sp>
          <p:nvSpPr>
            <p:cNvPr id="440329" name="Rectangle 9"/>
            <p:cNvSpPr>
              <a:spLocks noChangeArrowheads="1"/>
            </p:cNvSpPr>
            <p:nvPr/>
          </p:nvSpPr>
          <p:spPr bwMode="auto">
            <a:xfrm>
              <a:off x="5104" y="1344"/>
              <a:ext cx="224" cy="144"/>
            </a:xfrm>
            <a:prstGeom prst="rect">
              <a:avLst/>
            </a:prstGeom>
            <a:noFill/>
            <a:ln w="12700">
              <a:noFill/>
              <a:miter lim="800000"/>
              <a:headEnd/>
              <a:tailEnd/>
            </a:ln>
            <a:effectLst/>
          </p:spPr>
          <p:txBody>
            <a:bodyPr wrap="none" anchor="ctr"/>
            <a:lstStyle/>
            <a:p>
              <a:endParaRPr lang="en-US"/>
            </a:p>
          </p:txBody>
        </p:sp>
        <p:sp>
          <p:nvSpPr>
            <p:cNvPr id="440330" name="Rectangle 10"/>
            <p:cNvSpPr>
              <a:spLocks noChangeArrowheads="1"/>
            </p:cNvSpPr>
            <p:nvPr/>
          </p:nvSpPr>
          <p:spPr bwMode="auto">
            <a:xfrm>
              <a:off x="4656" y="1344"/>
              <a:ext cx="224" cy="144"/>
            </a:xfrm>
            <a:prstGeom prst="rect">
              <a:avLst/>
            </a:prstGeom>
            <a:noFill/>
            <a:ln w="12700">
              <a:noFill/>
              <a:miter lim="800000"/>
              <a:headEnd/>
              <a:tailEnd/>
            </a:ln>
            <a:effectLst/>
          </p:spPr>
          <p:txBody>
            <a:bodyPr wrap="none" anchor="ctr"/>
            <a:lstStyle/>
            <a:p>
              <a:endParaRPr lang="en-US"/>
            </a:p>
          </p:txBody>
        </p:sp>
        <p:sp>
          <p:nvSpPr>
            <p:cNvPr id="440331" name="Rectangle 11"/>
            <p:cNvSpPr>
              <a:spLocks noChangeArrowheads="1"/>
            </p:cNvSpPr>
            <p:nvPr/>
          </p:nvSpPr>
          <p:spPr bwMode="auto">
            <a:xfrm>
              <a:off x="4880" y="1344"/>
              <a:ext cx="224" cy="432"/>
            </a:xfrm>
            <a:prstGeom prst="rect">
              <a:avLst/>
            </a:prstGeom>
            <a:noFill/>
            <a:ln w="12700">
              <a:noFill/>
              <a:miter lim="800000"/>
              <a:headEnd/>
              <a:tailEnd/>
            </a:ln>
            <a:effectLst/>
          </p:spPr>
          <p:txBody>
            <a:bodyPr wrap="none" anchor="ctr"/>
            <a:lstStyle/>
            <a:p>
              <a:endParaRPr lang="en-US"/>
            </a:p>
          </p:txBody>
        </p:sp>
        <p:sp>
          <p:nvSpPr>
            <p:cNvPr id="440332" name="Rectangle 12"/>
            <p:cNvSpPr>
              <a:spLocks noChangeArrowheads="1"/>
            </p:cNvSpPr>
            <p:nvPr/>
          </p:nvSpPr>
          <p:spPr bwMode="auto">
            <a:xfrm>
              <a:off x="5104" y="1344"/>
              <a:ext cx="224" cy="144"/>
            </a:xfrm>
            <a:prstGeom prst="rect">
              <a:avLst/>
            </a:prstGeom>
            <a:noFill/>
            <a:ln w="12700">
              <a:noFill/>
              <a:miter lim="800000"/>
              <a:headEnd/>
              <a:tailEnd/>
            </a:ln>
            <a:effectLst/>
          </p:spPr>
          <p:txBody>
            <a:bodyPr wrap="none" anchor="ctr"/>
            <a:lstStyle/>
            <a:p>
              <a:endParaRPr lang="en-US"/>
            </a:p>
          </p:txBody>
        </p:sp>
        <p:sp>
          <p:nvSpPr>
            <p:cNvPr id="440333" name="Rectangle 13"/>
            <p:cNvSpPr>
              <a:spLocks noChangeArrowheads="1"/>
            </p:cNvSpPr>
            <p:nvPr/>
          </p:nvSpPr>
          <p:spPr bwMode="auto">
            <a:xfrm>
              <a:off x="4656" y="1632"/>
              <a:ext cx="224" cy="144"/>
            </a:xfrm>
            <a:prstGeom prst="rect">
              <a:avLst/>
            </a:prstGeom>
            <a:noFill/>
            <a:ln w="12700">
              <a:noFill/>
              <a:miter lim="800000"/>
              <a:headEnd/>
              <a:tailEnd/>
            </a:ln>
            <a:effectLst/>
          </p:spPr>
          <p:txBody>
            <a:bodyPr wrap="none" anchor="ctr"/>
            <a:lstStyle/>
            <a:p>
              <a:endParaRPr lang="en-US"/>
            </a:p>
          </p:txBody>
        </p:sp>
        <p:sp>
          <p:nvSpPr>
            <p:cNvPr id="440334" name="Rectangle 14"/>
            <p:cNvSpPr>
              <a:spLocks noChangeArrowheads="1"/>
            </p:cNvSpPr>
            <p:nvPr/>
          </p:nvSpPr>
          <p:spPr bwMode="auto">
            <a:xfrm>
              <a:off x="4656" y="1488"/>
              <a:ext cx="672" cy="144"/>
            </a:xfrm>
            <a:prstGeom prst="rect">
              <a:avLst/>
            </a:prstGeom>
            <a:noFill/>
            <a:ln w="12700">
              <a:noFill/>
              <a:miter lim="800000"/>
              <a:headEnd/>
              <a:tailEnd/>
            </a:ln>
            <a:effectLst/>
          </p:spPr>
          <p:txBody>
            <a:bodyPr wrap="none" anchor="ctr"/>
            <a:lstStyle/>
            <a:p>
              <a:endParaRPr lang="en-US"/>
            </a:p>
          </p:txBody>
        </p:sp>
        <p:sp>
          <p:nvSpPr>
            <p:cNvPr id="440335" name="Rectangle 15"/>
            <p:cNvSpPr>
              <a:spLocks noChangeArrowheads="1"/>
            </p:cNvSpPr>
            <p:nvPr/>
          </p:nvSpPr>
          <p:spPr bwMode="auto">
            <a:xfrm>
              <a:off x="5104" y="1632"/>
              <a:ext cx="224" cy="144"/>
            </a:xfrm>
            <a:prstGeom prst="rect">
              <a:avLst/>
            </a:prstGeom>
            <a:noFill/>
            <a:ln w="12700">
              <a:noFill/>
              <a:miter lim="800000"/>
              <a:headEnd/>
              <a:tailEnd/>
            </a:ln>
            <a:effectLst/>
          </p:spPr>
          <p:txBody>
            <a:bodyPr wrap="none" anchor="ctr"/>
            <a:lstStyle/>
            <a:p>
              <a:endParaRPr lang="en-US"/>
            </a:p>
          </p:txBody>
        </p:sp>
        <p:sp>
          <p:nvSpPr>
            <p:cNvPr id="440336" name="Rectangle 16"/>
            <p:cNvSpPr>
              <a:spLocks noChangeArrowheads="1"/>
            </p:cNvSpPr>
            <p:nvPr/>
          </p:nvSpPr>
          <p:spPr bwMode="auto">
            <a:xfrm>
              <a:off x="4656" y="2832"/>
              <a:ext cx="672" cy="432"/>
            </a:xfrm>
            <a:prstGeom prst="rect">
              <a:avLst/>
            </a:prstGeom>
            <a:solidFill>
              <a:schemeClr val="folHlink"/>
            </a:solidFill>
            <a:ln w="28575">
              <a:solidFill>
                <a:schemeClr val="tx1"/>
              </a:solidFill>
              <a:prstDash val="sysDot"/>
              <a:miter lim="800000"/>
              <a:headEnd/>
              <a:tailEnd/>
            </a:ln>
            <a:effectLst/>
          </p:spPr>
          <p:txBody>
            <a:bodyPr wrap="none" anchor="ctr"/>
            <a:lstStyle/>
            <a:p>
              <a:pPr>
                <a:spcBef>
                  <a:spcPct val="0"/>
                </a:spcBef>
                <a:buClrTx/>
                <a:buFontTx/>
                <a:buNone/>
              </a:pPr>
              <a:r>
                <a:rPr lang="en-US">
                  <a:solidFill>
                    <a:schemeClr val="bg1"/>
                  </a:solidFill>
                </a:rPr>
                <a:t>Server</a:t>
              </a:r>
            </a:p>
            <a:p>
              <a:pPr>
                <a:spcBef>
                  <a:spcPct val="0"/>
                </a:spcBef>
                <a:buClrTx/>
                <a:buFontTx/>
                <a:buNone/>
              </a:pPr>
              <a:r>
                <a:rPr lang="en-US">
                  <a:solidFill>
                    <a:schemeClr val="bg1"/>
                  </a:solidFill>
                </a:rPr>
                <a:t>C</a:t>
              </a:r>
            </a:p>
          </p:txBody>
        </p:sp>
        <p:sp>
          <p:nvSpPr>
            <p:cNvPr id="440337" name="Rectangle 17"/>
            <p:cNvSpPr>
              <a:spLocks noChangeArrowheads="1"/>
            </p:cNvSpPr>
            <p:nvPr/>
          </p:nvSpPr>
          <p:spPr bwMode="auto">
            <a:xfrm>
              <a:off x="4656" y="2832"/>
              <a:ext cx="224" cy="144"/>
            </a:xfrm>
            <a:prstGeom prst="rect">
              <a:avLst/>
            </a:prstGeom>
            <a:noFill/>
            <a:ln w="12700">
              <a:noFill/>
              <a:miter lim="800000"/>
              <a:headEnd/>
              <a:tailEnd/>
            </a:ln>
            <a:effectLst/>
          </p:spPr>
          <p:txBody>
            <a:bodyPr wrap="none" anchor="ctr"/>
            <a:lstStyle/>
            <a:p>
              <a:endParaRPr lang="en-US"/>
            </a:p>
          </p:txBody>
        </p:sp>
        <p:sp>
          <p:nvSpPr>
            <p:cNvPr id="440338" name="Rectangle 18"/>
            <p:cNvSpPr>
              <a:spLocks noChangeArrowheads="1"/>
            </p:cNvSpPr>
            <p:nvPr/>
          </p:nvSpPr>
          <p:spPr bwMode="auto">
            <a:xfrm>
              <a:off x="4880" y="2832"/>
              <a:ext cx="224" cy="144"/>
            </a:xfrm>
            <a:prstGeom prst="rect">
              <a:avLst/>
            </a:prstGeom>
            <a:noFill/>
            <a:ln w="12700">
              <a:noFill/>
              <a:miter lim="800000"/>
              <a:headEnd/>
              <a:tailEnd/>
            </a:ln>
            <a:effectLst/>
          </p:spPr>
          <p:txBody>
            <a:bodyPr wrap="none" anchor="ctr"/>
            <a:lstStyle/>
            <a:p>
              <a:endParaRPr lang="en-US"/>
            </a:p>
          </p:txBody>
        </p:sp>
        <p:sp>
          <p:nvSpPr>
            <p:cNvPr id="440339" name="Rectangle 19"/>
            <p:cNvSpPr>
              <a:spLocks noChangeArrowheads="1"/>
            </p:cNvSpPr>
            <p:nvPr/>
          </p:nvSpPr>
          <p:spPr bwMode="auto">
            <a:xfrm>
              <a:off x="5104" y="2832"/>
              <a:ext cx="224" cy="144"/>
            </a:xfrm>
            <a:prstGeom prst="rect">
              <a:avLst/>
            </a:prstGeom>
            <a:noFill/>
            <a:ln w="12700">
              <a:noFill/>
              <a:miter lim="800000"/>
              <a:headEnd/>
              <a:tailEnd/>
            </a:ln>
            <a:effectLst/>
          </p:spPr>
          <p:txBody>
            <a:bodyPr wrap="none" anchor="ctr"/>
            <a:lstStyle/>
            <a:p>
              <a:endParaRPr lang="en-US"/>
            </a:p>
          </p:txBody>
        </p:sp>
        <p:sp>
          <p:nvSpPr>
            <p:cNvPr id="440340" name="Rectangle 20"/>
            <p:cNvSpPr>
              <a:spLocks noChangeArrowheads="1"/>
            </p:cNvSpPr>
            <p:nvPr/>
          </p:nvSpPr>
          <p:spPr bwMode="auto">
            <a:xfrm>
              <a:off x="4656" y="2832"/>
              <a:ext cx="224" cy="144"/>
            </a:xfrm>
            <a:prstGeom prst="rect">
              <a:avLst/>
            </a:prstGeom>
            <a:noFill/>
            <a:ln w="12700">
              <a:noFill/>
              <a:miter lim="800000"/>
              <a:headEnd/>
              <a:tailEnd/>
            </a:ln>
            <a:effectLst/>
          </p:spPr>
          <p:txBody>
            <a:bodyPr wrap="none" anchor="ctr"/>
            <a:lstStyle/>
            <a:p>
              <a:endParaRPr lang="en-US"/>
            </a:p>
          </p:txBody>
        </p:sp>
        <p:sp>
          <p:nvSpPr>
            <p:cNvPr id="440341" name="Rectangle 21"/>
            <p:cNvSpPr>
              <a:spLocks noChangeArrowheads="1"/>
            </p:cNvSpPr>
            <p:nvPr/>
          </p:nvSpPr>
          <p:spPr bwMode="auto">
            <a:xfrm>
              <a:off x="4880" y="2832"/>
              <a:ext cx="224" cy="432"/>
            </a:xfrm>
            <a:prstGeom prst="rect">
              <a:avLst/>
            </a:prstGeom>
            <a:noFill/>
            <a:ln w="12700">
              <a:noFill/>
              <a:miter lim="800000"/>
              <a:headEnd/>
              <a:tailEnd/>
            </a:ln>
            <a:effectLst/>
          </p:spPr>
          <p:txBody>
            <a:bodyPr wrap="none" anchor="ctr"/>
            <a:lstStyle/>
            <a:p>
              <a:endParaRPr lang="en-US"/>
            </a:p>
          </p:txBody>
        </p:sp>
        <p:sp>
          <p:nvSpPr>
            <p:cNvPr id="440342" name="Rectangle 22"/>
            <p:cNvSpPr>
              <a:spLocks noChangeArrowheads="1"/>
            </p:cNvSpPr>
            <p:nvPr/>
          </p:nvSpPr>
          <p:spPr bwMode="auto">
            <a:xfrm>
              <a:off x="5104" y="2832"/>
              <a:ext cx="224" cy="144"/>
            </a:xfrm>
            <a:prstGeom prst="rect">
              <a:avLst/>
            </a:prstGeom>
            <a:noFill/>
            <a:ln w="12700">
              <a:noFill/>
              <a:miter lim="800000"/>
              <a:headEnd/>
              <a:tailEnd/>
            </a:ln>
            <a:effectLst/>
          </p:spPr>
          <p:txBody>
            <a:bodyPr wrap="none" anchor="ctr"/>
            <a:lstStyle/>
            <a:p>
              <a:endParaRPr lang="en-US"/>
            </a:p>
          </p:txBody>
        </p:sp>
        <p:sp>
          <p:nvSpPr>
            <p:cNvPr id="440343" name="Rectangle 23"/>
            <p:cNvSpPr>
              <a:spLocks noChangeArrowheads="1"/>
            </p:cNvSpPr>
            <p:nvPr/>
          </p:nvSpPr>
          <p:spPr bwMode="auto">
            <a:xfrm>
              <a:off x="4656" y="3120"/>
              <a:ext cx="224" cy="144"/>
            </a:xfrm>
            <a:prstGeom prst="rect">
              <a:avLst/>
            </a:prstGeom>
            <a:noFill/>
            <a:ln w="12700">
              <a:noFill/>
              <a:miter lim="800000"/>
              <a:headEnd/>
              <a:tailEnd/>
            </a:ln>
            <a:effectLst/>
          </p:spPr>
          <p:txBody>
            <a:bodyPr wrap="none" anchor="ctr"/>
            <a:lstStyle/>
            <a:p>
              <a:endParaRPr lang="en-US"/>
            </a:p>
          </p:txBody>
        </p:sp>
        <p:sp>
          <p:nvSpPr>
            <p:cNvPr id="440344" name="Rectangle 24"/>
            <p:cNvSpPr>
              <a:spLocks noChangeArrowheads="1"/>
            </p:cNvSpPr>
            <p:nvPr/>
          </p:nvSpPr>
          <p:spPr bwMode="auto">
            <a:xfrm>
              <a:off x="4656" y="2976"/>
              <a:ext cx="672" cy="144"/>
            </a:xfrm>
            <a:prstGeom prst="rect">
              <a:avLst/>
            </a:prstGeom>
            <a:noFill/>
            <a:ln w="12700">
              <a:noFill/>
              <a:miter lim="800000"/>
              <a:headEnd/>
              <a:tailEnd/>
            </a:ln>
            <a:effectLst/>
          </p:spPr>
          <p:txBody>
            <a:bodyPr wrap="none" anchor="ctr"/>
            <a:lstStyle/>
            <a:p>
              <a:endParaRPr lang="en-US"/>
            </a:p>
          </p:txBody>
        </p:sp>
        <p:sp>
          <p:nvSpPr>
            <p:cNvPr id="440345" name="Rectangle 25"/>
            <p:cNvSpPr>
              <a:spLocks noChangeArrowheads="1"/>
            </p:cNvSpPr>
            <p:nvPr/>
          </p:nvSpPr>
          <p:spPr bwMode="auto">
            <a:xfrm>
              <a:off x="5104" y="3120"/>
              <a:ext cx="224" cy="144"/>
            </a:xfrm>
            <a:prstGeom prst="rect">
              <a:avLst/>
            </a:prstGeom>
            <a:noFill/>
            <a:ln w="12700">
              <a:noFill/>
              <a:miter lim="800000"/>
              <a:headEnd/>
              <a:tailEnd/>
            </a:ln>
            <a:effectLst/>
          </p:spPr>
          <p:txBody>
            <a:bodyPr wrap="none" anchor="ctr"/>
            <a:lstStyle/>
            <a:p>
              <a:endParaRPr lang="en-US"/>
            </a:p>
          </p:txBody>
        </p:sp>
        <p:sp>
          <p:nvSpPr>
            <p:cNvPr id="440346" name="Rectangle 26"/>
            <p:cNvSpPr>
              <a:spLocks noChangeArrowheads="1"/>
            </p:cNvSpPr>
            <p:nvPr/>
          </p:nvSpPr>
          <p:spPr bwMode="auto">
            <a:xfrm>
              <a:off x="4656" y="2112"/>
              <a:ext cx="672" cy="432"/>
            </a:xfrm>
            <a:prstGeom prst="rect">
              <a:avLst/>
            </a:prstGeom>
            <a:solidFill>
              <a:schemeClr val="folHlink"/>
            </a:solidFill>
            <a:ln w="28575">
              <a:solidFill>
                <a:schemeClr val="tx1"/>
              </a:solidFill>
              <a:prstDash val="sysDot"/>
              <a:miter lim="800000"/>
              <a:headEnd/>
              <a:tailEnd/>
            </a:ln>
            <a:effectLst/>
          </p:spPr>
          <p:txBody>
            <a:bodyPr wrap="none" anchor="ctr"/>
            <a:lstStyle/>
            <a:p>
              <a:pPr>
                <a:spcBef>
                  <a:spcPct val="0"/>
                </a:spcBef>
                <a:buClrTx/>
                <a:buFontTx/>
                <a:buNone/>
              </a:pPr>
              <a:r>
                <a:rPr lang="en-US">
                  <a:solidFill>
                    <a:schemeClr val="bg1"/>
                  </a:solidFill>
                </a:rPr>
                <a:t>Server</a:t>
              </a:r>
            </a:p>
            <a:p>
              <a:pPr>
                <a:spcBef>
                  <a:spcPct val="0"/>
                </a:spcBef>
                <a:buClrTx/>
                <a:buFontTx/>
                <a:buNone/>
              </a:pPr>
              <a:r>
                <a:rPr lang="en-US">
                  <a:solidFill>
                    <a:schemeClr val="bg1"/>
                  </a:solidFill>
                </a:rPr>
                <a:t>B</a:t>
              </a:r>
            </a:p>
          </p:txBody>
        </p:sp>
        <p:sp>
          <p:nvSpPr>
            <p:cNvPr id="440347" name="Rectangle 27"/>
            <p:cNvSpPr>
              <a:spLocks noChangeArrowheads="1"/>
            </p:cNvSpPr>
            <p:nvPr/>
          </p:nvSpPr>
          <p:spPr bwMode="auto">
            <a:xfrm>
              <a:off x="4656" y="2112"/>
              <a:ext cx="224" cy="144"/>
            </a:xfrm>
            <a:prstGeom prst="rect">
              <a:avLst/>
            </a:prstGeom>
            <a:noFill/>
            <a:ln w="12700">
              <a:noFill/>
              <a:miter lim="800000"/>
              <a:headEnd/>
              <a:tailEnd/>
            </a:ln>
            <a:effectLst/>
          </p:spPr>
          <p:txBody>
            <a:bodyPr wrap="none" anchor="ctr"/>
            <a:lstStyle/>
            <a:p>
              <a:endParaRPr lang="en-US"/>
            </a:p>
          </p:txBody>
        </p:sp>
        <p:sp>
          <p:nvSpPr>
            <p:cNvPr id="440348" name="Rectangle 28"/>
            <p:cNvSpPr>
              <a:spLocks noChangeArrowheads="1"/>
            </p:cNvSpPr>
            <p:nvPr/>
          </p:nvSpPr>
          <p:spPr bwMode="auto">
            <a:xfrm>
              <a:off x="4880" y="2112"/>
              <a:ext cx="224" cy="144"/>
            </a:xfrm>
            <a:prstGeom prst="rect">
              <a:avLst/>
            </a:prstGeom>
            <a:noFill/>
            <a:ln w="12700">
              <a:noFill/>
              <a:miter lim="800000"/>
              <a:headEnd/>
              <a:tailEnd/>
            </a:ln>
            <a:effectLst/>
          </p:spPr>
          <p:txBody>
            <a:bodyPr wrap="none" anchor="ctr"/>
            <a:lstStyle/>
            <a:p>
              <a:endParaRPr lang="en-US"/>
            </a:p>
          </p:txBody>
        </p:sp>
        <p:sp>
          <p:nvSpPr>
            <p:cNvPr id="440349" name="Rectangle 29"/>
            <p:cNvSpPr>
              <a:spLocks noChangeArrowheads="1"/>
            </p:cNvSpPr>
            <p:nvPr/>
          </p:nvSpPr>
          <p:spPr bwMode="auto">
            <a:xfrm>
              <a:off x="5104" y="2112"/>
              <a:ext cx="224" cy="144"/>
            </a:xfrm>
            <a:prstGeom prst="rect">
              <a:avLst/>
            </a:prstGeom>
            <a:noFill/>
            <a:ln w="12700">
              <a:noFill/>
              <a:miter lim="800000"/>
              <a:headEnd/>
              <a:tailEnd/>
            </a:ln>
            <a:effectLst/>
          </p:spPr>
          <p:txBody>
            <a:bodyPr wrap="none" anchor="ctr"/>
            <a:lstStyle/>
            <a:p>
              <a:endParaRPr lang="en-US"/>
            </a:p>
          </p:txBody>
        </p:sp>
        <p:sp>
          <p:nvSpPr>
            <p:cNvPr id="440350" name="Rectangle 30"/>
            <p:cNvSpPr>
              <a:spLocks noChangeArrowheads="1"/>
            </p:cNvSpPr>
            <p:nvPr/>
          </p:nvSpPr>
          <p:spPr bwMode="auto">
            <a:xfrm>
              <a:off x="4656" y="2112"/>
              <a:ext cx="224" cy="144"/>
            </a:xfrm>
            <a:prstGeom prst="rect">
              <a:avLst/>
            </a:prstGeom>
            <a:noFill/>
            <a:ln w="12700">
              <a:noFill/>
              <a:miter lim="800000"/>
              <a:headEnd/>
              <a:tailEnd/>
            </a:ln>
            <a:effectLst/>
          </p:spPr>
          <p:txBody>
            <a:bodyPr wrap="none" anchor="ctr"/>
            <a:lstStyle/>
            <a:p>
              <a:endParaRPr lang="en-US"/>
            </a:p>
          </p:txBody>
        </p:sp>
        <p:sp>
          <p:nvSpPr>
            <p:cNvPr id="440351" name="Rectangle 31"/>
            <p:cNvSpPr>
              <a:spLocks noChangeArrowheads="1"/>
            </p:cNvSpPr>
            <p:nvPr/>
          </p:nvSpPr>
          <p:spPr bwMode="auto">
            <a:xfrm>
              <a:off x="4880" y="2112"/>
              <a:ext cx="224" cy="432"/>
            </a:xfrm>
            <a:prstGeom prst="rect">
              <a:avLst/>
            </a:prstGeom>
            <a:noFill/>
            <a:ln w="12700">
              <a:noFill/>
              <a:miter lim="800000"/>
              <a:headEnd/>
              <a:tailEnd/>
            </a:ln>
            <a:effectLst/>
          </p:spPr>
          <p:txBody>
            <a:bodyPr wrap="none" anchor="ctr"/>
            <a:lstStyle/>
            <a:p>
              <a:endParaRPr lang="en-US"/>
            </a:p>
          </p:txBody>
        </p:sp>
        <p:sp>
          <p:nvSpPr>
            <p:cNvPr id="440352" name="Rectangle 32"/>
            <p:cNvSpPr>
              <a:spLocks noChangeArrowheads="1"/>
            </p:cNvSpPr>
            <p:nvPr/>
          </p:nvSpPr>
          <p:spPr bwMode="auto">
            <a:xfrm>
              <a:off x="5104" y="2112"/>
              <a:ext cx="224" cy="144"/>
            </a:xfrm>
            <a:prstGeom prst="rect">
              <a:avLst/>
            </a:prstGeom>
            <a:noFill/>
            <a:ln w="12700">
              <a:noFill/>
              <a:miter lim="800000"/>
              <a:headEnd/>
              <a:tailEnd/>
            </a:ln>
            <a:effectLst/>
          </p:spPr>
          <p:txBody>
            <a:bodyPr wrap="none" anchor="ctr"/>
            <a:lstStyle/>
            <a:p>
              <a:endParaRPr lang="en-US"/>
            </a:p>
          </p:txBody>
        </p:sp>
        <p:sp>
          <p:nvSpPr>
            <p:cNvPr id="440353" name="Rectangle 33"/>
            <p:cNvSpPr>
              <a:spLocks noChangeArrowheads="1"/>
            </p:cNvSpPr>
            <p:nvPr/>
          </p:nvSpPr>
          <p:spPr bwMode="auto">
            <a:xfrm>
              <a:off x="4656" y="2400"/>
              <a:ext cx="224" cy="144"/>
            </a:xfrm>
            <a:prstGeom prst="rect">
              <a:avLst/>
            </a:prstGeom>
            <a:noFill/>
            <a:ln w="12700">
              <a:noFill/>
              <a:miter lim="800000"/>
              <a:headEnd/>
              <a:tailEnd/>
            </a:ln>
            <a:effectLst/>
          </p:spPr>
          <p:txBody>
            <a:bodyPr wrap="none" anchor="ctr"/>
            <a:lstStyle/>
            <a:p>
              <a:endParaRPr lang="en-US"/>
            </a:p>
          </p:txBody>
        </p:sp>
        <p:sp>
          <p:nvSpPr>
            <p:cNvPr id="440354" name="Rectangle 34"/>
            <p:cNvSpPr>
              <a:spLocks noChangeArrowheads="1"/>
            </p:cNvSpPr>
            <p:nvPr/>
          </p:nvSpPr>
          <p:spPr bwMode="auto">
            <a:xfrm>
              <a:off x="4656" y="2256"/>
              <a:ext cx="672" cy="144"/>
            </a:xfrm>
            <a:prstGeom prst="rect">
              <a:avLst/>
            </a:prstGeom>
            <a:noFill/>
            <a:ln w="12700">
              <a:noFill/>
              <a:miter lim="800000"/>
              <a:headEnd/>
              <a:tailEnd/>
            </a:ln>
            <a:effectLst/>
          </p:spPr>
          <p:txBody>
            <a:bodyPr wrap="none" anchor="ctr"/>
            <a:lstStyle/>
            <a:p>
              <a:endParaRPr lang="en-US"/>
            </a:p>
          </p:txBody>
        </p:sp>
        <p:sp>
          <p:nvSpPr>
            <p:cNvPr id="440355" name="Rectangle 35"/>
            <p:cNvSpPr>
              <a:spLocks noChangeArrowheads="1"/>
            </p:cNvSpPr>
            <p:nvPr/>
          </p:nvSpPr>
          <p:spPr bwMode="auto">
            <a:xfrm>
              <a:off x="5104" y="2400"/>
              <a:ext cx="224" cy="144"/>
            </a:xfrm>
            <a:prstGeom prst="rect">
              <a:avLst/>
            </a:prstGeom>
            <a:noFill/>
            <a:ln w="12700">
              <a:noFill/>
              <a:miter lim="800000"/>
              <a:headEnd/>
              <a:tailEnd/>
            </a:ln>
            <a:effectLst/>
          </p:spPr>
          <p:txBody>
            <a:bodyPr wrap="none" anchor="ctr"/>
            <a:lstStyle/>
            <a:p>
              <a:endParaRPr lang="en-US"/>
            </a:p>
          </p:txBody>
        </p:sp>
        <p:cxnSp>
          <p:nvCxnSpPr>
            <p:cNvPr id="440356" name="AutoShape 36"/>
            <p:cNvCxnSpPr>
              <a:cxnSpLocks noChangeShapeType="1"/>
              <a:stCxn id="440364" idx="3"/>
              <a:endCxn id="440354" idx="1"/>
            </p:cNvCxnSpPr>
            <p:nvPr/>
          </p:nvCxnSpPr>
          <p:spPr bwMode="auto">
            <a:xfrm>
              <a:off x="4416" y="2328"/>
              <a:ext cx="240" cy="0"/>
            </a:xfrm>
            <a:prstGeom prst="straightConnector1">
              <a:avLst/>
            </a:prstGeom>
            <a:noFill/>
            <a:ln w="28575">
              <a:solidFill>
                <a:schemeClr val="tx1"/>
              </a:solidFill>
              <a:round/>
              <a:headEnd/>
              <a:tailEnd type="triangle" w="sm" len="sm"/>
            </a:ln>
            <a:effectLst/>
          </p:spPr>
        </p:cxnSp>
        <p:sp>
          <p:nvSpPr>
            <p:cNvPr id="440358" name="Rectangle 38"/>
            <p:cNvSpPr>
              <a:spLocks noChangeArrowheads="1"/>
            </p:cNvSpPr>
            <p:nvPr/>
          </p:nvSpPr>
          <p:spPr bwMode="auto">
            <a:xfrm>
              <a:off x="3744" y="1344"/>
              <a:ext cx="224" cy="656"/>
            </a:xfrm>
            <a:prstGeom prst="rect">
              <a:avLst/>
            </a:prstGeom>
            <a:noFill/>
            <a:ln w="12700">
              <a:noFill/>
              <a:miter lim="800000"/>
              <a:headEnd/>
              <a:tailEnd/>
            </a:ln>
            <a:effectLst/>
          </p:spPr>
          <p:txBody>
            <a:bodyPr wrap="none" anchor="ctr"/>
            <a:lstStyle/>
            <a:p>
              <a:endParaRPr lang="en-US"/>
            </a:p>
          </p:txBody>
        </p:sp>
        <p:sp>
          <p:nvSpPr>
            <p:cNvPr id="440359" name="Rectangle 39"/>
            <p:cNvSpPr>
              <a:spLocks noChangeArrowheads="1"/>
            </p:cNvSpPr>
            <p:nvPr/>
          </p:nvSpPr>
          <p:spPr bwMode="auto">
            <a:xfrm>
              <a:off x="3968" y="1344"/>
              <a:ext cx="224" cy="656"/>
            </a:xfrm>
            <a:prstGeom prst="rect">
              <a:avLst/>
            </a:prstGeom>
            <a:noFill/>
            <a:ln w="12700">
              <a:noFill/>
              <a:miter lim="800000"/>
              <a:headEnd/>
              <a:tailEnd/>
            </a:ln>
            <a:effectLst/>
          </p:spPr>
          <p:txBody>
            <a:bodyPr wrap="none" anchor="ctr"/>
            <a:lstStyle/>
            <a:p>
              <a:endParaRPr lang="en-US"/>
            </a:p>
          </p:txBody>
        </p:sp>
        <p:sp>
          <p:nvSpPr>
            <p:cNvPr id="440360" name="Rectangle 40"/>
            <p:cNvSpPr>
              <a:spLocks noChangeArrowheads="1"/>
            </p:cNvSpPr>
            <p:nvPr/>
          </p:nvSpPr>
          <p:spPr bwMode="auto">
            <a:xfrm>
              <a:off x="4192" y="1344"/>
              <a:ext cx="224" cy="656"/>
            </a:xfrm>
            <a:prstGeom prst="rect">
              <a:avLst/>
            </a:prstGeom>
            <a:noFill/>
            <a:ln w="12700">
              <a:noFill/>
              <a:miter lim="800000"/>
              <a:headEnd/>
              <a:tailEnd/>
            </a:ln>
            <a:effectLst/>
          </p:spPr>
          <p:txBody>
            <a:bodyPr wrap="none" anchor="ctr"/>
            <a:lstStyle/>
            <a:p>
              <a:endParaRPr lang="en-US"/>
            </a:p>
          </p:txBody>
        </p:sp>
        <p:sp>
          <p:nvSpPr>
            <p:cNvPr id="440361" name="Rectangle 41"/>
            <p:cNvSpPr>
              <a:spLocks noChangeArrowheads="1"/>
            </p:cNvSpPr>
            <p:nvPr/>
          </p:nvSpPr>
          <p:spPr bwMode="auto">
            <a:xfrm>
              <a:off x="3744" y="1344"/>
              <a:ext cx="224" cy="656"/>
            </a:xfrm>
            <a:prstGeom prst="rect">
              <a:avLst/>
            </a:prstGeom>
            <a:noFill/>
            <a:ln w="12700">
              <a:noFill/>
              <a:miter lim="800000"/>
              <a:headEnd/>
              <a:tailEnd/>
            </a:ln>
            <a:effectLst/>
          </p:spPr>
          <p:txBody>
            <a:bodyPr wrap="none" anchor="ctr"/>
            <a:lstStyle/>
            <a:p>
              <a:endParaRPr lang="en-US"/>
            </a:p>
          </p:txBody>
        </p:sp>
        <p:sp>
          <p:nvSpPr>
            <p:cNvPr id="440362" name="Rectangle 42"/>
            <p:cNvSpPr>
              <a:spLocks noChangeArrowheads="1"/>
            </p:cNvSpPr>
            <p:nvPr/>
          </p:nvSpPr>
          <p:spPr bwMode="auto">
            <a:xfrm>
              <a:off x="4192" y="1344"/>
              <a:ext cx="224" cy="656"/>
            </a:xfrm>
            <a:prstGeom prst="rect">
              <a:avLst/>
            </a:prstGeom>
            <a:noFill/>
            <a:ln w="12700">
              <a:noFill/>
              <a:miter lim="800000"/>
              <a:headEnd/>
              <a:tailEnd/>
            </a:ln>
            <a:effectLst/>
          </p:spPr>
          <p:txBody>
            <a:bodyPr wrap="none" anchor="ctr"/>
            <a:lstStyle/>
            <a:p>
              <a:endParaRPr lang="en-US"/>
            </a:p>
          </p:txBody>
        </p:sp>
        <p:sp>
          <p:nvSpPr>
            <p:cNvPr id="440364" name="Rectangle 44"/>
            <p:cNvSpPr>
              <a:spLocks noChangeArrowheads="1"/>
            </p:cNvSpPr>
            <p:nvPr/>
          </p:nvSpPr>
          <p:spPr bwMode="auto">
            <a:xfrm>
              <a:off x="3744" y="2000"/>
              <a:ext cx="672" cy="656"/>
            </a:xfrm>
            <a:prstGeom prst="rect">
              <a:avLst/>
            </a:prstGeom>
            <a:noFill/>
            <a:ln w="12700">
              <a:noFill/>
              <a:miter lim="800000"/>
              <a:headEnd/>
              <a:tailEnd/>
            </a:ln>
            <a:effectLst/>
          </p:spPr>
          <p:txBody>
            <a:bodyPr wrap="none" anchor="ctr"/>
            <a:lstStyle/>
            <a:p>
              <a:endParaRPr lang="en-US"/>
            </a:p>
          </p:txBody>
        </p:sp>
        <p:sp>
          <p:nvSpPr>
            <p:cNvPr id="440365" name="Rectangle 45"/>
            <p:cNvSpPr>
              <a:spLocks noChangeArrowheads="1"/>
            </p:cNvSpPr>
            <p:nvPr/>
          </p:nvSpPr>
          <p:spPr bwMode="auto">
            <a:xfrm>
              <a:off x="4192" y="2656"/>
              <a:ext cx="224" cy="656"/>
            </a:xfrm>
            <a:prstGeom prst="rect">
              <a:avLst/>
            </a:prstGeom>
            <a:noFill/>
            <a:ln w="12700">
              <a:noFill/>
              <a:miter lim="800000"/>
              <a:headEnd/>
              <a:tailEnd/>
            </a:ln>
            <a:effectLst/>
          </p:spPr>
          <p:txBody>
            <a:bodyPr wrap="none" anchor="ctr"/>
            <a:lstStyle/>
            <a:p>
              <a:endParaRPr lang="en-US"/>
            </a:p>
          </p:txBody>
        </p:sp>
        <p:cxnSp>
          <p:nvCxnSpPr>
            <p:cNvPr id="440366" name="AutoShape 46"/>
            <p:cNvCxnSpPr>
              <a:cxnSpLocks noChangeShapeType="1"/>
            </p:cNvCxnSpPr>
            <p:nvPr/>
          </p:nvCxnSpPr>
          <p:spPr bwMode="auto">
            <a:xfrm>
              <a:off x="4416" y="3024"/>
              <a:ext cx="240" cy="0"/>
            </a:xfrm>
            <a:prstGeom prst="straightConnector1">
              <a:avLst/>
            </a:prstGeom>
            <a:noFill/>
            <a:ln w="28575">
              <a:solidFill>
                <a:schemeClr val="tx1"/>
              </a:solidFill>
              <a:round/>
              <a:headEnd/>
              <a:tailEnd type="triangle" w="sm" len="sm"/>
            </a:ln>
            <a:effectLst/>
          </p:spPr>
        </p:cxnSp>
        <p:cxnSp>
          <p:nvCxnSpPr>
            <p:cNvPr id="440367" name="AutoShape 47"/>
            <p:cNvCxnSpPr>
              <a:cxnSpLocks noChangeShapeType="1"/>
            </p:cNvCxnSpPr>
            <p:nvPr/>
          </p:nvCxnSpPr>
          <p:spPr bwMode="auto">
            <a:xfrm>
              <a:off x="4416" y="1584"/>
              <a:ext cx="240" cy="0"/>
            </a:xfrm>
            <a:prstGeom prst="straightConnector1">
              <a:avLst/>
            </a:prstGeom>
            <a:noFill/>
            <a:ln w="28575">
              <a:solidFill>
                <a:schemeClr val="tx1"/>
              </a:solidFill>
              <a:round/>
              <a:headEnd/>
              <a:tailEnd type="triangle" w="sm" len="sm"/>
            </a:ln>
            <a:effectLst/>
          </p:spPr>
        </p:cxn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title"/>
          </p:nvPr>
        </p:nvSpPr>
        <p:spPr/>
        <p:txBody>
          <a:bodyPr/>
          <a:lstStyle/>
          <a:p>
            <a:r>
              <a:rPr lang="en-US"/>
              <a:t>Web Server</a:t>
            </a:r>
          </a:p>
        </p:txBody>
      </p:sp>
      <p:sp>
        <p:nvSpPr>
          <p:cNvPr id="444420" name="Rectangle 4"/>
          <p:cNvSpPr>
            <a:spLocks noGrp="1" noChangeArrowheads="1"/>
          </p:cNvSpPr>
          <p:nvPr>
            <p:ph idx="1"/>
          </p:nvPr>
        </p:nvSpPr>
        <p:spPr>
          <a:xfrm>
            <a:off x="609600" y="1447800"/>
            <a:ext cx="7918450" cy="1966913"/>
          </a:xfrm>
        </p:spPr>
        <p:txBody>
          <a:bodyPr/>
          <a:lstStyle/>
          <a:p>
            <a:r>
              <a:rPr lang="en-US"/>
              <a:t>Web servers:</a:t>
            </a:r>
          </a:p>
          <a:p>
            <a:pPr lvl="1"/>
            <a:r>
              <a:rPr lang="en-US"/>
              <a:t>Provide Web content</a:t>
            </a:r>
          </a:p>
          <a:p>
            <a:pPr lvl="1"/>
            <a:r>
              <a:rPr lang="en-US"/>
              <a:t>Communicate via HTTP, FTP, and so forth</a:t>
            </a:r>
          </a:p>
          <a:p>
            <a:pPr lvl="1"/>
            <a:r>
              <a:rPr lang="en-US"/>
              <a:t>Can handle CGI requests</a:t>
            </a:r>
          </a:p>
          <a:p>
            <a:pPr lvl="1"/>
            <a:r>
              <a:rPr lang="en-US"/>
              <a:t>Proxy some requests to application servers</a:t>
            </a:r>
          </a:p>
        </p:txBody>
      </p:sp>
      <p:grpSp>
        <p:nvGrpSpPr>
          <p:cNvPr id="444434" name="Group 18"/>
          <p:cNvGrpSpPr>
            <a:grpSpLocks/>
          </p:cNvGrpSpPr>
          <p:nvPr/>
        </p:nvGrpSpPr>
        <p:grpSpPr bwMode="auto">
          <a:xfrm>
            <a:off x="2573338" y="3810000"/>
            <a:ext cx="4208462" cy="2209800"/>
            <a:chOff x="1621" y="2400"/>
            <a:chExt cx="2651" cy="1392"/>
          </a:xfrm>
        </p:grpSpPr>
        <p:sp>
          <p:nvSpPr>
            <p:cNvPr id="444418" name="Rectangle 2"/>
            <p:cNvSpPr>
              <a:spLocks noChangeArrowheads="1"/>
            </p:cNvSpPr>
            <p:nvPr/>
          </p:nvSpPr>
          <p:spPr bwMode="auto">
            <a:xfrm>
              <a:off x="2400" y="2400"/>
              <a:ext cx="1104" cy="1392"/>
            </a:xfrm>
            <a:prstGeom prst="rect">
              <a:avLst/>
            </a:prstGeom>
            <a:solidFill>
              <a:schemeClr val="accent2"/>
            </a:solidFill>
            <a:ln w="28575">
              <a:solidFill>
                <a:schemeClr val="tx1"/>
              </a:solidFill>
              <a:prstDash val="sysDot"/>
              <a:miter lim="800000"/>
              <a:headEnd/>
              <a:tailEnd/>
            </a:ln>
            <a:effectLst/>
          </p:spPr>
          <p:txBody>
            <a:bodyPr wrap="none"/>
            <a:lstStyle/>
            <a:p>
              <a:pPr>
                <a:spcBef>
                  <a:spcPct val="0"/>
                </a:spcBef>
                <a:buClrTx/>
                <a:buFontTx/>
                <a:buNone/>
              </a:pPr>
              <a:r>
                <a:rPr lang="en-US" sz="2000">
                  <a:solidFill>
                    <a:schemeClr val="bg1"/>
                  </a:solidFill>
                </a:rPr>
                <a:t>Web server</a:t>
              </a:r>
            </a:p>
          </p:txBody>
        </p:sp>
        <p:sp>
          <p:nvSpPr>
            <p:cNvPr id="444421" name="Rectangle 5"/>
            <p:cNvSpPr>
              <a:spLocks noChangeArrowheads="1"/>
            </p:cNvSpPr>
            <p:nvPr/>
          </p:nvSpPr>
          <p:spPr bwMode="auto">
            <a:xfrm>
              <a:off x="2640" y="3008"/>
              <a:ext cx="864" cy="624"/>
            </a:xfrm>
            <a:prstGeom prst="rect">
              <a:avLst/>
            </a:prstGeom>
            <a:solidFill>
              <a:schemeClr val="folHlink"/>
            </a:solidFill>
            <a:ln w="28575">
              <a:solidFill>
                <a:schemeClr val="tx1"/>
              </a:solidFill>
              <a:prstDash val="sysDot"/>
              <a:miter lim="800000"/>
              <a:headEnd/>
              <a:tailEnd/>
            </a:ln>
            <a:effectLst/>
          </p:spPr>
          <p:txBody>
            <a:bodyPr wrap="none" anchor="ctr"/>
            <a:lstStyle/>
            <a:p>
              <a:pPr>
                <a:spcBef>
                  <a:spcPct val="0"/>
                </a:spcBef>
                <a:buClrTx/>
                <a:buFontTx/>
                <a:buNone/>
              </a:pPr>
              <a:r>
                <a:rPr lang="en-US">
                  <a:solidFill>
                    <a:schemeClr val="bg1"/>
                  </a:solidFill>
                </a:rPr>
                <a:t>WebLogic</a:t>
              </a:r>
            </a:p>
            <a:p>
              <a:pPr>
                <a:spcBef>
                  <a:spcPct val="0"/>
                </a:spcBef>
                <a:buClrTx/>
                <a:buFontTx/>
                <a:buNone/>
              </a:pPr>
              <a:r>
                <a:rPr lang="en-US">
                  <a:solidFill>
                    <a:schemeClr val="bg1"/>
                  </a:solidFill>
                </a:rPr>
                <a:t>Server</a:t>
              </a:r>
            </a:p>
            <a:p>
              <a:pPr>
                <a:spcBef>
                  <a:spcPct val="0"/>
                </a:spcBef>
                <a:buClrTx/>
                <a:buFontTx/>
                <a:buNone/>
              </a:pPr>
              <a:r>
                <a:rPr lang="en-US">
                  <a:solidFill>
                    <a:schemeClr val="bg1"/>
                  </a:solidFill>
                </a:rPr>
                <a:t>plug-in</a:t>
              </a:r>
            </a:p>
          </p:txBody>
        </p:sp>
        <p:sp>
          <p:nvSpPr>
            <p:cNvPr id="444422" name="Rectangle 6"/>
            <p:cNvSpPr>
              <a:spLocks noChangeArrowheads="1"/>
            </p:cNvSpPr>
            <p:nvPr/>
          </p:nvSpPr>
          <p:spPr bwMode="auto">
            <a:xfrm>
              <a:off x="1632" y="2908"/>
              <a:ext cx="492" cy="404"/>
            </a:xfrm>
            <a:prstGeom prst="rect">
              <a:avLst/>
            </a:prstGeom>
            <a:noFill/>
            <a:ln w="12700">
              <a:noFill/>
              <a:miter lim="800000"/>
              <a:headEnd/>
              <a:tailEnd type="none" w="lg" len="lg"/>
            </a:ln>
            <a:effectLst/>
          </p:spPr>
          <p:txBody>
            <a:bodyPr wrap="none">
              <a:spAutoFit/>
            </a:bodyPr>
            <a:lstStyle/>
            <a:p>
              <a:pPr algn="l">
                <a:spcBef>
                  <a:spcPct val="0"/>
                </a:spcBef>
                <a:buClrTx/>
                <a:buFontTx/>
                <a:buNone/>
              </a:pPr>
              <a:r>
                <a:rPr lang="en-US"/>
                <a:t>HTTP</a:t>
              </a:r>
            </a:p>
            <a:p>
              <a:pPr algn="l">
                <a:spcBef>
                  <a:spcPct val="0"/>
                </a:spcBef>
                <a:buClrTx/>
                <a:buFontTx/>
                <a:buNone/>
              </a:pPr>
              <a:endParaRPr lang="en-US"/>
            </a:p>
          </p:txBody>
        </p:sp>
        <p:sp>
          <p:nvSpPr>
            <p:cNvPr id="444423" name="Rectangle 7"/>
            <p:cNvSpPr>
              <a:spLocks noChangeArrowheads="1"/>
            </p:cNvSpPr>
            <p:nvPr/>
          </p:nvSpPr>
          <p:spPr bwMode="auto">
            <a:xfrm>
              <a:off x="1621" y="3337"/>
              <a:ext cx="588" cy="404"/>
            </a:xfrm>
            <a:prstGeom prst="rect">
              <a:avLst/>
            </a:prstGeom>
            <a:noFill/>
            <a:ln w="12700">
              <a:noFill/>
              <a:miter lim="800000"/>
              <a:headEnd/>
              <a:tailEnd type="none" w="lg" len="lg"/>
            </a:ln>
            <a:effectLst/>
          </p:spPr>
          <p:txBody>
            <a:bodyPr wrap="none">
              <a:spAutoFit/>
            </a:bodyPr>
            <a:lstStyle/>
            <a:p>
              <a:pPr algn="l">
                <a:spcBef>
                  <a:spcPct val="0"/>
                </a:spcBef>
                <a:buClrTx/>
                <a:buFontTx/>
                <a:buNone/>
              </a:pPr>
              <a:r>
                <a:rPr lang="en-US"/>
                <a:t>HTTPS</a:t>
              </a:r>
            </a:p>
            <a:p>
              <a:pPr algn="l">
                <a:spcBef>
                  <a:spcPct val="0"/>
                </a:spcBef>
                <a:buClrTx/>
                <a:buFontTx/>
                <a:buNone/>
              </a:pPr>
              <a:endParaRPr lang="en-US"/>
            </a:p>
          </p:txBody>
        </p:sp>
        <p:sp>
          <p:nvSpPr>
            <p:cNvPr id="444426" name="Rectangle 10"/>
            <p:cNvSpPr>
              <a:spLocks noChangeArrowheads="1"/>
            </p:cNvSpPr>
            <p:nvPr/>
          </p:nvSpPr>
          <p:spPr bwMode="auto">
            <a:xfrm>
              <a:off x="3687" y="2891"/>
              <a:ext cx="532" cy="404"/>
            </a:xfrm>
            <a:prstGeom prst="rect">
              <a:avLst/>
            </a:prstGeom>
            <a:noFill/>
            <a:ln w="12700">
              <a:noFill/>
              <a:miter lim="800000"/>
              <a:headEnd/>
              <a:tailEnd type="none" w="lg" len="lg"/>
            </a:ln>
            <a:effectLst/>
          </p:spPr>
          <p:txBody>
            <a:bodyPr wrap="none">
              <a:spAutoFit/>
            </a:bodyPr>
            <a:lstStyle/>
            <a:p>
              <a:pPr algn="l">
                <a:spcBef>
                  <a:spcPct val="0"/>
                </a:spcBef>
                <a:buClrTx/>
                <a:buFontTx/>
                <a:buNone/>
              </a:pPr>
              <a:r>
                <a:rPr lang="en-US"/>
                <a:t>HTTP </a:t>
              </a:r>
            </a:p>
            <a:p>
              <a:pPr algn="l">
                <a:spcBef>
                  <a:spcPct val="0"/>
                </a:spcBef>
                <a:buClrTx/>
                <a:buFontTx/>
                <a:buNone/>
              </a:pPr>
              <a:endParaRPr lang="en-US"/>
            </a:p>
          </p:txBody>
        </p:sp>
        <p:sp>
          <p:nvSpPr>
            <p:cNvPr id="444427" name="Rectangle 11"/>
            <p:cNvSpPr>
              <a:spLocks noChangeArrowheads="1"/>
            </p:cNvSpPr>
            <p:nvPr/>
          </p:nvSpPr>
          <p:spPr bwMode="auto">
            <a:xfrm>
              <a:off x="3589" y="3340"/>
              <a:ext cx="628" cy="404"/>
            </a:xfrm>
            <a:prstGeom prst="rect">
              <a:avLst/>
            </a:prstGeom>
            <a:noFill/>
            <a:ln w="12700">
              <a:noFill/>
              <a:miter lim="800000"/>
              <a:headEnd/>
              <a:tailEnd type="none" w="lg" len="lg"/>
            </a:ln>
            <a:effectLst/>
          </p:spPr>
          <p:txBody>
            <a:bodyPr wrap="none">
              <a:spAutoFit/>
            </a:bodyPr>
            <a:lstStyle/>
            <a:p>
              <a:pPr algn="l">
                <a:spcBef>
                  <a:spcPct val="0"/>
                </a:spcBef>
                <a:buClrTx/>
                <a:buFontTx/>
                <a:buNone/>
              </a:pPr>
              <a:r>
                <a:rPr lang="en-US"/>
                <a:t>HTTPS </a:t>
              </a:r>
            </a:p>
            <a:p>
              <a:pPr algn="l">
                <a:spcBef>
                  <a:spcPct val="0"/>
                </a:spcBef>
                <a:buClrTx/>
                <a:buFontTx/>
                <a:buNone/>
              </a:pPr>
              <a:endParaRPr lang="en-US"/>
            </a:p>
          </p:txBody>
        </p:sp>
        <p:sp>
          <p:nvSpPr>
            <p:cNvPr id="444430" name="Line 14"/>
            <p:cNvSpPr>
              <a:spLocks noChangeShapeType="1"/>
            </p:cNvSpPr>
            <p:nvPr/>
          </p:nvSpPr>
          <p:spPr bwMode="auto">
            <a:xfrm>
              <a:off x="3504" y="3552"/>
              <a:ext cx="768"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44431" name="Line 15"/>
            <p:cNvSpPr>
              <a:spLocks noChangeShapeType="1"/>
            </p:cNvSpPr>
            <p:nvPr/>
          </p:nvSpPr>
          <p:spPr bwMode="auto">
            <a:xfrm>
              <a:off x="3504" y="3120"/>
              <a:ext cx="768"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44432" name="Line 16"/>
            <p:cNvSpPr>
              <a:spLocks noChangeShapeType="1"/>
            </p:cNvSpPr>
            <p:nvPr/>
          </p:nvSpPr>
          <p:spPr bwMode="auto">
            <a:xfrm>
              <a:off x="1632" y="3120"/>
              <a:ext cx="768"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44433" name="Line 17"/>
            <p:cNvSpPr>
              <a:spLocks noChangeShapeType="1"/>
            </p:cNvSpPr>
            <p:nvPr/>
          </p:nvSpPr>
          <p:spPr bwMode="auto">
            <a:xfrm>
              <a:off x="1632" y="3552"/>
              <a:ext cx="768" cy="0"/>
            </a:xfrm>
            <a:prstGeom prst="line">
              <a:avLst/>
            </a:prstGeom>
            <a:noFill/>
            <a:ln w="28575">
              <a:solidFill>
                <a:schemeClr val="tx1"/>
              </a:solidFill>
              <a:round/>
              <a:headEnd type="none" w="sm" len="sm"/>
              <a:tailEnd type="triangle" w="sm" len="sm"/>
            </a:ln>
            <a:effectLst/>
          </p:spPr>
          <p:txBody>
            <a:bodyPr/>
            <a:lstStyle/>
            <a:p>
              <a:endParaRPr 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Rectangle 1027"/>
          <p:cNvSpPr>
            <a:spLocks noGrp="1" noChangeArrowheads="1"/>
          </p:cNvSpPr>
          <p:nvPr>
            <p:ph type="title"/>
          </p:nvPr>
        </p:nvSpPr>
        <p:spPr/>
        <p:txBody>
          <a:bodyPr/>
          <a:lstStyle/>
          <a:p>
            <a:r>
              <a:rPr lang="en-US"/>
              <a:t>Firewalls</a:t>
            </a:r>
          </a:p>
        </p:txBody>
      </p:sp>
      <p:sp>
        <p:nvSpPr>
          <p:cNvPr id="442372" name="Rectangle 1028"/>
          <p:cNvSpPr>
            <a:spLocks noGrp="1" noChangeArrowheads="1"/>
          </p:cNvSpPr>
          <p:nvPr>
            <p:ph idx="1"/>
          </p:nvPr>
        </p:nvSpPr>
        <p:spPr>
          <a:xfrm>
            <a:off x="609600" y="1447800"/>
            <a:ext cx="3810000" cy="2971800"/>
          </a:xfrm>
        </p:spPr>
        <p:txBody>
          <a:bodyPr/>
          <a:lstStyle/>
          <a:p>
            <a:pPr lvl="1"/>
            <a:r>
              <a:rPr lang="en-US"/>
              <a:t>Provide filtering, authorization, and authentication services</a:t>
            </a:r>
          </a:p>
          <a:p>
            <a:pPr lvl="1"/>
            <a:r>
              <a:rPr lang="en-US"/>
              <a:t>Help keep out hackers</a:t>
            </a:r>
          </a:p>
          <a:p>
            <a:pPr lvl="1"/>
            <a:r>
              <a:rPr lang="en-US"/>
              <a:t>Map port requests</a:t>
            </a:r>
          </a:p>
          <a:p>
            <a:pPr lvl="1"/>
            <a:r>
              <a:rPr lang="en-US"/>
              <a:t>Can act as proxy servers</a:t>
            </a:r>
          </a:p>
          <a:p>
            <a:pPr lvl="1"/>
            <a:r>
              <a:rPr lang="en-US"/>
              <a:t>Can decrease back-end network activity</a:t>
            </a:r>
          </a:p>
        </p:txBody>
      </p:sp>
      <p:sp>
        <p:nvSpPr>
          <p:cNvPr id="442373" name="Line 1029"/>
          <p:cNvSpPr>
            <a:spLocks noChangeShapeType="1"/>
          </p:cNvSpPr>
          <p:nvPr/>
        </p:nvSpPr>
        <p:spPr bwMode="auto">
          <a:xfrm>
            <a:off x="6086475" y="2057400"/>
            <a:ext cx="381000" cy="0"/>
          </a:xfrm>
          <a:prstGeom prst="line">
            <a:avLst/>
          </a:prstGeom>
          <a:noFill/>
          <a:ln w="12700" cap="sq">
            <a:noFill/>
            <a:round/>
            <a:headEnd/>
            <a:tailEnd/>
          </a:ln>
          <a:effectLst/>
        </p:spPr>
        <p:txBody>
          <a:bodyPr/>
          <a:lstStyle/>
          <a:p>
            <a:endParaRPr lang="en-US"/>
          </a:p>
        </p:txBody>
      </p:sp>
      <p:sp>
        <p:nvSpPr>
          <p:cNvPr id="442374" name="Line 1030"/>
          <p:cNvSpPr>
            <a:spLocks noChangeShapeType="1"/>
          </p:cNvSpPr>
          <p:nvPr/>
        </p:nvSpPr>
        <p:spPr bwMode="auto">
          <a:xfrm>
            <a:off x="6086475" y="5222875"/>
            <a:ext cx="381000" cy="0"/>
          </a:xfrm>
          <a:prstGeom prst="line">
            <a:avLst/>
          </a:prstGeom>
          <a:noFill/>
          <a:ln w="12700" cap="sq">
            <a:noFill/>
            <a:round/>
            <a:headEnd/>
            <a:tailEnd/>
          </a:ln>
          <a:effectLst/>
        </p:spPr>
        <p:txBody>
          <a:bodyPr/>
          <a:lstStyle/>
          <a:p>
            <a:endParaRPr lang="en-US"/>
          </a:p>
        </p:txBody>
      </p:sp>
      <p:sp>
        <p:nvSpPr>
          <p:cNvPr id="442375" name="Line 1031"/>
          <p:cNvSpPr>
            <a:spLocks noChangeShapeType="1"/>
          </p:cNvSpPr>
          <p:nvPr/>
        </p:nvSpPr>
        <p:spPr bwMode="auto">
          <a:xfrm>
            <a:off x="6086475" y="2057400"/>
            <a:ext cx="0" cy="452438"/>
          </a:xfrm>
          <a:prstGeom prst="line">
            <a:avLst/>
          </a:prstGeom>
          <a:noFill/>
          <a:ln w="12700" cap="sq">
            <a:noFill/>
            <a:round/>
            <a:headEnd/>
            <a:tailEnd/>
          </a:ln>
          <a:effectLst/>
        </p:spPr>
        <p:txBody>
          <a:bodyPr/>
          <a:lstStyle/>
          <a:p>
            <a:endParaRPr lang="en-US"/>
          </a:p>
        </p:txBody>
      </p:sp>
      <p:sp>
        <p:nvSpPr>
          <p:cNvPr id="442376" name="Line 1032"/>
          <p:cNvSpPr>
            <a:spLocks noChangeShapeType="1"/>
          </p:cNvSpPr>
          <p:nvPr/>
        </p:nvSpPr>
        <p:spPr bwMode="auto">
          <a:xfrm>
            <a:off x="7534275" y="2057400"/>
            <a:ext cx="0" cy="452438"/>
          </a:xfrm>
          <a:prstGeom prst="line">
            <a:avLst/>
          </a:prstGeom>
          <a:noFill/>
          <a:ln w="12700" cap="sq">
            <a:noFill/>
            <a:round/>
            <a:headEnd/>
            <a:tailEnd/>
          </a:ln>
          <a:effectLst/>
        </p:spPr>
        <p:txBody>
          <a:bodyPr/>
          <a:lstStyle/>
          <a:p>
            <a:endParaRPr lang="en-US"/>
          </a:p>
        </p:txBody>
      </p:sp>
      <p:sp>
        <p:nvSpPr>
          <p:cNvPr id="442377" name="Line 1033"/>
          <p:cNvSpPr>
            <a:spLocks noChangeShapeType="1"/>
          </p:cNvSpPr>
          <p:nvPr/>
        </p:nvSpPr>
        <p:spPr bwMode="auto">
          <a:xfrm>
            <a:off x="6086475" y="2509838"/>
            <a:ext cx="0" cy="452437"/>
          </a:xfrm>
          <a:prstGeom prst="line">
            <a:avLst/>
          </a:prstGeom>
          <a:noFill/>
          <a:ln w="12700" cap="sq">
            <a:noFill/>
            <a:round/>
            <a:headEnd/>
            <a:tailEnd/>
          </a:ln>
          <a:effectLst/>
        </p:spPr>
        <p:txBody>
          <a:bodyPr/>
          <a:lstStyle/>
          <a:p>
            <a:endParaRPr lang="en-US"/>
          </a:p>
        </p:txBody>
      </p:sp>
      <p:sp>
        <p:nvSpPr>
          <p:cNvPr id="442378" name="Line 1034"/>
          <p:cNvSpPr>
            <a:spLocks noChangeShapeType="1"/>
          </p:cNvSpPr>
          <p:nvPr/>
        </p:nvSpPr>
        <p:spPr bwMode="auto">
          <a:xfrm>
            <a:off x="6086475" y="2962275"/>
            <a:ext cx="0" cy="452438"/>
          </a:xfrm>
          <a:prstGeom prst="line">
            <a:avLst/>
          </a:prstGeom>
          <a:noFill/>
          <a:ln w="12700" cap="sq">
            <a:noFill/>
            <a:round/>
            <a:headEnd/>
            <a:tailEnd/>
          </a:ln>
          <a:effectLst/>
        </p:spPr>
        <p:txBody>
          <a:bodyPr/>
          <a:lstStyle/>
          <a:p>
            <a:endParaRPr lang="en-US"/>
          </a:p>
        </p:txBody>
      </p:sp>
      <p:sp>
        <p:nvSpPr>
          <p:cNvPr id="442379" name="Line 1035"/>
          <p:cNvSpPr>
            <a:spLocks noChangeShapeType="1"/>
          </p:cNvSpPr>
          <p:nvPr/>
        </p:nvSpPr>
        <p:spPr bwMode="auto">
          <a:xfrm>
            <a:off x="6086475" y="3414713"/>
            <a:ext cx="0" cy="450850"/>
          </a:xfrm>
          <a:prstGeom prst="line">
            <a:avLst/>
          </a:prstGeom>
          <a:noFill/>
          <a:ln w="12700" cap="sq">
            <a:noFill/>
            <a:round/>
            <a:headEnd/>
            <a:tailEnd/>
          </a:ln>
          <a:effectLst/>
        </p:spPr>
        <p:txBody>
          <a:bodyPr/>
          <a:lstStyle/>
          <a:p>
            <a:endParaRPr lang="en-US"/>
          </a:p>
        </p:txBody>
      </p:sp>
      <p:sp>
        <p:nvSpPr>
          <p:cNvPr id="442380" name="Line 1036"/>
          <p:cNvSpPr>
            <a:spLocks noChangeShapeType="1"/>
          </p:cNvSpPr>
          <p:nvPr/>
        </p:nvSpPr>
        <p:spPr bwMode="auto">
          <a:xfrm>
            <a:off x="6086475" y="3865563"/>
            <a:ext cx="0" cy="452437"/>
          </a:xfrm>
          <a:prstGeom prst="line">
            <a:avLst/>
          </a:prstGeom>
          <a:noFill/>
          <a:ln w="12700" cap="sq">
            <a:noFill/>
            <a:round/>
            <a:headEnd/>
            <a:tailEnd/>
          </a:ln>
          <a:effectLst/>
        </p:spPr>
        <p:txBody>
          <a:bodyPr/>
          <a:lstStyle/>
          <a:p>
            <a:endParaRPr lang="en-US"/>
          </a:p>
        </p:txBody>
      </p:sp>
      <p:sp>
        <p:nvSpPr>
          <p:cNvPr id="442381" name="Line 1037"/>
          <p:cNvSpPr>
            <a:spLocks noChangeShapeType="1"/>
          </p:cNvSpPr>
          <p:nvPr/>
        </p:nvSpPr>
        <p:spPr bwMode="auto">
          <a:xfrm>
            <a:off x="6086475" y="4318000"/>
            <a:ext cx="0" cy="452438"/>
          </a:xfrm>
          <a:prstGeom prst="line">
            <a:avLst/>
          </a:prstGeom>
          <a:noFill/>
          <a:ln w="12700" cap="sq">
            <a:noFill/>
            <a:round/>
            <a:headEnd/>
            <a:tailEnd/>
          </a:ln>
          <a:effectLst/>
        </p:spPr>
        <p:txBody>
          <a:bodyPr/>
          <a:lstStyle/>
          <a:p>
            <a:endParaRPr lang="en-US"/>
          </a:p>
        </p:txBody>
      </p:sp>
      <p:sp>
        <p:nvSpPr>
          <p:cNvPr id="442382" name="Line 1038"/>
          <p:cNvSpPr>
            <a:spLocks noChangeShapeType="1"/>
          </p:cNvSpPr>
          <p:nvPr/>
        </p:nvSpPr>
        <p:spPr bwMode="auto">
          <a:xfrm>
            <a:off x="6086475" y="4770438"/>
            <a:ext cx="0" cy="452437"/>
          </a:xfrm>
          <a:prstGeom prst="line">
            <a:avLst/>
          </a:prstGeom>
          <a:noFill/>
          <a:ln w="12700" cap="sq">
            <a:noFill/>
            <a:round/>
            <a:headEnd/>
            <a:tailEnd/>
          </a:ln>
          <a:effectLst/>
        </p:spPr>
        <p:txBody>
          <a:bodyPr/>
          <a:lstStyle/>
          <a:p>
            <a:endParaRPr lang="en-US"/>
          </a:p>
        </p:txBody>
      </p:sp>
      <p:sp>
        <p:nvSpPr>
          <p:cNvPr id="442383" name="Line 1039"/>
          <p:cNvSpPr>
            <a:spLocks noChangeShapeType="1"/>
          </p:cNvSpPr>
          <p:nvPr/>
        </p:nvSpPr>
        <p:spPr bwMode="auto">
          <a:xfrm>
            <a:off x="7153275" y="2057400"/>
            <a:ext cx="381000" cy="0"/>
          </a:xfrm>
          <a:prstGeom prst="line">
            <a:avLst/>
          </a:prstGeom>
          <a:noFill/>
          <a:ln w="12700" cap="sq">
            <a:noFill/>
            <a:round/>
            <a:headEnd/>
            <a:tailEnd/>
          </a:ln>
          <a:effectLst/>
        </p:spPr>
        <p:txBody>
          <a:bodyPr/>
          <a:lstStyle/>
          <a:p>
            <a:endParaRPr lang="en-US"/>
          </a:p>
        </p:txBody>
      </p:sp>
      <p:sp>
        <p:nvSpPr>
          <p:cNvPr id="442384" name="Line 1040"/>
          <p:cNvSpPr>
            <a:spLocks noChangeShapeType="1"/>
          </p:cNvSpPr>
          <p:nvPr/>
        </p:nvSpPr>
        <p:spPr bwMode="auto">
          <a:xfrm>
            <a:off x="7534275" y="2509838"/>
            <a:ext cx="0" cy="452437"/>
          </a:xfrm>
          <a:prstGeom prst="line">
            <a:avLst/>
          </a:prstGeom>
          <a:noFill/>
          <a:ln w="12700" cap="sq">
            <a:noFill/>
            <a:round/>
            <a:headEnd/>
            <a:tailEnd/>
          </a:ln>
          <a:effectLst/>
        </p:spPr>
        <p:txBody>
          <a:bodyPr/>
          <a:lstStyle/>
          <a:p>
            <a:endParaRPr lang="en-US"/>
          </a:p>
        </p:txBody>
      </p:sp>
      <p:sp>
        <p:nvSpPr>
          <p:cNvPr id="442385" name="Line 1041"/>
          <p:cNvSpPr>
            <a:spLocks noChangeShapeType="1"/>
          </p:cNvSpPr>
          <p:nvPr/>
        </p:nvSpPr>
        <p:spPr bwMode="auto">
          <a:xfrm>
            <a:off x="7534275" y="2962275"/>
            <a:ext cx="0" cy="452438"/>
          </a:xfrm>
          <a:prstGeom prst="line">
            <a:avLst/>
          </a:prstGeom>
          <a:noFill/>
          <a:ln w="12700" cap="sq">
            <a:noFill/>
            <a:round/>
            <a:headEnd/>
            <a:tailEnd/>
          </a:ln>
          <a:effectLst/>
        </p:spPr>
        <p:txBody>
          <a:bodyPr/>
          <a:lstStyle/>
          <a:p>
            <a:endParaRPr lang="en-US"/>
          </a:p>
        </p:txBody>
      </p:sp>
      <p:sp>
        <p:nvSpPr>
          <p:cNvPr id="442386" name="Line 1042"/>
          <p:cNvSpPr>
            <a:spLocks noChangeShapeType="1"/>
          </p:cNvSpPr>
          <p:nvPr/>
        </p:nvSpPr>
        <p:spPr bwMode="auto">
          <a:xfrm>
            <a:off x="7534275" y="3414713"/>
            <a:ext cx="0" cy="450850"/>
          </a:xfrm>
          <a:prstGeom prst="line">
            <a:avLst/>
          </a:prstGeom>
          <a:noFill/>
          <a:ln w="12700" cap="sq">
            <a:noFill/>
            <a:round/>
            <a:headEnd/>
            <a:tailEnd/>
          </a:ln>
          <a:effectLst/>
        </p:spPr>
        <p:txBody>
          <a:bodyPr/>
          <a:lstStyle/>
          <a:p>
            <a:endParaRPr lang="en-US"/>
          </a:p>
        </p:txBody>
      </p:sp>
      <p:sp>
        <p:nvSpPr>
          <p:cNvPr id="442387" name="Line 1043"/>
          <p:cNvSpPr>
            <a:spLocks noChangeShapeType="1"/>
          </p:cNvSpPr>
          <p:nvPr/>
        </p:nvSpPr>
        <p:spPr bwMode="auto">
          <a:xfrm>
            <a:off x="7534275" y="3865563"/>
            <a:ext cx="0" cy="452437"/>
          </a:xfrm>
          <a:prstGeom prst="line">
            <a:avLst/>
          </a:prstGeom>
          <a:noFill/>
          <a:ln w="12700" cap="sq">
            <a:noFill/>
            <a:round/>
            <a:headEnd/>
            <a:tailEnd/>
          </a:ln>
          <a:effectLst/>
        </p:spPr>
        <p:txBody>
          <a:bodyPr/>
          <a:lstStyle/>
          <a:p>
            <a:endParaRPr lang="en-US"/>
          </a:p>
        </p:txBody>
      </p:sp>
      <p:sp>
        <p:nvSpPr>
          <p:cNvPr id="442388" name="Line 1044"/>
          <p:cNvSpPr>
            <a:spLocks noChangeShapeType="1"/>
          </p:cNvSpPr>
          <p:nvPr/>
        </p:nvSpPr>
        <p:spPr bwMode="auto">
          <a:xfrm>
            <a:off x="7534275" y="4318000"/>
            <a:ext cx="0" cy="452438"/>
          </a:xfrm>
          <a:prstGeom prst="line">
            <a:avLst/>
          </a:prstGeom>
          <a:noFill/>
          <a:ln w="12700" cap="sq">
            <a:noFill/>
            <a:round/>
            <a:headEnd/>
            <a:tailEnd/>
          </a:ln>
          <a:effectLst/>
        </p:spPr>
        <p:txBody>
          <a:bodyPr/>
          <a:lstStyle/>
          <a:p>
            <a:endParaRPr lang="en-US"/>
          </a:p>
        </p:txBody>
      </p:sp>
      <p:sp>
        <p:nvSpPr>
          <p:cNvPr id="442389" name="Line 1045"/>
          <p:cNvSpPr>
            <a:spLocks noChangeShapeType="1"/>
          </p:cNvSpPr>
          <p:nvPr/>
        </p:nvSpPr>
        <p:spPr bwMode="auto">
          <a:xfrm>
            <a:off x="7534275" y="4770438"/>
            <a:ext cx="0" cy="452437"/>
          </a:xfrm>
          <a:prstGeom prst="line">
            <a:avLst/>
          </a:prstGeom>
          <a:noFill/>
          <a:ln w="12700" cap="sq">
            <a:noFill/>
            <a:round/>
            <a:headEnd/>
            <a:tailEnd/>
          </a:ln>
          <a:effectLst/>
        </p:spPr>
        <p:txBody>
          <a:bodyPr/>
          <a:lstStyle/>
          <a:p>
            <a:endParaRPr lang="en-US"/>
          </a:p>
        </p:txBody>
      </p:sp>
      <p:sp>
        <p:nvSpPr>
          <p:cNvPr id="442390" name="Line 1046"/>
          <p:cNvSpPr>
            <a:spLocks noChangeShapeType="1"/>
          </p:cNvSpPr>
          <p:nvPr/>
        </p:nvSpPr>
        <p:spPr bwMode="auto">
          <a:xfrm>
            <a:off x="7153275" y="5222875"/>
            <a:ext cx="381000" cy="0"/>
          </a:xfrm>
          <a:prstGeom prst="line">
            <a:avLst/>
          </a:prstGeom>
          <a:noFill/>
          <a:ln w="12700" cap="sq">
            <a:noFill/>
            <a:round/>
            <a:headEnd/>
            <a:tailEnd/>
          </a:ln>
          <a:effectLst/>
        </p:spPr>
        <p:txBody>
          <a:bodyPr/>
          <a:lstStyle/>
          <a:p>
            <a:endParaRPr lang="en-US"/>
          </a:p>
        </p:txBody>
      </p:sp>
      <p:grpSp>
        <p:nvGrpSpPr>
          <p:cNvPr id="442412" name="Group 1068"/>
          <p:cNvGrpSpPr>
            <a:grpSpLocks/>
          </p:cNvGrpSpPr>
          <p:nvPr/>
        </p:nvGrpSpPr>
        <p:grpSpPr bwMode="auto">
          <a:xfrm>
            <a:off x="4343400" y="1447800"/>
            <a:ext cx="4191000" cy="4267200"/>
            <a:chOff x="2736" y="912"/>
            <a:chExt cx="2640" cy="2688"/>
          </a:xfrm>
        </p:grpSpPr>
        <p:sp>
          <p:nvSpPr>
            <p:cNvPr id="442370" name="Rectangle 1026"/>
            <p:cNvSpPr>
              <a:spLocks noChangeArrowheads="1"/>
            </p:cNvSpPr>
            <p:nvPr/>
          </p:nvSpPr>
          <p:spPr bwMode="auto">
            <a:xfrm>
              <a:off x="3504" y="912"/>
              <a:ext cx="1104" cy="2688"/>
            </a:xfrm>
            <a:prstGeom prst="rect">
              <a:avLst/>
            </a:prstGeom>
            <a:solidFill>
              <a:schemeClr val="bg1"/>
            </a:solidFill>
            <a:ln w="28575">
              <a:solidFill>
                <a:schemeClr val="tx1"/>
              </a:solidFill>
              <a:prstDash val="sysDot"/>
              <a:miter lim="800000"/>
              <a:headEnd/>
              <a:tailEnd/>
            </a:ln>
            <a:effectLst/>
          </p:spPr>
          <p:txBody>
            <a:bodyPr wrap="none"/>
            <a:lstStyle/>
            <a:p>
              <a:pPr>
                <a:spcBef>
                  <a:spcPct val="0"/>
                </a:spcBef>
                <a:buClrTx/>
                <a:buFontTx/>
                <a:buNone/>
              </a:pPr>
              <a:r>
                <a:rPr lang="en-US"/>
                <a:t>Firewall</a:t>
              </a:r>
            </a:p>
          </p:txBody>
        </p:sp>
        <p:cxnSp>
          <p:nvCxnSpPr>
            <p:cNvPr id="442391" name="AutoShape 1047"/>
            <p:cNvCxnSpPr>
              <a:cxnSpLocks noChangeShapeType="1"/>
            </p:cNvCxnSpPr>
            <p:nvPr/>
          </p:nvCxnSpPr>
          <p:spPr bwMode="auto">
            <a:xfrm>
              <a:off x="3600" y="1583"/>
              <a:ext cx="240" cy="0"/>
            </a:xfrm>
            <a:prstGeom prst="straightConnector1">
              <a:avLst/>
            </a:prstGeom>
            <a:noFill/>
            <a:ln w="28575">
              <a:solidFill>
                <a:schemeClr val="tx1"/>
              </a:solidFill>
              <a:round/>
              <a:headEnd/>
              <a:tailEnd type="triangle" w="sm" len="sm"/>
            </a:ln>
            <a:effectLst/>
          </p:spPr>
        </p:cxnSp>
        <p:cxnSp>
          <p:nvCxnSpPr>
            <p:cNvPr id="442392" name="AutoShape 1048"/>
            <p:cNvCxnSpPr>
              <a:cxnSpLocks noChangeShapeType="1"/>
            </p:cNvCxnSpPr>
            <p:nvPr/>
          </p:nvCxnSpPr>
          <p:spPr bwMode="auto">
            <a:xfrm>
              <a:off x="3600" y="1868"/>
              <a:ext cx="240" cy="0"/>
            </a:xfrm>
            <a:prstGeom prst="straightConnector1">
              <a:avLst/>
            </a:prstGeom>
            <a:noFill/>
            <a:ln w="28575">
              <a:solidFill>
                <a:schemeClr val="tx1"/>
              </a:solidFill>
              <a:round/>
              <a:headEnd/>
              <a:tailEnd type="triangle" w="sm" len="sm"/>
            </a:ln>
            <a:effectLst/>
          </p:spPr>
        </p:cxnSp>
        <p:cxnSp>
          <p:nvCxnSpPr>
            <p:cNvPr id="442393" name="AutoShape 1049"/>
            <p:cNvCxnSpPr>
              <a:cxnSpLocks noChangeShapeType="1"/>
            </p:cNvCxnSpPr>
            <p:nvPr/>
          </p:nvCxnSpPr>
          <p:spPr bwMode="auto">
            <a:xfrm>
              <a:off x="3600" y="2153"/>
              <a:ext cx="240" cy="0"/>
            </a:xfrm>
            <a:prstGeom prst="straightConnector1">
              <a:avLst/>
            </a:prstGeom>
            <a:noFill/>
            <a:ln w="28575">
              <a:solidFill>
                <a:schemeClr val="tx1"/>
              </a:solidFill>
              <a:round/>
              <a:headEnd/>
              <a:tailEnd type="triangle" w="sm" len="sm"/>
            </a:ln>
            <a:effectLst/>
          </p:spPr>
        </p:cxnSp>
        <p:cxnSp>
          <p:nvCxnSpPr>
            <p:cNvPr id="442394" name="AutoShape 1050"/>
            <p:cNvCxnSpPr>
              <a:cxnSpLocks noChangeShapeType="1"/>
            </p:cNvCxnSpPr>
            <p:nvPr/>
          </p:nvCxnSpPr>
          <p:spPr bwMode="auto">
            <a:xfrm>
              <a:off x="3600" y="2437"/>
              <a:ext cx="240" cy="0"/>
            </a:xfrm>
            <a:prstGeom prst="straightConnector1">
              <a:avLst/>
            </a:prstGeom>
            <a:noFill/>
            <a:ln w="28575">
              <a:solidFill>
                <a:schemeClr val="tx1"/>
              </a:solidFill>
              <a:round/>
              <a:headEnd/>
              <a:tailEnd type="triangle" w="sm" len="sm"/>
            </a:ln>
            <a:effectLst/>
          </p:spPr>
        </p:cxnSp>
        <p:cxnSp>
          <p:nvCxnSpPr>
            <p:cNvPr id="442395" name="AutoShape 1051"/>
            <p:cNvCxnSpPr>
              <a:cxnSpLocks noChangeShapeType="1"/>
            </p:cNvCxnSpPr>
            <p:nvPr/>
          </p:nvCxnSpPr>
          <p:spPr bwMode="auto">
            <a:xfrm>
              <a:off x="3600" y="3007"/>
              <a:ext cx="240" cy="0"/>
            </a:xfrm>
            <a:prstGeom prst="straightConnector1">
              <a:avLst/>
            </a:prstGeom>
            <a:noFill/>
            <a:ln w="28575">
              <a:solidFill>
                <a:schemeClr val="tx1"/>
              </a:solidFill>
              <a:round/>
              <a:headEnd/>
              <a:tailEnd type="triangle" w="sm" len="sm"/>
            </a:ln>
            <a:effectLst/>
          </p:spPr>
        </p:cxnSp>
        <p:cxnSp>
          <p:nvCxnSpPr>
            <p:cNvPr id="442396" name="AutoShape 1052"/>
            <p:cNvCxnSpPr>
              <a:cxnSpLocks noChangeShapeType="1"/>
            </p:cNvCxnSpPr>
            <p:nvPr/>
          </p:nvCxnSpPr>
          <p:spPr bwMode="auto">
            <a:xfrm>
              <a:off x="3600" y="3292"/>
              <a:ext cx="240" cy="0"/>
            </a:xfrm>
            <a:prstGeom prst="straightConnector1">
              <a:avLst/>
            </a:prstGeom>
            <a:noFill/>
            <a:ln w="28575">
              <a:solidFill>
                <a:schemeClr val="tx1"/>
              </a:solidFill>
              <a:round/>
              <a:headEnd/>
              <a:tailEnd type="triangle" w="sm" len="sm"/>
            </a:ln>
            <a:effectLst/>
          </p:spPr>
        </p:cxnSp>
        <p:cxnSp>
          <p:nvCxnSpPr>
            <p:cNvPr id="442397" name="AutoShape 1053"/>
            <p:cNvCxnSpPr>
              <a:cxnSpLocks noChangeShapeType="1"/>
            </p:cNvCxnSpPr>
            <p:nvPr/>
          </p:nvCxnSpPr>
          <p:spPr bwMode="auto">
            <a:xfrm>
              <a:off x="4224" y="2437"/>
              <a:ext cx="240" cy="0"/>
            </a:xfrm>
            <a:prstGeom prst="straightConnector1">
              <a:avLst/>
            </a:prstGeom>
            <a:noFill/>
            <a:ln w="28575">
              <a:solidFill>
                <a:schemeClr val="tx1"/>
              </a:solidFill>
              <a:round/>
              <a:headEnd/>
              <a:tailEnd type="triangle" w="sm" len="sm"/>
            </a:ln>
            <a:effectLst/>
          </p:spPr>
        </p:cxnSp>
        <p:sp>
          <p:nvSpPr>
            <p:cNvPr id="442398" name="Rectangle 1054"/>
            <p:cNvSpPr>
              <a:spLocks noChangeArrowheads="1"/>
            </p:cNvSpPr>
            <p:nvPr/>
          </p:nvSpPr>
          <p:spPr bwMode="auto">
            <a:xfrm>
              <a:off x="2871" y="2052"/>
              <a:ext cx="492" cy="404"/>
            </a:xfrm>
            <a:prstGeom prst="rect">
              <a:avLst/>
            </a:prstGeom>
            <a:noFill/>
            <a:ln w="12700">
              <a:noFill/>
              <a:miter lim="800000"/>
              <a:headEnd/>
              <a:tailEnd type="none" w="lg" len="lg"/>
            </a:ln>
            <a:effectLst/>
          </p:spPr>
          <p:txBody>
            <a:bodyPr wrap="none">
              <a:spAutoFit/>
            </a:bodyPr>
            <a:lstStyle/>
            <a:p>
              <a:pPr algn="l">
                <a:spcBef>
                  <a:spcPct val="0"/>
                </a:spcBef>
                <a:buClrTx/>
                <a:buFontTx/>
                <a:buNone/>
              </a:pPr>
              <a:r>
                <a:rPr lang="en-US"/>
                <a:t>HTTP</a:t>
              </a:r>
            </a:p>
            <a:p>
              <a:pPr algn="l">
                <a:spcBef>
                  <a:spcPct val="0"/>
                </a:spcBef>
                <a:buClrTx/>
                <a:buFontTx/>
                <a:buNone/>
              </a:pPr>
              <a:endParaRPr lang="en-US"/>
            </a:p>
          </p:txBody>
        </p:sp>
        <p:sp>
          <p:nvSpPr>
            <p:cNvPr id="442399" name="Rectangle 1055"/>
            <p:cNvSpPr>
              <a:spLocks noChangeArrowheads="1"/>
            </p:cNvSpPr>
            <p:nvPr/>
          </p:nvSpPr>
          <p:spPr bwMode="auto">
            <a:xfrm>
              <a:off x="2832" y="2951"/>
              <a:ext cx="588" cy="404"/>
            </a:xfrm>
            <a:prstGeom prst="rect">
              <a:avLst/>
            </a:prstGeom>
            <a:noFill/>
            <a:ln w="12700">
              <a:noFill/>
              <a:miter lim="800000"/>
              <a:headEnd/>
              <a:tailEnd type="none" w="lg" len="lg"/>
            </a:ln>
            <a:effectLst/>
          </p:spPr>
          <p:txBody>
            <a:bodyPr wrap="none">
              <a:spAutoFit/>
            </a:bodyPr>
            <a:lstStyle/>
            <a:p>
              <a:pPr algn="l">
                <a:spcBef>
                  <a:spcPct val="0"/>
                </a:spcBef>
                <a:buClrTx/>
                <a:buFontTx/>
                <a:buNone/>
              </a:pPr>
              <a:r>
                <a:rPr lang="en-US"/>
                <a:t>HTTPS</a:t>
              </a:r>
            </a:p>
            <a:p>
              <a:pPr algn="l">
                <a:spcBef>
                  <a:spcPct val="0"/>
                </a:spcBef>
                <a:buClrTx/>
                <a:buFontTx/>
                <a:buNone/>
              </a:pPr>
              <a:endParaRPr lang="en-US"/>
            </a:p>
          </p:txBody>
        </p:sp>
        <p:sp>
          <p:nvSpPr>
            <p:cNvPr id="442401" name="Rectangle 1057"/>
            <p:cNvSpPr>
              <a:spLocks noChangeArrowheads="1"/>
            </p:cNvSpPr>
            <p:nvPr/>
          </p:nvSpPr>
          <p:spPr bwMode="auto">
            <a:xfrm>
              <a:off x="4785" y="2052"/>
              <a:ext cx="532" cy="404"/>
            </a:xfrm>
            <a:prstGeom prst="rect">
              <a:avLst/>
            </a:prstGeom>
            <a:noFill/>
            <a:ln w="12700">
              <a:noFill/>
              <a:miter lim="800000"/>
              <a:headEnd/>
              <a:tailEnd type="none" w="lg" len="lg"/>
            </a:ln>
            <a:effectLst/>
          </p:spPr>
          <p:txBody>
            <a:bodyPr wrap="none">
              <a:spAutoFit/>
            </a:bodyPr>
            <a:lstStyle/>
            <a:p>
              <a:pPr algn="l">
                <a:spcBef>
                  <a:spcPct val="0"/>
                </a:spcBef>
                <a:buClrTx/>
                <a:buFontTx/>
                <a:buNone/>
              </a:pPr>
              <a:r>
                <a:rPr lang="en-US"/>
                <a:t>HTTP </a:t>
              </a:r>
            </a:p>
            <a:p>
              <a:pPr algn="l">
                <a:spcBef>
                  <a:spcPct val="0"/>
                </a:spcBef>
                <a:buClrTx/>
                <a:buFontTx/>
                <a:buNone/>
              </a:pPr>
              <a:endParaRPr lang="en-US"/>
            </a:p>
          </p:txBody>
        </p:sp>
        <p:sp>
          <p:nvSpPr>
            <p:cNvPr id="442402" name="Rectangle 1058"/>
            <p:cNvSpPr>
              <a:spLocks noChangeArrowheads="1"/>
            </p:cNvSpPr>
            <p:nvPr/>
          </p:nvSpPr>
          <p:spPr bwMode="auto">
            <a:xfrm>
              <a:off x="4693" y="2951"/>
              <a:ext cx="628" cy="404"/>
            </a:xfrm>
            <a:prstGeom prst="rect">
              <a:avLst/>
            </a:prstGeom>
            <a:noFill/>
            <a:ln w="12700">
              <a:noFill/>
              <a:miter lim="800000"/>
              <a:headEnd/>
              <a:tailEnd type="none" w="lg" len="lg"/>
            </a:ln>
            <a:effectLst/>
          </p:spPr>
          <p:txBody>
            <a:bodyPr wrap="none">
              <a:spAutoFit/>
            </a:bodyPr>
            <a:lstStyle/>
            <a:p>
              <a:pPr algn="l">
                <a:spcBef>
                  <a:spcPct val="0"/>
                </a:spcBef>
                <a:buClrTx/>
                <a:buFontTx/>
                <a:buNone/>
              </a:pPr>
              <a:r>
                <a:rPr lang="en-US"/>
                <a:t>HTTPS </a:t>
              </a:r>
            </a:p>
            <a:p>
              <a:pPr algn="l">
                <a:spcBef>
                  <a:spcPct val="0"/>
                </a:spcBef>
                <a:buClrTx/>
                <a:buFontTx/>
                <a:buNone/>
              </a:pPr>
              <a:endParaRPr lang="en-US"/>
            </a:p>
          </p:txBody>
        </p:sp>
        <p:cxnSp>
          <p:nvCxnSpPr>
            <p:cNvPr id="442406" name="AutoShape 1062"/>
            <p:cNvCxnSpPr>
              <a:cxnSpLocks noChangeShapeType="1"/>
            </p:cNvCxnSpPr>
            <p:nvPr/>
          </p:nvCxnSpPr>
          <p:spPr bwMode="auto">
            <a:xfrm>
              <a:off x="3600" y="2736"/>
              <a:ext cx="240" cy="0"/>
            </a:xfrm>
            <a:prstGeom prst="straightConnector1">
              <a:avLst/>
            </a:prstGeom>
            <a:noFill/>
            <a:ln w="28575">
              <a:solidFill>
                <a:schemeClr val="tx1"/>
              </a:solidFill>
              <a:round/>
              <a:headEnd/>
              <a:tailEnd type="triangle" w="sm" len="sm"/>
            </a:ln>
            <a:effectLst/>
          </p:spPr>
        </p:cxnSp>
        <p:sp>
          <p:nvSpPr>
            <p:cNvPr id="442407" name="Rectangle 1063"/>
            <p:cNvSpPr>
              <a:spLocks noChangeArrowheads="1"/>
            </p:cNvSpPr>
            <p:nvPr/>
          </p:nvSpPr>
          <p:spPr bwMode="auto">
            <a:xfrm>
              <a:off x="3840" y="1344"/>
              <a:ext cx="384" cy="2160"/>
            </a:xfrm>
            <a:prstGeom prst="rect">
              <a:avLst/>
            </a:prstGeom>
            <a:solidFill>
              <a:schemeClr val="accent2"/>
            </a:solidFill>
            <a:ln w="28575">
              <a:solidFill>
                <a:schemeClr val="tx1"/>
              </a:solidFill>
              <a:miter lim="800000"/>
              <a:headEnd type="none" w="sm" len="sm"/>
              <a:tailEnd type="none" w="sm" len="sm"/>
            </a:ln>
            <a:effectLst/>
          </p:spPr>
          <p:txBody>
            <a:bodyPr wrap="none" anchor="ctr"/>
            <a:lstStyle/>
            <a:p>
              <a:endParaRPr lang="en-US"/>
            </a:p>
          </p:txBody>
        </p:sp>
        <p:sp>
          <p:nvSpPr>
            <p:cNvPr id="442408" name="Line 1064"/>
            <p:cNvSpPr>
              <a:spLocks noChangeShapeType="1"/>
            </p:cNvSpPr>
            <p:nvPr/>
          </p:nvSpPr>
          <p:spPr bwMode="auto">
            <a:xfrm>
              <a:off x="4608" y="3168"/>
              <a:ext cx="768"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42409" name="Line 1065"/>
            <p:cNvSpPr>
              <a:spLocks noChangeShapeType="1"/>
            </p:cNvSpPr>
            <p:nvPr/>
          </p:nvSpPr>
          <p:spPr bwMode="auto">
            <a:xfrm>
              <a:off x="4608" y="2304"/>
              <a:ext cx="768"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42410" name="Line 1066"/>
            <p:cNvSpPr>
              <a:spLocks noChangeShapeType="1"/>
            </p:cNvSpPr>
            <p:nvPr/>
          </p:nvSpPr>
          <p:spPr bwMode="auto">
            <a:xfrm>
              <a:off x="2736" y="2304"/>
              <a:ext cx="768"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42411" name="Line 1067"/>
            <p:cNvSpPr>
              <a:spLocks noChangeShapeType="1"/>
            </p:cNvSpPr>
            <p:nvPr/>
          </p:nvSpPr>
          <p:spPr bwMode="auto">
            <a:xfrm>
              <a:off x="2736" y="3168"/>
              <a:ext cx="768" cy="0"/>
            </a:xfrm>
            <a:prstGeom prst="line">
              <a:avLst/>
            </a:prstGeom>
            <a:noFill/>
            <a:ln w="28575">
              <a:solidFill>
                <a:schemeClr val="tx1"/>
              </a:solidFill>
              <a:round/>
              <a:headEnd type="none" w="sm" len="sm"/>
              <a:tailEnd type="triangle" w="sm" len="sm"/>
            </a:ln>
            <a:effectLst/>
          </p:spPr>
          <p:txBody>
            <a:bodyPr/>
            <a:lstStyle/>
            <a:p>
              <a:endParaRPr lang="en-US"/>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en-US"/>
              <a:t>Application Servers</a:t>
            </a:r>
          </a:p>
        </p:txBody>
      </p:sp>
      <p:sp>
        <p:nvSpPr>
          <p:cNvPr id="446467" name="Rectangle 3"/>
          <p:cNvSpPr>
            <a:spLocks noGrp="1" noChangeArrowheads="1"/>
          </p:cNvSpPr>
          <p:nvPr>
            <p:ph idx="1"/>
          </p:nvPr>
        </p:nvSpPr>
        <p:spPr>
          <a:xfrm>
            <a:off x="609600" y="1447800"/>
            <a:ext cx="3810000" cy="2436813"/>
          </a:xfrm>
        </p:spPr>
        <p:txBody>
          <a:bodyPr/>
          <a:lstStyle/>
          <a:p>
            <a:pPr lvl="1"/>
            <a:r>
              <a:rPr lang="en-US"/>
              <a:t>Provide services that support the execution and availability of deployed applications</a:t>
            </a:r>
          </a:p>
          <a:p>
            <a:pPr lvl="1"/>
            <a:r>
              <a:rPr lang="en-US"/>
              <a:t>Handle heavier processing chores than Web servers</a:t>
            </a:r>
          </a:p>
        </p:txBody>
      </p:sp>
      <p:grpSp>
        <p:nvGrpSpPr>
          <p:cNvPr id="446494" name="Group 30"/>
          <p:cNvGrpSpPr>
            <a:grpSpLocks/>
          </p:cNvGrpSpPr>
          <p:nvPr/>
        </p:nvGrpSpPr>
        <p:grpSpPr bwMode="auto">
          <a:xfrm>
            <a:off x="4572000" y="1295400"/>
            <a:ext cx="3962400" cy="4953000"/>
            <a:chOff x="2880" y="816"/>
            <a:chExt cx="2496" cy="3120"/>
          </a:xfrm>
        </p:grpSpPr>
        <p:sp>
          <p:nvSpPr>
            <p:cNvPr id="446468" name="Rectangle 4"/>
            <p:cNvSpPr>
              <a:spLocks noChangeArrowheads="1"/>
            </p:cNvSpPr>
            <p:nvPr/>
          </p:nvSpPr>
          <p:spPr bwMode="auto">
            <a:xfrm>
              <a:off x="2880" y="816"/>
              <a:ext cx="2496" cy="3120"/>
            </a:xfrm>
            <a:prstGeom prst="rect">
              <a:avLst/>
            </a:prstGeom>
            <a:solidFill>
              <a:schemeClr val="accent2"/>
            </a:solidFill>
            <a:ln w="28575">
              <a:solidFill>
                <a:schemeClr val="tx1"/>
              </a:solidFill>
              <a:prstDash val="sysDot"/>
              <a:miter lim="800000"/>
              <a:headEnd/>
              <a:tailEnd/>
            </a:ln>
            <a:effectLst/>
          </p:spPr>
          <p:txBody>
            <a:bodyPr wrap="none"/>
            <a:lstStyle/>
            <a:p>
              <a:pPr>
                <a:spcBef>
                  <a:spcPct val="0"/>
                </a:spcBef>
                <a:buClrTx/>
                <a:buFontTx/>
                <a:buNone/>
              </a:pPr>
              <a:r>
                <a:rPr lang="en-US" dirty="0" err="1" smtClean="0">
                  <a:solidFill>
                    <a:schemeClr val="bg1"/>
                  </a:solidFill>
                </a:rPr>
                <a:t>JBoss</a:t>
              </a:r>
              <a:r>
                <a:rPr lang="en-US" dirty="0" smtClean="0">
                  <a:solidFill>
                    <a:schemeClr val="bg1"/>
                  </a:solidFill>
                </a:rPr>
                <a:t> AS</a:t>
              </a:r>
              <a:endParaRPr lang="en-US" dirty="0">
                <a:solidFill>
                  <a:schemeClr val="bg1"/>
                </a:solidFill>
              </a:endParaRPr>
            </a:p>
            <a:p>
              <a:pPr>
                <a:spcBef>
                  <a:spcPct val="0"/>
                </a:spcBef>
                <a:buClrTx/>
                <a:buFontTx/>
                <a:buNone/>
              </a:pPr>
              <a:r>
                <a:rPr lang="en-US" dirty="0">
                  <a:solidFill>
                    <a:schemeClr val="bg1"/>
                  </a:solidFill>
                </a:rPr>
                <a:t>Java EE Application Server</a:t>
              </a:r>
            </a:p>
          </p:txBody>
        </p:sp>
        <p:sp>
          <p:nvSpPr>
            <p:cNvPr id="446469" name="Rectangle 5"/>
            <p:cNvSpPr>
              <a:spLocks noChangeArrowheads="1"/>
            </p:cNvSpPr>
            <p:nvPr/>
          </p:nvSpPr>
          <p:spPr bwMode="auto">
            <a:xfrm>
              <a:off x="2976" y="1296"/>
              <a:ext cx="1104" cy="960"/>
            </a:xfrm>
            <a:prstGeom prst="rect">
              <a:avLst/>
            </a:prstGeom>
            <a:solidFill>
              <a:srgbClr val="DDDDDD"/>
            </a:solidFill>
            <a:ln w="28575">
              <a:solidFill>
                <a:schemeClr val="tx1"/>
              </a:solidFill>
              <a:prstDash val="sysDot"/>
              <a:miter lim="800000"/>
              <a:headEnd/>
              <a:tailEnd/>
            </a:ln>
            <a:effectLst/>
          </p:spPr>
          <p:txBody>
            <a:bodyPr wrap="none"/>
            <a:lstStyle/>
            <a:p>
              <a:pPr>
                <a:spcBef>
                  <a:spcPct val="0"/>
                </a:spcBef>
                <a:buClrTx/>
                <a:buFontTx/>
                <a:buNone/>
              </a:pPr>
              <a:r>
                <a:rPr lang="en-US"/>
                <a:t>Web container</a:t>
              </a:r>
            </a:p>
          </p:txBody>
        </p:sp>
        <p:sp>
          <p:nvSpPr>
            <p:cNvPr id="446470" name="Rectangle 6"/>
            <p:cNvSpPr>
              <a:spLocks noChangeArrowheads="1"/>
            </p:cNvSpPr>
            <p:nvPr/>
          </p:nvSpPr>
          <p:spPr bwMode="auto">
            <a:xfrm>
              <a:off x="3072" y="1584"/>
              <a:ext cx="912" cy="240"/>
            </a:xfrm>
            <a:prstGeom prst="rect">
              <a:avLst/>
            </a:prstGeom>
            <a:solidFill>
              <a:schemeClr val="folHlink"/>
            </a:solidFill>
            <a:ln w="28575">
              <a:solidFill>
                <a:schemeClr val="tx1"/>
              </a:solidFill>
              <a:miter lim="800000"/>
              <a:headEnd/>
              <a:tailEnd/>
            </a:ln>
            <a:effectLst/>
          </p:spPr>
          <p:txBody>
            <a:bodyPr wrap="none"/>
            <a:lstStyle/>
            <a:p>
              <a:pPr>
                <a:spcBef>
                  <a:spcPct val="0"/>
                </a:spcBef>
                <a:buClrTx/>
                <a:buFontTx/>
                <a:buNone/>
              </a:pPr>
              <a:r>
                <a:rPr lang="en-US">
                  <a:solidFill>
                    <a:schemeClr val="bg1"/>
                  </a:solidFill>
                </a:rPr>
                <a:t>Servlets</a:t>
              </a:r>
            </a:p>
          </p:txBody>
        </p:sp>
        <p:sp>
          <p:nvSpPr>
            <p:cNvPr id="446471" name="Rectangle 7"/>
            <p:cNvSpPr>
              <a:spLocks noChangeArrowheads="1"/>
            </p:cNvSpPr>
            <p:nvPr/>
          </p:nvSpPr>
          <p:spPr bwMode="auto">
            <a:xfrm>
              <a:off x="3072" y="1920"/>
              <a:ext cx="912" cy="240"/>
            </a:xfrm>
            <a:prstGeom prst="rect">
              <a:avLst/>
            </a:prstGeom>
            <a:solidFill>
              <a:schemeClr val="folHlink"/>
            </a:solidFill>
            <a:ln w="28575">
              <a:solidFill>
                <a:schemeClr val="tx1"/>
              </a:solidFill>
              <a:miter lim="800000"/>
              <a:headEnd/>
              <a:tailEnd/>
            </a:ln>
            <a:effectLst/>
          </p:spPr>
          <p:txBody>
            <a:bodyPr wrap="none"/>
            <a:lstStyle/>
            <a:p>
              <a:pPr>
                <a:spcBef>
                  <a:spcPct val="0"/>
                </a:spcBef>
                <a:buClrTx/>
                <a:buFontTx/>
                <a:buNone/>
              </a:pPr>
              <a:r>
                <a:rPr lang="en-US">
                  <a:solidFill>
                    <a:schemeClr val="bg1"/>
                  </a:solidFill>
                </a:rPr>
                <a:t>JSPs</a:t>
              </a:r>
            </a:p>
          </p:txBody>
        </p:sp>
        <p:sp>
          <p:nvSpPr>
            <p:cNvPr id="446472" name="Rectangle 8"/>
            <p:cNvSpPr>
              <a:spLocks noChangeArrowheads="1"/>
            </p:cNvSpPr>
            <p:nvPr/>
          </p:nvSpPr>
          <p:spPr bwMode="auto">
            <a:xfrm>
              <a:off x="4176" y="1704"/>
              <a:ext cx="1104" cy="1152"/>
            </a:xfrm>
            <a:prstGeom prst="rect">
              <a:avLst/>
            </a:prstGeom>
            <a:solidFill>
              <a:srgbClr val="DDDDDD"/>
            </a:solidFill>
            <a:ln w="28575">
              <a:solidFill>
                <a:schemeClr val="tx1"/>
              </a:solidFill>
              <a:prstDash val="sysDot"/>
              <a:miter lim="800000"/>
              <a:headEnd/>
              <a:tailEnd/>
            </a:ln>
            <a:effectLst/>
          </p:spPr>
          <p:txBody>
            <a:bodyPr wrap="none"/>
            <a:lstStyle/>
            <a:p>
              <a:pPr>
                <a:spcBef>
                  <a:spcPct val="0"/>
                </a:spcBef>
                <a:buClrTx/>
                <a:buFontTx/>
                <a:buNone/>
              </a:pPr>
              <a:r>
                <a:rPr lang="en-US"/>
                <a:t>EJB container</a:t>
              </a:r>
            </a:p>
          </p:txBody>
        </p:sp>
        <p:sp>
          <p:nvSpPr>
            <p:cNvPr id="446473" name="Rectangle 9"/>
            <p:cNvSpPr>
              <a:spLocks noChangeArrowheads="1"/>
            </p:cNvSpPr>
            <p:nvPr/>
          </p:nvSpPr>
          <p:spPr bwMode="auto">
            <a:xfrm>
              <a:off x="4272" y="1944"/>
              <a:ext cx="912" cy="384"/>
            </a:xfrm>
            <a:prstGeom prst="rect">
              <a:avLst/>
            </a:prstGeom>
            <a:solidFill>
              <a:schemeClr val="folHlink"/>
            </a:solidFill>
            <a:ln w="28575">
              <a:solidFill>
                <a:schemeClr val="tx1"/>
              </a:solidFill>
              <a:miter lim="800000"/>
              <a:headEnd/>
              <a:tailEnd/>
            </a:ln>
            <a:effectLst/>
          </p:spPr>
          <p:txBody>
            <a:bodyPr wrap="none"/>
            <a:lstStyle/>
            <a:p>
              <a:pPr>
                <a:spcBef>
                  <a:spcPct val="0"/>
                </a:spcBef>
                <a:buClrTx/>
                <a:buFontTx/>
                <a:buNone/>
              </a:pPr>
              <a:r>
                <a:rPr lang="en-US">
                  <a:solidFill>
                    <a:schemeClr val="bg1"/>
                  </a:solidFill>
                </a:rPr>
                <a:t>Session</a:t>
              </a:r>
            </a:p>
            <a:p>
              <a:pPr>
                <a:spcBef>
                  <a:spcPct val="0"/>
                </a:spcBef>
                <a:buClrTx/>
                <a:buFontTx/>
                <a:buNone/>
              </a:pPr>
              <a:r>
                <a:rPr lang="en-US">
                  <a:solidFill>
                    <a:schemeClr val="bg1"/>
                  </a:solidFill>
                </a:rPr>
                <a:t>EJBs</a:t>
              </a:r>
            </a:p>
          </p:txBody>
        </p:sp>
        <p:sp>
          <p:nvSpPr>
            <p:cNvPr id="446474" name="Rectangle 10"/>
            <p:cNvSpPr>
              <a:spLocks noChangeArrowheads="1"/>
            </p:cNvSpPr>
            <p:nvPr/>
          </p:nvSpPr>
          <p:spPr bwMode="auto">
            <a:xfrm>
              <a:off x="4272" y="2376"/>
              <a:ext cx="912" cy="384"/>
            </a:xfrm>
            <a:prstGeom prst="rect">
              <a:avLst/>
            </a:prstGeom>
            <a:solidFill>
              <a:schemeClr val="folHlink"/>
            </a:solidFill>
            <a:ln w="28575">
              <a:solidFill>
                <a:schemeClr val="tx1"/>
              </a:solidFill>
              <a:miter lim="800000"/>
              <a:headEnd/>
              <a:tailEnd/>
            </a:ln>
            <a:effectLst/>
          </p:spPr>
          <p:txBody>
            <a:bodyPr wrap="none"/>
            <a:lstStyle/>
            <a:p>
              <a:pPr>
                <a:spcBef>
                  <a:spcPct val="0"/>
                </a:spcBef>
                <a:buClrTx/>
                <a:buFontTx/>
                <a:buNone/>
              </a:pPr>
              <a:r>
                <a:rPr lang="en-US">
                  <a:solidFill>
                    <a:schemeClr val="bg1"/>
                  </a:solidFill>
                </a:rPr>
                <a:t>Entity</a:t>
              </a:r>
            </a:p>
            <a:p>
              <a:pPr>
                <a:spcBef>
                  <a:spcPct val="0"/>
                </a:spcBef>
                <a:buClrTx/>
                <a:buFontTx/>
                <a:buNone/>
              </a:pPr>
              <a:r>
                <a:rPr lang="en-US">
                  <a:solidFill>
                    <a:schemeClr val="bg1"/>
                  </a:solidFill>
                </a:rPr>
                <a:t>EJBs</a:t>
              </a:r>
            </a:p>
          </p:txBody>
        </p:sp>
        <p:sp>
          <p:nvSpPr>
            <p:cNvPr id="446475" name="Rectangle 11"/>
            <p:cNvSpPr>
              <a:spLocks noChangeArrowheads="1"/>
            </p:cNvSpPr>
            <p:nvPr/>
          </p:nvSpPr>
          <p:spPr bwMode="auto">
            <a:xfrm>
              <a:off x="4704" y="2992"/>
              <a:ext cx="288" cy="848"/>
            </a:xfrm>
            <a:prstGeom prst="rect">
              <a:avLst/>
            </a:prstGeom>
            <a:solidFill>
              <a:srgbClr val="DDDDDD"/>
            </a:solidFill>
            <a:ln w="28575">
              <a:solidFill>
                <a:schemeClr val="tx1"/>
              </a:solidFill>
              <a:miter lim="800000"/>
              <a:headEnd/>
              <a:tailEnd/>
            </a:ln>
            <a:effectLst/>
          </p:spPr>
          <p:txBody>
            <a:bodyPr vert="eaVert"/>
            <a:lstStyle/>
            <a:p>
              <a:pPr>
                <a:buClr>
                  <a:srgbClr val="000000"/>
                </a:buClr>
              </a:pPr>
              <a:r>
                <a:rPr lang="en-US" sz="1600"/>
                <a:t>JAAS</a:t>
              </a:r>
            </a:p>
          </p:txBody>
        </p:sp>
        <p:sp>
          <p:nvSpPr>
            <p:cNvPr id="446476" name="Rectangle 12"/>
            <p:cNvSpPr>
              <a:spLocks noChangeArrowheads="1"/>
            </p:cNvSpPr>
            <p:nvPr/>
          </p:nvSpPr>
          <p:spPr bwMode="auto">
            <a:xfrm>
              <a:off x="4992" y="2992"/>
              <a:ext cx="288" cy="848"/>
            </a:xfrm>
            <a:prstGeom prst="rect">
              <a:avLst/>
            </a:prstGeom>
            <a:solidFill>
              <a:srgbClr val="DDDDDD"/>
            </a:solidFill>
            <a:ln w="28575">
              <a:solidFill>
                <a:schemeClr val="tx1"/>
              </a:solidFill>
              <a:miter lim="800000"/>
              <a:headEnd/>
              <a:tailEnd/>
            </a:ln>
            <a:effectLst/>
          </p:spPr>
          <p:txBody>
            <a:bodyPr vert="eaVert"/>
            <a:lstStyle/>
            <a:p>
              <a:pPr>
                <a:buClr>
                  <a:srgbClr val="000000"/>
                </a:buClr>
              </a:pPr>
              <a:r>
                <a:rPr lang="en-US" sz="1600"/>
                <a:t>JNDI</a:t>
              </a:r>
            </a:p>
          </p:txBody>
        </p:sp>
        <p:sp>
          <p:nvSpPr>
            <p:cNvPr id="446477" name="Rectangle 13"/>
            <p:cNvSpPr>
              <a:spLocks noChangeArrowheads="1"/>
            </p:cNvSpPr>
            <p:nvPr/>
          </p:nvSpPr>
          <p:spPr bwMode="auto">
            <a:xfrm>
              <a:off x="4416" y="2992"/>
              <a:ext cx="288" cy="848"/>
            </a:xfrm>
            <a:prstGeom prst="rect">
              <a:avLst/>
            </a:prstGeom>
            <a:solidFill>
              <a:srgbClr val="DDDDDD"/>
            </a:solidFill>
            <a:ln w="28575">
              <a:solidFill>
                <a:schemeClr val="tx1"/>
              </a:solidFill>
              <a:miter lim="800000"/>
              <a:headEnd/>
              <a:tailEnd/>
            </a:ln>
            <a:effectLst/>
          </p:spPr>
          <p:txBody>
            <a:bodyPr vert="eaVert"/>
            <a:lstStyle/>
            <a:p>
              <a:pPr>
                <a:buClr>
                  <a:srgbClr val="000000"/>
                </a:buClr>
              </a:pPr>
              <a:r>
                <a:rPr lang="en-US" sz="1600"/>
                <a:t>JMX</a:t>
              </a:r>
            </a:p>
          </p:txBody>
        </p:sp>
        <p:sp>
          <p:nvSpPr>
            <p:cNvPr id="446478" name="Rectangle 14"/>
            <p:cNvSpPr>
              <a:spLocks noChangeArrowheads="1"/>
            </p:cNvSpPr>
            <p:nvPr/>
          </p:nvSpPr>
          <p:spPr bwMode="auto">
            <a:xfrm>
              <a:off x="4128" y="2992"/>
              <a:ext cx="288" cy="848"/>
            </a:xfrm>
            <a:prstGeom prst="rect">
              <a:avLst/>
            </a:prstGeom>
            <a:solidFill>
              <a:srgbClr val="DDDDDD"/>
            </a:solidFill>
            <a:ln w="28575">
              <a:solidFill>
                <a:schemeClr val="tx1"/>
              </a:solidFill>
              <a:miter lim="800000"/>
              <a:headEnd/>
              <a:tailEnd/>
            </a:ln>
            <a:effectLst/>
          </p:spPr>
          <p:txBody>
            <a:bodyPr vert="eaVert"/>
            <a:lstStyle/>
            <a:p>
              <a:pPr>
                <a:buClr>
                  <a:srgbClr val="000000"/>
                </a:buClr>
              </a:pPr>
              <a:r>
                <a:rPr lang="en-US" sz="1600"/>
                <a:t>JMS</a:t>
              </a:r>
            </a:p>
          </p:txBody>
        </p:sp>
        <p:sp>
          <p:nvSpPr>
            <p:cNvPr id="446479" name="Rectangle 15"/>
            <p:cNvSpPr>
              <a:spLocks noChangeArrowheads="1"/>
            </p:cNvSpPr>
            <p:nvPr/>
          </p:nvSpPr>
          <p:spPr bwMode="auto">
            <a:xfrm>
              <a:off x="3840" y="2992"/>
              <a:ext cx="288" cy="848"/>
            </a:xfrm>
            <a:prstGeom prst="rect">
              <a:avLst/>
            </a:prstGeom>
            <a:solidFill>
              <a:srgbClr val="DDDDDD"/>
            </a:solidFill>
            <a:ln w="28575">
              <a:solidFill>
                <a:schemeClr val="tx1"/>
              </a:solidFill>
              <a:miter lim="800000"/>
              <a:headEnd/>
              <a:tailEnd/>
            </a:ln>
            <a:effectLst/>
          </p:spPr>
          <p:txBody>
            <a:bodyPr vert="eaVert"/>
            <a:lstStyle/>
            <a:p>
              <a:pPr>
                <a:buClr>
                  <a:srgbClr val="000000"/>
                </a:buClr>
              </a:pPr>
              <a:r>
                <a:rPr lang="en-US" sz="1600"/>
                <a:t>JDBC</a:t>
              </a:r>
            </a:p>
          </p:txBody>
        </p:sp>
        <p:sp>
          <p:nvSpPr>
            <p:cNvPr id="446480" name="Rectangle 16"/>
            <p:cNvSpPr>
              <a:spLocks noChangeArrowheads="1"/>
            </p:cNvSpPr>
            <p:nvPr/>
          </p:nvSpPr>
          <p:spPr bwMode="auto">
            <a:xfrm>
              <a:off x="3552" y="2992"/>
              <a:ext cx="288" cy="848"/>
            </a:xfrm>
            <a:prstGeom prst="rect">
              <a:avLst/>
            </a:prstGeom>
            <a:solidFill>
              <a:srgbClr val="DDDDDD"/>
            </a:solidFill>
            <a:ln w="28575">
              <a:solidFill>
                <a:schemeClr val="tx1"/>
              </a:solidFill>
              <a:miter lim="800000"/>
              <a:headEnd/>
              <a:tailEnd/>
            </a:ln>
            <a:effectLst/>
          </p:spPr>
          <p:txBody>
            <a:bodyPr vert="eaVert"/>
            <a:lstStyle/>
            <a:p>
              <a:pPr>
                <a:buClr>
                  <a:srgbClr val="000000"/>
                </a:buClr>
              </a:pPr>
              <a:r>
                <a:rPr lang="en-US" sz="1600"/>
                <a:t>JTA</a:t>
              </a:r>
            </a:p>
          </p:txBody>
        </p:sp>
        <p:sp>
          <p:nvSpPr>
            <p:cNvPr id="446481" name="Rectangle 17"/>
            <p:cNvSpPr>
              <a:spLocks noChangeArrowheads="1"/>
            </p:cNvSpPr>
            <p:nvPr/>
          </p:nvSpPr>
          <p:spPr bwMode="auto">
            <a:xfrm>
              <a:off x="3264" y="2992"/>
              <a:ext cx="288" cy="848"/>
            </a:xfrm>
            <a:prstGeom prst="rect">
              <a:avLst/>
            </a:prstGeom>
            <a:solidFill>
              <a:srgbClr val="DDDDDD"/>
            </a:solidFill>
            <a:ln w="28575">
              <a:solidFill>
                <a:schemeClr val="tx1"/>
              </a:solidFill>
              <a:miter lim="800000"/>
              <a:headEnd/>
              <a:tailEnd/>
            </a:ln>
            <a:effectLst/>
          </p:spPr>
          <p:txBody>
            <a:bodyPr vert="eaVert"/>
            <a:lstStyle/>
            <a:p>
              <a:pPr>
                <a:buClr>
                  <a:srgbClr val="000000"/>
                </a:buClr>
              </a:pPr>
              <a:r>
                <a:rPr lang="en-US" sz="1600"/>
                <a:t>RMI</a:t>
              </a:r>
            </a:p>
          </p:txBody>
        </p:sp>
        <p:sp>
          <p:nvSpPr>
            <p:cNvPr id="446482" name="Rectangle 18"/>
            <p:cNvSpPr>
              <a:spLocks noChangeArrowheads="1"/>
            </p:cNvSpPr>
            <p:nvPr/>
          </p:nvSpPr>
          <p:spPr bwMode="auto">
            <a:xfrm>
              <a:off x="2976" y="2992"/>
              <a:ext cx="288" cy="848"/>
            </a:xfrm>
            <a:prstGeom prst="rect">
              <a:avLst/>
            </a:prstGeom>
            <a:solidFill>
              <a:srgbClr val="DDDDDD"/>
            </a:solidFill>
            <a:ln w="28575">
              <a:solidFill>
                <a:schemeClr val="tx1"/>
              </a:solidFill>
              <a:miter lim="800000"/>
              <a:headEnd/>
              <a:tailEnd/>
            </a:ln>
            <a:effectLst/>
          </p:spPr>
          <p:txBody>
            <a:bodyPr vert="eaVert"/>
            <a:lstStyle/>
            <a:p>
              <a:pPr>
                <a:buClr>
                  <a:srgbClr val="000000"/>
                </a:buClr>
              </a:pPr>
              <a:r>
                <a:rPr lang="en-US" sz="1600"/>
                <a:t>JAX-WS</a:t>
              </a:r>
            </a:p>
          </p:txBody>
        </p:sp>
        <p:sp>
          <p:nvSpPr>
            <p:cNvPr id="446483" name="Line 19"/>
            <p:cNvSpPr>
              <a:spLocks noChangeShapeType="1"/>
            </p:cNvSpPr>
            <p:nvPr/>
          </p:nvSpPr>
          <p:spPr bwMode="auto">
            <a:xfrm>
              <a:off x="2976" y="2992"/>
              <a:ext cx="2304" cy="0"/>
            </a:xfrm>
            <a:prstGeom prst="line">
              <a:avLst/>
            </a:prstGeom>
            <a:noFill/>
            <a:ln w="12700" cap="sq">
              <a:solidFill>
                <a:schemeClr val="tx1"/>
              </a:solidFill>
              <a:round/>
              <a:headEnd/>
              <a:tailEnd/>
            </a:ln>
            <a:effectLst/>
          </p:spPr>
          <p:txBody>
            <a:bodyPr vert="eaVert"/>
            <a:lstStyle/>
            <a:p>
              <a:endParaRPr lang="en-US"/>
            </a:p>
          </p:txBody>
        </p:sp>
        <p:sp>
          <p:nvSpPr>
            <p:cNvPr id="446484" name="Line 20"/>
            <p:cNvSpPr>
              <a:spLocks noChangeShapeType="1"/>
            </p:cNvSpPr>
            <p:nvPr/>
          </p:nvSpPr>
          <p:spPr bwMode="auto">
            <a:xfrm>
              <a:off x="2976" y="3840"/>
              <a:ext cx="2304" cy="0"/>
            </a:xfrm>
            <a:prstGeom prst="line">
              <a:avLst/>
            </a:prstGeom>
            <a:noFill/>
            <a:ln w="12700" cap="sq">
              <a:solidFill>
                <a:schemeClr val="tx1"/>
              </a:solidFill>
              <a:round/>
              <a:headEnd/>
              <a:tailEnd/>
            </a:ln>
            <a:effectLst/>
          </p:spPr>
          <p:txBody>
            <a:bodyPr vert="eaVert"/>
            <a:lstStyle/>
            <a:p>
              <a:endParaRPr lang="en-US"/>
            </a:p>
          </p:txBody>
        </p:sp>
        <p:sp>
          <p:nvSpPr>
            <p:cNvPr id="446485" name="Line 21"/>
            <p:cNvSpPr>
              <a:spLocks noChangeShapeType="1"/>
            </p:cNvSpPr>
            <p:nvPr/>
          </p:nvSpPr>
          <p:spPr bwMode="auto">
            <a:xfrm>
              <a:off x="2976" y="2992"/>
              <a:ext cx="0" cy="848"/>
            </a:xfrm>
            <a:prstGeom prst="line">
              <a:avLst/>
            </a:prstGeom>
            <a:noFill/>
            <a:ln w="12700" cap="sq">
              <a:solidFill>
                <a:schemeClr val="tx1"/>
              </a:solidFill>
              <a:round/>
              <a:headEnd/>
              <a:tailEnd/>
            </a:ln>
            <a:effectLst/>
          </p:spPr>
          <p:txBody>
            <a:bodyPr vert="eaVert"/>
            <a:lstStyle/>
            <a:p>
              <a:endParaRPr lang="en-US"/>
            </a:p>
          </p:txBody>
        </p:sp>
        <p:sp>
          <p:nvSpPr>
            <p:cNvPr id="446486" name="Line 22"/>
            <p:cNvSpPr>
              <a:spLocks noChangeShapeType="1"/>
            </p:cNvSpPr>
            <p:nvPr/>
          </p:nvSpPr>
          <p:spPr bwMode="auto">
            <a:xfrm>
              <a:off x="3264" y="2992"/>
              <a:ext cx="0" cy="848"/>
            </a:xfrm>
            <a:prstGeom prst="line">
              <a:avLst/>
            </a:prstGeom>
            <a:noFill/>
            <a:ln w="12700">
              <a:solidFill>
                <a:schemeClr val="tx1"/>
              </a:solidFill>
              <a:round/>
              <a:headEnd/>
              <a:tailEnd/>
            </a:ln>
            <a:effectLst/>
          </p:spPr>
          <p:txBody>
            <a:bodyPr vert="eaVert"/>
            <a:lstStyle/>
            <a:p>
              <a:endParaRPr lang="en-US"/>
            </a:p>
          </p:txBody>
        </p:sp>
        <p:sp>
          <p:nvSpPr>
            <p:cNvPr id="446487" name="Line 23"/>
            <p:cNvSpPr>
              <a:spLocks noChangeShapeType="1"/>
            </p:cNvSpPr>
            <p:nvPr/>
          </p:nvSpPr>
          <p:spPr bwMode="auto">
            <a:xfrm>
              <a:off x="3552" y="2992"/>
              <a:ext cx="0" cy="848"/>
            </a:xfrm>
            <a:prstGeom prst="line">
              <a:avLst/>
            </a:prstGeom>
            <a:noFill/>
            <a:ln w="12700">
              <a:solidFill>
                <a:schemeClr val="tx1"/>
              </a:solidFill>
              <a:round/>
              <a:headEnd/>
              <a:tailEnd/>
            </a:ln>
            <a:effectLst/>
          </p:spPr>
          <p:txBody>
            <a:bodyPr vert="eaVert"/>
            <a:lstStyle/>
            <a:p>
              <a:endParaRPr lang="en-US"/>
            </a:p>
          </p:txBody>
        </p:sp>
        <p:sp>
          <p:nvSpPr>
            <p:cNvPr id="446488" name="Line 24"/>
            <p:cNvSpPr>
              <a:spLocks noChangeShapeType="1"/>
            </p:cNvSpPr>
            <p:nvPr/>
          </p:nvSpPr>
          <p:spPr bwMode="auto">
            <a:xfrm>
              <a:off x="3840" y="2992"/>
              <a:ext cx="0" cy="848"/>
            </a:xfrm>
            <a:prstGeom prst="line">
              <a:avLst/>
            </a:prstGeom>
            <a:noFill/>
            <a:ln w="12700">
              <a:solidFill>
                <a:schemeClr val="tx1"/>
              </a:solidFill>
              <a:round/>
              <a:headEnd/>
              <a:tailEnd/>
            </a:ln>
            <a:effectLst/>
          </p:spPr>
          <p:txBody>
            <a:bodyPr vert="eaVert"/>
            <a:lstStyle/>
            <a:p>
              <a:endParaRPr lang="en-US"/>
            </a:p>
          </p:txBody>
        </p:sp>
        <p:sp>
          <p:nvSpPr>
            <p:cNvPr id="446489" name="Line 25"/>
            <p:cNvSpPr>
              <a:spLocks noChangeShapeType="1"/>
            </p:cNvSpPr>
            <p:nvPr/>
          </p:nvSpPr>
          <p:spPr bwMode="auto">
            <a:xfrm>
              <a:off x="4128" y="2992"/>
              <a:ext cx="0" cy="848"/>
            </a:xfrm>
            <a:prstGeom prst="line">
              <a:avLst/>
            </a:prstGeom>
            <a:noFill/>
            <a:ln w="12700">
              <a:solidFill>
                <a:schemeClr val="tx1"/>
              </a:solidFill>
              <a:round/>
              <a:headEnd/>
              <a:tailEnd/>
            </a:ln>
            <a:effectLst/>
          </p:spPr>
          <p:txBody>
            <a:bodyPr vert="eaVert"/>
            <a:lstStyle/>
            <a:p>
              <a:endParaRPr lang="en-US"/>
            </a:p>
          </p:txBody>
        </p:sp>
        <p:sp>
          <p:nvSpPr>
            <p:cNvPr id="446490" name="Line 26"/>
            <p:cNvSpPr>
              <a:spLocks noChangeShapeType="1"/>
            </p:cNvSpPr>
            <p:nvPr/>
          </p:nvSpPr>
          <p:spPr bwMode="auto">
            <a:xfrm>
              <a:off x="4416" y="2992"/>
              <a:ext cx="0" cy="848"/>
            </a:xfrm>
            <a:prstGeom prst="line">
              <a:avLst/>
            </a:prstGeom>
            <a:noFill/>
            <a:ln w="12700">
              <a:solidFill>
                <a:schemeClr val="tx1"/>
              </a:solidFill>
              <a:round/>
              <a:headEnd/>
              <a:tailEnd/>
            </a:ln>
            <a:effectLst/>
          </p:spPr>
          <p:txBody>
            <a:bodyPr vert="eaVert"/>
            <a:lstStyle/>
            <a:p>
              <a:endParaRPr lang="en-US"/>
            </a:p>
          </p:txBody>
        </p:sp>
        <p:sp>
          <p:nvSpPr>
            <p:cNvPr id="446491" name="Line 27"/>
            <p:cNvSpPr>
              <a:spLocks noChangeShapeType="1"/>
            </p:cNvSpPr>
            <p:nvPr/>
          </p:nvSpPr>
          <p:spPr bwMode="auto">
            <a:xfrm>
              <a:off x="4704" y="2992"/>
              <a:ext cx="0" cy="848"/>
            </a:xfrm>
            <a:prstGeom prst="line">
              <a:avLst/>
            </a:prstGeom>
            <a:noFill/>
            <a:ln w="12700">
              <a:solidFill>
                <a:schemeClr val="tx1"/>
              </a:solidFill>
              <a:round/>
              <a:headEnd/>
              <a:tailEnd/>
            </a:ln>
            <a:effectLst/>
          </p:spPr>
          <p:txBody>
            <a:bodyPr vert="eaVert"/>
            <a:lstStyle/>
            <a:p>
              <a:endParaRPr lang="en-US"/>
            </a:p>
          </p:txBody>
        </p:sp>
        <p:sp>
          <p:nvSpPr>
            <p:cNvPr id="446492" name="Line 28"/>
            <p:cNvSpPr>
              <a:spLocks noChangeShapeType="1"/>
            </p:cNvSpPr>
            <p:nvPr/>
          </p:nvSpPr>
          <p:spPr bwMode="auto">
            <a:xfrm>
              <a:off x="5280" y="2992"/>
              <a:ext cx="0" cy="848"/>
            </a:xfrm>
            <a:prstGeom prst="line">
              <a:avLst/>
            </a:prstGeom>
            <a:noFill/>
            <a:ln w="12700" cap="sq">
              <a:solidFill>
                <a:schemeClr val="tx1"/>
              </a:solidFill>
              <a:round/>
              <a:headEnd/>
              <a:tailEnd/>
            </a:ln>
            <a:effectLst/>
          </p:spPr>
          <p:txBody>
            <a:bodyPr vert="eaVert"/>
            <a:lstStyle/>
            <a:p>
              <a:endParaRPr lang="en-US"/>
            </a:p>
          </p:txBody>
        </p:sp>
        <p:sp>
          <p:nvSpPr>
            <p:cNvPr id="446493" name="Line 29"/>
            <p:cNvSpPr>
              <a:spLocks noChangeShapeType="1"/>
            </p:cNvSpPr>
            <p:nvPr/>
          </p:nvSpPr>
          <p:spPr bwMode="auto">
            <a:xfrm>
              <a:off x="4992" y="2992"/>
              <a:ext cx="0" cy="848"/>
            </a:xfrm>
            <a:prstGeom prst="line">
              <a:avLst/>
            </a:prstGeom>
            <a:noFill/>
            <a:ln w="12700">
              <a:solidFill>
                <a:schemeClr val="tx1"/>
              </a:solidFill>
              <a:round/>
              <a:headEnd/>
              <a:tailEnd/>
            </a:ln>
            <a:effectLst/>
          </p:spPr>
          <p:txBody>
            <a:bodyPr/>
            <a:lstStyle/>
            <a:p>
              <a:endParaRPr 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6" name="Rectangle 2052"/>
          <p:cNvSpPr>
            <a:spLocks noGrp="1" noChangeArrowheads="1"/>
          </p:cNvSpPr>
          <p:nvPr>
            <p:ph type="title"/>
          </p:nvPr>
        </p:nvSpPr>
        <p:spPr/>
        <p:txBody>
          <a:bodyPr/>
          <a:lstStyle/>
          <a:p>
            <a:r>
              <a:rPr lang="en-US"/>
              <a:t>Web Application Server Configuration</a:t>
            </a:r>
          </a:p>
        </p:txBody>
      </p:sp>
      <p:grpSp>
        <p:nvGrpSpPr>
          <p:cNvPr id="448718" name="Group 2254"/>
          <p:cNvGrpSpPr>
            <a:grpSpLocks/>
          </p:cNvGrpSpPr>
          <p:nvPr/>
        </p:nvGrpSpPr>
        <p:grpSpPr bwMode="auto">
          <a:xfrm>
            <a:off x="609600" y="1295400"/>
            <a:ext cx="7867650" cy="4953000"/>
            <a:chOff x="384" y="816"/>
            <a:chExt cx="4956" cy="3120"/>
          </a:xfrm>
        </p:grpSpPr>
        <p:sp>
          <p:nvSpPr>
            <p:cNvPr id="448642" name="Rectangle 2178"/>
            <p:cNvSpPr>
              <a:spLocks noChangeArrowheads="1"/>
            </p:cNvSpPr>
            <p:nvPr/>
          </p:nvSpPr>
          <p:spPr bwMode="auto">
            <a:xfrm>
              <a:off x="2640" y="816"/>
              <a:ext cx="2700" cy="3120"/>
            </a:xfrm>
            <a:prstGeom prst="rect">
              <a:avLst/>
            </a:prstGeom>
            <a:solidFill>
              <a:srgbClr val="A0B7FF"/>
            </a:solidFill>
            <a:ln w="28575">
              <a:solidFill>
                <a:schemeClr val="tx1"/>
              </a:solidFill>
              <a:prstDash val="sysDot"/>
              <a:miter lim="800000"/>
              <a:headEnd/>
              <a:tailEnd/>
            </a:ln>
            <a:effectLst/>
          </p:spPr>
          <p:txBody>
            <a:bodyPr wrap="none" anchor="b"/>
            <a:lstStyle/>
            <a:p>
              <a:pPr algn="l">
                <a:spcBef>
                  <a:spcPct val="0"/>
                </a:spcBef>
                <a:buClrTx/>
                <a:buFontTx/>
                <a:buNone/>
              </a:pPr>
              <a:r>
                <a:rPr lang="en-US"/>
                <a:t>Your network</a:t>
              </a:r>
            </a:p>
          </p:txBody>
        </p:sp>
        <p:sp>
          <p:nvSpPr>
            <p:cNvPr id="448717" name="Rectangle 2253"/>
            <p:cNvSpPr>
              <a:spLocks noChangeArrowheads="1"/>
            </p:cNvSpPr>
            <p:nvPr/>
          </p:nvSpPr>
          <p:spPr bwMode="auto">
            <a:xfrm>
              <a:off x="4272" y="912"/>
              <a:ext cx="1056" cy="2976"/>
            </a:xfrm>
            <a:prstGeom prst="rect">
              <a:avLst/>
            </a:prstGeom>
            <a:solidFill>
              <a:schemeClr val="bg1"/>
            </a:solidFill>
            <a:ln w="28575" cap="rnd">
              <a:solidFill>
                <a:schemeClr val="tx1"/>
              </a:solidFill>
              <a:prstDash val="sysDot"/>
              <a:miter lim="800000"/>
              <a:headEnd type="none" w="sm" len="sm"/>
              <a:tailEnd type="none" w="sm" len="sm"/>
            </a:ln>
            <a:effectLst/>
          </p:spPr>
          <p:txBody>
            <a:bodyPr wrap="none" anchor="ctr"/>
            <a:lstStyle/>
            <a:p>
              <a:pPr algn="l" defTabSz="228600"/>
              <a:endParaRPr lang="en-US"/>
            </a:p>
            <a:p>
              <a:pPr algn="l" defTabSz="228600"/>
              <a:endParaRPr lang="en-US"/>
            </a:p>
            <a:p>
              <a:pPr algn="l" defTabSz="228600"/>
              <a:endParaRPr lang="en-US"/>
            </a:p>
            <a:p>
              <a:pPr algn="l" defTabSz="228600"/>
              <a:endParaRPr lang="en-US"/>
            </a:p>
            <a:p>
              <a:pPr algn="l" defTabSz="228600"/>
              <a:endParaRPr lang="en-US"/>
            </a:p>
            <a:p>
              <a:pPr algn="l" defTabSz="228600"/>
              <a:endParaRPr lang="en-US"/>
            </a:p>
            <a:p>
              <a:pPr algn="l" defTabSz="228600"/>
              <a:endParaRPr lang="en-US"/>
            </a:p>
            <a:p>
              <a:pPr algn="l" defTabSz="228600"/>
              <a:endParaRPr lang="en-US"/>
            </a:p>
            <a:p>
              <a:pPr algn="l" defTabSz="228600"/>
              <a:endParaRPr lang="en-US"/>
            </a:p>
            <a:p>
              <a:pPr algn="l" defTabSz="228600"/>
              <a:endParaRPr lang="en-US"/>
            </a:p>
            <a:p>
              <a:pPr algn="l" defTabSz="228600"/>
              <a:endParaRPr lang="en-US"/>
            </a:p>
            <a:p>
              <a:pPr algn="l" defTabSz="228600"/>
              <a:endParaRPr lang="en-US"/>
            </a:p>
            <a:p>
              <a:pPr algn="l" defTabSz="228600"/>
              <a:r>
                <a:rPr lang="en-US"/>
                <a:t>Inner</a:t>
              </a:r>
            </a:p>
            <a:p>
              <a:pPr algn="l" defTabSz="228600"/>
              <a:r>
                <a:rPr lang="en-US"/>
                <a:t>network</a:t>
              </a:r>
            </a:p>
          </p:txBody>
        </p:sp>
        <p:sp>
          <p:nvSpPr>
            <p:cNvPr id="448643" name="Rectangle 2179"/>
            <p:cNvSpPr>
              <a:spLocks noChangeArrowheads="1"/>
            </p:cNvSpPr>
            <p:nvPr/>
          </p:nvSpPr>
          <p:spPr bwMode="auto">
            <a:xfrm>
              <a:off x="396" y="1344"/>
              <a:ext cx="480" cy="432"/>
            </a:xfrm>
            <a:prstGeom prst="rect">
              <a:avLst/>
            </a:prstGeom>
            <a:solidFill>
              <a:srgbClr val="EDC774"/>
            </a:solidFill>
            <a:ln w="28575">
              <a:solidFill>
                <a:schemeClr val="tx1"/>
              </a:solidFill>
              <a:miter lim="800000"/>
              <a:headEnd/>
              <a:tailEnd/>
            </a:ln>
            <a:effectLst/>
          </p:spPr>
          <p:txBody>
            <a:bodyPr wrap="none" anchor="ctr"/>
            <a:lstStyle/>
            <a:p>
              <a:pPr>
                <a:spcBef>
                  <a:spcPct val="0"/>
                </a:spcBef>
                <a:buClrTx/>
                <a:buFontTx/>
                <a:buNone/>
              </a:pPr>
              <a:r>
                <a:rPr lang="en-US"/>
                <a:t>Client</a:t>
              </a:r>
            </a:p>
            <a:p>
              <a:pPr>
                <a:spcBef>
                  <a:spcPct val="0"/>
                </a:spcBef>
                <a:buClrTx/>
                <a:buFontTx/>
                <a:buNone/>
              </a:pPr>
              <a:r>
                <a:rPr lang="en-US"/>
                <a:t>app</a:t>
              </a:r>
            </a:p>
          </p:txBody>
        </p:sp>
        <p:sp>
          <p:nvSpPr>
            <p:cNvPr id="448644" name="Rectangle 2180"/>
            <p:cNvSpPr>
              <a:spLocks noChangeArrowheads="1"/>
            </p:cNvSpPr>
            <p:nvPr/>
          </p:nvSpPr>
          <p:spPr bwMode="auto">
            <a:xfrm>
              <a:off x="384" y="2688"/>
              <a:ext cx="480" cy="432"/>
            </a:xfrm>
            <a:prstGeom prst="rect">
              <a:avLst/>
            </a:prstGeom>
            <a:solidFill>
              <a:srgbClr val="EDC774"/>
            </a:solidFill>
            <a:ln w="28575">
              <a:solidFill>
                <a:schemeClr val="tx1"/>
              </a:solidFill>
              <a:miter lim="800000"/>
              <a:headEnd/>
              <a:tailEnd/>
            </a:ln>
            <a:effectLst/>
          </p:spPr>
          <p:txBody>
            <a:bodyPr wrap="none" anchor="ctr"/>
            <a:lstStyle/>
            <a:p>
              <a:pPr>
                <a:spcBef>
                  <a:spcPct val="0"/>
                </a:spcBef>
                <a:buClrTx/>
                <a:buFontTx/>
                <a:buNone/>
              </a:pPr>
              <a:r>
                <a:rPr lang="en-US"/>
                <a:t>Client</a:t>
              </a:r>
            </a:p>
            <a:p>
              <a:pPr>
                <a:spcBef>
                  <a:spcPct val="0"/>
                </a:spcBef>
                <a:buClrTx/>
                <a:buFontTx/>
                <a:buNone/>
              </a:pPr>
              <a:r>
                <a:rPr lang="en-US"/>
                <a:t>app</a:t>
              </a:r>
            </a:p>
          </p:txBody>
        </p:sp>
        <p:sp>
          <p:nvSpPr>
            <p:cNvPr id="448645" name="Rectangle 2181"/>
            <p:cNvSpPr>
              <a:spLocks noChangeArrowheads="1"/>
            </p:cNvSpPr>
            <p:nvPr/>
          </p:nvSpPr>
          <p:spPr bwMode="auto">
            <a:xfrm>
              <a:off x="1020" y="960"/>
              <a:ext cx="624" cy="1776"/>
            </a:xfrm>
            <a:prstGeom prst="rect">
              <a:avLst/>
            </a:prstGeom>
            <a:solidFill>
              <a:srgbClr val="DDDDDD"/>
            </a:solidFill>
            <a:ln w="28575">
              <a:solidFill>
                <a:schemeClr val="tx1"/>
              </a:solidFill>
              <a:prstDash val="sysDot"/>
              <a:miter lim="800000"/>
              <a:headEnd/>
              <a:tailEnd/>
            </a:ln>
            <a:effectLst/>
          </p:spPr>
          <p:txBody>
            <a:bodyPr wrap="none"/>
            <a:lstStyle/>
            <a:p>
              <a:pPr>
                <a:spcBef>
                  <a:spcPct val="0"/>
                </a:spcBef>
                <a:buClrTx/>
                <a:buFontTx/>
                <a:buNone/>
              </a:pPr>
              <a:r>
                <a:rPr lang="en-US"/>
                <a:t>Firewall</a:t>
              </a:r>
            </a:p>
          </p:txBody>
        </p:sp>
        <p:sp>
          <p:nvSpPr>
            <p:cNvPr id="448646" name="Rectangle 2182"/>
            <p:cNvSpPr>
              <a:spLocks noChangeArrowheads="1"/>
            </p:cNvSpPr>
            <p:nvPr/>
          </p:nvSpPr>
          <p:spPr bwMode="auto">
            <a:xfrm>
              <a:off x="1020" y="960"/>
              <a:ext cx="208" cy="656"/>
            </a:xfrm>
            <a:prstGeom prst="rect">
              <a:avLst/>
            </a:prstGeom>
            <a:noFill/>
            <a:ln w="12700">
              <a:noFill/>
              <a:miter lim="800000"/>
              <a:headEnd/>
              <a:tailEnd/>
            </a:ln>
            <a:effectLst/>
          </p:spPr>
          <p:txBody>
            <a:bodyPr wrap="none"/>
            <a:lstStyle/>
            <a:p>
              <a:endParaRPr lang="en-US"/>
            </a:p>
          </p:txBody>
        </p:sp>
        <p:sp>
          <p:nvSpPr>
            <p:cNvPr id="448647" name="Rectangle 2183"/>
            <p:cNvSpPr>
              <a:spLocks noChangeArrowheads="1"/>
            </p:cNvSpPr>
            <p:nvPr/>
          </p:nvSpPr>
          <p:spPr bwMode="auto">
            <a:xfrm>
              <a:off x="1228" y="960"/>
              <a:ext cx="208" cy="656"/>
            </a:xfrm>
            <a:prstGeom prst="rect">
              <a:avLst/>
            </a:prstGeom>
            <a:noFill/>
            <a:ln w="12700">
              <a:noFill/>
              <a:miter lim="800000"/>
              <a:headEnd/>
              <a:tailEnd/>
            </a:ln>
            <a:effectLst/>
          </p:spPr>
          <p:txBody>
            <a:bodyPr wrap="none"/>
            <a:lstStyle/>
            <a:p>
              <a:endParaRPr lang="en-US"/>
            </a:p>
          </p:txBody>
        </p:sp>
        <p:sp>
          <p:nvSpPr>
            <p:cNvPr id="448648" name="Rectangle 2184"/>
            <p:cNvSpPr>
              <a:spLocks noChangeArrowheads="1"/>
            </p:cNvSpPr>
            <p:nvPr/>
          </p:nvSpPr>
          <p:spPr bwMode="auto">
            <a:xfrm>
              <a:off x="1020" y="960"/>
              <a:ext cx="208" cy="656"/>
            </a:xfrm>
            <a:prstGeom prst="rect">
              <a:avLst/>
            </a:prstGeom>
            <a:noFill/>
            <a:ln w="12700">
              <a:noFill/>
              <a:miter lim="800000"/>
              <a:headEnd/>
              <a:tailEnd/>
            </a:ln>
            <a:effectLst/>
          </p:spPr>
          <p:txBody>
            <a:bodyPr wrap="none"/>
            <a:lstStyle/>
            <a:p>
              <a:endParaRPr lang="en-US"/>
            </a:p>
          </p:txBody>
        </p:sp>
        <p:sp>
          <p:nvSpPr>
            <p:cNvPr id="448649" name="Rectangle 2185"/>
            <p:cNvSpPr>
              <a:spLocks noChangeArrowheads="1"/>
            </p:cNvSpPr>
            <p:nvPr/>
          </p:nvSpPr>
          <p:spPr bwMode="auto">
            <a:xfrm>
              <a:off x="1020" y="1424"/>
              <a:ext cx="624" cy="656"/>
            </a:xfrm>
            <a:prstGeom prst="rect">
              <a:avLst/>
            </a:prstGeom>
            <a:noFill/>
            <a:ln w="12700">
              <a:noFill/>
              <a:miter lim="800000"/>
              <a:headEnd/>
              <a:tailEnd/>
            </a:ln>
            <a:effectLst/>
          </p:spPr>
          <p:txBody>
            <a:bodyPr wrap="none"/>
            <a:lstStyle/>
            <a:p>
              <a:endParaRPr lang="en-US"/>
            </a:p>
          </p:txBody>
        </p:sp>
        <p:cxnSp>
          <p:nvCxnSpPr>
            <p:cNvPr id="448650" name="AutoShape 2186"/>
            <p:cNvCxnSpPr>
              <a:cxnSpLocks noChangeShapeType="1"/>
            </p:cNvCxnSpPr>
            <p:nvPr/>
          </p:nvCxnSpPr>
          <p:spPr bwMode="auto">
            <a:xfrm>
              <a:off x="1068" y="1306"/>
              <a:ext cx="192" cy="0"/>
            </a:xfrm>
            <a:prstGeom prst="straightConnector1">
              <a:avLst/>
            </a:prstGeom>
            <a:noFill/>
            <a:ln w="28575">
              <a:solidFill>
                <a:schemeClr val="tx1"/>
              </a:solidFill>
              <a:round/>
              <a:headEnd/>
              <a:tailEnd type="triangle" w="sm" len="sm"/>
            </a:ln>
            <a:effectLst/>
          </p:spPr>
        </p:cxnSp>
        <p:cxnSp>
          <p:nvCxnSpPr>
            <p:cNvPr id="448651" name="AutoShape 2187"/>
            <p:cNvCxnSpPr>
              <a:cxnSpLocks noChangeShapeType="1"/>
            </p:cNvCxnSpPr>
            <p:nvPr/>
          </p:nvCxnSpPr>
          <p:spPr bwMode="auto">
            <a:xfrm>
              <a:off x="1068" y="1517"/>
              <a:ext cx="192" cy="0"/>
            </a:xfrm>
            <a:prstGeom prst="straightConnector1">
              <a:avLst/>
            </a:prstGeom>
            <a:noFill/>
            <a:ln w="28575">
              <a:solidFill>
                <a:schemeClr val="tx1"/>
              </a:solidFill>
              <a:round/>
              <a:headEnd/>
              <a:tailEnd type="triangle" w="sm" len="sm"/>
            </a:ln>
            <a:effectLst/>
          </p:spPr>
        </p:cxnSp>
        <p:cxnSp>
          <p:nvCxnSpPr>
            <p:cNvPr id="448652" name="AutoShape 2188"/>
            <p:cNvCxnSpPr>
              <a:cxnSpLocks noChangeShapeType="1"/>
            </p:cNvCxnSpPr>
            <p:nvPr/>
          </p:nvCxnSpPr>
          <p:spPr bwMode="auto">
            <a:xfrm>
              <a:off x="1068" y="1728"/>
              <a:ext cx="192" cy="0"/>
            </a:xfrm>
            <a:prstGeom prst="straightConnector1">
              <a:avLst/>
            </a:prstGeom>
            <a:noFill/>
            <a:ln w="28575">
              <a:solidFill>
                <a:schemeClr val="tx1"/>
              </a:solidFill>
              <a:round/>
              <a:headEnd/>
              <a:tailEnd type="triangle" w="sm" len="sm"/>
            </a:ln>
            <a:effectLst/>
          </p:spPr>
        </p:cxnSp>
        <p:cxnSp>
          <p:nvCxnSpPr>
            <p:cNvPr id="448653" name="AutoShape 2189"/>
            <p:cNvCxnSpPr>
              <a:cxnSpLocks noChangeShapeType="1"/>
            </p:cNvCxnSpPr>
            <p:nvPr/>
          </p:nvCxnSpPr>
          <p:spPr bwMode="auto">
            <a:xfrm>
              <a:off x="1068" y="1939"/>
              <a:ext cx="192" cy="0"/>
            </a:xfrm>
            <a:prstGeom prst="straightConnector1">
              <a:avLst/>
            </a:prstGeom>
            <a:noFill/>
            <a:ln w="28575">
              <a:solidFill>
                <a:schemeClr val="tx1"/>
              </a:solidFill>
              <a:round/>
              <a:headEnd/>
              <a:tailEnd type="triangle" w="sm" len="sm"/>
            </a:ln>
            <a:effectLst/>
          </p:spPr>
        </p:cxnSp>
        <p:cxnSp>
          <p:nvCxnSpPr>
            <p:cNvPr id="448654" name="AutoShape 2190"/>
            <p:cNvCxnSpPr>
              <a:cxnSpLocks noChangeShapeType="1"/>
            </p:cNvCxnSpPr>
            <p:nvPr/>
          </p:nvCxnSpPr>
          <p:spPr bwMode="auto">
            <a:xfrm>
              <a:off x="1068" y="2150"/>
              <a:ext cx="192" cy="0"/>
            </a:xfrm>
            <a:prstGeom prst="straightConnector1">
              <a:avLst/>
            </a:prstGeom>
            <a:noFill/>
            <a:ln w="28575">
              <a:solidFill>
                <a:schemeClr val="tx1"/>
              </a:solidFill>
              <a:round/>
              <a:headEnd/>
              <a:tailEnd type="triangle" w="sm" len="sm"/>
            </a:ln>
            <a:effectLst/>
          </p:spPr>
        </p:cxnSp>
        <p:cxnSp>
          <p:nvCxnSpPr>
            <p:cNvPr id="448655" name="AutoShape 2191"/>
            <p:cNvCxnSpPr>
              <a:cxnSpLocks noChangeShapeType="1"/>
            </p:cNvCxnSpPr>
            <p:nvPr/>
          </p:nvCxnSpPr>
          <p:spPr bwMode="auto">
            <a:xfrm>
              <a:off x="1068" y="2361"/>
              <a:ext cx="192" cy="0"/>
            </a:xfrm>
            <a:prstGeom prst="straightConnector1">
              <a:avLst/>
            </a:prstGeom>
            <a:noFill/>
            <a:ln w="28575">
              <a:solidFill>
                <a:schemeClr val="tx1"/>
              </a:solidFill>
              <a:round/>
              <a:headEnd/>
              <a:tailEnd type="triangle" w="sm" len="sm"/>
            </a:ln>
            <a:effectLst/>
          </p:spPr>
        </p:cxnSp>
        <p:cxnSp>
          <p:nvCxnSpPr>
            <p:cNvPr id="448656" name="AutoShape 2192"/>
            <p:cNvCxnSpPr>
              <a:cxnSpLocks noChangeShapeType="1"/>
            </p:cNvCxnSpPr>
            <p:nvPr/>
          </p:nvCxnSpPr>
          <p:spPr bwMode="auto">
            <a:xfrm>
              <a:off x="1068" y="2572"/>
              <a:ext cx="192" cy="0"/>
            </a:xfrm>
            <a:prstGeom prst="straightConnector1">
              <a:avLst/>
            </a:prstGeom>
            <a:noFill/>
            <a:ln w="28575">
              <a:solidFill>
                <a:schemeClr val="tx1"/>
              </a:solidFill>
              <a:round/>
              <a:headEnd/>
              <a:tailEnd type="triangle" w="sm" len="sm"/>
            </a:ln>
            <a:effectLst/>
          </p:spPr>
        </p:cxnSp>
        <p:cxnSp>
          <p:nvCxnSpPr>
            <p:cNvPr id="448657" name="AutoShape 2193"/>
            <p:cNvCxnSpPr>
              <a:cxnSpLocks noChangeShapeType="1"/>
            </p:cNvCxnSpPr>
            <p:nvPr/>
          </p:nvCxnSpPr>
          <p:spPr bwMode="auto">
            <a:xfrm>
              <a:off x="1416" y="1836"/>
              <a:ext cx="172" cy="0"/>
            </a:xfrm>
            <a:prstGeom prst="straightConnector1">
              <a:avLst/>
            </a:prstGeom>
            <a:noFill/>
            <a:ln w="28575">
              <a:solidFill>
                <a:schemeClr val="tx1"/>
              </a:solidFill>
              <a:round/>
              <a:headEnd/>
              <a:tailEnd type="triangle" w="sm" len="sm"/>
            </a:ln>
            <a:effectLst/>
          </p:spPr>
        </p:cxnSp>
        <p:sp>
          <p:nvSpPr>
            <p:cNvPr id="448659" name="Rectangle 2195"/>
            <p:cNvSpPr>
              <a:spLocks noChangeArrowheads="1"/>
            </p:cNvSpPr>
            <p:nvPr/>
          </p:nvSpPr>
          <p:spPr bwMode="auto">
            <a:xfrm>
              <a:off x="1260" y="1200"/>
              <a:ext cx="144" cy="1440"/>
            </a:xfrm>
            <a:prstGeom prst="rect">
              <a:avLst/>
            </a:prstGeom>
            <a:solidFill>
              <a:srgbClr val="FFCC66"/>
            </a:solidFill>
            <a:ln w="28575">
              <a:solidFill>
                <a:schemeClr val="tx1"/>
              </a:solidFill>
              <a:miter lim="800000"/>
              <a:headEnd type="none" w="sm" len="sm"/>
              <a:tailEnd type="none" w="sm" len="sm"/>
            </a:ln>
            <a:effectLst/>
          </p:spPr>
          <p:txBody>
            <a:bodyPr wrap="none" anchor="ctr"/>
            <a:lstStyle/>
            <a:p>
              <a:endParaRPr lang="en-US"/>
            </a:p>
          </p:txBody>
        </p:sp>
        <p:sp>
          <p:nvSpPr>
            <p:cNvPr id="448660" name="Rectangle 2196"/>
            <p:cNvSpPr>
              <a:spLocks noChangeArrowheads="1"/>
            </p:cNvSpPr>
            <p:nvPr/>
          </p:nvSpPr>
          <p:spPr bwMode="auto">
            <a:xfrm>
              <a:off x="2736" y="960"/>
              <a:ext cx="624" cy="1776"/>
            </a:xfrm>
            <a:prstGeom prst="rect">
              <a:avLst/>
            </a:prstGeom>
            <a:solidFill>
              <a:srgbClr val="DDDDDD"/>
            </a:solidFill>
            <a:ln w="28575">
              <a:solidFill>
                <a:schemeClr val="tx1"/>
              </a:solidFill>
              <a:prstDash val="sysDot"/>
              <a:miter lim="800000"/>
              <a:headEnd/>
              <a:tailEnd/>
            </a:ln>
            <a:effectLst/>
          </p:spPr>
          <p:txBody>
            <a:bodyPr wrap="none"/>
            <a:lstStyle/>
            <a:p>
              <a:pPr>
                <a:spcBef>
                  <a:spcPct val="0"/>
                </a:spcBef>
                <a:buClrTx/>
                <a:buFontTx/>
                <a:buNone/>
              </a:pPr>
              <a:r>
                <a:rPr lang="en-US"/>
                <a:t>Firewall</a:t>
              </a:r>
            </a:p>
          </p:txBody>
        </p:sp>
        <p:sp>
          <p:nvSpPr>
            <p:cNvPr id="448661" name="Rectangle 2197"/>
            <p:cNvSpPr>
              <a:spLocks noChangeArrowheads="1"/>
            </p:cNvSpPr>
            <p:nvPr/>
          </p:nvSpPr>
          <p:spPr bwMode="auto">
            <a:xfrm>
              <a:off x="2736" y="960"/>
              <a:ext cx="208" cy="656"/>
            </a:xfrm>
            <a:prstGeom prst="rect">
              <a:avLst/>
            </a:prstGeom>
            <a:noFill/>
            <a:ln w="12700">
              <a:noFill/>
              <a:miter lim="800000"/>
              <a:headEnd/>
              <a:tailEnd/>
            </a:ln>
            <a:effectLst/>
          </p:spPr>
          <p:txBody>
            <a:bodyPr wrap="none"/>
            <a:lstStyle/>
            <a:p>
              <a:endParaRPr lang="en-US"/>
            </a:p>
          </p:txBody>
        </p:sp>
        <p:sp>
          <p:nvSpPr>
            <p:cNvPr id="448662" name="Rectangle 2198"/>
            <p:cNvSpPr>
              <a:spLocks noChangeArrowheads="1"/>
            </p:cNvSpPr>
            <p:nvPr/>
          </p:nvSpPr>
          <p:spPr bwMode="auto">
            <a:xfrm>
              <a:off x="2944" y="960"/>
              <a:ext cx="208" cy="656"/>
            </a:xfrm>
            <a:prstGeom prst="rect">
              <a:avLst/>
            </a:prstGeom>
            <a:noFill/>
            <a:ln w="12700">
              <a:noFill/>
              <a:miter lim="800000"/>
              <a:headEnd/>
              <a:tailEnd/>
            </a:ln>
            <a:effectLst/>
          </p:spPr>
          <p:txBody>
            <a:bodyPr wrap="none"/>
            <a:lstStyle/>
            <a:p>
              <a:endParaRPr lang="en-US"/>
            </a:p>
          </p:txBody>
        </p:sp>
        <p:sp>
          <p:nvSpPr>
            <p:cNvPr id="448663" name="Rectangle 2199"/>
            <p:cNvSpPr>
              <a:spLocks noChangeArrowheads="1"/>
            </p:cNvSpPr>
            <p:nvPr/>
          </p:nvSpPr>
          <p:spPr bwMode="auto">
            <a:xfrm>
              <a:off x="2736" y="960"/>
              <a:ext cx="208" cy="656"/>
            </a:xfrm>
            <a:prstGeom prst="rect">
              <a:avLst/>
            </a:prstGeom>
            <a:noFill/>
            <a:ln w="12700">
              <a:noFill/>
              <a:miter lim="800000"/>
              <a:headEnd/>
              <a:tailEnd/>
            </a:ln>
            <a:effectLst/>
          </p:spPr>
          <p:txBody>
            <a:bodyPr wrap="none"/>
            <a:lstStyle/>
            <a:p>
              <a:endParaRPr lang="en-US"/>
            </a:p>
          </p:txBody>
        </p:sp>
        <p:sp>
          <p:nvSpPr>
            <p:cNvPr id="448664" name="Rectangle 2200"/>
            <p:cNvSpPr>
              <a:spLocks noChangeArrowheads="1"/>
            </p:cNvSpPr>
            <p:nvPr/>
          </p:nvSpPr>
          <p:spPr bwMode="auto">
            <a:xfrm>
              <a:off x="2736" y="1424"/>
              <a:ext cx="624" cy="656"/>
            </a:xfrm>
            <a:prstGeom prst="rect">
              <a:avLst/>
            </a:prstGeom>
            <a:noFill/>
            <a:ln w="12700">
              <a:noFill/>
              <a:miter lim="800000"/>
              <a:headEnd/>
              <a:tailEnd/>
            </a:ln>
            <a:effectLst/>
          </p:spPr>
          <p:txBody>
            <a:bodyPr wrap="none"/>
            <a:lstStyle/>
            <a:p>
              <a:endParaRPr lang="en-US"/>
            </a:p>
          </p:txBody>
        </p:sp>
        <p:cxnSp>
          <p:nvCxnSpPr>
            <p:cNvPr id="448665" name="AutoShape 2201"/>
            <p:cNvCxnSpPr>
              <a:cxnSpLocks noChangeShapeType="1"/>
            </p:cNvCxnSpPr>
            <p:nvPr/>
          </p:nvCxnSpPr>
          <p:spPr bwMode="auto">
            <a:xfrm>
              <a:off x="2784" y="1306"/>
              <a:ext cx="192" cy="0"/>
            </a:xfrm>
            <a:prstGeom prst="straightConnector1">
              <a:avLst/>
            </a:prstGeom>
            <a:noFill/>
            <a:ln w="28575">
              <a:solidFill>
                <a:schemeClr val="tx1"/>
              </a:solidFill>
              <a:round/>
              <a:headEnd/>
              <a:tailEnd type="triangle" w="sm" len="sm"/>
            </a:ln>
            <a:effectLst/>
          </p:spPr>
        </p:cxnSp>
        <p:cxnSp>
          <p:nvCxnSpPr>
            <p:cNvPr id="448666" name="AutoShape 2202"/>
            <p:cNvCxnSpPr>
              <a:cxnSpLocks noChangeShapeType="1"/>
            </p:cNvCxnSpPr>
            <p:nvPr/>
          </p:nvCxnSpPr>
          <p:spPr bwMode="auto">
            <a:xfrm>
              <a:off x="2784" y="1517"/>
              <a:ext cx="192" cy="0"/>
            </a:xfrm>
            <a:prstGeom prst="straightConnector1">
              <a:avLst/>
            </a:prstGeom>
            <a:noFill/>
            <a:ln w="28575">
              <a:solidFill>
                <a:schemeClr val="tx1"/>
              </a:solidFill>
              <a:round/>
              <a:headEnd/>
              <a:tailEnd type="triangle" w="sm" len="sm"/>
            </a:ln>
            <a:effectLst/>
          </p:spPr>
        </p:cxnSp>
        <p:cxnSp>
          <p:nvCxnSpPr>
            <p:cNvPr id="448667" name="AutoShape 2203"/>
            <p:cNvCxnSpPr>
              <a:cxnSpLocks noChangeShapeType="1"/>
            </p:cNvCxnSpPr>
            <p:nvPr/>
          </p:nvCxnSpPr>
          <p:spPr bwMode="auto">
            <a:xfrm>
              <a:off x="2784" y="1728"/>
              <a:ext cx="192" cy="0"/>
            </a:xfrm>
            <a:prstGeom prst="straightConnector1">
              <a:avLst/>
            </a:prstGeom>
            <a:noFill/>
            <a:ln w="28575">
              <a:solidFill>
                <a:schemeClr val="tx1"/>
              </a:solidFill>
              <a:round/>
              <a:headEnd/>
              <a:tailEnd type="triangle" w="sm" len="sm"/>
            </a:ln>
            <a:effectLst/>
          </p:spPr>
        </p:cxnSp>
        <p:cxnSp>
          <p:nvCxnSpPr>
            <p:cNvPr id="448668" name="AutoShape 2204"/>
            <p:cNvCxnSpPr>
              <a:cxnSpLocks noChangeShapeType="1"/>
            </p:cNvCxnSpPr>
            <p:nvPr/>
          </p:nvCxnSpPr>
          <p:spPr bwMode="auto">
            <a:xfrm>
              <a:off x="2784" y="1939"/>
              <a:ext cx="192" cy="0"/>
            </a:xfrm>
            <a:prstGeom prst="straightConnector1">
              <a:avLst/>
            </a:prstGeom>
            <a:noFill/>
            <a:ln w="28575">
              <a:solidFill>
                <a:schemeClr val="tx1"/>
              </a:solidFill>
              <a:round/>
              <a:headEnd/>
              <a:tailEnd type="triangle" w="sm" len="sm"/>
            </a:ln>
            <a:effectLst/>
          </p:spPr>
        </p:cxnSp>
        <p:cxnSp>
          <p:nvCxnSpPr>
            <p:cNvPr id="448669" name="AutoShape 2205"/>
            <p:cNvCxnSpPr>
              <a:cxnSpLocks noChangeShapeType="1"/>
            </p:cNvCxnSpPr>
            <p:nvPr/>
          </p:nvCxnSpPr>
          <p:spPr bwMode="auto">
            <a:xfrm>
              <a:off x="2784" y="2150"/>
              <a:ext cx="192" cy="0"/>
            </a:xfrm>
            <a:prstGeom prst="straightConnector1">
              <a:avLst/>
            </a:prstGeom>
            <a:noFill/>
            <a:ln w="28575">
              <a:solidFill>
                <a:schemeClr val="tx1"/>
              </a:solidFill>
              <a:round/>
              <a:headEnd/>
              <a:tailEnd type="triangle" w="sm" len="sm"/>
            </a:ln>
            <a:effectLst/>
          </p:spPr>
        </p:cxnSp>
        <p:cxnSp>
          <p:nvCxnSpPr>
            <p:cNvPr id="448670" name="AutoShape 2206"/>
            <p:cNvCxnSpPr>
              <a:cxnSpLocks noChangeShapeType="1"/>
            </p:cNvCxnSpPr>
            <p:nvPr/>
          </p:nvCxnSpPr>
          <p:spPr bwMode="auto">
            <a:xfrm>
              <a:off x="2784" y="2361"/>
              <a:ext cx="192" cy="0"/>
            </a:xfrm>
            <a:prstGeom prst="straightConnector1">
              <a:avLst/>
            </a:prstGeom>
            <a:noFill/>
            <a:ln w="28575">
              <a:solidFill>
                <a:schemeClr val="tx1"/>
              </a:solidFill>
              <a:round/>
              <a:headEnd/>
              <a:tailEnd type="triangle" w="sm" len="sm"/>
            </a:ln>
            <a:effectLst/>
          </p:spPr>
        </p:cxnSp>
        <p:cxnSp>
          <p:nvCxnSpPr>
            <p:cNvPr id="448671" name="AutoShape 2207"/>
            <p:cNvCxnSpPr>
              <a:cxnSpLocks noChangeShapeType="1"/>
            </p:cNvCxnSpPr>
            <p:nvPr/>
          </p:nvCxnSpPr>
          <p:spPr bwMode="auto">
            <a:xfrm>
              <a:off x="2784" y="2572"/>
              <a:ext cx="192" cy="0"/>
            </a:xfrm>
            <a:prstGeom prst="straightConnector1">
              <a:avLst/>
            </a:prstGeom>
            <a:noFill/>
            <a:ln w="28575">
              <a:solidFill>
                <a:schemeClr val="tx1"/>
              </a:solidFill>
              <a:round/>
              <a:headEnd/>
              <a:tailEnd type="triangle" w="sm" len="sm"/>
            </a:ln>
            <a:effectLst/>
          </p:spPr>
        </p:cxnSp>
        <p:cxnSp>
          <p:nvCxnSpPr>
            <p:cNvPr id="448672" name="AutoShape 2208"/>
            <p:cNvCxnSpPr>
              <a:cxnSpLocks noChangeShapeType="1"/>
            </p:cNvCxnSpPr>
            <p:nvPr/>
          </p:nvCxnSpPr>
          <p:spPr bwMode="auto">
            <a:xfrm>
              <a:off x="3126" y="1836"/>
              <a:ext cx="172" cy="0"/>
            </a:xfrm>
            <a:prstGeom prst="straightConnector1">
              <a:avLst/>
            </a:prstGeom>
            <a:noFill/>
            <a:ln w="28575">
              <a:solidFill>
                <a:schemeClr val="tx1"/>
              </a:solidFill>
              <a:round/>
              <a:headEnd/>
              <a:tailEnd type="triangle" w="sm" len="sm"/>
            </a:ln>
            <a:effectLst/>
          </p:spPr>
        </p:cxnSp>
        <p:sp>
          <p:nvSpPr>
            <p:cNvPr id="448673" name="Rectangle 2209"/>
            <p:cNvSpPr>
              <a:spLocks noChangeArrowheads="1"/>
            </p:cNvSpPr>
            <p:nvPr/>
          </p:nvSpPr>
          <p:spPr bwMode="auto">
            <a:xfrm>
              <a:off x="2976" y="1200"/>
              <a:ext cx="144" cy="1440"/>
            </a:xfrm>
            <a:prstGeom prst="rect">
              <a:avLst/>
            </a:prstGeom>
            <a:solidFill>
              <a:srgbClr val="FFCC66"/>
            </a:solidFill>
            <a:ln w="28575">
              <a:solidFill>
                <a:schemeClr val="tx1"/>
              </a:solidFill>
              <a:miter lim="800000"/>
              <a:headEnd type="none" w="sm" len="sm"/>
              <a:tailEnd type="none" w="sm" len="sm"/>
            </a:ln>
            <a:effectLst/>
          </p:spPr>
          <p:txBody>
            <a:bodyPr wrap="none" anchor="ctr"/>
            <a:lstStyle/>
            <a:p>
              <a:endParaRPr lang="en-US"/>
            </a:p>
          </p:txBody>
        </p:sp>
        <p:pic>
          <p:nvPicPr>
            <p:cNvPr id="448674" name="Picture 2210" descr="datab001"/>
            <p:cNvPicPr>
              <a:picLocks noChangeAspect="1" noChangeArrowheads="1"/>
            </p:cNvPicPr>
            <p:nvPr/>
          </p:nvPicPr>
          <p:blipFill>
            <a:blip r:embed="rId3"/>
            <a:srcRect/>
            <a:stretch>
              <a:fillRect/>
            </a:stretch>
          </p:blipFill>
          <p:spPr bwMode="auto">
            <a:xfrm>
              <a:off x="4943" y="3120"/>
              <a:ext cx="337" cy="384"/>
            </a:xfrm>
            <a:prstGeom prst="rect">
              <a:avLst/>
            </a:prstGeom>
            <a:noFill/>
          </p:spPr>
        </p:pic>
        <p:sp>
          <p:nvSpPr>
            <p:cNvPr id="448675" name="Line 2211"/>
            <p:cNvSpPr>
              <a:spLocks noChangeShapeType="1"/>
            </p:cNvSpPr>
            <p:nvPr/>
          </p:nvSpPr>
          <p:spPr bwMode="auto">
            <a:xfrm>
              <a:off x="5088" y="2784"/>
              <a:ext cx="0" cy="336"/>
            </a:xfrm>
            <a:prstGeom prst="line">
              <a:avLst/>
            </a:prstGeom>
            <a:noFill/>
            <a:ln w="28575">
              <a:solidFill>
                <a:schemeClr val="tx1"/>
              </a:solidFill>
              <a:round/>
              <a:headEnd type="none" w="sm" len="sm"/>
              <a:tailEnd type="triangle" w="sm" len="sm"/>
            </a:ln>
            <a:effectLst/>
          </p:spPr>
          <p:txBody>
            <a:bodyPr/>
            <a:lstStyle/>
            <a:p>
              <a:endParaRPr lang="en-US"/>
            </a:p>
          </p:txBody>
        </p:sp>
        <p:sp>
          <p:nvSpPr>
            <p:cNvPr id="448676" name="AutoShape 2212"/>
            <p:cNvSpPr>
              <a:spLocks noChangeArrowheads="1"/>
            </p:cNvSpPr>
            <p:nvPr/>
          </p:nvSpPr>
          <p:spPr bwMode="auto">
            <a:xfrm>
              <a:off x="1776" y="912"/>
              <a:ext cx="768" cy="2496"/>
            </a:xfrm>
            <a:prstGeom prst="cloudCallout">
              <a:avLst>
                <a:gd name="adj1" fmla="val -11977"/>
                <a:gd name="adj2" fmla="val -3167"/>
              </a:avLst>
            </a:prstGeom>
            <a:solidFill>
              <a:schemeClr val="accent1"/>
            </a:solidFill>
            <a:ln w="28575">
              <a:noFill/>
              <a:round/>
              <a:headEnd type="none" w="sm" len="sm"/>
              <a:tailEnd type="none" w="sm" len="sm"/>
            </a:ln>
            <a:effectLst/>
          </p:spPr>
          <p:txBody>
            <a:bodyPr lIns="0" tIns="0" rIns="0" bIns="0"/>
            <a:lstStyle/>
            <a:p>
              <a:pPr defTabSz="228600"/>
              <a:endParaRPr lang="en-US" sz="1400"/>
            </a:p>
            <a:p>
              <a:pPr defTabSz="228600"/>
              <a:endParaRPr lang="en-US" sz="1400"/>
            </a:p>
            <a:p>
              <a:pPr defTabSz="228600"/>
              <a:endParaRPr lang="en-US" sz="1400"/>
            </a:p>
            <a:p>
              <a:pPr defTabSz="228600"/>
              <a:r>
                <a:rPr lang="en-US" sz="1400"/>
                <a:t>Extranet</a:t>
              </a:r>
            </a:p>
            <a:p>
              <a:pPr defTabSz="228600"/>
              <a:r>
                <a:rPr lang="en-US" sz="1400"/>
                <a:t>or</a:t>
              </a:r>
            </a:p>
            <a:p>
              <a:pPr defTabSz="228600"/>
              <a:r>
                <a:rPr lang="en-US" sz="1400"/>
                <a:t>Internet</a:t>
              </a:r>
            </a:p>
          </p:txBody>
        </p:sp>
        <p:sp>
          <p:nvSpPr>
            <p:cNvPr id="448677" name="Rectangle 2213"/>
            <p:cNvSpPr>
              <a:spLocks noChangeArrowheads="1"/>
            </p:cNvSpPr>
            <p:nvPr/>
          </p:nvSpPr>
          <p:spPr bwMode="auto">
            <a:xfrm>
              <a:off x="4320" y="960"/>
              <a:ext cx="960" cy="1968"/>
            </a:xfrm>
            <a:prstGeom prst="rect">
              <a:avLst/>
            </a:prstGeom>
            <a:solidFill>
              <a:schemeClr val="accent2"/>
            </a:solidFill>
            <a:ln w="28575">
              <a:solidFill>
                <a:schemeClr val="tx1"/>
              </a:solidFill>
              <a:prstDash val="sysDot"/>
              <a:miter lim="800000"/>
              <a:headEnd/>
              <a:tailEnd/>
            </a:ln>
            <a:effectLst/>
          </p:spPr>
          <p:txBody>
            <a:bodyPr wrap="none"/>
            <a:lstStyle/>
            <a:p>
              <a:pPr>
                <a:spcBef>
                  <a:spcPct val="0"/>
                </a:spcBef>
                <a:buClrTx/>
                <a:buFontTx/>
                <a:buNone/>
              </a:pPr>
              <a:r>
                <a:rPr lang="en-US">
                  <a:solidFill>
                    <a:schemeClr val="bg1"/>
                  </a:solidFill>
                </a:rPr>
                <a:t>App servers</a:t>
              </a:r>
            </a:p>
          </p:txBody>
        </p:sp>
        <p:sp>
          <p:nvSpPr>
            <p:cNvPr id="448678" name="Rectangle 2214"/>
            <p:cNvSpPr>
              <a:spLocks noChangeArrowheads="1"/>
            </p:cNvSpPr>
            <p:nvPr/>
          </p:nvSpPr>
          <p:spPr bwMode="auto">
            <a:xfrm>
              <a:off x="4320" y="960"/>
              <a:ext cx="320" cy="656"/>
            </a:xfrm>
            <a:prstGeom prst="rect">
              <a:avLst/>
            </a:prstGeom>
            <a:noFill/>
            <a:ln w="12700">
              <a:noFill/>
              <a:miter lim="800000"/>
              <a:headEnd/>
              <a:tailEnd/>
            </a:ln>
            <a:effectLst/>
          </p:spPr>
          <p:txBody>
            <a:bodyPr wrap="none"/>
            <a:lstStyle/>
            <a:p>
              <a:endParaRPr lang="en-US"/>
            </a:p>
          </p:txBody>
        </p:sp>
        <p:sp>
          <p:nvSpPr>
            <p:cNvPr id="448679" name="Rectangle 2215"/>
            <p:cNvSpPr>
              <a:spLocks noChangeArrowheads="1"/>
            </p:cNvSpPr>
            <p:nvPr/>
          </p:nvSpPr>
          <p:spPr bwMode="auto">
            <a:xfrm>
              <a:off x="4640" y="960"/>
              <a:ext cx="320" cy="656"/>
            </a:xfrm>
            <a:prstGeom prst="rect">
              <a:avLst/>
            </a:prstGeom>
            <a:noFill/>
            <a:ln w="12700">
              <a:noFill/>
              <a:miter lim="800000"/>
              <a:headEnd/>
              <a:tailEnd/>
            </a:ln>
            <a:effectLst/>
          </p:spPr>
          <p:txBody>
            <a:bodyPr wrap="none"/>
            <a:lstStyle/>
            <a:p>
              <a:endParaRPr lang="en-US"/>
            </a:p>
          </p:txBody>
        </p:sp>
        <p:sp>
          <p:nvSpPr>
            <p:cNvPr id="448680" name="Rectangle 2216"/>
            <p:cNvSpPr>
              <a:spLocks noChangeArrowheads="1"/>
            </p:cNvSpPr>
            <p:nvPr/>
          </p:nvSpPr>
          <p:spPr bwMode="auto">
            <a:xfrm>
              <a:off x="4320" y="960"/>
              <a:ext cx="320" cy="656"/>
            </a:xfrm>
            <a:prstGeom prst="rect">
              <a:avLst/>
            </a:prstGeom>
            <a:noFill/>
            <a:ln w="12700">
              <a:noFill/>
              <a:miter lim="800000"/>
              <a:headEnd/>
              <a:tailEnd/>
            </a:ln>
            <a:effectLst/>
          </p:spPr>
          <p:txBody>
            <a:bodyPr wrap="none"/>
            <a:lstStyle/>
            <a:p>
              <a:endParaRPr lang="en-US"/>
            </a:p>
          </p:txBody>
        </p:sp>
        <p:sp>
          <p:nvSpPr>
            <p:cNvPr id="448681" name="Rectangle 2217"/>
            <p:cNvSpPr>
              <a:spLocks noChangeArrowheads="1"/>
            </p:cNvSpPr>
            <p:nvPr/>
          </p:nvSpPr>
          <p:spPr bwMode="auto">
            <a:xfrm>
              <a:off x="4640" y="960"/>
              <a:ext cx="320" cy="1968"/>
            </a:xfrm>
            <a:prstGeom prst="rect">
              <a:avLst/>
            </a:prstGeom>
            <a:noFill/>
            <a:ln w="12700">
              <a:noFill/>
              <a:miter lim="800000"/>
              <a:headEnd/>
              <a:tailEnd/>
            </a:ln>
            <a:effectLst/>
          </p:spPr>
          <p:txBody>
            <a:bodyPr wrap="none"/>
            <a:lstStyle/>
            <a:p>
              <a:endParaRPr lang="en-US"/>
            </a:p>
          </p:txBody>
        </p:sp>
        <p:sp>
          <p:nvSpPr>
            <p:cNvPr id="448682" name="Rectangle 2218"/>
            <p:cNvSpPr>
              <a:spLocks noChangeArrowheads="1"/>
            </p:cNvSpPr>
            <p:nvPr/>
          </p:nvSpPr>
          <p:spPr bwMode="auto">
            <a:xfrm>
              <a:off x="4320" y="2272"/>
              <a:ext cx="320" cy="656"/>
            </a:xfrm>
            <a:prstGeom prst="rect">
              <a:avLst/>
            </a:prstGeom>
            <a:noFill/>
            <a:ln w="12700">
              <a:noFill/>
              <a:miter lim="800000"/>
              <a:headEnd/>
              <a:tailEnd/>
            </a:ln>
            <a:effectLst/>
          </p:spPr>
          <p:txBody>
            <a:bodyPr wrap="none"/>
            <a:lstStyle/>
            <a:p>
              <a:endParaRPr lang="en-US"/>
            </a:p>
          </p:txBody>
        </p:sp>
        <p:sp>
          <p:nvSpPr>
            <p:cNvPr id="448683" name="Rectangle 2219"/>
            <p:cNvSpPr>
              <a:spLocks noChangeArrowheads="1"/>
            </p:cNvSpPr>
            <p:nvPr/>
          </p:nvSpPr>
          <p:spPr bwMode="auto">
            <a:xfrm>
              <a:off x="4320" y="1616"/>
              <a:ext cx="960" cy="656"/>
            </a:xfrm>
            <a:prstGeom prst="rect">
              <a:avLst/>
            </a:prstGeom>
            <a:noFill/>
            <a:ln w="12700">
              <a:noFill/>
              <a:miter lim="800000"/>
              <a:headEnd/>
              <a:tailEnd/>
            </a:ln>
            <a:effectLst/>
          </p:spPr>
          <p:txBody>
            <a:bodyPr wrap="none"/>
            <a:lstStyle/>
            <a:p>
              <a:endParaRPr lang="en-US"/>
            </a:p>
          </p:txBody>
        </p:sp>
        <p:sp>
          <p:nvSpPr>
            <p:cNvPr id="448684" name="Rectangle 2220"/>
            <p:cNvSpPr>
              <a:spLocks noChangeArrowheads="1"/>
            </p:cNvSpPr>
            <p:nvPr/>
          </p:nvSpPr>
          <p:spPr bwMode="auto">
            <a:xfrm>
              <a:off x="4960" y="2272"/>
              <a:ext cx="320" cy="656"/>
            </a:xfrm>
            <a:prstGeom prst="rect">
              <a:avLst/>
            </a:prstGeom>
            <a:noFill/>
            <a:ln w="12700">
              <a:noFill/>
              <a:miter lim="800000"/>
              <a:headEnd/>
              <a:tailEnd/>
            </a:ln>
            <a:effectLst/>
          </p:spPr>
          <p:txBody>
            <a:bodyPr wrap="none"/>
            <a:lstStyle/>
            <a:p>
              <a:endParaRPr lang="en-US"/>
            </a:p>
          </p:txBody>
        </p:sp>
        <p:sp>
          <p:nvSpPr>
            <p:cNvPr id="448685" name="Rectangle 2221"/>
            <p:cNvSpPr>
              <a:spLocks noChangeArrowheads="1"/>
            </p:cNvSpPr>
            <p:nvPr/>
          </p:nvSpPr>
          <p:spPr bwMode="auto">
            <a:xfrm>
              <a:off x="4371" y="1184"/>
              <a:ext cx="404" cy="1696"/>
            </a:xfrm>
            <a:prstGeom prst="rect">
              <a:avLst/>
            </a:prstGeom>
            <a:solidFill>
              <a:srgbClr val="DDDDDD"/>
            </a:solidFill>
            <a:ln w="28575">
              <a:solidFill>
                <a:schemeClr val="tx1"/>
              </a:solidFill>
              <a:prstDash val="sysDot"/>
              <a:miter lim="800000"/>
              <a:headEnd/>
              <a:tailEnd/>
            </a:ln>
            <a:effectLst/>
          </p:spPr>
          <p:txBody>
            <a:bodyPr wrap="none" anchor="b"/>
            <a:lstStyle/>
            <a:p>
              <a:pPr>
                <a:spcBef>
                  <a:spcPct val="0"/>
                </a:spcBef>
                <a:buClrTx/>
                <a:buFontTx/>
                <a:buNone/>
              </a:pPr>
              <a:endParaRPr lang="en-US" sz="1400"/>
            </a:p>
          </p:txBody>
        </p:sp>
        <p:sp>
          <p:nvSpPr>
            <p:cNvPr id="448686" name="Rectangle 2222"/>
            <p:cNvSpPr>
              <a:spLocks noChangeArrowheads="1"/>
            </p:cNvSpPr>
            <p:nvPr/>
          </p:nvSpPr>
          <p:spPr bwMode="auto">
            <a:xfrm>
              <a:off x="4371" y="1184"/>
              <a:ext cx="134" cy="399"/>
            </a:xfrm>
            <a:prstGeom prst="rect">
              <a:avLst/>
            </a:prstGeom>
            <a:noFill/>
            <a:ln w="12700">
              <a:noFill/>
              <a:miter lim="800000"/>
              <a:headEnd/>
              <a:tailEnd/>
            </a:ln>
            <a:effectLst/>
          </p:spPr>
          <p:txBody>
            <a:bodyPr wrap="none" anchor="b"/>
            <a:lstStyle/>
            <a:p>
              <a:endParaRPr lang="en-US"/>
            </a:p>
          </p:txBody>
        </p:sp>
        <p:sp>
          <p:nvSpPr>
            <p:cNvPr id="448687" name="Rectangle 2223"/>
            <p:cNvSpPr>
              <a:spLocks noChangeArrowheads="1"/>
            </p:cNvSpPr>
            <p:nvPr/>
          </p:nvSpPr>
          <p:spPr bwMode="auto">
            <a:xfrm>
              <a:off x="4371" y="1184"/>
              <a:ext cx="134" cy="399"/>
            </a:xfrm>
            <a:prstGeom prst="rect">
              <a:avLst/>
            </a:prstGeom>
            <a:noFill/>
            <a:ln w="12700">
              <a:noFill/>
              <a:miter lim="800000"/>
              <a:headEnd/>
              <a:tailEnd/>
            </a:ln>
            <a:effectLst/>
          </p:spPr>
          <p:txBody>
            <a:bodyPr wrap="none" anchor="b"/>
            <a:lstStyle/>
            <a:p>
              <a:endParaRPr lang="en-US"/>
            </a:p>
          </p:txBody>
        </p:sp>
        <p:sp>
          <p:nvSpPr>
            <p:cNvPr id="448688" name="Rectangle 2224"/>
            <p:cNvSpPr>
              <a:spLocks noChangeArrowheads="1"/>
            </p:cNvSpPr>
            <p:nvPr/>
          </p:nvSpPr>
          <p:spPr bwMode="auto">
            <a:xfrm>
              <a:off x="4371" y="1583"/>
              <a:ext cx="404" cy="399"/>
            </a:xfrm>
            <a:prstGeom prst="rect">
              <a:avLst/>
            </a:prstGeom>
            <a:noFill/>
            <a:ln w="12700">
              <a:noFill/>
              <a:miter lim="800000"/>
              <a:headEnd/>
              <a:tailEnd/>
            </a:ln>
            <a:effectLst/>
          </p:spPr>
          <p:txBody>
            <a:bodyPr wrap="none" anchor="b"/>
            <a:lstStyle/>
            <a:p>
              <a:endParaRPr lang="en-US"/>
            </a:p>
          </p:txBody>
        </p:sp>
        <p:sp>
          <p:nvSpPr>
            <p:cNvPr id="448689" name="Rectangle 2225"/>
            <p:cNvSpPr>
              <a:spLocks noChangeArrowheads="1"/>
            </p:cNvSpPr>
            <p:nvPr/>
          </p:nvSpPr>
          <p:spPr bwMode="auto">
            <a:xfrm>
              <a:off x="4421" y="1890"/>
              <a:ext cx="303" cy="266"/>
            </a:xfrm>
            <a:prstGeom prst="rect">
              <a:avLst/>
            </a:prstGeom>
            <a:solidFill>
              <a:schemeClr val="bg1"/>
            </a:solidFill>
            <a:ln w="28575">
              <a:solidFill>
                <a:schemeClr val="tx1"/>
              </a:solidFill>
              <a:prstDash val="sysDot"/>
              <a:miter lim="800000"/>
              <a:headEnd/>
              <a:tailEnd/>
            </a:ln>
            <a:effectLst/>
          </p:spPr>
          <p:txBody>
            <a:bodyPr wrap="none" anchor="ctr"/>
            <a:lstStyle/>
            <a:p>
              <a:pPr>
                <a:spcBef>
                  <a:spcPct val="0"/>
                </a:spcBef>
                <a:buClrTx/>
                <a:buFontTx/>
                <a:buNone/>
              </a:pPr>
              <a:r>
                <a:rPr lang="en-US" sz="1400"/>
                <a:t>SvrC</a:t>
              </a:r>
            </a:p>
          </p:txBody>
        </p:sp>
        <p:sp>
          <p:nvSpPr>
            <p:cNvPr id="448690" name="Rectangle 2226"/>
            <p:cNvSpPr>
              <a:spLocks noChangeArrowheads="1"/>
            </p:cNvSpPr>
            <p:nvPr/>
          </p:nvSpPr>
          <p:spPr bwMode="auto">
            <a:xfrm>
              <a:off x="4421" y="1566"/>
              <a:ext cx="303" cy="266"/>
            </a:xfrm>
            <a:prstGeom prst="rect">
              <a:avLst/>
            </a:prstGeom>
            <a:solidFill>
              <a:schemeClr val="bg1"/>
            </a:solidFill>
            <a:ln w="28575">
              <a:solidFill>
                <a:schemeClr val="tx1"/>
              </a:solidFill>
              <a:prstDash val="sysDot"/>
              <a:miter lim="800000"/>
              <a:headEnd/>
              <a:tailEnd/>
            </a:ln>
            <a:effectLst/>
          </p:spPr>
          <p:txBody>
            <a:bodyPr wrap="none" anchor="ctr"/>
            <a:lstStyle/>
            <a:p>
              <a:pPr>
                <a:spcBef>
                  <a:spcPct val="0"/>
                </a:spcBef>
                <a:buClrTx/>
                <a:buFontTx/>
                <a:buNone/>
              </a:pPr>
              <a:r>
                <a:rPr lang="en-US" sz="1400"/>
                <a:t>SvrB</a:t>
              </a:r>
            </a:p>
          </p:txBody>
        </p:sp>
        <p:sp>
          <p:nvSpPr>
            <p:cNvPr id="448691" name="Rectangle 2227"/>
            <p:cNvSpPr>
              <a:spLocks noChangeArrowheads="1"/>
            </p:cNvSpPr>
            <p:nvPr/>
          </p:nvSpPr>
          <p:spPr bwMode="auto">
            <a:xfrm>
              <a:off x="4421" y="1242"/>
              <a:ext cx="303" cy="266"/>
            </a:xfrm>
            <a:prstGeom prst="rect">
              <a:avLst/>
            </a:prstGeom>
            <a:solidFill>
              <a:schemeClr val="bg1"/>
            </a:solidFill>
            <a:ln w="28575">
              <a:solidFill>
                <a:schemeClr val="tx1"/>
              </a:solidFill>
              <a:prstDash val="sysDot"/>
              <a:miter lim="800000"/>
              <a:headEnd/>
              <a:tailEnd/>
            </a:ln>
            <a:effectLst/>
          </p:spPr>
          <p:txBody>
            <a:bodyPr wrap="none" anchor="ctr"/>
            <a:lstStyle/>
            <a:p>
              <a:pPr>
                <a:spcBef>
                  <a:spcPct val="0"/>
                </a:spcBef>
                <a:buClrTx/>
                <a:buFontTx/>
                <a:buNone/>
              </a:pPr>
              <a:r>
                <a:rPr lang="en-US" sz="1400"/>
                <a:t>SvrA</a:t>
              </a:r>
            </a:p>
          </p:txBody>
        </p:sp>
        <p:sp>
          <p:nvSpPr>
            <p:cNvPr id="448692" name="Rectangle 2228"/>
            <p:cNvSpPr>
              <a:spLocks noChangeArrowheads="1"/>
            </p:cNvSpPr>
            <p:nvPr/>
          </p:nvSpPr>
          <p:spPr bwMode="auto">
            <a:xfrm>
              <a:off x="4825" y="1184"/>
              <a:ext cx="404" cy="1696"/>
            </a:xfrm>
            <a:prstGeom prst="rect">
              <a:avLst/>
            </a:prstGeom>
            <a:solidFill>
              <a:srgbClr val="EDC774"/>
            </a:solidFill>
            <a:ln w="28575">
              <a:solidFill>
                <a:schemeClr val="tx1"/>
              </a:solidFill>
              <a:prstDash val="sysDot"/>
              <a:miter lim="800000"/>
              <a:headEnd/>
              <a:tailEnd/>
            </a:ln>
            <a:effectLst/>
          </p:spPr>
          <p:txBody>
            <a:bodyPr wrap="none" anchor="b"/>
            <a:lstStyle/>
            <a:p>
              <a:pPr>
                <a:spcBef>
                  <a:spcPct val="0"/>
                </a:spcBef>
                <a:buClrTx/>
                <a:buFontTx/>
                <a:buNone/>
              </a:pPr>
              <a:endParaRPr lang="en-US"/>
            </a:p>
          </p:txBody>
        </p:sp>
        <p:sp>
          <p:nvSpPr>
            <p:cNvPr id="448693" name="Rectangle 2229"/>
            <p:cNvSpPr>
              <a:spLocks noChangeArrowheads="1"/>
            </p:cNvSpPr>
            <p:nvPr/>
          </p:nvSpPr>
          <p:spPr bwMode="auto">
            <a:xfrm>
              <a:off x="5095" y="1184"/>
              <a:ext cx="134" cy="399"/>
            </a:xfrm>
            <a:prstGeom prst="rect">
              <a:avLst/>
            </a:prstGeom>
            <a:noFill/>
            <a:ln w="12700">
              <a:noFill/>
              <a:miter lim="800000"/>
              <a:headEnd/>
              <a:tailEnd/>
            </a:ln>
            <a:effectLst/>
          </p:spPr>
          <p:txBody>
            <a:bodyPr wrap="none" anchor="b"/>
            <a:lstStyle/>
            <a:p>
              <a:endParaRPr lang="en-US"/>
            </a:p>
          </p:txBody>
        </p:sp>
        <p:sp>
          <p:nvSpPr>
            <p:cNvPr id="448694" name="Rectangle 2230"/>
            <p:cNvSpPr>
              <a:spLocks noChangeArrowheads="1"/>
            </p:cNvSpPr>
            <p:nvPr/>
          </p:nvSpPr>
          <p:spPr bwMode="auto">
            <a:xfrm>
              <a:off x="5095" y="1184"/>
              <a:ext cx="134" cy="399"/>
            </a:xfrm>
            <a:prstGeom prst="rect">
              <a:avLst/>
            </a:prstGeom>
            <a:noFill/>
            <a:ln w="12700">
              <a:noFill/>
              <a:miter lim="800000"/>
              <a:headEnd/>
              <a:tailEnd/>
            </a:ln>
            <a:effectLst/>
          </p:spPr>
          <p:txBody>
            <a:bodyPr wrap="none" anchor="b"/>
            <a:lstStyle/>
            <a:p>
              <a:endParaRPr lang="en-US"/>
            </a:p>
          </p:txBody>
        </p:sp>
        <p:sp>
          <p:nvSpPr>
            <p:cNvPr id="448695" name="Rectangle 2231"/>
            <p:cNvSpPr>
              <a:spLocks noChangeArrowheads="1"/>
            </p:cNvSpPr>
            <p:nvPr/>
          </p:nvSpPr>
          <p:spPr bwMode="auto">
            <a:xfrm>
              <a:off x="4825" y="1583"/>
              <a:ext cx="404" cy="399"/>
            </a:xfrm>
            <a:prstGeom prst="rect">
              <a:avLst/>
            </a:prstGeom>
            <a:noFill/>
            <a:ln w="12700">
              <a:noFill/>
              <a:miter lim="800000"/>
              <a:headEnd/>
              <a:tailEnd/>
            </a:ln>
            <a:effectLst/>
          </p:spPr>
          <p:txBody>
            <a:bodyPr wrap="none" anchor="b"/>
            <a:lstStyle/>
            <a:p>
              <a:endParaRPr lang="en-US"/>
            </a:p>
          </p:txBody>
        </p:sp>
        <p:sp>
          <p:nvSpPr>
            <p:cNvPr id="448696" name="Rectangle 2232"/>
            <p:cNvSpPr>
              <a:spLocks noChangeArrowheads="1"/>
            </p:cNvSpPr>
            <p:nvPr/>
          </p:nvSpPr>
          <p:spPr bwMode="auto">
            <a:xfrm>
              <a:off x="4416" y="2208"/>
              <a:ext cx="303" cy="266"/>
            </a:xfrm>
            <a:prstGeom prst="rect">
              <a:avLst/>
            </a:prstGeom>
            <a:solidFill>
              <a:schemeClr val="bg1"/>
            </a:solidFill>
            <a:ln w="28575">
              <a:solidFill>
                <a:schemeClr val="tx1"/>
              </a:solidFill>
              <a:prstDash val="sysDot"/>
              <a:miter lim="800000"/>
              <a:headEnd/>
              <a:tailEnd/>
            </a:ln>
            <a:effectLst/>
          </p:spPr>
          <p:txBody>
            <a:bodyPr wrap="none" anchor="ctr"/>
            <a:lstStyle/>
            <a:p>
              <a:pPr>
                <a:spcBef>
                  <a:spcPct val="0"/>
                </a:spcBef>
                <a:buClrTx/>
                <a:buFontTx/>
                <a:buNone/>
              </a:pPr>
              <a:r>
                <a:rPr lang="en-US" sz="1400"/>
                <a:t>SvrD</a:t>
              </a:r>
            </a:p>
          </p:txBody>
        </p:sp>
        <p:sp>
          <p:nvSpPr>
            <p:cNvPr id="448697" name="Rectangle 2233"/>
            <p:cNvSpPr>
              <a:spLocks noChangeArrowheads="1"/>
            </p:cNvSpPr>
            <p:nvPr/>
          </p:nvSpPr>
          <p:spPr bwMode="auto">
            <a:xfrm>
              <a:off x="4416" y="2544"/>
              <a:ext cx="303" cy="266"/>
            </a:xfrm>
            <a:prstGeom prst="rect">
              <a:avLst/>
            </a:prstGeom>
            <a:solidFill>
              <a:schemeClr val="bg1"/>
            </a:solidFill>
            <a:ln w="28575">
              <a:solidFill>
                <a:schemeClr val="tx1"/>
              </a:solidFill>
              <a:prstDash val="sysDot"/>
              <a:miter lim="800000"/>
              <a:headEnd/>
              <a:tailEnd/>
            </a:ln>
            <a:effectLst/>
          </p:spPr>
          <p:txBody>
            <a:bodyPr wrap="none" anchor="ctr"/>
            <a:lstStyle/>
            <a:p>
              <a:pPr>
                <a:spcBef>
                  <a:spcPct val="0"/>
                </a:spcBef>
                <a:buClrTx/>
                <a:buFontTx/>
                <a:buNone/>
              </a:pPr>
              <a:r>
                <a:rPr lang="en-US" sz="1400"/>
                <a:t>SvrE</a:t>
              </a:r>
            </a:p>
          </p:txBody>
        </p:sp>
        <p:sp>
          <p:nvSpPr>
            <p:cNvPr id="448698" name="Rectangle 2234"/>
            <p:cNvSpPr>
              <a:spLocks noChangeArrowheads="1"/>
            </p:cNvSpPr>
            <p:nvPr/>
          </p:nvSpPr>
          <p:spPr bwMode="auto">
            <a:xfrm>
              <a:off x="4880" y="1894"/>
              <a:ext cx="303" cy="266"/>
            </a:xfrm>
            <a:prstGeom prst="rect">
              <a:avLst/>
            </a:prstGeom>
            <a:solidFill>
              <a:schemeClr val="bg1"/>
            </a:solidFill>
            <a:ln w="28575">
              <a:solidFill>
                <a:schemeClr val="tx1"/>
              </a:solidFill>
              <a:prstDash val="sysDot"/>
              <a:miter lim="800000"/>
              <a:headEnd/>
              <a:tailEnd/>
            </a:ln>
            <a:effectLst/>
          </p:spPr>
          <p:txBody>
            <a:bodyPr wrap="none" anchor="ctr"/>
            <a:lstStyle/>
            <a:p>
              <a:pPr>
                <a:spcBef>
                  <a:spcPct val="0"/>
                </a:spcBef>
                <a:buClrTx/>
                <a:buFontTx/>
                <a:buNone/>
              </a:pPr>
              <a:r>
                <a:rPr lang="en-US" sz="1400"/>
                <a:t>SvrX</a:t>
              </a:r>
            </a:p>
          </p:txBody>
        </p:sp>
        <p:sp>
          <p:nvSpPr>
            <p:cNvPr id="448699" name="Rectangle 2235"/>
            <p:cNvSpPr>
              <a:spLocks noChangeArrowheads="1"/>
            </p:cNvSpPr>
            <p:nvPr/>
          </p:nvSpPr>
          <p:spPr bwMode="auto">
            <a:xfrm>
              <a:off x="4880" y="1570"/>
              <a:ext cx="303" cy="266"/>
            </a:xfrm>
            <a:prstGeom prst="rect">
              <a:avLst/>
            </a:prstGeom>
            <a:solidFill>
              <a:schemeClr val="bg1"/>
            </a:solidFill>
            <a:ln w="28575">
              <a:solidFill>
                <a:schemeClr val="tx1"/>
              </a:solidFill>
              <a:prstDash val="sysDot"/>
              <a:miter lim="800000"/>
              <a:headEnd/>
              <a:tailEnd/>
            </a:ln>
            <a:effectLst/>
          </p:spPr>
          <p:txBody>
            <a:bodyPr wrap="none" anchor="ctr"/>
            <a:lstStyle/>
            <a:p>
              <a:pPr>
                <a:spcBef>
                  <a:spcPct val="0"/>
                </a:spcBef>
                <a:buClrTx/>
                <a:buFontTx/>
                <a:buNone/>
              </a:pPr>
              <a:r>
                <a:rPr lang="en-US" sz="1400"/>
                <a:t>SvrW</a:t>
              </a:r>
            </a:p>
          </p:txBody>
        </p:sp>
        <p:sp>
          <p:nvSpPr>
            <p:cNvPr id="448700" name="Rectangle 2236"/>
            <p:cNvSpPr>
              <a:spLocks noChangeArrowheads="1"/>
            </p:cNvSpPr>
            <p:nvPr/>
          </p:nvSpPr>
          <p:spPr bwMode="auto">
            <a:xfrm>
              <a:off x="4880" y="1246"/>
              <a:ext cx="303" cy="266"/>
            </a:xfrm>
            <a:prstGeom prst="rect">
              <a:avLst/>
            </a:prstGeom>
            <a:solidFill>
              <a:schemeClr val="bg1"/>
            </a:solidFill>
            <a:ln w="28575">
              <a:solidFill>
                <a:schemeClr val="tx1"/>
              </a:solidFill>
              <a:prstDash val="sysDot"/>
              <a:miter lim="800000"/>
              <a:headEnd/>
              <a:tailEnd/>
            </a:ln>
            <a:effectLst/>
          </p:spPr>
          <p:txBody>
            <a:bodyPr wrap="none" anchor="ctr"/>
            <a:lstStyle/>
            <a:p>
              <a:pPr>
                <a:spcBef>
                  <a:spcPct val="0"/>
                </a:spcBef>
                <a:buClrTx/>
                <a:buFontTx/>
                <a:buNone/>
              </a:pPr>
              <a:r>
                <a:rPr lang="en-US" sz="1400"/>
                <a:t>SvrV</a:t>
              </a:r>
            </a:p>
          </p:txBody>
        </p:sp>
        <p:sp>
          <p:nvSpPr>
            <p:cNvPr id="448701" name="Rectangle 2237"/>
            <p:cNvSpPr>
              <a:spLocks noChangeArrowheads="1"/>
            </p:cNvSpPr>
            <p:nvPr/>
          </p:nvSpPr>
          <p:spPr bwMode="auto">
            <a:xfrm>
              <a:off x="4875" y="2212"/>
              <a:ext cx="303" cy="266"/>
            </a:xfrm>
            <a:prstGeom prst="rect">
              <a:avLst/>
            </a:prstGeom>
            <a:solidFill>
              <a:schemeClr val="bg1"/>
            </a:solidFill>
            <a:ln w="28575">
              <a:solidFill>
                <a:schemeClr val="tx1"/>
              </a:solidFill>
              <a:prstDash val="sysDot"/>
              <a:miter lim="800000"/>
              <a:headEnd/>
              <a:tailEnd/>
            </a:ln>
            <a:effectLst/>
          </p:spPr>
          <p:txBody>
            <a:bodyPr wrap="none" anchor="ctr"/>
            <a:lstStyle/>
            <a:p>
              <a:pPr>
                <a:spcBef>
                  <a:spcPct val="0"/>
                </a:spcBef>
                <a:buClrTx/>
                <a:buFontTx/>
                <a:buNone/>
              </a:pPr>
              <a:r>
                <a:rPr lang="en-US" sz="1400"/>
                <a:t>SvrY</a:t>
              </a:r>
            </a:p>
          </p:txBody>
        </p:sp>
        <p:sp>
          <p:nvSpPr>
            <p:cNvPr id="448702" name="Rectangle 2238"/>
            <p:cNvSpPr>
              <a:spLocks noChangeArrowheads="1"/>
            </p:cNvSpPr>
            <p:nvPr/>
          </p:nvSpPr>
          <p:spPr bwMode="auto">
            <a:xfrm>
              <a:off x="4875" y="2548"/>
              <a:ext cx="303" cy="266"/>
            </a:xfrm>
            <a:prstGeom prst="rect">
              <a:avLst/>
            </a:prstGeom>
            <a:solidFill>
              <a:schemeClr val="bg1"/>
            </a:solidFill>
            <a:ln w="28575">
              <a:solidFill>
                <a:schemeClr val="tx1"/>
              </a:solidFill>
              <a:prstDash val="sysDot"/>
              <a:miter lim="800000"/>
              <a:headEnd/>
              <a:tailEnd/>
            </a:ln>
            <a:effectLst/>
          </p:spPr>
          <p:txBody>
            <a:bodyPr wrap="none" anchor="ctr"/>
            <a:lstStyle/>
            <a:p>
              <a:pPr>
                <a:spcBef>
                  <a:spcPct val="0"/>
                </a:spcBef>
                <a:buClrTx/>
                <a:buFontTx/>
                <a:buNone/>
              </a:pPr>
              <a:r>
                <a:rPr lang="en-US" sz="1400"/>
                <a:t>SvrZ</a:t>
              </a:r>
            </a:p>
          </p:txBody>
        </p:sp>
        <p:sp>
          <p:nvSpPr>
            <p:cNvPr id="448705" name="Line 2241"/>
            <p:cNvSpPr>
              <a:spLocks noChangeShapeType="1"/>
            </p:cNvSpPr>
            <p:nvPr/>
          </p:nvSpPr>
          <p:spPr bwMode="auto">
            <a:xfrm>
              <a:off x="1632" y="1968"/>
              <a:ext cx="144"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48706" name="Line 2242"/>
            <p:cNvSpPr>
              <a:spLocks noChangeShapeType="1"/>
            </p:cNvSpPr>
            <p:nvPr/>
          </p:nvSpPr>
          <p:spPr bwMode="auto">
            <a:xfrm>
              <a:off x="2544" y="1968"/>
              <a:ext cx="192"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48707" name="Line 2243"/>
            <p:cNvSpPr>
              <a:spLocks noChangeShapeType="1"/>
            </p:cNvSpPr>
            <p:nvPr/>
          </p:nvSpPr>
          <p:spPr bwMode="auto">
            <a:xfrm>
              <a:off x="864" y="2880"/>
              <a:ext cx="960"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48708" name="Rectangle 2244"/>
            <p:cNvSpPr>
              <a:spLocks noChangeArrowheads="1"/>
            </p:cNvSpPr>
            <p:nvPr/>
          </p:nvSpPr>
          <p:spPr bwMode="auto">
            <a:xfrm>
              <a:off x="384" y="1968"/>
              <a:ext cx="480" cy="432"/>
            </a:xfrm>
            <a:prstGeom prst="rect">
              <a:avLst/>
            </a:prstGeom>
            <a:solidFill>
              <a:srgbClr val="EDC774"/>
            </a:solidFill>
            <a:ln w="28575">
              <a:solidFill>
                <a:schemeClr val="tx1"/>
              </a:solidFill>
              <a:miter lim="800000"/>
              <a:headEnd/>
              <a:tailEnd/>
            </a:ln>
            <a:effectLst/>
          </p:spPr>
          <p:txBody>
            <a:bodyPr wrap="none" anchor="ctr"/>
            <a:lstStyle/>
            <a:p>
              <a:pPr>
                <a:spcBef>
                  <a:spcPct val="0"/>
                </a:spcBef>
                <a:buClrTx/>
                <a:buFontTx/>
                <a:buNone/>
              </a:pPr>
              <a:r>
                <a:rPr lang="en-US"/>
                <a:t>Client</a:t>
              </a:r>
            </a:p>
            <a:p>
              <a:pPr>
                <a:spcBef>
                  <a:spcPct val="0"/>
                </a:spcBef>
                <a:buClrTx/>
                <a:buFontTx/>
                <a:buNone/>
              </a:pPr>
              <a:r>
                <a:rPr lang="en-US"/>
                <a:t>app</a:t>
              </a:r>
            </a:p>
          </p:txBody>
        </p:sp>
        <p:sp>
          <p:nvSpPr>
            <p:cNvPr id="448709" name="Line 2245"/>
            <p:cNvSpPr>
              <a:spLocks noChangeShapeType="1"/>
            </p:cNvSpPr>
            <p:nvPr/>
          </p:nvSpPr>
          <p:spPr bwMode="auto">
            <a:xfrm>
              <a:off x="864" y="1584"/>
              <a:ext cx="144"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48710" name="Line 2246"/>
            <p:cNvSpPr>
              <a:spLocks noChangeShapeType="1"/>
            </p:cNvSpPr>
            <p:nvPr/>
          </p:nvSpPr>
          <p:spPr bwMode="auto">
            <a:xfrm>
              <a:off x="864" y="2208"/>
              <a:ext cx="144"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48711" name="Line 2247"/>
            <p:cNvSpPr>
              <a:spLocks noChangeShapeType="1"/>
            </p:cNvSpPr>
            <p:nvPr/>
          </p:nvSpPr>
          <p:spPr bwMode="auto">
            <a:xfrm>
              <a:off x="3360" y="1824"/>
              <a:ext cx="192"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48712" name="Freeform 2248"/>
            <p:cNvSpPr>
              <a:spLocks/>
            </p:cNvSpPr>
            <p:nvPr/>
          </p:nvSpPr>
          <p:spPr bwMode="auto">
            <a:xfrm>
              <a:off x="4128" y="1344"/>
              <a:ext cx="288" cy="528"/>
            </a:xfrm>
            <a:custGeom>
              <a:avLst/>
              <a:gdLst/>
              <a:ahLst/>
              <a:cxnLst>
                <a:cxn ang="0">
                  <a:pos x="0" y="528"/>
                </a:cxn>
                <a:cxn ang="0">
                  <a:pos x="96" y="528"/>
                </a:cxn>
                <a:cxn ang="0">
                  <a:pos x="96" y="0"/>
                </a:cxn>
                <a:cxn ang="0">
                  <a:pos x="288" y="0"/>
                </a:cxn>
              </a:cxnLst>
              <a:rect l="0" t="0" r="r" b="b"/>
              <a:pathLst>
                <a:path w="288" h="528">
                  <a:moveTo>
                    <a:pt x="0" y="528"/>
                  </a:moveTo>
                  <a:lnTo>
                    <a:pt x="96" y="528"/>
                  </a:lnTo>
                  <a:lnTo>
                    <a:pt x="96" y="0"/>
                  </a:lnTo>
                  <a:lnTo>
                    <a:pt x="288" y="0"/>
                  </a:lnTo>
                </a:path>
              </a:pathLst>
            </a:custGeom>
            <a:noFill/>
            <a:ln w="28575" cap="flat" cmpd="sng">
              <a:solidFill>
                <a:schemeClr val="tx1"/>
              </a:solidFill>
              <a:prstDash val="solid"/>
              <a:round/>
              <a:headEnd type="none" w="sm" len="sm"/>
              <a:tailEnd type="triangle" w="sm" len="sm"/>
            </a:ln>
            <a:effectLst/>
          </p:spPr>
          <p:txBody>
            <a:bodyPr/>
            <a:lstStyle/>
            <a:p>
              <a:endParaRPr lang="en-US"/>
            </a:p>
          </p:txBody>
        </p:sp>
        <p:sp>
          <p:nvSpPr>
            <p:cNvPr id="448713" name="Freeform 2249"/>
            <p:cNvSpPr>
              <a:spLocks/>
            </p:cNvSpPr>
            <p:nvPr/>
          </p:nvSpPr>
          <p:spPr bwMode="auto">
            <a:xfrm>
              <a:off x="4128" y="1680"/>
              <a:ext cx="288" cy="336"/>
            </a:xfrm>
            <a:custGeom>
              <a:avLst/>
              <a:gdLst/>
              <a:ahLst/>
              <a:cxnLst>
                <a:cxn ang="0">
                  <a:pos x="0" y="336"/>
                </a:cxn>
                <a:cxn ang="0">
                  <a:pos x="144" y="336"/>
                </a:cxn>
                <a:cxn ang="0">
                  <a:pos x="144" y="0"/>
                </a:cxn>
                <a:cxn ang="0">
                  <a:pos x="288" y="0"/>
                </a:cxn>
              </a:cxnLst>
              <a:rect l="0" t="0" r="r" b="b"/>
              <a:pathLst>
                <a:path w="288" h="336">
                  <a:moveTo>
                    <a:pt x="0" y="336"/>
                  </a:moveTo>
                  <a:lnTo>
                    <a:pt x="144" y="336"/>
                  </a:lnTo>
                  <a:lnTo>
                    <a:pt x="144" y="0"/>
                  </a:lnTo>
                  <a:lnTo>
                    <a:pt x="288" y="0"/>
                  </a:lnTo>
                </a:path>
              </a:pathLst>
            </a:custGeom>
            <a:noFill/>
            <a:ln w="28575" cap="flat" cmpd="sng">
              <a:solidFill>
                <a:schemeClr val="tx1"/>
              </a:solidFill>
              <a:prstDash val="solid"/>
              <a:round/>
              <a:headEnd type="none" w="sm" len="sm"/>
              <a:tailEnd type="triangle" w="sm" len="sm"/>
            </a:ln>
            <a:effectLst/>
          </p:spPr>
          <p:txBody>
            <a:bodyPr/>
            <a:lstStyle/>
            <a:p>
              <a:endParaRPr lang="en-US"/>
            </a:p>
          </p:txBody>
        </p:sp>
        <p:sp>
          <p:nvSpPr>
            <p:cNvPr id="448714" name="Line 2250"/>
            <p:cNvSpPr>
              <a:spLocks noChangeShapeType="1"/>
            </p:cNvSpPr>
            <p:nvPr/>
          </p:nvSpPr>
          <p:spPr bwMode="auto">
            <a:xfrm>
              <a:off x="4080" y="2064"/>
              <a:ext cx="336"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48715" name="Rectangle 2251"/>
            <p:cNvSpPr>
              <a:spLocks noChangeArrowheads="1"/>
            </p:cNvSpPr>
            <p:nvPr/>
          </p:nvSpPr>
          <p:spPr bwMode="auto">
            <a:xfrm>
              <a:off x="3552" y="960"/>
              <a:ext cx="624" cy="1968"/>
            </a:xfrm>
            <a:prstGeom prst="rect">
              <a:avLst/>
            </a:prstGeom>
            <a:solidFill>
              <a:srgbClr val="DDDDDD"/>
            </a:solidFill>
            <a:ln w="28575">
              <a:solidFill>
                <a:schemeClr val="tx1"/>
              </a:solidFill>
              <a:prstDash val="sysDot"/>
              <a:miter lim="800000"/>
              <a:headEnd/>
              <a:tailEnd/>
            </a:ln>
            <a:effectLst/>
          </p:spPr>
          <p:txBody>
            <a:bodyPr wrap="none"/>
            <a:lstStyle/>
            <a:p>
              <a:pPr>
                <a:spcBef>
                  <a:spcPct val="0"/>
                </a:spcBef>
                <a:buClrTx/>
                <a:buFontTx/>
                <a:buNone/>
              </a:pPr>
              <a:r>
                <a:rPr lang="en-US"/>
                <a:t>Web</a:t>
              </a:r>
            </a:p>
            <a:p>
              <a:pPr>
                <a:spcBef>
                  <a:spcPct val="0"/>
                </a:spcBef>
                <a:buClrTx/>
                <a:buFontTx/>
                <a:buNone/>
              </a:pPr>
              <a:r>
                <a:rPr lang="en-US"/>
                <a:t>server</a:t>
              </a:r>
            </a:p>
          </p:txBody>
        </p:sp>
        <p:sp>
          <p:nvSpPr>
            <p:cNvPr id="448716" name="Rectangle 2252"/>
            <p:cNvSpPr>
              <a:spLocks noChangeArrowheads="1"/>
            </p:cNvSpPr>
            <p:nvPr/>
          </p:nvSpPr>
          <p:spPr bwMode="auto">
            <a:xfrm>
              <a:off x="3624" y="1776"/>
              <a:ext cx="480" cy="624"/>
            </a:xfrm>
            <a:prstGeom prst="rect">
              <a:avLst/>
            </a:prstGeom>
            <a:solidFill>
              <a:srgbClr val="EDC774"/>
            </a:solidFill>
            <a:ln w="28575">
              <a:solidFill>
                <a:schemeClr val="tx1"/>
              </a:solidFill>
              <a:prstDash val="sysDot"/>
              <a:miter lim="800000"/>
              <a:headEnd/>
              <a:tailEnd/>
            </a:ln>
            <a:effectLst/>
          </p:spPr>
          <p:txBody>
            <a:bodyPr wrap="none" anchor="ctr"/>
            <a:lstStyle/>
            <a:p>
              <a:pPr>
                <a:spcBef>
                  <a:spcPct val="0"/>
                </a:spcBef>
                <a:buClrTx/>
                <a:buFontTx/>
                <a:buNone/>
              </a:pPr>
              <a:r>
                <a:rPr lang="en-US"/>
                <a:t>WLS</a:t>
              </a:r>
            </a:p>
            <a:p>
              <a:pPr>
                <a:spcBef>
                  <a:spcPct val="0"/>
                </a:spcBef>
                <a:buClrTx/>
                <a:buFontTx/>
                <a:buNone/>
              </a:pPr>
              <a:r>
                <a:rPr lang="en-US"/>
                <a:t>plug-</a:t>
              </a:r>
              <a:br>
                <a:rPr lang="en-US"/>
              </a:br>
              <a:r>
                <a:rPr lang="en-US"/>
                <a:t>In</a:t>
              </a:r>
            </a:p>
          </p:txBody>
        </p:sp>
        <p:sp>
          <p:nvSpPr>
            <p:cNvPr id="448658" name="Text Box 2194"/>
            <p:cNvSpPr txBox="1">
              <a:spLocks noChangeArrowheads="1"/>
            </p:cNvSpPr>
            <p:nvPr/>
          </p:nvSpPr>
          <p:spPr bwMode="auto">
            <a:xfrm>
              <a:off x="4944" y="3225"/>
              <a:ext cx="324" cy="231"/>
            </a:xfrm>
            <a:prstGeom prst="rect">
              <a:avLst/>
            </a:prstGeom>
            <a:noFill/>
            <a:ln w="12700">
              <a:noFill/>
              <a:miter lim="800000"/>
              <a:headEnd/>
              <a:tailEnd/>
            </a:ln>
            <a:effectLst/>
          </p:spPr>
          <p:txBody>
            <a:bodyPr wrap="none">
              <a:spAutoFit/>
            </a:bodyPr>
            <a:lstStyle/>
            <a:p>
              <a:pPr algn="r">
                <a:spcBef>
                  <a:spcPct val="0"/>
                </a:spcBef>
                <a:buClrTx/>
                <a:buFontTx/>
                <a:buNone/>
              </a:pPr>
              <a:r>
                <a:rPr lang="en-US"/>
                <a:t>DB</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707" name="Rectangle 4243"/>
          <p:cNvSpPr>
            <a:spLocks noGrp="1" noChangeArrowheads="1"/>
          </p:cNvSpPr>
          <p:nvPr>
            <p:ph type="title"/>
          </p:nvPr>
        </p:nvSpPr>
        <p:spPr/>
        <p:txBody>
          <a:bodyPr/>
          <a:lstStyle/>
          <a:p>
            <a:r>
              <a:rPr lang="en-US"/>
              <a:t>Application Server Configuration</a:t>
            </a:r>
          </a:p>
        </p:txBody>
      </p:sp>
      <p:sp>
        <p:nvSpPr>
          <p:cNvPr id="450586" name="Line 4122"/>
          <p:cNvSpPr>
            <a:spLocks noChangeShapeType="1"/>
          </p:cNvSpPr>
          <p:nvPr/>
        </p:nvSpPr>
        <p:spPr bwMode="auto">
          <a:xfrm>
            <a:off x="5486400" y="2986088"/>
            <a:ext cx="0" cy="334962"/>
          </a:xfrm>
          <a:prstGeom prst="line">
            <a:avLst/>
          </a:prstGeom>
          <a:noFill/>
          <a:ln w="12700" cap="sq">
            <a:noFill/>
            <a:round/>
            <a:headEnd/>
            <a:tailEnd/>
          </a:ln>
          <a:effectLst/>
        </p:spPr>
        <p:txBody>
          <a:bodyPr/>
          <a:lstStyle/>
          <a:p>
            <a:endParaRPr lang="en-US"/>
          </a:p>
        </p:txBody>
      </p:sp>
      <p:sp>
        <p:nvSpPr>
          <p:cNvPr id="450587" name="Line 4123"/>
          <p:cNvSpPr>
            <a:spLocks noChangeShapeType="1"/>
          </p:cNvSpPr>
          <p:nvPr/>
        </p:nvSpPr>
        <p:spPr bwMode="auto">
          <a:xfrm>
            <a:off x="5486400" y="3321050"/>
            <a:ext cx="0" cy="334963"/>
          </a:xfrm>
          <a:prstGeom prst="line">
            <a:avLst/>
          </a:prstGeom>
          <a:noFill/>
          <a:ln w="12700" cap="sq">
            <a:noFill/>
            <a:round/>
            <a:headEnd/>
            <a:tailEnd/>
          </a:ln>
          <a:effectLst/>
        </p:spPr>
        <p:txBody>
          <a:bodyPr/>
          <a:lstStyle/>
          <a:p>
            <a:endParaRPr lang="en-US"/>
          </a:p>
        </p:txBody>
      </p:sp>
      <p:sp>
        <p:nvSpPr>
          <p:cNvPr id="450588" name="Line 4124"/>
          <p:cNvSpPr>
            <a:spLocks noChangeShapeType="1"/>
          </p:cNvSpPr>
          <p:nvPr/>
        </p:nvSpPr>
        <p:spPr bwMode="auto">
          <a:xfrm>
            <a:off x="5486400" y="3656013"/>
            <a:ext cx="0" cy="334962"/>
          </a:xfrm>
          <a:prstGeom prst="line">
            <a:avLst/>
          </a:prstGeom>
          <a:noFill/>
          <a:ln w="12700" cap="sq">
            <a:noFill/>
            <a:round/>
            <a:headEnd/>
            <a:tailEnd/>
          </a:ln>
          <a:effectLst/>
        </p:spPr>
        <p:txBody>
          <a:bodyPr/>
          <a:lstStyle/>
          <a:p>
            <a:endParaRPr lang="en-US"/>
          </a:p>
        </p:txBody>
      </p:sp>
      <p:sp>
        <p:nvSpPr>
          <p:cNvPr id="450589" name="Line 4125"/>
          <p:cNvSpPr>
            <a:spLocks noChangeShapeType="1"/>
          </p:cNvSpPr>
          <p:nvPr/>
        </p:nvSpPr>
        <p:spPr bwMode="auto">
          <a:xfrm>
            <a:off x="5486400" y="3990975"/>
            <a:ext cx="0" cy="334963"/>
          </a:xfrm>
          <a:prstGeom prst="line">
            <a:avLst/>
          </a:prstGeom>
          <a:noFill/>
          <a:ln w="12700" cap="sq">
            <a:noFill/>
            <a:round/>
            <a:headEnd/>
            <a:tailEnd/>
          </a:ln>
          <a:effectLst/>
        </p:spPr>
        <p:txBody>
          <a:bodyPr/>
          <a:lstStyle/>
          <a:p>
            <a:endParaRPr lang="en-US"/>
          </a:p>
        </p:txBody>
      </p:sp>
      <p:sp>
        <p:nvSpPr>
          <p:cNvPr id="450590" name="Line 4126"/>
          <p:cNvSpPr>
            <a:spLocks noChangeShapeType="1"/>
          </p:cNvSpPr>
          <p:nvPr/>
        </p:nvSpPr>
        <p:spPr bwMode="auto">
          <a:xfrm>
            <a:off x="5213350" y="4325938"/>
            <a:ext cx="273050" cy="0"/>
          </a:xfrm>
          <a:prstGeom prst="line">
            <a:avLst/>
          </a:prstGeom>
          <a:noFill/>
          <a:ln w="12700" cap="sq">
            <a:noFill/>
            <a:round/>
            <a:headEnd/>
            <a:tailEnd/>
          </a:ln>
          <a:effectLst/>
        </p:spPr>
        <p:txBody>
          <a:bodyPr/>
          <a:lstStyle/>
          <a:p>
            <a:endParaRPr lang="en-US"/>
          </a:p>
        </p:txBody>
      </p:sp>
      <p:sp>
        <p:nvSpPr>
          <p:cNvPr id="450601" name="Line 4137"/>
          <p:cNvSpPr>
            <a:spLocks noChangeShapeType="1"/>
          </p:cNvSpPr>
          <p:nvPr/>
        </p:nvSpPr>
        <p:spPr bwMode="auto">
          <a:xfrm>
            <a:off x="1752600" y="1981200"/>
            <a:ext cx="304800" cy="0"/>
          </a:xfrm>
          <a:prstGeom prst="line">
            <a:avLst/>
          </a:prstGeom>
          <a:noFill/>
          <a:ln w="12700" cap="sq">
            <a:noFill/>
            <a:round/>
            <a:headEnd/>
            <a:tailEnd/>
          </a:ln>
          <a:effectLst/>
        </p:spPr>
        <p:txBody>
          <a:bodyPr/>
          <a:lstStyle/>
          <a:p>
            <a:endParaRPr lang="en-US"/>
          </a:p>
        </p:txBody>
      </p:sp>
      <p:sp>
        <p:nvSpPr>
          <p:cNvPr id="450602" name="Line 4138"/>
          <p:cNvSpPr>
            <a:spLocks noChangeShapeType="1"/>
          </p:cNvSpPr>
          <p:nvPr/>
        </p:nvSpPr>
        <p:spPr bwMode="auto">
          <a:xfrm>
            <a:off x="1752600" y="4325938"/>
            <a:ext cx="304800" cy="0"/>
          </a:xfrm>
          <a:prstGeom prst="line">
            <a:avLst/>
          </a:prstGeom>
          <a:noFill/>
          <a:ln w="12700" cap="sq">
            <a:noFill/>
            <a:round/>
            <a:headEnd/>
            <a:tailEnd/>
          </a:ln>
          <a:effectLst/>
        </p:spPr>
        <p:txBody>
          <a:bodyPr/>
          <a:lstStyle/>
          <a:p>
            <a:endParaRPr lang="en-US"/>
          </a:p>
        </p:txBody>
      </p:sp>
      <p:sp>
        <p:nvSpPr>
          <p:cNvPr id="450603" name="Line 4139"/>
          <p:cNvSpPr>
            <a:spLocks noChangeShapeType="1"/>
          </p:cNvSpPr>
          <p:nvPr/>
        </p:nvSpPr>
        <p:spPr bwMode="auto">
          <a:xfrm>
            <a:off x="1752600" y="1981200"/>
            <a:ext cx="0" cy="334963"/>
          </a:xfrm>
          <a:prstGeom prst="line">
            <a:avLst/>
          </a:prstGeom>
          <a:noFill/>
          <a:ln w="12700" cap="sq">
            <a:noFill/>
            <a:round/>
            <a:headEnd/>
            <a:tailEnd/>
          </a:ln>
          <a:effectLst/>
        </p:spPr>
        <p:txBody>
          <a:bodyPr/>
          <a:lstStyle/>
          <a:p>
            <a:endParaRPr lang="en-US"/>
          </a:p>
        </p:txBody>
      </p:sp>
      <p:sp>
        <p:nvSpPr>
          <p:cNvPr id="450604" name="Line 4140"/>
          <p:cNvSpPr>
            <a:spLocks noChangeShapeType="1"/>
          </p:cNvSpPr>
          <p:nvPr/>
        </p:nvSpPr>
        <p:spPr bwMode="auto">
          <a:xfrm>
            <a:off x="2514600" y="1981200"/>
            <a:ext cx="0" cy="334963"/>
          </a:xfrm>
          <a:prstGeom prst="line">
            <a:avLst/>
          </a:prstGeom>
          <a:noFill/>
          <a:ln w="12700" cap="sq">
            <a:noFill/>
            <a:round/>
            <a:headEnd/>
            <a:tailEnd/>
          </a:ln>
          <a:effectLst/>
        </p:spPr>
        <p:txBody>
          <a:bodyPr/>
          <a:lstStyle/>
          <a:p>
            <a:endParaRPr lang="en-US"/>
          </a:p>
        </p:txBody>
      </p:sp>
      <p:sp>
        <p:nvSpPr>
          <p:cNvPr id="450605" name="Line 4141"/>
          <p:cNvSpPr>
            <a:spLocks noChangeShapeType="1"/>
          </p:cNvSpPr>
          <p:nvPr/>
        </p:nvSpPr>
        <p:spPr bwMode="auto">
          <a:xfrm>
            <a:off x="1752600" y="2316163"/>
            <a:ext cx="0" cy="334962"/>
          </a:xfrm>
          <a:prstGeom prst="line">
            <a:avLst/>
          </a:prstGeom>
          <a:noFill/>
          <a:ln w="12700" cap="sq">
            <a:noFill/>
            <a:round/>
            <a:headEnd/>
            <a:tailEnd/>
          </a:ln>
          <a:effectLst/>
        </p:spPr>
        <p:txBody>
          <a:bodyPr/>
          <a:lstStyle/>
          <a:p>
            <a:endParaRPr lang="en-US"/>
          </a:p>
        </p:txBody>
      </p:sp>
      <p:sp>
        <p:nvSpPr>
          <p:cNvPr id="450606" name="Line 4142"/>
          <p:cNvSpPr>
            <a:spLocks noChangeShapeType="1"/>
          </p:cNvSpPr>
          <p:nvPr/>
        </p:nvSpPr>
        <p:spPr bwMode="auto">
          <a:xfrm>
            <a:off x="1752600" y="2651125"/>
            <a:ext cx="0" cy="334963"/>
          </a:xfrm>
          <a:prstGeom prst="line">
            <a:avLst/>
          </a:prstGeom>
          <a:noFill/>
          <a:ln w="12700" cap="sq">
            <a:noFill/>
            <a:round/>
            <a:headEnd/>
            <a:tailEnd/>
          </a:ln>
          <a:effectLst/>
        </p:spPr>
        <p:txBody>
          <a:bodyPr/>
          <a:lstStyle/>
          <a:p>
            <a:endParaRPr lang="en-US"/>
          </a:p>
        </p:txBody>
      </p:sp>
      <p:sp>
        <p:nvSpPr>
          <p:cNvPr id="450607" name="Line 4143"/>
          <p:cNvSpPr>
            <a:spLocks noChangeShapeType="1"/>
          </p:cNvSpPr>
          <p:nvPr/>
        </p:nvSpPr>
        <p:spPr bwMode="auto">
          <a:xfrm>
            <a:off x="1752600" y="2986088"/>
            <a:ext cx="0" cy="334962"/>
          </a:xfrm>
          <a:prstGeom prst="line">
            <a:avLst/>
          </a:prstGeom>
          <a:noFill/>
          <a:ln w="12700" cap="sq">
            <a:noFill/>
            <a:round/>
            <a:headEnd/>
            <a:tailEnd/>
          </a:ln>
          <a:effectLst/>
        </p:spPr>
        <p:txBody>
          <a:bodyPr/>
          <a:lstStyle/>
          <a:p>
            <a:endParaRPr lang="en-US"/>
          </a:p>
        </p:txBody>
      </p:sp>
      <p:sp>
        <p:nvSpPr>
          <p:cNvPr id="450608" name="Line 4144"/>
          <p:cNvSpPr>
            <a:spLocks noChangeShapeType="1"/>
          </p:cNvSpPr>
          <p:nvPr/>
        </p:nvSpPr>
        <p:spPr bwMode="auto">
          <a:xfrm>
            <a:off x="1752600" y="3321050"/>
            <a:ext cx="0" cy="334963"/>
          </a:xfrm>
          <a:prstGeom prst="line">
            <a:avLst/>
          </a:prstGeom>
          <a:noFill/>
          <a:ln w="12700" cap="sq">
            <a:noFill/>
            <a:round/>
            <a:headEnd/>
            <a:tailEnd/>
          </a:ln>
          <a:effectLst/>
        </p:spPr>
        <p:txBody>
          <a:bodyPr/>
          <a:lstStyle/>
          <a:p>
            <a:endParaRPr lang="en-US"/>
          </a:p>
        </p:txBody>
      </p:sp>
      <p:sp>
        <p:nvSpPr>
          <p:cNvPr id="450609" name="Line 4145"/>
          <p:cNvSpPr>
            <a:spLocks noChangeShapeType="1"/>
          </p:cNvSpPr>
          <p:nvPr/>
        </p:nvSpPr>
        <p:spPr bwMode="auto">
          <a:xfrm>
            <a:off x="1752600" y="3656013"/>
            <a:ext cx="0" cy="334962"/>
          </a:xfrm>
          <a:prstGeom prst="line">
            <a:avLst/>
          </a:prstGeom>
          <a:noFill/>
          <a:ln w="12700" cap="sq">
            <a:noFill/>
            <a:round/>
            <a:headEnd/>
            <a:tailEnd/>
          </a:ln>
          <a:effectLst/>
        </p:spPr>
        <p:txBody>
          <a:bodyPr/>
          <a:lstStyle/>
          <a:p>
            <a:endParaRPr lang="en-US"/>
          </a:p>
        </p:txBody>
      </p:sp>
      <p:sp>
        <p:nvSpPr>
          <p:cNvPr id="450610" name="Line 4146"/>
          <p:cNvSpPr>
            <a:spLocks noChangeShapeType="1"/>
          </p:cNvSpPr>
          <p:nvPr/>
        </p:nvSpPr>
        <p:spPr bwMode="auto">
          <a:xfrm>
            <a:off x="1752600" y="3990975"/>
            <a:ext cx="0" cy="334963"/>
          </a:xfrm>
          <a:prstGeom prst="line">
            <a:avLst/>
          </a:prstGeom>
          <a:noFill/>
          <a:ln w="12700" cap="sq">
            <a:noFill/>
            <a:round/>
            <a:headEnd/>
            <a:tailEnd/>
          </a:ln>
          <a:effectLst/>
        </p:spPr>
        <p:txBody>
          <a:bodyPr/>
          <a:lstStyle/>
          <a:p>
            <a:endParaRPr lang="en-US"/>
          </a:p>
        </p:txBody>
      </p:sp>
      <p:sp>
        <p:nvSpPr>
          <p:cNvPr id="450611" name="Line 4147"/>
          <p:cNvSpPr>
            <a:spLocks noChangeShapeType="1"/>
          </p:cNvSpPr>
          <p:nvPr/>
        </p:nvSpPr>
        <p:spPr bwMode="auto">
          <a:xfrm>
            <a:off x="2241550" y="1981200"/>
            <a:ext cx="273050" cy="0"/>
          </a:xfrm>
          <a:prstGeom prst="line">
            <a:avLst/>
          </a:prstGeom>
          <a:noFill/>
          <a:ln w="12700" cap="sq">
            <a:noFill/>
            <a:round/>
            <a:headEnd/>
            <a:tailEnd/>
          </a:ln>
          <a:effectLst/>
        </p:spPr>
        <p:txBody>
          <a:bodyPr/>
          <a:lstStyle/>
          <a:p>
            <a:endParaRPr lang="en-US"/>
          </a:p>
        </p:txBody>
      </p:sp>
      <p:sp>
        <p:nvSpPr>
          <p:cNvPr id="450612" name="Line 4148"/>
          <p:cNvSpPr>
            <a:spLocks noChangeShapeType="1"/>
          </p:cNvSpPr>
          <p:nvPr/>
        </p:nvSpPr>
        <p:spPr bwMode="auto">
          <a:xfrm>
            <a:off x="2514600" y="2316163"/>
            <a:ext cx="0" cy="334962"/>
          </a:xfrm>
          <a:prstGeom prst="line">
            <a:avLst/>
          </a:prstGeom>
          <a:noFill/>
          <a:ln w="12700" cap="sq">
            <a:noFill/>
            <a:round/>
            <a:headEnd/>
            <a:tailEnd/>
          </a:ln>
          <a:effectLst/>
        </p:spPr>
        <p:txBody>
          <a:bodyPr/>
          <a:lstStyle/>
          <a:p>
            <a:endParaRPr lang="en-US"/>
          </a:p>
        </p:txBody>
      </p:sp>
      <p:sp>
        <p:nvSpPr>
          <p:cNvPr id="450613" name="Line 4149"/>
          <p:cNvSpPr>
            <a:spLocks noChangeShapeType="1"/>
          </p:cNvSpPr>
          <p:nvPr/>
        </p:nvSpPr>
        <p:spPr bwMode="auto">
          <a:xfrm>
            <a:off x="2514600" y="2651125"/>
            <a:ext cx="0" cy="334963"/>
          </a:xfrm>
          <a:prstGeom prst="line">
            <a:avLst/>
          </a:prstGeom>
          <a:noFill/>
          <a:ln w="12700" cap="sq">
            <a:noFill/>
            <a:round/>
            <a:headEnd/>
            <a:tailEnd/>
          </a:ln>
          <a:effectLst/>
        </p:spPr>
        <p:txBody>
          <a:bodyPr/>
          <a:lstStyle/>
          <a:p>
            <a:endParaRPr lang="en-US"/>
          </a:p>
        </p:txBody>
      </p:sp>
      <p:sp>
        <p:nvSpPr>
          <p:cNvPr id="450614" name="Line 4150"/>
          <p:cNvSpPr>
            <a:spLocks noChangeShapeType="1"/>
          </p:cNvSpPr>
          <p:nvPr/>
        </p:nvSpPr>
        <p:spPr bwMode="auto">
          <a:xfrm>
            <a:off x="2514600" y="2986088"/>
            <a:ext cx="0" cy="334962"/>
          </a:xfrm>
          <a:prstGeom prst="line">
            <a:avLst/>
          </a:prstGeom>
          <a:noFill/>
          <a:ln w="12700" cap="sq">
            <a:noFill/>
            <a:round/>
            <a:headEnd/>
            <a:tailEnd/>
          </a:ln>
          <a:effectLst/>
        </p:spPr>
        <p:txBody>
          <a:bodyPr/>
          <a:lstStyle/>
          <a:p>
            <a:endParaRPr lang="en-US"/>
          </a:p>
        </p:txBody>
      </p:sp>
      <p:sp>
        <p:nvSpPr>
          <p:cNvPr id="450615" name="Line 4151"/>
          <p:cNvSpPr>
            <a:spLocks noChangeShapeType="1"/>
          </p:cNvSpPr>
          <p:nvPr/>
        </p:nvSpPr>
        <p:spPr bwMode="auto">
          <a:xfrm>
            <a:off x="2514600" y="3321050"/>
            <a:ext cx="0" cy="334963"/>
          </a:xfrm>
          <a:prstGeom prst="line">
            <a:avLst/>
          </a:prstGeom>
          <a:noFill/>
          <a:ln w="12700" cap="sq">
            <a:noFill/>
            <a:round/>
            <a:headEnd/>
            <a:tailEnd/>
          </a:ln>
          <a:effectLst/>
        </p:spPr>
        <p:txBody>
          <a:bodyPr/>
          <a:lstStyle/>
          <a:p>
            <a:endParaRPr lang="en-US"/>
          </a:p>
        </p:txBody>
      </p:sp>
      <p:sp>
        <p:nvSpPr>
          <p:cNvPr id="450616" name="Line 4152"/>
          <p:cNvSpPr>
            <a:spLocks noChangeShapeType="1"/>
          </p:cNvSpPr>
          <p:nvPr/>
        </p:nvSpPr>
        <p:spPr bwMode="auto">
          <a:xfrm>
            <a:off x="2514600" y="3656013"/>
            <a:ext cx="0" cy="334962"/>
          </a:xfrm>
          <a:prstGeom prst="line">
            <a:avLst/>
          </a:prstGeom>
          <a:noFill/>
          <a:ln w="12700" cap="sq">
            <a:noFill/>
            <a:round/>
            <a:headEnd/>
            <a:tailEnd/>
          </a:ln>
          <a:effectLst/>
        </p:spPr>
        <p:txBody>
          <a:bodyPr/>
          <a:lstStyle/>
          <a:p>
            <a:endParaRPr lang="en-US"/>
          </a:p>
        </p:txBody>
      </p:sp>
      <p:sp>
        <p:nvSpPr>
          <p:cNvPr id="450617" name="Line 4153"/>
          <p:cNvSpPr>
            <a:spLocks noChangeShapeType="1"/>
          </p:cNvSpPr>
          <p:nvPr/>
        </p:nvSpPr>
        <p:spPr bwMode="auto">
          <a:xfrm>
            <a:off x="2514600" y="3990975"/>
            <a:ext cx="0" cy="334963"/>
          </a:xfrm>
          <a:prstGeom prst="line">
            <a:avLst/>
          </a:prstGeom>
          <a:noFill/>
          <a:ln w="12700" cap="sq">
            <a:noFill/>
            <a:round/>
            <a:headEnd/>
            <a:tailEnd/>
          </a:ln>
          <a:effectLst/>
        </p:spPr>
        <p:txBody>
          <a:bodyPr/>
          <a:lstStyle/>
          <a:p>
            <a:endParaRPr lang="en-US"/>
          </a:p>
        </p:txBody>
      </p:sp>
      <p:sp>
        <p:nvSpPr>
          <p:cNvPr id="450618" name="Line 4154"/>
          <p:cNvSpPr>
            <a:spLocks noChangeShapeType="1"/>
          </p:cNvSpPr>
          <p:nvPr/>
        </p:nvSpPr>
        <p:spPr bwMode="auto">
          <a:xfrm>
            <a:off x="2241550" y="4325938"/>
            <a:ext cx="273050" cy="0"/>
          </a:xfrm>
          <a:prstGeom prst="line">
            <a:avLst/>
          </a:prstGeom>
          <a:noFill/>
          <a:ln w="12700" cap="sq">
            <a:noFill/>
            <a:round/>
            <a:headEnd/>
            <a:tailEnd/>
          </a:ln>
          <a:effectLst/>
        </p:spPr>
        <p:txBody>
          <a:bodyPr/>
          <a:lstStyle/>
          <a:p>
            <a:endParaRPr lang="en-US"/>
          </a:p>
        </p:txBody>
      </p:sp>
      <p:grpSp>
        <p:nvGrpSpPr>
          <p:cNvPr id="450708" name="Group 4244"/>
          <p:cNvGrpSpPr>
            <a:grpSpLocks/>
          </p:cNvGrpSpPr>
          <p:nvPr/>
        </p:nvGrpSpPr>
        <p:grpSpPr bwMode="auto">
          <a:xfrm>
            <a:off x="609600" y="1295400"/>
            <a:ext cx="7867650" cy="4953000"/>
            <a:chOff x="384" y="816"/>
            <a:chExt cx="4956" cy="3120"/>
          </a:xfrm>
        </p:grpSpPr>
        <p:sp>
          <p:nvSpPr>
            <p:cNvPr id="450563" name="Rectangle 4099"/>
            <p:cNvSpPr>
              <a:spLocks noChangeArrowheads="1"/>
            </p:cNvSpPr>
            <p:nvPr/>
          </p:nvSpPr>
          <p:spPr bwMode="auto">
            <a:xfrm>
              <a:off x="2640" y="816"/>
              <a:ext cx="2700" cy="3120"/>
            </a:xfrm>
            <a:prstGeom prst="rect">
              <a:avLst/>
            </a:prstGeom>
            <a:solidFill>
              <a:srgbClr val="A0B7FF"/>
            </a:solidFill>
            <a:ln w="28575">
              <a:solidFill>
                <a:schemeClr val="tx1"/>
              </a:solidFill>
              <a:prstDash val="sysDot"/>
              <a:miter lim="800000"/>
              <a:headEnd/>
              <a:tailEnd/>
            </a:ln>
            <a:effectLst/>
          </p:spPr>
          <p:txBody>
            <a:bodyPr wrap="none" anchor="b"/>
            <a:lstStyle/>
            <a:p>
              <a:pPr algn="l">
                <a:spcBef>
                  <a:spcPct val="0"/>
                </a:spcBef>
                <a:buClrTx/>
                <a:buFontTx/>
                <a:buNone/>
              </a:pPr>
              <a:r>
                <a:rPr lang="en-US"/>
                <a:t>Your network</a:t>
              </a:r>
            </a:p>
          </p:txBody>
        </p:sp>
        <p:sp>
          <p:nvSpPr>
            <p:cNvPr id="450564" name="Rectangle 4100"/>
            <p:cNvSpPr>
              <a:spLocks noChangeArrowheads="1"/>
            </p:cNvSpPr>
            <p:nvPr/>
          </p:nvSpPr>
          <p:spPr bwMode="auto">
            <a:xfrm>
              <a:off x="396" y="1344"/>
              <a:ext cx="480" cy="432"/>
            </a:xfrm>
            <a:prstGeom prst="rect">
              <a:avLst/>
            </a:prstGeom>
            <a:solidFill>
              <a:srgbClr val="EDC774"/>
            </a:solidFill>
            <a:ln w="28575">
              <a:solidFill>
                <a:schemeClr val="tx1"/>
              </a:solidFill>
              <a:miter lim="800000"/>
              <a:headEnd/>
              <a:tailEnd/>
            </a:ln>
            <a:effectLst/>
          </p:spPr>
          <p:txBody>
            <a:bodyPr wrap="none" anchor="ctr"/>
            <a:lstStyle/>
            <a:p>
              <a:pPr>
                <a:spcBef>
                  <a:spcPct val="0"/>
                </a:spcBef>
                <a:buClrTx/>
                <a:buFontTx/>
                <a:buNone/>
              </a:pPr>
              <a:r>
                <a:rPr lang="en-US"/>
                <a:t>Client</a:t>
              </a:r>
            </a:p>
            <a:p>
              <a:pPr>
                <a:spcBef>
                  <a:spcPct val="0"/>
                </a:spcBef>
                <a:buClrTx/>
                <a:buFontTx/>
                <a:buNone/>
              </a:pPr>
              <a:r>
                <a:rPr lang="en-US"/>
                <a:t>app</a:t>
              </a:r>
            </a:p>
          </p:txBody>
        </p:sp>
        <p:sp>
          <p:nvSpPr>
            <p:cNvPr id="450566" name="Rectangle 4102"/>
            <p:cNvSpPr>
              <a:spLocks noChangeArrowheads="1"/>
            </p:cNvSpPr>
            <p:nvPr/>
          </p:nvSpPr>
          <p:spPr bwMode="auto">
            <a:xfrm>
              <a:off x="384" y="2688"/>
              <a:ext cx="480" cy="432"/>
            </a:xfrm>
            <a:prstGeom prst="rect">
              <a:avLst/>
            </a:prstGeom>
            <a:solidFill>
              <a:srgbClr val="EDC774"/>
            </a:solidFill>
            <a:ln w="28575">
              <a:solidFill>
                <a:schemeClr val="tx1"/>
              </a:solidFill>
              <a:miter lim="800000"/>
              <a:headEnd/>
              <a:tailEnd/>
            </a:ln>
            <a:effectLst/>
          </p:spPr>
          <p:txBody>
            <a:bodyPr wrap="none" anchor="ctr"/>
            <a:lstStyle/>
            <a:p>
              <a:pPr>
                <a:spcBef>
                  <a:spcPct val="0"/>
                </a:spcBef>
                <a:buClrTx/>
                <a:buFontTx/>
                <a:buNone/>
              </a:pPr>
              <a:r>
                <a:rPr lang="en-US"/>
                <a:t>Client</a:t>
              </a:r>
            </a:p>
            <a:p>
              <a:pPr>
                <a:spcBef>
                  <a:spcPct val="0"/>
                </a:spcBef>
                <a:buClrTx/>
                <a:buFontTx/>
                <a:buNone/>
              </a:pPr>
              <a:r>
                <a:rPr lang="en-US"/>
                <a:t>app</a:t>
              </a:r>
            </a:p>
          </p:txBody>
        </p:sp>
        <p:sp>
          <p:nvSpPr>
            <p:cNvPr id="450595" name="Rectangle 4131"/>
            <p:cNvSpPr>
              <a:spLocks noChangeArrowheads="1"/>
            </p:cNvSpPr>
            <p:nvPr/>
          </p:nvSpPr>
          <p:spPr bwMode="auto">
            <a:xfrm>
              <a:off x="1020" y="960"/>
              <a:ext cx="624" cy="1776"/>
            </a:xfrm>
            <a:prstGeom prst="rect">
              <a:avLst/>
            </a:prstGeom>
            <a:solidFill>
              <a:srgbClr val="DDDDDD"/>
            </a:solidFill>
            <a:ln w="28575">
              <a:solidFill>
                <a:schemeClr val="tx1"/>
              </a:solidFill>
              <a:prstDash val="sysDot"/>
              <a:miter lim="800000"/>
              <a:headEnd/>
              <a:tailEnd/>
            </a:ln>
            <a:effectLst/>
          </p:spPr>
          <p:txBody>
            <a:bodyPr wrap="none"/>
            <a:lstStyle/>
            <a:p>
              <a:pPr>
                <a:spcBef>
                  <a:spcPct val="0"/>
                </a:spcBef>
                <a:buClrTx/>
                <a:buFontTx/>
                <a:buNone/>
              </a:pPr>
              <a:r>
                <a:rPr lang="en-US"/>
                <a:t>Firewall</a:t>
              </a:r>
            </a:p>
          </p:txBody>
        </p:sp>
        <p:sp>
          <p:nvSpPr>
            <p:cNvPr id="450596" name="Rectangle 4132"/>
            <p:cNvSpPr>
              <a:spLocks noChangeArrowheads="1"/>
            </p:cNvSpPr>
            <p:nvPr/>
          </p:nvSpPr>
          <p:spPr bwMode="auto">
            <a:xfrm>
              <a:off x="1020" y="960"/>
              <a:ext cx="208" cy="656"/>
            </a:xfrm>
            <a:prstGeom prst="rect">
              <a:avLst/>
            </a:prstGeom>
            <a:noFill/>
            <a:ln w="12700">
              <a:noFill/>
              <a:miter lim="800000"/>
              <a:headEnd/>
              <a:tailEnd/>
            </a:ln>
            <a:effectLst/>
          </p:spPr>
          <p:txBody>
            <a:bodyPr wrap="none"/>
            <a:lstStyle/>
            <a:p>
              <a:endParaRPr lang="en-US"/>
            </a:p>
          </p:txBody>
        </p:sp>
        <p:sp>
          <p:nvSpPr>
            <p:cNvPr id="450597" name="Rectangle 4133"/>
            <p:cNvSpPr>
              <a:spLocks noChangeArrowheads="1"/>
            </p:cNvSpPr>
            <p:nvPr/>
          </p:nvSpPr>
          <p:spPr bwMode="auto">
            <a:xfrm>
              <a:off x="1228" y="960"/>
              <a:ext cx="208" cy="656"/>
            </a:xfrm>
            <a:prstGeom prst="rect">
              <a:avLst/>
            </a:prstGeom>
            <a:noFill/>
            <a:ln w="12700">
              <a:noFill/>
              <a:miter lim="800000"/>
              <a:headEnd/>
              <a:tailEnd/>
            </a:ln>
            <a:effectLst/>
          </p:spPr>
          <p:txBody>
            <a:bodyPr wrap="none"/>
            <a:lstStyle/>
            <a:p>
              <a:endParaRPr lang="en-US"/>
            </a:p>
          </p:txBody>
        </p:sp>
        <p:sp>
          <p:nvSpPr>
            <p:cNvPr id="450598" name="Rectangle 4134"/>
            <p:cNvSpPr>
              <a:spLocks noChangeArrowheads="1"/>
            </p:cNvSpPr>
            <p:nvPr/>
          </p:nvSpPr>
          <p:spPr bwMode="auto">
            <a:xfrm>
              <a:off x="1020" y="960"/>
              <a:ext cx="208" cy="656"/>
            </a:xfrm>
            <a:prstGeom prst="rect">
              <a:avLst/>
            </a:prstGeom>
            <a:noFill/>
            <a:ln w="12700">
              <a:noFill/>
              <a:miter lim="800000"/>
              <a:headEnd/>
              <a:tailEnd/>
            </a:ln>
            <a:effectLst/>
          </p:spPr>
          <p:txBody>
            <a:bodyPr wrap="none"/>
            <a:lstStyle/>
            <a:p>
              <a:endParaRPr lang="en-US"/>
            </a:p>
          </p:txBody>
        </p:sp>
        <p:sp>
          <p:nvSpPr>
            <p:cNvPr id="450600" name="Rectangle 4136"/>
            <p:cNvSpPr>
              <a:spLocks noChangeArrowheads="1"/>
            </p:cNvSpPr>
            <p:nvPr/>
          </p:nvSpPr>
          <p:spPr bwMode="auto">
            <a:xfrm>
              <a:off x="1020" y="1424"/>
              <a:ext cx="624" cy="656"/>
            </a:xfrm>
            <a:prstGeom prst="rect">
              <a:avLst/>
            </a:prstGeom>
            <a:noFill/>
            <a:ln w="12700">
              <a:noFill/>
              <a:miter lim="800000"/>
              <a:headEnd/>
              <a:tailEnd/>
            </a:ln>
            <a:effectLst/>
          </p:spPr>
          <p:txBody>
            <a:bodyPr wrap="none"/>
            <a:lstStyle/>
            <a:p>
              <a:endParaRPr lang="en-US"/>
            </a:p>
          </p:txBody>
        </p:sp>
        <p:cxnSp>
          <p:nvCxnSpPr>
            <p:cNvPr id="450619" name="AutoShape 4155"/>
            <p:cNvCxnSpPr>
              <a:cxnSpLocks noChangeShapeType="1"/>
            </p:cNvCxnSpPr>
            <p:nvPr/>
          </p:nvCxnSpPr>
          <p:spPr bwMode="auto">
            <a:xfrm>
              <a:off x="1068" y="1306"/>
              <a:ext cx="192" cy="0"/>
            </a:xfrm>
            <a:prstGeom prst="straightConnector1">
              <a:avLst/>
            </a:prstGeom>
            <a:noFill/>
            <a:ln w="28575">
              <a:solidFill>
                <a:schemeClr val="tx1"/>
              </a:solidFill>
              <a:round/>
              <a:headEnd/>
              <a:tailEnd type="triangle" w="sm" len="sm"/>
            </a:ln>
            <a:effectLst/>
          </p:spPr>
        </p:cxnSp>
        <p:cxnSp>
          <p:nvCxnSpPr>
            <p:cNvPr id="450620" name="AutoShape 4156"/>
            <p:cNvCxnSpPr>
              <a:cxnSpLocks noChangeShapeType="1"/>
            </p:cNvCxnSpPr>
            <p:nvPr/>
          </p:nvCxnSpPr>
          <p:spPr bwMode="auto">
            <a:xfrm>
              <a:off x="1068" y="1517"/>
              <a:ext cx="192" cy="0"/>
            </a:xfrm>
            <a:prstGeom prst="straightConnector1">
              <a:avLst/>
            </a:prstGeom>
            <a:noFill/>
            <a:ln w="28575">
              <a:solidFill>
                <a:schemeClr val="tx1"/>
              </a:solidFill>
              <a:round/>
              <a:headEnd/>
              <a:tailEnd type="triangle" w="sm" len="sm"/>
            </a:ln>
            <a:effectLst/>
          </p:spPr>
        </p:cxnSp>
        <p:cxnSp>
          <p:nvCxnSpPr>
            <p:cNvPr id="450621" name="AutoShape 4157"/>
            <p:cNvCxnSpPr>
              <a:cxnSpLocks noChangeShapeType="1"/>
            </p:cNvCxnSpPr>
            <p:nvPr/>
          </p:nvCxnSpPr>
          <p:spPr bwMode="auto">
            <a:xfrm>
              <a:off x="1068" y="1728"/>
              <a:ext cx="192" cy="0"/>
            </a:xfrm>
            <a:prstGeom prst="straightConnector1">
              <a:avLst/>
            </a:prstGeom>
            <a:noFill/>
            <a:ln w="28575">
              <a:solidFill>
                <a:schemeClr val="tx1"/>
              </a:solidFill>
              <a:round/>
              <a:headEnd/>
              <a:tailEnd type="triangle" w="sm" len="sm"/>
            </a:ln>
            <a:effectLst/>
          </p:spPr>
        </p:cxnSp>
        <p:cxnSp>
          <p:nvCxnSpPr>
            <p:cNvPr id="450622" name="AutoShape 4158"/>
            <p:cNvCxnSpPr>
              <a:cxnSpLocks noChangeShapeType="1"/>
            </p:cNvCxnSpPr>
            <p:nvPr/>
          </p:nvCxnSpPr>
          <p:spPr bwMode="auto">
            <a:xfrm>
              <a:off x="1068" y="1939"/>
              <a:ext cx="192" cy="0"/>
            </a:xfrm>
            <a:prstGeom prst="straightConnector1">
              <a:avLst/>
            </a:prstGeom>
            <a:noFill/>
            <a:ln w="28575">
              <a:solidFill>
                <a:schemeClr val="tx1"/>
              </a:solidFill>
              <a:round/>
              <a:headEnd/>
              <a:tailEnd type="triangle" w="sm" len="sm"/>
            </a:ln>
            <a:effectLst/>
          </p:spPr>
        </p:cxnSp>
        <p:cxnSp>
          <p:nvCxnSpPr>
            <p:cNvPr id="450623" name="AutoShape 4159"/>
            <p:cNvCxnSpPr>
              <a:cxnSpLocks noChangeShapeType="1"/>
            </p:cNvCxnSpPr>
            <p:nvPr/>
          </p:nvCxnSpPr>
          <p:spPr bwMode="auto">
            <a:xfrm>
              <a:off x="1068" y="2150"/>
              <a:ext cx="192" cy="0"/>
            </a:xfrm>
            <a:prstGeom prst="straightConnector1">
              <a:avLst/>
            </a:prstGeom>
            <a:noFill/>
            <a:ln w="28575">
              <a:solidFill>
                <a:schemeClr val="tx1"/>
              </a:solidFill>
              <a:round/>
              <a:headEnd/>
              <a:tailEnd type="triangle" w="sm" len="sm"/>
            </a:ln>
            <a:effectLst/>
          </p:spPr>
        </p:cxnSp>
        <p:cxnSp>
          <p:nvCxnSpPr>
            <p:cNvPr id="450624" name="AutoShape 4160"/>
            <p:cNvCxnSpPr>
              <a:cxnSpLocks noChangeShapeType="1"/>
            </p:cNvCxnSpPr>
            <p:nvPr/>
          </p:nvCxnSpPr>
          <p:spPr bwMode="auto">
            <a:xfrm>
              <a:off x="1068" y="2361"/>
              <a:ext cx="192" cy="0"/>
            </a:xfrm>
            <a:prstGeom prst="straightConnector1">
              <a:avLst/>
            </a:prstGeom>
            <a:noFill/>
            <a:ln w="28575">
              <a:solidFill>
                <a:schemeClr val="tx1"/>
              </a:solidFill>
              <a:round/>
              <a:headEnd/>
              <a:tailEnd type="triangle" w="sm" len="sm"/>
            </a:ln>
            <a:effectLst/>
          </p:spPr>
        </p:cxnSp>
        <p:cxnSp>
          <p:nvCxnSpPr>
            <p:cNvPr id="450625" name="AutoShape 4161"/>
            <p:cNvCxnSpPr>
              <a:cxnSpLocks noChangeShapeType="1"/>
            </p:cNvCxnSpPr>
            <p:nvPr/>
          </p:nvCxnSpPr>
          <p:spPr bwMode="auto">
            <a:xfrm>
              <a:off x="1068" y="2572"/>
              <a:ext cx="192" cy="0"/>
            </a:xfrm>
            <a:prstGeom prst="straightConnector1">
              <a:avLst/>
            </a:prstGeom>
            <a:noFill/>
            <a:ln w="28575">
              <a:solidFill>
                <a:schemeClr val="tx1"/>
              </a:solidFill>
              <a:round/>
              <a:headEnd/>
              <a:tailEnd type="triangle" w="sm" len="sm"/>
            </a:ln>
            <a:effectLst/>
          </p:spPr>
        </p:cxnSp>
        <p:cxnSp>
          <p:nvCxnSpPr>
            <p:cNvPr id="450626" name="AutoShape 4162"/>
            <p:cNvCxnSpPr>
              <a:cxnSpLocks noChangeShapeType="1"/>
            </p:cNvCxnSpPr>
            <p:nvPr/>
          </p:nvCxnSpPr>
          <p:spPr bwMode="auto">
            <a:xfrm>
              <a:off x="1416" y="1836"/>
              <a:ext cx="172" cy="0"/>
            </a:xfrm>
            <a:prstGeom prst="straightConnector1">
              <a:avLst/>
            </a:prstGeom>
            <a:noFill/>
            <a:ln w="28575">
              <a:solidFill>
                <a:schemeClr val="tx1"/>
              </a:solidFill>
              <a:round/>
              <a:headEnd/>
              <a:tailEnd type="triangle" w="sm" len="sm"/>
            </a:ln>
            <a:effectLst/>
          </p:spPr>
        </p:cxnSp>
        <p:sp>
          <p:nvSpPr>
            <p:cNvPr id="450629" name="Rectangle 4165"/>
            <p:cNvSpPr>
              <a:spLocks noChangeArrowheads="1"/>
            </p:cNvSpPr>
            <p:nvPr/>
          </p:nvSpPr>
          <p:spPr bwMode="auto">
            <a:xfrm>
              <a:off x="1260" y="1200"/>
              <a:ext cx="144" cy="1440"/>
            </a:xfrm>
            <a:prstGeom prst="rect">
              <a:avLst/>
            </a:prstGeom>
            <a:solidFill>
              <a:srgbClr val="FFCC66"/>
            </a:solidFill>
            <a:ln w="28575">
              <a:solidFill>
                <a:schemeClr val="tx1"/>
              </a:solidFill>
              <a:miter lim="800000"/>
              <a:headEnd type="none" w="sm" len="sm"/>
              <a:tailEnd type="none" w="sm" len="sm"/>
            </a:ln>
            <a:effectLst/>
          </p:spPr>
          <p:txBody>
            <a:bodyPr wrap="none" anchor="ctr"/>
            <a:lstStyle/>
            <a:p>
              <a:endParaRPr lang="en-US"/>
            </a:p>
          </p:txBody>
        </p:sp>
        <p:sp>
          <p:nvSpPr>
            <p:cNvPr id="450630" name="Rectangle 4166"/>
            <p:cNvSpPr>
              <a:spLocks noChangeArrowheads="1"/>
            </p:cNvSpPr>
            <p:nvPr/>
          </p:nvSpPr>
          <p:spPr bwMode="auto">
            <a:xfrm>
              <a:off x="2736" y="960"/>
              <a:ext cx="624" cy="1776"/>
            </a:xfrm>
            <a:prstGeom prst="rect">
              <a:avLst/>
            </a:prstGeom>
            <a:solidFill>
              <a:srgbClr val="DDDDDD"/>
            </a:solidFill>
            <a:ln w="28575">
              <a:solidFill>
                <a:schemeClr val="tx1"/>
              </a:solidFill>
              <a:prstDash val="sysDot"/>
              <a:miter lim="800000"/>
              <a:headEnd/>
              <a:tailEnd/>
            </a:ln>
            <a:effectLst/>
          </p:spPr>
          <p:txBody>
            <a:bodyPr wrap="none"/>
            <a:lstStyle/>
            <a:p>
              <a:pPr>
                <a:spcBef>
                  <a:spcPct val="0"/>
                </a:spcBef>
                <a:buClrTx/>
                <a:buFontTx/>
                <a:buNone/>
              </a:pPr>
              <a:r>
                <a:rPr lang="en-US"/>
                <a:t>Firewall</a:t>
              </a:r>
            </a:p>
          </p:txBody>
        </p:sp>
        <p:sp>
          <p:nvSpPr>
            <p:cNvPr id="450631" name="Rectangle 4167"/>
            <p:cNvSpPr>
              <a:spLocks noChangeArrowheads="1"/>
            </p:cNvSpPr>
            <p:nvPr/>
          </p:nvSpPr>
          <p:spPr bwMode="auto">
            <a:xfrm>
              <a:off x="2736" y="960"/>
              <a:ext cx="208" cy="656"/>
            </a:xfrm>
            <a:prstGeom prst="rect">
              <a:avLst/>
            </a:prstGeom>
            <a:noFill/>
            <a:ln w="12700">
              <a:noFill/>
              <a:miter lim="800000"/>
              <a:headEnd/>
              <a:tailEnd/>
            </a:ln>
            <a:effectLst/>
          </p:spPr>
          <p:txBody>
            <a:bodyPr wrap="none"/>
            <a:lstStyle/>
            <a:p>
              <a:endParaRPr lang="en-US"/>
            </a:p>
          </p:txBody>
        </p:sp>
        <p:sp>
          <p:nvSpPr>
            <p:cNvPr id="450632" name="Rectangle 4168"/>
            <p:cNvSpPr>
              <a:spLocks noChangeArrowheads="1"/>
            </p:cNvSpPr>
            <p:nvPr/>
          </p:nvSpPr>
          <p:spPr bwMode="auto">
            <a:xfrm>
              <a:off x="2944" y="960"/>
              <a:ext cx="208" cy="656"/>
            </a:xfrm>
            <a:prstGeom prst="rect">
              <a:avLst/>
            </a:prstGeom>
            <a:noFill/>
            <a:ln w="12700">
              <a:noFill/>
              <a:miter lim="800000"/>
              <a:headEnd/>
              <a:tailEnd/>
            </a:ln>
            <a:effectLst/>
          </p:spPr>
          <p:txBody>
            <a:bodyPr wrap="none"/>
            <a:lstStyle/>
            <a:p>
              <a:endParaRPr lang="en-US"/>
            </a:p>
          </p:txBody>
        </p:sp>
        <p:sp>
          <p:nvSpPr>
            <p:cNvPr id="450633" name="Rectangle 4169"/>
            <p:cNvSpPr>
              <a:spLocks noChangeArrowheads="1"/>
            </p:cNvSpPr>
            <p:nvPr/>
          </p:nvSpPr>
          <p:spPr bwMode="auto">
            <a:xfrm>
              <a:off x="2736" y="960"/>
              <a:ext cx="208" cy="656"/>
            </a:xfrm>
            <a:prstGeom prst="rect">
              <a:avLst/>
            </a:prstGeom>
            <a:noFill/>
            <a:ln w="12700">
              <a:noFill/>
              <a:miter lim="800000"/>
              <a:headEnd/>
              <a:tailEnd/>
            </a:ln>
            <a:effectLst/>
          </p:spPr>
          <p:txBody>
            <a:bodyPr wrap="none"/>
            <a:lstStyle/>
            <a:p>
              <a:endParaRPr lang="en-US"/>
            </a:p>
          </p:txBody>
        </p:sp>
        <p:sp>
          <p:nvSpPr>
            <p:cNvPr id="450635" name="Rectangle 4171"/>
            <p:cNvSpPr>
              <a:spLocks noChangeArrowheads="1"/>
            </p:cNvSpPr>
            <p:nvPr/>
          </p:nvSpPr>
          <p:spPr bwMode="auto">
            <a:xfrm>
              <a:off x="2736" y="1424"/>
              <a:ext cx="624" cy="656"/>
            </a:xfrm>
            <a:prstGeom prst="rect">
              <a:avLst/>
            </a:prstGeom>
            <a:noFill/>
            <a:ln w="12700">
              <a:noFill/>
              <a:miter lim="800000"/>
              <a:headEnd/>
              <a:tailEnd/>
            </a:ln>
            <a:effectLst/>
          </p:spPr>
          <p:txBody>
            <a:bodyPr wrap="none"/>
            <a:lstStyle/>
            <a:p>
              <a:endParaRPr lang="en-US"/>
            </a:p>
          </p:txBody>
        </p:sp>
        <p:cxnSp>
          <p:nvCxnSpPr>
            <p:cNvPr id="450636" name="AutoShape 4172"/>
            <p:cNvCxnSpPr>
              <a:cxnSpLocks noChangeShapeType="1"/>
            </p:cNvCxnSpPr>
            <p:nvPr/>
          </p:nvCxnSpPr>
          <p:spPr bwMode="auto">
            <a:xfrm>
              <a:off x="2784" y="1306"/>
              <a:ext cx="192" cy="0"/>
            </a:xfrm>
            <a:prstGeom prst="straightConnector1">
              <a:avLst/>
            </a:prstGeom>
            <a:noFill/>
            <a:ln w="28575">
              <a:solidFill>
                <a:schemeClr val="tx1"/>
              </a:solidFill>
              <a:round/>
              <a:headEnd/>
              <a:tailEnd type="triangle" w="sm" len="sm"/>
            </a:ln>
            <a:effectLst/>
          </p:spPr>
        </p:cxnSp>
        <p:cxnSp>
          <p:nvCxnSpPr>
            <p:cNvPr id="450637" name="AutoShape 4173"/>
            <p:cNvCxnSpPr>
              <a:cxnSpLocks noChangeShapeType="1"/>
            </p:cNvCxnSpPr>
            <p:nvPr/>
          </p:nvCxnSpPr>
          <p:spPr bwMode="auto">
            <a:xfrm>
              <a:off x="2784" y="1517"/>
              <a:ext cx="192" cy="0"/>
            </a:xfrm>
            <a:prstGeom prst="straightConnector1">
              <a:avLst/>
            </a:prstGeom>
            <a:noFill/>
            <a:ln w="28575">
              <a:solidFill>
                <a:schemeClr val="tx1"/>
              </a:solidFill>
              <a:round/>
              <a:headEnd/>
              <a:tailEnd type="triangle" w="sm" len="sm"/>
            </a:ln>
            <a:effectLst/>
          </p:spPr>
        </p:cxnSp>
        <p:cxnSp>
          <p:nvCxnSpPr>
            <p:cNvPr id="450638" name="AutoShape 4174"/>
            <p:cNvCxnSpPr>
              <a:cxnSpLocks noChangeShapeType="1"/>
            </p:cNvCxnSpPr>
            <p:nvPr/>
          </p:nvCxnSpPr>
          <p:spPr bwMode="auto">
            <a:xfrm>
              <a:off x="2784" y="1728"/>
              <a:ext cx="192" cy="0"/>
            </a:xfrm>
            <a:prstGeom prst="straightConnector1">
              <a:avLst/>
            </a:prstGeom>
            <a:noFill/>
            <a:ln w="28575">
              <a:solidFill>
                <a:schemeClr val="tx1"/>
              </a:solidFill>
              <a:round/>
              <a:headEnd/>
              <a:tailEnd type="triangle" w="sm" len="sm"/>
            </a:ln>
            <a:effectLst/>
          </p:spPr>
        </p:cxnSp>
        <p:cxnSp>
          <p:nvCxnSpPr>
            <p:cNvPr id="450639" name="AutoShape 4175"/>
            <p:cNvCxnSpPr>
              <a:cxnSpLocks noChangeShapeType="1"/>
            </p:cNvCxnSpPr>
            <p:nvPr/>
          </p:nvCxnSpPr>
          <p:spPr bwMode="auto">
            <a:xfrm>
              <a:off x="2784" y="1939"/>
              <a:ext cx="192" cy="0"/>
            </a:xfrm>
            <a:prstGeom prst="straightConnector1">
              <a:avLst/>
            </a:prstGeom>
            <a:noFill/>
            <a:ln w="28575">
              <a:solidFill>
                <a:schemeClr val="tx1"/>
              </a:solidFill>
              <a:round/>
              <a:headEnd/>
              <a:tailEnd type="triangle" w="sm" len="sm"/>
            </a:ln>
            <a:effectLst/>
          </p:spPr>
        </p:cxnSp>
        <p:cxnSp>
          <p:nvCxnSpPr>
            <p:cNvPr id="450640" name="AutoShape 4176"/>
            <p:cNvCxnSpPr>
              <a:cxnSpLocks noChangeShapeType="1"/>
            </p:cNvCxnSpPr>
            <p:nvPr/>
          </p:nvCxnSpPr>
          <p:spPr bwMode="auto">
            <a:xfrm>
              <a:off x="2784" y="2150"/>
              <a:ext cx="192" cy="0"/>
            </a:xfrm>
            <a:prstGeom prst="straightConnector1">
              <a:avLst/>
            </a:prstGeom>
            <a:noFill/>
            <a:ln w="28575">
              <a:solidFill>
                <a:schemeClr val="tx1"/>
              </a:solidFill>
              <a:round/>
              <a:headEnd/>
              <a:tailEnd type="triangle" w="sm" len="sm"/>
            </a:ln>
            <a:effectLst/>
          </p:spPr>
        </p:cxnSp>
        <p:cxnSp>
          <p:nvCxnSpPr>
            <p:cNvPr id="450641" name="AutoShape 4177"/>
            <p:cNvCxnSpPr>
              <a:cxnSpLocks noChangeShapeType="1"/>
            </p:cNvCxnSpPr>
            <p:nvPr/>
          </p:nvCxnSpPr>
          <p:spPr bwMode="auto">
            <a:xfrm>
              <a:off x="2784" y="2361"/>
              <a:ext cx="192" cy="0"/>
            </a:xfrm>
            <a:prstGeom prst="straightConnector1">
              <a:avLst/>
            </a:prstGeom>
            <a:noFill/>
            <a:ln w="28575">
              <a:solidFill>
                <a:schemeClr val="tx1"/>
              </a:solidFill>
              <a:round/>
              <a:headEnd/>
              <a:tailEnd type="triangle" w="sm" len="sm"/>
            </a:ln>
            <a:effectLst/>
          </p:spPr>
        </p:cxnSp>
        <p:cxnSp>
          <p:nvCxnSpPr>
            <p:cNvPr id="450642" name="AutoShape 4178"/>
            <p:cNvCxnSpPr>
              <a:cxnSpLocks noChangeShapeType="1"/>
            </p:cNvCxnSpPr>
            <p:nvPr/>
          </p:nvCxnSpPr>
          <p:spPr bwMode="auto">
            <a:xfrm>
              <a:off x="2784" y="2572"/>
              <a:ext cx="192" cy="0"/>
            </a:xfrm>
            <a:prstGeom prst="straightConnector1">
              <a:avLst/>
            </a:prstGeom>
            <a:noFill/>
            <a:ln w="28575">
              <a:solidFill>
                <a:schemeClr val="tx1"/>
              </a:solidFill>
              <a:round/>
              <a:headEnd/>
              <a:tailEnd type="triangle" w="sm" len="sm"/>
            </a:ln>
            <a:effectLst/>
          </p:spPr>
        </p:cxnSp>
        <p:cxnSp>
          <p:nvCxnSpPr>
            <p:cNvPr id="450643" name="AutoShape 4179"/>
            <p:cNvCxnSpPr>
              <a:cxnSpLocks noChangeShapeType="1"/>
            </p:cNvCxnSpPr>
            <p:nvPr/>
          </p:nvCxnSpPr>
          <p:spPr bwMode="auto">
            <a:xfrm>
              <a:off x="3126" y="1836"/>
              <a:ext cx="172" cy="0"/>
            </a:xfrm>
            <a:prstGeom prst="straightConnector1">
              <a:avLst/>
            </a:prstGeom>
            <a:noFill/>
            <a:ln w="28575">
              <a:solidFill>
                <a:schemeClr val="tx1"/>
              </a:solidFill>
              <a:round/>
              <a:headEnd/>
              <a:tailEnd type="triangle" w="sm" len="sm"/>
            </a:ln>
            <a:effectLst/>
          </p:spPr>
        </p:cxnSp>
        <p:sp>
          <p:nvSpPr>
            <p:cNvPr id="450644" name="Rectangle 4180"/>
            <p:cNvSpPr>
              <a:spLocks noChangeArrowheads="1"/>
            </p:cNvSpPr>
            <p:nvPr/>
          </p:nvSpPr>
          <p:spPr bwMode="auto">
            <a:xfrm>
              <a:off x="2976" y="1200"/>
              <a:ext cx="144" cy="1440"/>
            </a:xfrm>
            <a:prstGeom prst="rect">
              <a:avLst/>
            </a:prstGeom>
            <a:solidFill>
              <a:srgbClr val="FFCC66"/>
            </a:solidFill>
            <a:ln w="28575">
              <a:solidFill>
                <a:schemeClr val="tx1"/>
              </a:solidFill>
              <a:miter lim="800000"/>
              <a:headEnd type="none" w="sm" len="sm"/>
              <a:tailEnd type="none" w="sm" len="sm"/>
            </a:ln>
            <a:effectLst/>
          </p:spPr>
          <p:txBody>
            <a:bodyPr wrap="none" anchor="ctr"/>
            <a:lstStyle/>
            <a:p>
              <a:endParaRPr lang="en-US"/>
            </a:p>
          </p:txBody>
        </p:sp>
        <p:pic>
          <p:nvPicPr>
            <p:cNvPr id="450645" name="Picture 4181" descr="datab001"/>
            <p:cNvPicPr>
              <a:picLocks noChangeAspect="1" noChangeArrowheads="1"/>
            </p:cNvPicPr>
            <p:nvPr/>
          </p:nvPicPr>
          <p:blipFill>
            <a:blip r:embed="rId3"/>
            <a:srcRect/>
            <a:stretch>
              <a:fillRect/>
            </a:stretch>
          </p:blipFill>
          <p:spPr bwMode="auto">
            <a:xfrm>
              <a:off x="4943" y="3120"/>
              <a:ext cx="337" cy="384"/>
            </a:xfrm>
            <a:prstGeom prst="rect">
              <a:avLst/>
            </a:prstGeom>
            <a:noFill/>
          </p:spPr>
        </p:pic>
        <p:sp>
          <p:nvSpPr>
            <p:cNvPr id="450680" name="Line 4216"/>
            <p:cNvSpPr>
              <a:spLocks noChangeShapeType="1"/>
            </p:cNvSpPr>
            <p:nvPr/>
          </p:nvSpPr>
          <p:spPr bwMode="auto">
            <a:xfrm>
              <a:off x="5088" y="2784"/>
              <a:ext cx="0" cy="336"/>
            </a:xfrm>
            <a:prstGeom prst="line">
              <a:avLst/>
            </a:prstGeom>
            <a:noFill/>
            <a:ln w="28575">
              <a:solidFill>
                <a:schemeClr val="tx1"/>
              </a:solidFill>
              <a:round/>
              <a:headEnd type="none" w="sm" len="sm"/>
              <a:tailEnd type="triangle" w="sm" len="sm"/>
            </a:ln>
            <a:effectLst/>
          </p:spPr>
          <p:txBody>
            <a:bodyPr/>
            <a:lstStyle/>
            <a:p>
              <a:endParaRPr lang="en-US"/>
            </a:p>
          </p:txBody>
        </p:sp>
        <p:sp>
          <p:nvSpPr>
            <p:cNvPr id="450688" name="AutoShape 4224"/>
            <p:cNvSpPr>
              <a:spLocks noChangeArrowheads="1"/>
            </p:cNvSpPr>
            <p:nvPr/>
          </p:nvSpPr>
          <p:spPr bwMode="auto">
            <a:xfrm>
              <a:off x="1776" y="912"/>
              <a:ext cx="768" cy="2496"/>
            </a:xfrm>
            <a:prstGeom prst="cloudCallout">
              <a:avLst>
                <a:gd name="adj1" fmla="val -11977"/>
                <a:gd name="adj2" fmla="val -3167"/>
              </a:avLst>
            </a:prstGeom>
            <a:solidFill>
              <a:schemeClr val="accent1"/>
            </a:solidFill>
            <a:ln w="28575">
              <a:noFill/>
              <a:round/>
              <a:headEnd type="none" w="sm" len="sm"/>
              <a:tailEnd type="none" w="sm" len="sm"/>
            </a:ln>
            <a:effectLst/>
          </p:spPr>
          <p:txBody>
            <a:bodyPr lIns="0" tIns="0" rIns="0" bIns="0"/>
            <a:lstStyle/>
            <a:p>
              <a:pPr defTabSz="228600"/>
              <a:endParaRPr lang="en-US" sz="1400"/>
            </a:p>
            <a:p>
              <a:pPr defTabSz="228600"/>
              <a:endParaRPr lang="en-US" sz="1400"/>
            </a:p>
            <a:p>
              <a:pPr defTabSz="228600"/>
              <a:endParaRPr lang="en-US" sz="1400"/>
            </a:p>
            <a:p>
              <a:pPr defTabSz="228600"/>
              <a:r>
                <a:rPr lang="en-US" sz="1400"/>
                <a:t>Extranet</a:t>
              </a:r>
            </a:p>
            <a:p>
              <a:pPr defTabSz="228600"/>
              <a:r>
                <a:rPr lang="en-US" sz="1400"/>
                <a:t>or</a:t>
              </a:r>
            </a:p>
            <a:p>
              <a:pPr defTabSz="228600"/>
              <a:r>
                <a:rPr lang="en-US" sz="1400"/>
                <a:t>Internet</a:t>
              </a:r>
            </a:p>
          </p:txBody>
        </p:sp>
        <p:sp>
          <p:nvSpPr>
            <p:cNvPr id="450648" name="Rectangle 4184"/>
            <p:cNvSpPr>
              <a:spLocks noChangeArrowheads="1"/>
            </p:cNvSpPr>
            <p:nvPr/>
          </p:nvSpPr>
          <p:spPr bwMode="auto">
            <a:xfrm>
              <a:off x="4320" y="960"/>
              <a:ext cx="960" cy="1968"/>
            </a:xfrm>
            <a:prstGeom prst="rect">
              <a:avLst/>
            </a:prstGeom>
            <a:solidFill>
              <a:schemeClr val="accent2"/>
            </a:solidFill>
            <a:ln w="28575">
              <a:solidFill>
                <a:schemeClr val="tx1"/>
              </a:solidFill>
              <a:prstDash val="sysDot"/>
              <a:miter lim="800000"/>
              <a:headEnd/>
              <a:tailEnd/>
            </a:ln>
            <a:effectLst/>
          </p:spPr>
          <p:txBody>
            <a:bodyPr wrap="none"/>
            <a:lstStyle/>
            <a:p>
              <a:pPr>
                <a:spcBef>
                  <a:spcPct val="0"/>
                </a:spcBef>
                <a:buClrTx/>
                <a:buFontTx/>
                <a:buNone/>
              </a:pPr>
              <a:r>
                <a:rPr lang="en-US">
                  <a:solidFill>
                    <a:schemeClr val="bg1"/>
                  </a:solidFill>
                </a:rPr>
                <a:t>App servers</a:t>
              </a:r>
            </a:p>
          </p:txBody>
        </p:sp>
        <p:sp>
          <p:nvSpPr>
            <p:cNvPr id="450649" name="Rectangle 4185"/>
            <p:cNvSpPr>
              <a:spLocks noChangeArrowheads="1"/>
            </p:cNvSpPr>
            <p:nvPr/>
          </p:nvSpPr>
          <p:spPr bwMode="auto">
            <a:xfrm>
              <a:off x="4320" y="960"/>
              <a:ext cx="320" cy="656"/>
            </a:xfrm>
            <a:prstGeom prst="rect">
              <a:avLst/>
            </a:prstGeom>
            <a:noFill/>
            <a:ln w="12700">
              <a:noFill/>
              <a:miter lim="800000"/>
              <a:headEnd/>
              <a:tailEnd/>
            </a:ln>
            <a:effectLst/>
          </p:spPr>
          <p:txBody>
            <a:bodyPr wrap="none"/>
            <a:lstStyle/>
            <a:p>
              <a:endParaRPr lang="en-US"/>
            </a:p>
          </p:txBody>
        </p:sp>
        <p:sp>
          <p:nvSpPr>
            <p:cNvPr id="450650" name="Rectangle 4186"/>
            <p:cNvSpPr>
              <a:spLocks noChangeArrowheads="1"/>
            </p:cNvSpPr>
            <p:nvPr/>
          </p:nvSpPr>
          <p:spPr bwMode="auto">
            <a:xfrm>
              <a:off x="4640" y="960"/>
              <a:ext cx="320" cy="656"/>
            </a:xfrm>
            <a:prstGeom prst="rect">
              <a:avLst/>
            </a:prstGeom>
            <a:noFill/>
            <a:ln w="12700">
              <a:noFill/>
              <a:miter lim="800000"/>
              <a:headEnd/>
              <a:tailEnd/>
            </a:ln>
            <a:effectLst/>
          </p:spPr>
          <p:txBody>
            <a:bodyPr wrap="none"/>
            <a:lstStyle/>
            <a:p>
              <a:endParaRPr lang="en-US"/>
            </a:p>
          </p:txBody>
        </p:sp>
        <p:sp>
          <p:nvSpPr>
            <p:cNvPr id="450652" name="Rectangle 4188"/>
            <p:cNvSpPr>
              <a:spLocks noChangeArrowheads="1"/>
            </p:cNvSpPr>
            <p:nvPr/>
          </p:nvSpPr>
          <p:spPr bwMode="auto">
            <a:xfrm>
              <a:off x="4320" y="960"/>
              <a:ext cx="320" cy="656"/>
            </a:xfrm>
            <a:prstGeom prst="rect">
              <a:avLst/>
            </a:prstGeom>
            <a:noFill/>
            <a:ln w="12700">
              <a:noFill/>
              <a:miter lim="800000"/>
              <a:headEnd/>
              <a:tailEnd/>
            </a:ln>
            <a:effectLst/>
          </p:spPr>
          <p:txBody>
            <a:bodyPr wrap="none"/>
            <a:lstStyle/>
            <a:p>
              <a:endParaRPr lang="en-US"/>
            </a:p>
          </p:txBody>
        </p:sp>
        <p:sp>
          <p:nvSpPr>
            <p:cNvPr id="450653" name="Rectangle 4189"/>
            <p:cNvSpPr>
              <a:spLocks noChangeArrowheads="1"/>
            </p:cNvSpPr>
            <p:nvPr/>
          </p:nvSpPr>
          <p:spPr bwMode="auto">
            <a:xfrm>
              <a:off x="4640" y="960"/>
              <a:ext cx="320" cy="1968"/>
            </a:xfrm>
            <a:prstGeom prst="rect">
              <a:avLst/>
            </a:prstGeom>
            <a:noFill/>
            <a:ln w="12700">
              <a:noFill/>
              <a:miter lim="800000"/>
              <a:headEnd/>
              <a:tailEnd/>
            </a:ln>
            <a:effectLst/>
          </p:spPr>
          <p:txBody>
            <a:bodyPr wrap="none"/>
            <a:lstStyle/>
            <a:p>
              <a:endParaRPr lang="en-US"/>
            </a:p>
          </p:txBody>
        </p:sp>
        <p:sp>
          <p:nvSpPr>
            <p:cNvPr id="450655" name="Rectangle 4191"/>
            <p:cNvSpPr>
              <a:spLocks noChangeArrowheads="1"/>
            </p:cNvSpPr>
            <p:nvPr/>
          </p:nvSpPr>
          <p:spPr bwMode="auto">
            <a:xfrm>
              <a:off x="4320" y="2272"/>
              <a:ext cx="320" cy="656"/>
            </a:xfrm>
            <a:prstGeom prst="rect">
              <a:avLst/>
            </a:prstGeom>
            <a:noFill/>
            <a:ln w="12700">
              <a:noFill/>
              <a:miter lim="800000"/>
              <a:headEnd/>
              <a:tailEnd/>
            </a:ln>
            <a:effectLst/>
          </p:spPr>
          <p:txBody>
            <a:bodyPr wrap="none"/>
            <a:lstStyle/>
            <a:p>
              <a:endParaRPr lang="en-US"/>
            </a:p>
          </p:txBody>
        </p:sp>
        <p:sp>
          <p:nvSpPr>
            <p:cNvPr id="450656" name="Rectangle 4192"/>
            <p:cNvSpPr>
              <a:spLocks noChangeArrowheads="1"/>
            </p:cNvSpPr>
            <p:nvPr/>
          </p:nvSpPr>
          <p:spPr bwMode="auto">
            <a:xfrm>
              <a:off x="4320" y="1616"/>
              <a:ext cx="960" cy="656"/>
            </a:xfrm>
            <a:prstGeom prst="rect">
              <a:avLst/>
            </a:prstGeom>
            <a:noFill/>
            <a:ln w="12700">
              <a:noFill/>
              <a:miter lim="800000"/>
              <a:headEnd/>
              <a:tailEnd/>
            </a:ln>
            <a:effectLst/>
          </p:spPr>
          <p:txBody>
            <a:bodyPr wrap="none"/>
            <a:lstStyle/>
            <a:p>
              <a:endParaRPr lang="en-US"/>
            </a:p>
          </p:txBody>
        </p:sp>
        <p:sp>
          <p:nvSpPr>
            <p:cNvPr id="450657" name="Rectangle 4193"/>
            <p:cNvSpPr>
              <a:spLocks noChangeArrowheads="1"/>
            </p:cNvSpPr>
            <p:nvPr/>
          </p:nvSpPr>
          <p:spPr bwMode="auto">
            <a:xfrm>
              <a:off x="4960" y="2272"/>
              <a:ext cx="320" cy="656"/>
            </a:xfrm>
            <a:prstGeom prst="rect">
              <a:avLst/>
            </a:prstGeom>
            <a:noFill/>
            <a:ln w="12700">
              <a:noFill/>
              <a:miter lim="800000"/>
              <a:headEnd/>
              <a:tailEnd/>
            </a:ln>
            <a:effectLst/>
          </p:spPr>
          <p:txBody>
            <a:bodyPr wrap="none"/>
            <a:lstStyle/>
            <a:p>
              <a:endParaRPr lang="en-US"/>
            </a:p>
          </p:txBody>
        </p:sp>
        <p:sp>
          <p:nvSpPr>
            <p:cNvPr id="450658" name="Rectangle 4194"/>
            <p:cNvSpPr>
              <a:spLocks noChangeArrowheads="1"/>
            </p:cNvSpPr>
            <p:nvPr/>
          </p:nvSpPr>
          <p:spPr bwMode="auto">
            <a:xfrm>
              <a:off x="4371" y="1184"/>
              <a:ext cx="404" cy="1696"/>
            </a:xfrm>
            <a:prstGeom prst="rect">
              <a:avLst/>
            </a:prstGeom>
            <a:solidFill>
              <a:srgbClr val="DDDDDD"/>
            </a:solidFill>
            <a:ln w="28575">
              <a:solidFill>
                <a:schemeClr val="tx1"/>
              </a:solidFill>
              <a:prstDash val="sysDot"/>
              <a:miter lim="800000"/>
              <a:headEnd/>
              <a:tailEnd/>
            </a:ln>
            <a:effectLst/>
          </p:spPr>
          <p:txBody>
            <a:bodyPr wrap="none" anchor="b"/>
            <a:lstStyle/>
            <a:p>
              <a:pPr>
                <a:spcBef>
                  <a:spcPct val="0"/>
                </a:spcBef>
                <a:buClrTx/>
                <a:buFontTx/>
                <a:buNone/>
              </a:pPr>
              <a:endParaRPr lang="en-US" sz="1400"/>
            </a:p>
          </p:txBody>
        </p:sp>
        <p:sp>
          <p:nvSpPr>
            <p:cNvPr id="450659" name="Rectangle 4195"/>
            <p:cNvSpPr>
              <a:spLocks noChangeArrowheads="1"/>
            </p:cNvSpPr>
            <p:nvPr/>
          </p:nvSpPr>
          <p:spPr bwMode="auto">
            <a:xfrm>
              <a:off x="4371" y="1184"/>
              <a:ext cx="134" cy="399"/>
            </a:xfrm>
            <a:prstGeom prst="rect">
              <a:avLst/>
            </a:prstGeom>
            <a:noFill/>
            <a:ln w="12700">
              <a:noFill/>
              <a:miter lim="800000"/>
              <a:headEnd/>
              <a:tailEnd/>
            </a:ln>
            <a:effectLst/>
          </p:spPr>
          <p:txBody>
            <a:bodyPr wrap="none" anchor="b"/>
            <a:lstStyle/>
            <a:p>
              <a:endParaRPr lang="en-US"/>
            </a:p>
          </p:txBody>
        </p:sp>
        <p:sp>
          <p:nvSpPr>
            <p:cNvPr id="450661" name="Rectangle 4197"/>
            <p:cNvSpPr>
              <a:spLocks noChangeArrowheads="1"/>
            </p:cNvSpPr>
            <p:nvPr/>
          </p:nvSpPr>
          <p:spPr bwMode="auto">
            <a:xfrm>
              <a:off x="4371" y="1184"/>
              <a:ext cx="134" cy="399"/>
            </a:xfrm>
            <a:prstGeom prst="rect">
              <a:avLst/>
            </a:prstGeom>
            <a:noFill/>
            <a:ln w="12700">
              <a:noFill/>
              <a:miter lim="800000"/>
              <a:headEnd/>
              <a:tailEnd/>
            </a:ln>
            <a:effectLst/>
          </p:spPr>
          <p:txBody>
            <a:bodyPr wrap="none" anchor="b"/>
            <a:lstStyle/>
            <a:p>
              <a:endParaRPr lang="en-US"/>
            </a:p>
          </p:txBody>
        </p:sp>
        <p:sp>
          <p:nvSpPr>
            <p:cNvPr id="450663" name="Rectangle 4199"/>
            <p:cNvSpPr>
              <a:spLocks noChangeArrowheads="1"/>
            </p:cNvSpPr>
            <p:nvPr/>
          </p:nvSpPr>
          <p:spPr bwMode="auto">
            <a:xfrm>
              <a:off x="4371" y="1583"/>
              <a:ext cx="404" cy="399"/>
            </a:xfrm>
            <a:prstGeom prst="rect">
              <a:avLst/>
            </a:prstGeom>
            <a:noFill/>
            <a:ln w="12700">
              <a:noFill/>
              <a:miter lim="800000"/>
              <a:headEnd/>
              <a:tailEnd/>
            </a:ln>
            <a:effectLst/>
          </p:spPr>
          <p:txBody>
            <a:bodyPr wrap="none" anchor="b"/>
            <a:lstStyle/>
            <a:p>
              <a:endParaRPr lang="en-US"/>
            </a:p>
          </p:txBody>
        </p:sp>
        <p:sp>
          <p:nvSpPr>
            <p:cNvPr id="450664" name="Rectangle 4200"/>
            <p:cNvSpPr>
              <a:spLocks noChangeArrowheads="1"/>
            </p:cNvSpPr>
            <p:nvPr/>
          </p:nvSpPr>
          <p:spPr bwMode="auto">
            <a:xfrm>
              <a:off x="4421" y="1890"/>
              <a:ext cx="303" cy="266"/>
            </a:xfrm>
            <a:prstGeom prst="rect">
              <a:avLst/>
            </a:prstGeom>
            <a:solidFill>
              <a:schemeClr val="bg1"/>
            </a:solidFill>
            <a:ln w="28575">
              <a:solidFill>
                <a:schemeClr val="tx1"/>
              </a:solidFill>
              <a:prstDash val="sysDot"/>
              <a:miter lim="800000"/>
              <a:headEnd/>
              <a:tailEnd/>
            </a:ln>
            <a:effectLst/>
          </p:spPr>
          <p:txBody>
            <a:bodyPr wrap="none" anchor="ctr"/>
            <a:lstStyle/>
            <a:p>
              <a:pPr>
                <a:spcBef>
                  <a:spcPct val="0"/>
                </a:spcBef>
                <a:buClrTx/>
                <a:buFontTx/>
                <a:buNone/>
              </a:pPr>
              <a:r>
                <a:rPr lang="en-US" sz="1400"/>
                <a:t>SvrC</a:t>
              </a:r>
            </a:p>
          </p:txBody>
        </p:sp>
        <p:sp>
          <p:nvSpPr>
            <p:cNvPr id="450665" name="Rectangle 4201"/>
            <p:cNvSpPr>
              <a:spLocks noChangeArrowheads="1"/>
            </p:cNvSpPr>
            <p:nvPr/>
          </p:nvSpPr>
          <p:spPr bwMode="auto">
            <a:xfrm>
              <a:off x="4421" y="1566"/>
              <a:ext cx="303" cy="266"/>
            </a:xfrm>
            <a:prstGeom prst="rect">
              <a:avLst/>
            </a:prstGeom>
            <a:solidFill>
              <a:schemeClr val="bg1"/>
            </a:solidFill>
            <a:ln w="28575">
              <a:solidFill>
                <a:schemeClr val="tx1"/>
              </a:solidFill>
              <a:prstDash val="sysDot"/>
              <a:miter lim="800000"/>
              <a:headEnd/>
              <a:tailEnd/>
            </a:ln>
            <a:effectLst/>
          </p:spPr>
          <p:txBody>
            <a:bodyPr wrap="none" anchor="ctr"/>
            <a:lstStyle/>
            <a:p>
              <a:pPr>
                <a:spcBef>
                  <a:spcPct val="0"/>
                </a:spcBef>
                <a:buClrTx/>
                <a:buFontTx/>
                <a:buNone/>
              </a:pPr>
              <a:r>
                <a:rPr lang="en-US" sz="1400"/>
                <a:t>SvrB</a:t>
              </a:r>
            </a:p>
          </p:txBody>
        </p:sp>
        <p:sp>
          <p:nvSpPr>
            <p:cNvPr id="450666" name="Rectangle 4202"/>
            <p:cNvSpPr>
              <a:spLocks noChangeArrowheads="1"/>
            </p:cNvSpPr>
            <p:nvPr/>
          </p:nvSpPr>
          <p:spPr bwMode="auto">
            <a:xfrm>
              <a:off x="4421" y="1242"/>
              <a:ext cx="303" cy="266"/>
            </a:xfrm>
            <a:prstGeom prst="rect">
              <a:avLst/>
            </a:prstGeom>
            <a:solidFill>
              <a:schemeClr val="bg1"/>
            </a:solidFill>
            <a:ln w="28575">
              <a:solidFill>
                <a:schemeClr val="tx1"/>
              </a:solidFill>
              <a:prstDash val="sysDot"/>
              <a:miter lim="800000"/>
              <a:headEnd/>
              <a:tailEnd/>
            </a:ln>
            <a:effectLst/>
          </p:spPr>
          <p:txBody>
            <a:bodyPr wrap="none" anchor="ctr"/>
            <a:lstStyle/>
            <a:p>
              <a:pPr>
                <a:spcBef>
                  <a:spcPct val="0"/>
                </a:spcBef>
                <a:buClrTx/>
                <a:buFontTx/>
                <a:buNone/>
              </a:pPr>
              <a:r>
                <a:rPr lang="en-US" sz="1400"/>
                <a:t>SvrA</a:t>
              </a:r>
            </a:p>
          </p:txBody>
        </p:sp>
        <p:sp>
          <p:nvSpPr>
            <p:cNvPr id="450667" name="Rectangle 4203"/>
            <p:cNvSpPr>
              <a:spLocks noChangeArrowheads="1"/>
            </p:cNvSpPr>
            <p:nvPr/>
          </p:nvSpPr>
          <p:spPr bwMode="auto">
            <a:xfrm>
              <a:off x="4825" y="1184"/>
              <a:ext cx="404" cy="1696"/>
            </a:xfrm>
            <a:prstGeom prst="rect">
              <a:avLst/>
            </a:prstGeom>
            <a:solidFill>
              <a:srgbClr val="EDC774"/>
            </a:solidFill>
            <a:ln w="28575">
              <a:solidFill>
                <a:schemeClr val="tx1"/>
              </a:solidFill>
              <a:prstDash val="sysDot"/>
              <a:miter lim="800000"/>
              <a:headEnd/>
              <a:tailEnd/>
            </a:ln>
            <a:effectLst/>
          </p:spPr>
          <p:txBody>
            <a:bodyPr wrap="none" anchor="b"/>
            <a:lstStyle/>
            <a:p>
              <a:pPr>
                <a:spcBef>
                  <a:spcPct val="0"/>
                </a:spcBef>
                <a:buClrTx/>
                <a:buFontTx/>
                <a:buNone/>
              </a:pPr>
              <a:endParaRPr lang="en-US"/>
            </a:p>
          </p:txBody>
        </p:sp>
        <p:sp>
          <p:nvSpPr>
            <p:cNvPr id="450669" name="Rectangle 4205"/>
            <p:cNvSpPr>
              <a:spLocks noChangeArrowheads="1"/>
            </p:cNvSpPr>
            <p:nvPr/>
          </p:nvSpPr>
          <p:spPr bwMode="auto">
            <a:xfrm>
              <a:off x="5095" y="1184"/>
              <a:ext cx="134" cy="399"/>
            </a:xfrm>
            <a:prstGeom prst="rect">
              <a:avLst/>
            </a:prstGeom>
            <a:noFill/>
            <a:ln w="12700">
              <a:noFill/>
              <a:miter lim="800000"/>
              <a:headEnd/>
              <a:tailEnd/>
            </a:ln>
            <a:effectLst/>
          </p:spPr>
          <p:txBody>
            <a:bodyPr wrap="none" anchor="b"/>
            <a:lstStyle/>
            <a:p>
              <a:endParaRPr lang="en-US"/>
            </a:p>
          </p:txBody>
        </p:sp>
        <p:sp>
          <p:nvSpPr>
            <p:cNvPr id="450671" name="Rectangle 4207"/>
            <p:cNvSpPr>
              <a:spLocks noChangeArrowheads="1"/>
            </p:cNvSpPr>
            <p:nvPr/>
          </p:nvSpPr>
          <p:spPr bwMode="auto">
            <a:xfrm>
              <a:off x="5095" y="1184"/>
              <a:ext cx="134" cy="399"/>
            </a:xfrm>
            <a:prstGeom prst="rect">
              <a:avLst/>
            </a:prstGeom>
            <a:noFill/>
            <a:ln w="12700">
              <a:noFill/>
              <a:miter lim="800000"/>
              <a:headEnd/>
              <a:tailEnd/>
            </a:ln>
            <a:effectLst/>
          </p:spPr>
          <p:txBody>
            <a:bodyPr wrap="none" anchor="b"/>
            <a:lstStyle/>
            <a:p>
              <a:endParaRPr lang="en-US"/>
            </a:p>
          </p:txBody>
        </p:sp>
        <p:sp>
          <p:nvSpPr>
            <p:cNvPr id="450672" name="Rectangle 4208"/>
            <p:cNvSpPr>
              <a:spLocks noChangeArrowheads="1"/>
            </p:cNvSpPr>
            <p:nvPr/>
          </p:nvSpPr>
          <p:spPr bwMode="auto">
            <a:xfrm>
              <a:off x="4825" y="1583"/>
              <a:ext cx="404" cy="399"/>
            </a:xfrm>
            <a:prstGeom prst="rect">
              <a:avLst/>
            </a:prstGeom>
            <a:noFill/>
            <a:ln w="12700">
              <a:noFill/>
              <a:miter lim="800000"/>
              <a:headEnd/>
              <a:tailEnd/>
            </a:ln>
            <a:effectLst/>
          </p:spPr>
          <p:txBody>
            <a:bodyPr wrap="none" anchor="b"/>
            <a:lstStyle/>
            <a:p>
              <a:endParaRPr lang="en-US"/>
            </a:p>
          </p:txBody>
        </p:sp>
        <p:sp>
          <p:nvSpPr>
            <p:cNvPr id="450676" name="Rectangle 4212"/>
            <p:cNvSpPr>
              <a:spLocks noChangeArrowheads="1"/>
            </p:cNvSpPr>
            <p:nvPr/>
          </p:nvSpPr>
          <p:spPr bwMode="auto">
            <a:xfrm>
              <a:off x="4416" y="2208"/>
              <a:ext cx="303" cy="266"/>
            </a:xfrm>
            <a:prstGeom prst="rect">
              <a:avLst/>
            </a:prstGeom>
            <a:solidFill>
              <a:schemeClr val="bg1"/>
            </a:solidFill>
            <a:ln w="28575">
              <a:solidFill>
                <a:schemeClr val="tx1"/>
              </a:solidFill>
              <a:prstDash val="sysDot"/>
              <a:miter lim="800000"/>
              <a:headEnd/>
              <a:tailEnd/>
            </a:ln>
            <a:effectLst/>
          </p:spPr>
          <p:txBody>
            <a:bodyPr wrap="none" anchor="ctr"/>
            <a:lstStyle/>
            <a:p>
              <a:pPr>
                <a:spcBef>
                  <a:spcPct val="0"/>
                </a:spcBef>
                <a:buClrTx/>
                <a:buFontTx/>
                <a:buNone/>
              </a:pPr>
              <a:r>
                <a:rPr lang="en-US" sz="1400"/>
                <a:t>SvrD</a:t>
              </a:r>
            </a:p>
          </p:txBody>
        </p:sp>
        <p:sp>
          <p:nvSpPr>
            <p:cNvPr id="450677" name="Rectangle 4213"/>
            <p:cNvSpPr>
              <a:spLocks noChangeArrowheads="1"/>
            </p:cNvSpPr>
            <p:nvPr/>
          </p:nvSpPr>
          <p:spPr bwMode="auto">
            <a:xfrm>
              <a:off x="4416" y="2544"/>
              <a:ext cx="303" cy="266"/>
            </a:xfrm>
            <a:prstGeom prst="rect">
              <a:avLst/>
            </a:prstGeom>
            <a:solidFill>
              <a:schemeClr val="bg1"/>
            </a:solidFill>
            <a:ln w="28575">
              <a:solidFill>
                <a:schemeClr val="tx1"/>
              </a:solidFill>
              <a:prstDash val="sysDot"/>
              <a:miter lim="800000"/>
              <a:headEnd/>
              <a:tailEnd/>
            </a:ln>
            <a:effectLst/>
          </p:spPr>
          <p:txBody>
            <a:bodyPr wrap="none" anchor="ctr"/>
            <a:lstStyle/>
            <a:p>
              <a:pPr>
                <a:spcBef>
                  <a:spcPct val="0"/>
                </a:spcBef>
                <a:buClrTx/>
                <a:buFontTx/>
                <a:buNone/>
              </a:pPr>
              <a:r>
                <a:rPr lang="en-US" sz="1400"/>
                <a:t>SvrE</a:t>
              </a:r>
            </a:p>
          </p:txBody>
        </p:sp>
        <p:sp>
          <p:nvSpPr>
            <p:cNvPr id="450683" name="Rectangle 4219"/>
            <p:cNvSpPr>
              <a:spLocks noChangeArrowheads="1"/>
            </p:cNvSpPr>
            <p:nvPr/>
          </p:nvSpPr>
          <p:spPr bwMode="auto">
            <a:xfrm>
              <a:off x="4880" y="1894"/>
              <a:ext cx="303" cy="266"/>
            </a:xfrm>
            <a:prstGeom prst="rect">
              <a:avLst/>
            </a:prstGeom>
            <a:solidFill>
              <a:schemeClr val="bg1"/>
            </a:solidFill>
            <a:ln w="28575">
              <a:solidFill>
                <a:schemeClr val="tx1"/>
              </a:solidFill>
              <a:prstDash val="sysDot"/>
              <a:miter lim="800000"/>
              <a:headEnd/>
              <a:tailEnd/>
            </a:ln>
            <a:effectLst/>
          </p:spPr>
          <p:txBody>
            <a:bodyPr wrap="none" anchor="ctr"/>
            <a:lstStyle/>
            <a:p>
              <a:pPr>
                <a:spcBef>
                  <a:spcPct val="0"/>
                </a:spcBef>
                <a:buClrTx/>
                <a:buFontTx/>
                <a:buNone/>
              </a:pPr>
              <a:r>
                <a:rPr lang="en-US" sz="1400"/>
                <a:t>SvrX</a:t>
              </a:r>
            </a:p>
          </p:txBody>
        </p:sp>
        <p:sp>
          <p:nvSpPr>
            <p:cNvPr id="450684" name="Rectangle 4220"/>
            <p:cNvSpPr>
              <a:spLocks noChangeArrowheads="1"/>
            </p:cNvSpPr>
            <p:nvPr/>
          </p:nvSpPr>
          <p:spPr bwMode="auto">
            <a:xfrm>
              <a:off x="4880" y="1570"/>
              <a:ext cx="303" cy="266"/>
            </a:xfrm>
            <a:prstGeom prst="rect">
              <a:avLst/>
            </a:prstGeom>
            <a:solidFill>
              <a:schemeClr val="bg1"/>
            </a:solidFill>
            <a:ln w="28575">
              <a:solidFill>
                <a:schemeClr val="tx1"/>
              </a:solidFill>
              <a:prstDash val="sysDot"/>
              <a:miter lim="800000"/>
              <a:headEnd/>
              <a:tailEnd/>
            </a:ln>
            <a:effectLst/>
          </p:spPr>
          <p:txBody>
            <a:bodyPr wrap="none" anchor="ctr"/>
            <a:lstStyle/>
            <a:p>
              <a:pPr>
                <a:spcBef>
                  <a:spcPct val="0"/>
                </a:spcBef>
                <a:buClrTx/>
                <a:buFontTx/>
                <a:buNone/>
              </a:pPr>
              <a:r>
                <a:rPr lang="en-US" sz="1400"/>
                <a:t>SvrW</a:t>
              </a:r>
            </a:p>
          </p:txBody>
        </p:sp>
        <p:sp>
          <p:nvSpPr>
            <p:cNvPr id="450685" name="Rectangle 4221"/>
            <p:cNvSpPr>
              <a:spLocks noChangeArrowheads="1"/>
            </p:cNvSpPr>
            <p:nvPr/>
          </p:nvSpPr>
          <p:spPr bwMode="auto">
            <a:xfrm>
              <a:off x="4880" y="1246"/>
              <a:ext cx="303" cy="266"/>
            </a:xfrm>
            <a:prstGeom prst="rect">
              <a:avLst/>
            </a:prstGeom>
            <a:solidFill>
              <a:schemeClr val="bg1"/>
            </a:solidFill>
            <a:ln w="28575">
              <a:solidFill>
                <a:schemeClr val="tx1"/>
              </a:solidFill>
              <a:prstDash val="sysDot"/>
              <a:miter lim="800000"/>
              <a:headEnd/>
              <a:tailEnd/>
            </a:ln>
            <a:effectLst/>
          </p:spPr>
          <p:txBody>
            <a:bodyPr wrap="none" anchor="ctr"/>
            <a:lstStyle/>
            <a:p>
              <a:pPr>
                <a:spcBef>
                  <a:spcPct val="0"/>
                </a:spcBef>
                <a:buClrTx/>
                <a:buFontTx/>
                <a:buNone/>
              </a:pPr>
              <a:r>
                <a:rPr lang="en-US" sz="1400"/>
                <a:t>SvrV</a:t>
              </a:r>
            </a:p>
          </p:txBody>
        </p:sp>
        <p:sp>
          <p:nvSpPr>
            <p:cNvPr id="450686" name="Rectangle 4222"/>
            <p:cNvSpPr>
              <a:spLocks noChangeArrowheads="1"/>
            </p:cNvSpPr>
            <p:nvPr/>
          </p:nvSpPr>
          <p:spPr bwMode="auto">
            <a:xfrm>
              <a:off x="4875" y="2212"/>
              <a:ext cx="303" cy="266"/>
            </a:xfrm>
            <a:prstGeom prst="rect">
              <a:avLst/>
            </a:prstGeom>
            <a:solidFill>
              <a:schemeClr val="bg1"/>
            </a:solidFill>
            <a:ln w="28575">
              <a:solidFill>
                <a:schemeClr val="tx1"/>
              </a:solidFill>
              <a:prstDash val="sysDot"/>
              <a:miter lim="800000"/>
              <a:headEnd/>
              <a:tailEnd/>
            </a:ln>
            <a:effectLst/>
          </p:spPr>
          <p:txBody>
            <a:bodyPr wrap="none" anchor="ctr"/>
            <a:lstStyle/>
            <a:p>
              <a:pPr>
                <a:spcBef>
                  <a:spcPct val="0"/>
                </a:spcBef>
                <a:buClrTx/>
                <a:buFontTx/>
                <a:buNone/>
              </a:pPr>
              <a:r>
                <a:rPr lang="en-US" sz="1400"/>
                <a:t>SvrY</a:t>
              </a:r>
            </a:p>
          </p:txBody>
        </p:sp>
        <p:sp>
          <p:nvSpPr>
            <p:cNvPr id="450687" name="Rectangle 4223"/>
            <p:cNvSpPr>
              <a:spLocks noChangeArrowheads="1"/>
            </p:cNvSpPr>
            <p:nvPr/>
          </p:nvSpPr>
          <p:spPr bwMode="auto">
            <a:xfrm>
              <a:off x="4875" y="2548"/>
              <a:ext cx="303" cy="266"/>
            </a:xfrm>
            <a:prstGeom prst="rect">
              <a:avLst/>
            </a:prstGeom>
            <a:solidFill>
              <a:schemeClr val="bg1"/>
            </a:solidFill>
            <a:ln w="28575">
              <a:solidFill>
                <a:schemeClr val="tx1"/>
              </a:solidFill>
              <a:prstDash val="sysDot"/>
              <a:miter lim="800000"/>
              <a:headEnd/>
              <a:tailEnd/>
            </a:ln>
            <a:effectLst/>
          </p:spPr>
          <p:txBody>
            <a:bodyPr wrap="none" anchor="ctr"/>
            <a:lstStyle/>
            <a:p>
              <a:pPr>
                <a:spcBef>
                  <a:spcPct val="0"/>
                </a:spcBef>
                <a:buClrTx/>
                <a:buFontTx/>
                <a:buNone/>
              </a:pPr>
              <a:r>
                <a:rPr lang="en-US" sz="1400"/>
                <a:t>SvrZ</a:t>
              </a:r>
            </a:p>
          </p:txBody>
        </p:sp>
        <p:sp>
          <p:nvSpPr>
            <p:cNvPr id="450689" name="Line 4225"/>
            <p:cNvSpPr>
              <a:spLocks noChangeShapeType="1"/>
            </p:cNvSpPr>
            <p:nvPr/>
          </p:nvSpPr>
          <p:spPr bwMode="auto">
            <a:xfrm flipV="1">
              <a:off x="4560" y="2918"/>
              <a:ext cx="0" cy="336"/>
            </a:xfrm>
            <a:prstGeom prst="line">
              <a:avLst/>
            </a:prstGeom>
            <a:noFill/>
            <a:ln w="28575">
              <a:solidFill>
                <a:schemeClr val="tx1"/>
              </a:solidFill>
              <a:round/>
              <a:headEnd type="none" w="sm" len="sm"/>
              <a:tailEnd type="triangle" w="sm" len="sm"/>
            </a:ln>
            <a:effectLst/>
          </p:spPr>
          <p:txBody>
            <a:bodyPr/>
            <a:lstStyle/>
            <a:p>
              <a:endParaRPr lang="en-US"/>
            </a:p>
          </p:txBody>
        </p:sp>
        <p:sp>
          <p:nvSpPr>
            <p:cNvPr id="450593" name="Rectangle 4129"/>
            <p:cNvSpPr>
              <a:spLocks noChangeArrowheads="1"/>
            </p:cNvSpPr>
            <p:nvPr/>
          </p:nvSpPr>
          <p:spPr bwMode="auto">
            <a:xfrm>
              <a:off x="4272" y="3168"/>
              <a:ext cx="576" cy="624"/>
            </a:xfrm>
            <a:prstGeom prst="rect">
              <a:avLst/>
            </a:prstGeom>
            <a:solidFill>
              <a:srgbClr val="EDC774"/>
            </a:solidFill>
            <a:ln w="28575">
              <a:solidFill>
                <a:schemeClr val="tx1"/>
              </a:solidFill>
              <a:miter lim="800000"/>
              <a:headEnd/>
              <a:tailEnd/>
            </a:ln>
            <a:effectLst/>
          </p:spPr>
          <p:txBody>
            <a:bodyPr wrap="none" anchor="ctr"/>
            <a:lstStyle/>
            <a:p>
              <a:pPr>
                <a:spcBef>
                  <a:spcPct val="0"/>
                </a:spcBef>
                <a:buClrTx/>
                <a:buFontTx/>
                <a:buNone/>
              </a:pPr>
              <a:r>
                <a:rPr lang="en-US"/>
                <a:t>Local</a:t>
              </a:r>
            </a:p>
            <a:p>
              <a:pPr>
                <a:spcBef>
                  <a:spcPct val="0"/>
                </a:spcBef>
                <a:buClrTx/>
                <a:buFontTx/>
                <a:buNone/>
              </a:pPr>
              <a:r>
                <a:rPr lang="en-US"/>
                <a:t>client</a:t>
              </a:r>
            </a:p>
            <a:p>
              <a:pPr>
                <a:spcBef>
                  <a:spcPct val="0"/>
                </a:spcBef>
                <a:buClrTx/>
                <a:buFontTx/>
                <a:buNone/>
              </a:pPr>
              <a:r>
                <a:rPr lang="en-US"/>
                <a:t>app</a:t>
              </a:r>
            </a:p>
          </p:txBody>
        </p:sp>
        <p:sp>
          <p:nvSpPr>
            <p:cNvPr id="450690" name="Line 4226"/>
            <p:cNvSpPr>
              <a:spLocks noChangeShapeType="1"/>
            </p:cNvSpPr>
            <p:nvPr/>
          </p:nvSpPr>
          <p:spPr bwMode="auto">
            <a:xfrm>
              <a:off x="1632" y="1968"/>
              <a:ext cx="144"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50691" name="Line 4227"/>
            <p:cNvSpPr>
              <a:spLocks noChangeShapeType="1"/>
            </p:cNvSpPr>
            <p:nvPr/>
          </p:nvSpPr>
          <p:spPr bwMode="auto">
            <a:xfrm>
              <a:off x="2544" y="1968"/>
              <a:ext cx="192"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50692" name="Line 4228"/>
            <p:cNvSpPr>
              <a:spLocks noChangeShapeType="1"/>
            </p:cNvSpPr>
            <p:nvPr/>
          </p:nvSpPr>
          <p:spPr bwMode="auto">
            <a:xfrm>
              <a:off x="864" y="2880"/>
              <a:ext cx="960"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50693" name="Rectangle 4229"/>
            <p:cNvSpPr>
              <a:spLocks noChangeArrowheads="1"/>
            </p:cNvSpPr>
            <p:nvPr/>
          </p:nvSpPr>
          <p:spPr bwMode="auto">
            <a:xfrm>
              <a:off x="384" y="1968"/>
              <a:ext cx="480" cy="432"/>
            </a:xfrm>
            <a:prstGeom prst="rect">
              <a:avLst/>
            </a:prstGeom>
            <a:solidFill>
              <a:srgbClr val="EDC774"/>
            </a:solidFill>
            <a:ln w="28575">
              <a:solidFill>
                <a:schemeClr val="tx1"/>
              </a:solidFill>
              <a:miter lim="800000"/>
              <a:headEnd/>
              <a:tailEnd/>
            </a:ln>
            <a:effectLst/>
          </p:spPr>
          <p:txBody>
            <a:bodyPr wrap="none" anchor="ctr"/>
            <a:lstStyle/>
            <a:p>
              <a:pPr>
                <a:spcBef>
                  <a:spcPct val="0"/>
                </a:spcBef>
                <a:buClrTx/>
                <a:buFontTx/>
                <a:buNone/>
              </a:pPr>
              <a:r>
                <a:rPr lang="en-US"/>
                <a:t>Client</a:t>
              </a:r>
            </a:p>
            <a:p>
              <a:pPr>
                <a:spcBef>
                  <a:spcPct val="0"/>
                </a:spcBef>
                <a:buClrTx/>
                <a:buFontTx/>
                <a:buNone/>
              </a:pPr>
              <a:r>
                <a:rPr lang="en-US"/>
                <a:t>app</a:t>
              </a:r>
            </a:p>
          </p:txBody>
        </p:sp>
        <p:sp>
          <p:nvSpPr>
            <p:cNvPr id="450695" name="Line 4231"/>
            <p:cNvSpPr>
              <a:spLocks noChangeShapeType="1"/>
            </p:cNvSpPr>
            <p:nvPr/>
          </p:nvSpPr>
          <p:spPr bwMode="auto">
            <a:xfrm>
              <a:off x="864" y="1584"/>
              <a:ext cx="144"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50696" name="Line 4232"/>
            <p:cNvSpPr>
              <a:spLocks noChangeShapeType="1"/>
            </p:cNvSpPr>
            <p:nvPr/>
          </p:nvSpPr>
          <p:spPr bwMode="auto">
            <a:xfrm>
              <a:off x="864" y="2208"/>
              <a:ext cx="144"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50697" name="Line 4233"/>
            <p:cNvSpPr>
              <a:spLocks noChangeShapeType="1"/>
            </p:cNvSpPr>
            <p:nvPr/>
          </p:nvSpPr>
          <p:spPr bwMode="auto">
            <a:xfrm>
              <a:off x="3360" y="1824"/>
              <a:ext cx="960"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50706" name="Text Box 4242"/>
            <p:cNvSpPr txBox="1">
              <a:spLocks noChangeArrowheads="1"/>
            </p:cNvSpPr>
            <p:nvPr/>
          </p:nvSpPr>
          <p:spPr bwMode="auto">
            <a:xfrm>
              <a:off x="4944" y="3225"/>
              <a:ext cx="324" cy="231"/>
            </a:xfrm>
            <a:prstGeom prst="rect">
              <a:avLst/>
            </a:prstGeom>
            <a:noFill/>
            <a:ln w="12700">
              <a:noFill/>
              <a:miter lim="800000"/>
              <a:headEnd/>
              <a:tailEnd/>
            </a:ln>
            <a:effectLst/>
          </p:spPr>
          <p:txBody>
            <a:bodyPr wrap="none">
              <a:spAutoFit/>
            </a:bodyPr>
            <a:lstStyle/>
            <a:p>
              <a:pPr algn="r">
                <a:spcBef>
                  <a:spcPct val="0"/>
                </a:spcBef>
                <a:buClrTx/>
                <a:buFontTx/>
                <a:buNone/>
              </a:pPr>
              <a:r>
                <a:rPr lang="en-US"/>
                <a:t>DB</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a:t>Distributed Systems</a:t>
            </a:r>
          </a:p>
        </p:txBody>
      </p:sp>
      <p:sp>
        <p:nvSpPr>
          <p:cNvPr id="407555" name="Rectangle 3"/>
          <p:cNvSpPr>
            <a:spLocks noGrp="1" noChangeArrowheads="1"/>
          </p:cNvSpPr>
          <p:nvPr>
            <p:ph idx="1"/>
          </p:nvPr>
        </p:nvSpPr>
        <p:spPr>
          <a:xfrm>
            <a:off x="609600" y="1447800"/>
            <a:ext cx="7918450" cy="2527300"/>
          </a:xfrm>
        </p:spPr>
        <p:txBody>
          <a:bodyPr/>
          <a:lstStyle/>
          <a:p>
            <a:pPr lvl="1"/>
            <a:r>
              <a:rPr lang="en-US"/>
              <a:t>Distributed systems divide the work among several independent modules.</a:t>
            </a:r>
          </a:p>
          <a:p>
            <a:pPr lvl="1"/>
            <a:r>
              <a:rPr lang="en-US"/>
              <a:t>The failure of a single module has less impact on the overall system, which makes the system more:</a:t>
            </a:r>
          </a:p>
          <a:p>
            <a:pPr lvl="2"/>
            <a:r>
              <a:rPr lang="en-US"/>
              <a:t>Available</a:t>
            </a:r>
          </a:p>
          <a:p>
            <a:pPr lvl="2"/>
            <a:r>
              <a:rPr lang="en-US"/>
              <a:t>Scalable</a:t>
            </a:r>
          </a:p>
          <a:p>
            <a:pPr lvl="2"/>
            <a:r>
              <a:rPr lang="en-US"/>
              <a:t>Maintainable</a:t>
            </a:r>
          </a:p>
        </p:txBody>
      </p:sp>
      <p:pic>
        <p:nvPicPr>
          <p:cNvPr id="407556" name="Picture 4" descr="C:\Documents and Settings\sfriedbe\My Documents\Courses\OU Prod Svcs - Icons\compu015.gif"/>
          <p:cNvPicPr>
            <a:picLocks noChangeAspect="1" noChangeArrowheads="1"/>
          </p:cNvPicPr>
          <p:nvPr/>
        </p:nvPicPr>
        <p:blipFill>
          <a:blip r:embed="rId3"/>
          <a:srcRect/>
          <a:stretch>
            <a:fillRect/>
          </a:stretch>
        </p:blipFill>
        <p:spPr bwMode="auto">
          <a:xfrm>
            <a:off x="4776788" y="4754563"/>
            <a:ext cx="960437" cy="1417637"/>
          </a:xfrm>
          <a:prstGeom prst="rect">
            <a:avLst/>
          </a:prstGeom>
          <a:noFill/>
        </p:spPr>
      </p:pic>
      <p:pic>
        <p:nvPicPr>
          <p:cNvPr id="407557" name="Picture 5" descr="C:\Documents and Settings\sfriedbe\My Documents\Courses\OU Prod Svcs - Icons\compu015.gif"/>
          <p:cNvPicPr>
            <a:picLocks noChangeAspect="1" noChangeArrowheads="1"/>
          </p:cNvPicPr>
          <p:nvPr/>
        </p:nvPicPr>
        <p:blipFill>
          <a:blip r:embed="rId3"/>
          <a:srcRect/>
          <a:stretch>
            <a:fillRect/>
          </a:stretch>
        </p:blipFill>
        <p:spPr bwMode="auto">
          <a:xfrm>
            <a:off x="5897563" y="4800600"/>
            <a:ext cx="960437" cy="1417638"/>
          </a:xfrm>
          <a:prstGeom prst="rect">
            <a:avLst/>
          </a:prstGeom>
          <a:noFill/>
        </p:spPr>
      </p:pic>
      <p:pic>
        <p:nvPicPr>
          <p:cNvPr id="407558" name="Picture 6" descr="C:\Documents and Settings\sfriedbe\My Documents\Courses\OU Prod Svcs - Icons\compu015.gif"/>
          <p:cNvPicPr>
            <a:picLocks noChangeAspect="1" noChangeArrowheads="1"/>
          </p:cNvPicPr>
          <p:nvPr/>
        </p:nvPicPr>
        <p:blipFill>
          <a:blip r:embed="rId3"/>
          <a:srcRect/>
          <a:stretch>
            <a:fillRect/>
          </a:stretch>
        </p:blipFill>
        <p:spPr bwMode="auto">
          <a:xfrm>
            <a:off x="7040563" y="4800600"/>
            <a:ext cx="960437" cy="1417638"/>
          </a:xfrm>
          <a:prstGeom prst="rect">
            <a:avLst/>
          </a:prstGeom>
          <a:noFill/>
        </p:spPr>
      </p:pic>
      <p:pic>
        <p:nvPicPr>
          <p:cNvPr id="407559" name="Picture 7" descr="C:\Documents and Settings\sfriedbe\My Documents\Courses\OU Prod Svcs - Icons\compu015.gif"/>
          <p:cNvPicPr>
            <a:picLocks noChangeAspect="1" noChangeArrowheads="1"/>
          </p:cNvPicPr>
          <p:nvPr/>
        </p:nvPicPr>
        <p:blipFill>
          <a:blip r:embed="rId3"/>
          <a:srcRect/>
          <a:stretch>
            <a:fillRect/>
          </a:stretch>
        </p:blipFill>
        <p:spPr bwMode="auto">
          <a:xfrm>
            <a:off x="1371600" y="4724400"/>
            <a:ext cx="960438" cy="1417638"/>
          </a:xfrm>
          <a:prstGeom prst="rect">
            <a:avLst/>
          </a:prstGeom>
          <a:noFill/>
        </p:spPr>
      </p:pic>
      <p:pic>
        <p:nvPicPr>
          <p:cNvPr id="407560" name="Picture 8" descr="C:\Documents and Settings\sfriedbe\My Documents\Courses\OU Prod Svcs - Icons\compu015.gif"/>
          <p:cNvPicPr>
            <a:picLocks noChangeAspect="1" noChangeArrowheads="1"/>
          </p:cNvPicPr>
          <p:nvPr/>
        </p:nvPicPr>
        <p:blipFill>
          <a:blip r:embed="rId3"/>
          <a:srcRect/>
          <a:stretch>
            <a:fillRect/>
          </a:stretch>
        </p:blipFill>
        <p:spPr bwMode="auto">
          <a:xfrm>
            <a:off x="2514600" y="4770438"/>
            <a:ext cx="960438" cy="1417637"/>
          </a:xfrm>
          <a:prstGeom prst="rect">
            <a:avLst/>
          </a:prstGeom>
          <a:noFill/>
        </p:spPr>
      </p:pic>
      <p:pic>
        <p:nvPicPr>
          <p:cNvPr id="407561" name="Picture 9" descr="C:\Documents and Settings\sfriedbe\My Documents\Courses\OU Prod Svcs - Icons\compu015.gif"/>
          <p:cNvPicPr>
            <a:picLocks noChangeAspect="1" noChangeArrowheads="1"/>
          </p:cNvPicPr>
          <p:nvPr/>
        </p:nvPicPr>
        <p:blipFill>
          <a:blip r:embed="rId3"/>
          <a:srcRect/>
          <a:stretch>
            <a:fillRect/>
          </a:stretch>
        </p:blipFill>
        <p:spPr bwMode="auto">
          <a:xfrm>
            <a:off x="3657600" y="4770438"/>
            <a:ext cx="960438" cy="1417637"/>
          </a:xfrm>
          <a:prstGeom prst="rect">
            <a:avLst/>
          </a:prstGeom>
          <a:noFill/>
        </p:spPr>
      </p:pic>
      <p:pic>
        <p:nvPicPr>
          <p:cNvPr id="407562" name="Picture 10" descr="C:\Documents and Settings\sfriedbe\My Documents\Courses\OU Prod Svcs - Icons\symbo009.gif"/>
          <p:cNvPicPr>
            <a:picLocks noChangeAspect="1" noChangeArrowheads="1"/>
          </p:cNvPicPr>
          <p:nvPr/>
        </p:nvPicPr>
        <p:blipFill>
          <a:blip r:embed="rId4"/>
          <a:srcRect/>
          <a:stretch>
            <a:fillRect/>
          </a:stretch>
        </p:blipFill>
        <p:spPr bwMode="auto">
          <a:xfrm>
            <a:off x="5649913" y="4267200"/>
            <a:ext cx="1360487" cy="1978025"/>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t>Quiz</a:t>
            </a:r>
          </a:p>
        </p:txBody>
      </p:sp>
      <p:sp>
        <p:nvSpPr>
          <p:cNvPr id="524291" name="Rectangle 3"/>
          <p:cNvSpPr>
            <a:spLocks noGrp="1" noChangeArrowheads="1"/>
          </p:cNvSpPr>
          <p:nvPr>
            <p:ph idx="1"/>
          </p:nvPr>
        </p:nvSpPr>
        <p:spPr>
          <a:xfrm>
            <a:off x="609600" y="1447800"/>
            <a:ext cx="7918450" cy="1163638"/>
          </a:xfrm>
        </p:spPr>
        <p:txBody>
          <a:bodyPr/>
          <a:lstStyle/>
          <a:p>
            <a:r>
              <a:rPr lang="en-US" dirty="0" err="1" smtClean="0"/>
              <a:t>JBoss</a:t>
            </a:r>
            <a:r>
              <a:rPr lang="en-US" dirty="0" smtClean="0"/>
              <a:t> AS </a:t>
            </a:r>
            <a:r>
              <a:rPr lang="en-US" dirty="0"/>
              <a:t>10.3.1 is certified with JDK 1.6.</a:t>
            </a:r>
          </a:p>
          <a:p>
            <a:pPr marL="576263" lvl="1" indent="-461963">
              <a:buFont typeface="Arial" pitchFamily="34" charset="0"/>
              <a:buAutoNum type="arabicPeriod"/>
            </a:pPr>
            <a:r>
              <a:rPr lang="en-US" dirty="0"/>
              <a:t>True</a:t>
            </a:r>
          </a:p>
          <a:p>
            <a:pPr marL="576263" lvl="1" indent="-461963">
              <a:buFont typeface="Arial" pitchFamily="34" charset="0"/>
              <a:buAutoNum type="arabicPeriod"/>
            </a:pPr>
            <a:r>
              <a:rPr lang="en-US" dirty="0"/>
              <a:t>False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t>Summary</a:t>
            </a:r>
          </a:p>
        </p:txBody>
      </p:sp>
      <p:sp>
        <p:nvSpPr>
          <p:cNvPr id="532483" name="Rectangle 3"/>
          <p:cNvSpPr>
            <a:spLocks noGrp="1" noChangeArrowheads="1"/>
          </p:cNvSpPr>
          <p:nvPr>
            <p:ph idx="1"/>
          </p:nvPr>
        </p:nvSpPr>
        <p:spPr>
          <a:xfrm>
            <a:off x="609600" y="1447800"/>
            <a:ext cx="7918450" cy="1163638"/>
          </a:xfrm>
        </p:spPr>
        <p:txBody>
          <a:bodyPr/>
          <a:lstStyle/>
          <a:p>
            <a:r>
              <a:rPr lang="en-US"/>
              <a:t>In this lesson, you should have learned how to:</a:t>
            </a:r>
          </a:p>
          <a:p>
            <a:pPr lvl="1"/>
            <a:r>
              <a:rPr lang="en-US"/>
              <a:t>Explain the motivation behind distributed systems</a:t>
            </a:r>
          </a:p>
          <a:p>
            <a:pPr lvl="1"/>
            <a:r>
              <a:rPr lang="en-US"/>
              <a:t>List the major components of the Java EE specification</a:t>
            </a:r>
          </a:p>
        </p:txBody>
      </p:sp>
    </p:spTree>
    <p:custDataLst>
      <p:tags r:id="rId1"/>
    </p:custData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35" name="Rectangle 19"/>
          <p:cNvSpPr>
            <a:spLocks noGrp="1" noChangeArrowheads="1"/>
          </p:cNvSpPr>
          <p:nvPr>
            <p:ph type="title"/>
          </p:nvPr>
        </p:nvSpPr>
        <p:spPr/>
        <p:txBody>
          <a:bodyPr/>
          <a:lstStyle/>
          <a:p>
            <a:r>
              <a:rPr lang="en-US"/>
              <a:t>Practice 2 Overview: </a:t>
            </a:r>
            <a:br>
              <a:rPr lang="en-US"/>
            </a:br>
            <a:r>
              <a:rPr lang="en-US"/>
              <a:t>Defining Terminology and Architecture</a:t>
            </a:r>
          </a:p>
        </p:txBody>
      </p:sp>
      <p:sp>
        <p:nvSpPr>
          <p:cNvPr id="290836" name="Rectangle 20"/>
          <p:cNvSpPr>
            <a:spLocks noGrp="1" noChangeArrowheads="1"/>
          </p:cNvSpPr>
          <p:nvPr>
            <p:ph idx="1"/>
          </p:nvPr>
        </p:nvSpPr>
        <p:spPr>
          <a:xfrm>
            <a:off x="609600" y="1447800"/>
            <a:ext cx="7918450" cy="360363"/>
          </a:xfrm>
        </p:spPr>
        <p:txBody>
          <a:bodyPr/>
          <a:lstStyle/>
          <a:p>
            <a:r>
              <a:rPr lang="en-US"/>
              <a:t>There is no practice for this lesson.</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a:t>How Standards Help</a:t>
            </a:r>
          </a:p>
        </p:txBody>
      </p:sp>
      <p:sp>
        <p:nvSpPr>
          <p:cNvPr id="411651" name="Rectangle 3"/>
          <p:cNvSpPr>
            <a:spLocks noGrp="1" noChangeArrowheads="1"/>
          </p:cNvSpPr>
          <p:nvPr>
            <p:ph idx="1"/>
          </p:nvPr>
        </p:nvSpPr>
        <p:spPr>
          <a:xfrm>
            <a:off x="609600" y="1447800"/>
            <a:ext cx="7918450" cy="2132013"/>
          </a:xfrm>
        </p:spPr>
        <p:txBody>
          <a:bodyPr/>
          <a:lstStyle/>
          <a:p>
            <a:pPr lvl="1"/>
            <a:r>
              <a:rPr lang="en-US"/>
              <a:t>Many advantages of distributed systems come from standards.</a:t>
            </a:r>
          </a:p>
          <a:p>
            <a:pPr lvl="1"/>
            <a:r>
              <a:rPr lang="en-US"/>
              <a:t>Standards allow:</a:t>
            </a:r>
          </a:p>
          <a:p>
            <a:pPr lvl="2"/>
            <a:r>
              <a:rPr lang="en-US"/>
              <a:t>Modularization of complex hardware and software</a:t>
            </a:r>
          </a:p>
          <a:p>
            <a:pPr lvl="2"/>
            <a:r>
              <a:rPr lang="en-US"/>
              <a:t>A larger portion of the project costs to go toward solving business software needs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00" name="Rectangle 4"/>
          <p:cNvSpPr>
            <a:spLocks noGrp="1" noChangeArrowheads="1"/>
          </p:cNvSpPr>
          <p:nvPr>
            <p:ph type="title"/>
          </p:nvPr>
        </p:nvSpPr>
        <p:spPr/>
        <p:txBody>
          <a:bodyPr/>
          <a:lstStyle/>
          <a:p>
            <a:r>
              <a:rPr lang="en-US"/>
              <a:t>Java EE Standard</a:t>
            </a:r>
          </a:p>
        </p:txBody>
      </p:sp>
      <p:sp>
        <p:nvSpPr>
          <p:cNvPr id="413701" name="Rectangle 5"/>
          <p:cNvSpPr>
            <a:spLocks noGrp="1" noChangeArrowheads="1"/>
          </p:cNvSpPr>
          <p:nvPr>
            <p:ph idx="1"/>
          </p:nvPr>
        </p:nvSpPr>
        <p:spPr>
          <a:xfrm>
            <a:off x="609600" y="1447800"/>
            <a:ext cx="7918450" cy="4389438"/>
          </a:xfrm>
        </p:spPr>
        <p:txBody>
          <a:bodyPr/>
          <a:lstStyle/>
          <a:p>
            <a:pPr lvl="1"/>
            <a:r>
              <a:rPr lang="en-US" dirty="0"/>
              <a:t>Java Platform Enterprise Edition 5 (Java EE) helps you to overcome distribution liabilities.</a:t>
            </a:r>
          </a:p>
          <a:p>
            <a:pPr lvl="1"/>
            <a:r>
              <a:rPr lang="en-US" dirty="0"/>
              <a:t>Applications deployed with Java EE technologies are:</a:t>
            </a:r>
          </a:p>
          <a:p>
            <a:pPr lvl="2"/>
            <a:r>
              <a:rPr lang="en-US" dirty="0"/>
              <a:t>Standardized</a:t>
            </a:r>
          </a:p>
          <a:p>
            <a:pPr lvl="2"/>
            <a:r>
              <a:rPr lang="en-US" dirty="0"/>
              <a:t>Adherent to specification guidelines</a:t>
            </a:r>
          </a:p>
          <a:p>
            <a:pPr lvl="2"/>
            <a:r>
              <a:rPr lang="en-US" dirty="0"/>
              <a:t>Written in Java</a:t>
            </a:r>
          </a:p>
          <a:p>
            <a:pPr lvl="2"/>
            <a:r>
              <a:rPr lang="en-US" dirty="0"/>
              <a:t>Deployable in any compliant application server</a:t>
            </a:r>
          </a:p>
          <a:p>
            <a:pPr lvl="1"/>
            <a:r>
              <a:rPr lang="en-US" dirty="0"/>
              <a:t>Java Community Process (JCP) is the oversight (custodial) process for moderating Java’s future direction.</a:t>
            </a:r>
          </a:p>
          <a:p>
            <a:pPr lvl="2"/>
            <a:r>
              <a:rPr lang="en-US" dirty="0"/>
              <a:t>http://jcp.org/en/home/index</a:t>
            </a:r>
          </a:p>
          <a:p>
            <a:pPr lvl="2"/>
            <a:r>
              <a:rPr lang="en-US" dirty="0"/>
              <a:t>http://jcp.org/en/introduction/faq</a:t>
            </a:r>
          </a:p>
          <a:p>
            <a:pPr lvl="2"/>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57" name="Rectangle 13"/>
          <p:cNvSpPr>
            <a:spLocks noGrp="1" noChangeArrowheads="1"/>
          </p:cNvSpPr>
          <p:nvPr>
            <p:ph type="title"/>
          </p:nvPr>
        </p:nvSpPr>
        <p:spPr/>
        <p:txBody>
          <a:bodyPr/>
          <a:lstStyle/>
          <a:p>
            <a:r>
              <a:rPr lang="en-US"/>
              <a:t>Java EE Architecture</a:t>
            </a:r>
          </a:p>
        </p:txBody>
      </p:sp>
      <p:sp>
        <p:nvSpPr>
          <p:cNvPr id="415790" name="Line 46"/>
          <p:cNvSpPr>
            <a:spLocks noChangeShapeType="1"/>
          </p:cNvSpPr>
          <p:nvPr/>
        </p:nvSpPr>
        <p:spPr bwMode="gray">
          <a:xfrm>
            <a:off x="3200400" y="3429000"/>
            <a:ext cx="0" cy="304800"/>
          </a:xfrm>
          <a:prstGeom prst="line">
            <a:avLst/>
          </a:prstGeom>
          <a:noFill/>
          <a:ln w="9525">
            <a:noFill/>
            <a:round/>
            <a:headEnd/>
            <a:tailEnd type="triangle" w="med" len="med"/>
          </a:ln>
          <a:effectLst/>
        </p:spPr>
        <p:txBody>
          <a:bodyPr/>
          <a:lstStyle/>
          <a:p>
            <a:endParaRPr lang="en-US"/>
          </a:p>
        </p:txBody>
      </p:sp>
      <p:grpSp>
        <p:nvGrpSpPr>
          <p:cNvPr id="415824" name="Group 80"/>
          <p:cNvGrpSpPr>
            <a:grpSpLocks/>
          </p:cNvGrpSpPr>
          <p:nvPr/>
        </p:nvGrpSpPr>
        <p:grpSpPr bwMode="auto">
          <a:xfrm>
            <a:off x="612775" y="1524000"/>
            <a:ext cx="7921625" cy="4629150"/>
            <a:chOff x="386" y="960"/>
            <a:chExt cx="4990" cy="2916"/>
          </a:xfrm>
        </p:grpSpPr>
        <p:sp>
          <p:nvSpPr>
            <p:cNvPr id="415746" name="Rectangle 2"/>
            <p:cNvSpPr>
              <a:spLocks noChangeArrowheads="1"/>
            </p:cNvSpPr>
            <p:nvPr/>
          </p:nvSpPr>
          <p:spPr bwMode="auto">
            <a:xfrm>
              <a:off x="1392" y="960"/>
              <a:ext cx="2544" cy="2880"/>
            </a:xfrm>
            <a:prstGeom prst="rect">
              <a:avLst/>
            </a:prstGeom>
            <a:solidFill>
              <a:schemeClr val="accent2"/>
            </a:solidFill>
            <a:ln w="28575">
              <a:solidFill>
                <a:schemeClr val="tx1"/>
              </a:solidFill>
              <a:prstDash val="sysDot"/>
              <a:miter lim="800000"/>
              <a:headEnd/>
              <a:tailEnd/>
            </a:ln>
            <a:effectLst/>
          </p:spPr>
          <p:txBody>
            <a:bodyPr wrap="none"/>
            <a:lstStyle/>
            <a:p>
              <a:pPr>
                <a:spcBef>
                  <a:spcPct val="0"/>
                </a:spcBef>
                <a:buClrTx/>
                <a:buFontTx/>
                <a:buNone/>
              </a:pPr>
              <a:r>
                <a:rPr lang="en-US" dirty="0" err="1" smtClean="0">
                  <a:solidFill>
                    <a:schemeClr val="bg1"/>
                  </a:solidFill>
                </a:rPr>
                <a:t>JBoss</a:t>
              </a:r>
              <a:r>
                <a:rPr lang="en-US" dirty="0" smtClean="0">
                  <a:solidFill>
                    <a:schemeClr val="bg1"/>
                  </a:solidFill>
                </a:rPr>
                <a:t> Application </a:t>
              </a:r>
              <a:r>
                <a:rPr lang="en-US" dirty="0">
                  <a:solidFill>
                    <a:schemeClr val="bg1"/>
                  </a:solidFill>
                </a:rPr>
                <a:t>Server</a:t>
              </a:r>
            </a:p>
            <a:p>
              <a:pPr>
                <a:spcBef>
                  <a:spcPct val="0"/>
                </a:spcBef>
                <a:buClrTx/>
                <a:buFontTx/>
                <a:buNone/>
              </a:pPr>
              <a:r>
                <a:rPr lang="en-US" dirty="0">
                  <a:solidFill>
                    <a:schemeClr val="bg1"/>
                  </a:solidFill>
                </a:rPr>
                <a:t>Java EE Application Server</a:t>
              </a:r>
            </a:p>
          </p:txBody>
        </p:sp>
        <p:sp>
          <p:nvSpPr>
            <p:cNvPr id="415747" name="Rectangle 3"/>
            <p:cNvSpPr>
              <a:spLocks noChangeArrowheads="1"/>
            </p:cNvSpPr>
            <p:nvPr/>
          </p:nvSpPr>
          <p:spPr bwMode="auto">
            <a:xfrm>
              <a:off x="1488" y="1413"/>
              <a:ext cx="1008" cy="816"/>
            </a:xfrm>
            <a:prstGeom prst="rect">
              <a:avLst/>
            </a:prstGeom>
            <a:solidFill>
              <a:schemeClr val="accent1"/>
            </a:solidFill>
            <a:ln w="28575">
              <a:solidFill>
                <a:schemeClr val="tx1"/>
              </a:solidFill>
              <a:prstDash val="sysDot"/>
              <a:miter lim="800000"/>
              <a:headEnd/>
              <a:tailEnd/>
            </a:ln>
            <a:effectLst/>
          </p:spPr>
          <p:txBody>
            <a:bodyPr wrap="none"/>
            <a:lstStyle/>
            <a:p>
              <a:pPr>
                <a:spcBef>
                  <a:spcPct val="0"/>
                </a:spcBef>
                <a:buClrTx/>
                <a:buFontTx/>
                <a:buNone/>
              </a:pPr>
              <a:r>
                <a:rPr lang="en-US" sz="1600"/>
                <a:t>Web Container</a:t>
              </a:r>
            </a:p>
          </p:txBody>
        </p:sp>
        <p:sp>
          <p:nvSpPr>
            <p:cNvPr id="415748" name="Rectangle 4"/>
            <p:cNvSpPr>
              <a:spLocks noChangeArrowheads="1"/>
            </p:cNvSpPr>
            <p:nvPr/>
          </p:nvSpPr>
          <p:spPr bwMode="auto">
            <a:xfrm>
              <a:off x="1536" y="1344"/>
              <a:ext cx="245" cy="245"/>
            </a:xfrm>
            <a:prstGeom prst="rect">
              <a:avLst/>
            </a:prstGeom>
            <a:noFill/>
            <a:ln w="12700">
              <a:noFill/>
              <a:miter lim="800000"/>
              <a:headEnd/>
              <a:tailEnd/>
            </a:ln>
            <a:effectLst/>
          </p:spPr>
          <p:txBody>
            <a:bodyPr wrap="none"/>
            <a:lstStyle/>
            <a:p>
              <a:endParaRPr lang="en-US"/>
            </a:p>
          </p:txBody>
        </p:sp>
        <p:sp>
          <p:nvSpPr>
            <p:cNvPr id="415749" name="Rectangle 5"/>
            <p:cNvSpPr>
              <a:spLocks noChangeArrowheads="1"/>
            </p:cNvSpPr>
            <p:nvPr/>
          </p:nvSpPr>
          <p:spPr bwMode="auto">
            <a:xfrm>
              <a:off x="1904" y="1344"/>
              <a:ext cx="245" cy="245"/>
            </a:xfrm>
            <a:prstGeom prst="rect">
              <a:avLst/>
            </a:prstGeom>
            <a:noFill/>
            <a:ln w="12700">
              <a:noFill/>
              <a:miter lim="800000"/>
              <a:headEnd/>
              <a:tailEnd/>
            </a:ln>
            <a:effectLst/>
          </p:spPr>
          <p:txBody>
            <a:bodyPr wrap="none"/>
            <a:lstStyle/>
            <a:p>
              <a:endParaRPr lang="en-US"/>
            </a:p>
          </p:txBody>
        </p:sp>
        <p:sp>
          <p:nvSpPr>
            <p:cNvPr id="415750" name="Rectangle 6"/>
            <p:cNvSpPr>
              <a:spLocks noChangeArrowheads="1"/>
            </p:cNvSpPr>
            <p:nvPr/>
          </p:nvSpPr>
          <p:spPr bwMode="auto">
            <a:xfrm>
              <a:off x="2272" y="1344"/>
              <a:ext cx="245" cy="245"/>
            </a:xfrm>
            <a:prstGeom prst="rect">
              <a:avLst/>
            </a:prstGeom>
            <a:noFill/>
            <a:ln w="12700">
              <a:noFill/>
              <a:miter lim="800000"/>
              <a:headEnd/>
              <a:tailEnd/>
            </a:ln>
            <a:effectLst/>
          </p:spPr>
          <p:txBody>
            <a:bodyPr wrap="none"/>
            <a:lstStyle/>
            <a:p>
              <a:endParaRPr lang="en-US"/>
            </a:p>
          </p:txBody>
        </p:sp>
        <p:sp>
          <p:nvSpPr>
            <p:cNvPr id="415751" name="Rectangle 7"/>
            <p:cNvSpPr>
              <a:spLocks noChangeArrowheads="1"/>
            </p:cNvSpPr>
            <p:nvPr/>
          </p:nvSpPr>
          <p:spPr bwMode="auto">
            <a:xfrm>
              <a:off x="1536" y="1344"/>
              <a:ext cx="245" cy="245"/>
            </a:xfrm>
            <a:prstGeom prst="rect">
              <a:avLst/>
            </a:prstGeom>
            <a:noFill/>
            <a:ln w="12700">
              <a:noFill/>
              <a:miter lim="800000"/>
              <a:headEnd/>
              <a:tailEnd/>
            </a:ln>
            <a:effectLst/>
          </p:spPr>
          <p:txBody>
            <a:bodyPr wrap="none"/>
            <a:lstStyle/>
            <a:p>
              <a:endParaRPr lang="en-US"/>
            </a:p>
          </p:txBody>
        </p:sp>
        <p:sp>
          <p:nvSpPr>
            <p:cNvPr id="415752" name="Rectangle 8"/>
            <p:cNvSpPr>
              <a:spLocks noChangeArrowheads="1"/>
            </p:cNvSpPr>
            <p:nvPr/>
          </p:nvSpPr>
          <p:spPr bwMode="auto">
            <a:xfrm>
              <a:off x="1904" y="1495"/>
              <a:ext cx="245" cy="734"/>
            </a:xfrm>
            <a:prstGeom prst="rect">
              <a:avLst/>
            </a:prstGeom>
            <a:noFill/>
            <a:ln w="12700">
              <a:noFill/>
              <a:miter lim="800000"/>
              <a:headEnd/>
              <a:tailEnd/>
            </a:ln>
            <a:effectLst/>
          </p:spPr>
          <p:txBody>
            <a:bodyPr wrap="none"/>
            <a:lstStyle/>
            <a:p>
              <a:endParaRPr lang="en-US"/>
            </a:p>
          </p:txBody>
        </p:sp>
        <p:sp>
          <p:nvSpPr>
            <p:cNvPr id="415753" name="Rectangle 9"/>
            <p:cNvSpPr>
              <a:spLocks noChangeArrowheads="1"/>
            </p:cNvSpPr>
            <p:nvPr/>
          </p:nvSpPr>
          <p:spPr bwMode="auto">
            <a:xfrm>
              <a:off x="2272" y="1344"/>
              <a:ext cx="245" cy="245"/>
            </a:xfrm>
            <a:prstGeom prst="rect">
              <a:avLst/>
            </a:prstGeom>
            <a:noFill/>
            <a:ln w="12700">
              <a:noFill/>
              <a:miter lim="800000"/>
              <a:headEnd/>
              <a:tailEnd/>
            </a:ln>
            <a:effectLst/>
          </p:spPr>
          <p:txBody>
            <a:bodyPr wrap="none"/>
            <a:lstStyle/>
            <a:p>
              <a:endParaRPr lang="en-US"/>
            </a:p>
          </p:txBody>
        </p:sp>
        <p:sp>
          <p:nvSpPr>
            <p:cNvPr id="415754" name="Rectangle 10"/>
            <p:cNvSpPr>
              <a:spLocks noChangeArrowheads="1"/>
            </p:cNvSpPr>
            <p:nvPr/>
          </p:nvSpPr>
          <p:spPr bwMode="auto">
            <a:xfrm>
              <a:off x="1536" y="1984"/>
              <a:ext cx="245" cy="245"/>
            </a:xfrm>
            <a:prstGeom prst="rect">
              <a:avLst/>
            </a:prstGeom>
            <a:noFill/>
            <a:ln w="12700">
              <a:noFill/>
              <a:miter lim="800000"/>
              <a:headEnd/>
              <a:tailEnd/>
            </a:ln>
            <a:effectLst/>
          </p:spPr>
          <p:txBody>
            <a:bodyPr wrap="none"/>
            <a:lstStyle/>
            <a:p>
              <a:endParaRPr lang="en-US"/>
            </a:p>
          </p:txBody>
        </p:sp>
        <p:sp>
          <p:nvSpPr>
            <p:cNvPr id="415755" name="Rectangle 11"/>
            <p:cNvSpPr>
              <a:spLocks noChangeArrowheads="1"/>
            </p:cNvSpPr>
            <p:nvPr/>
          </p:nvSpPr>
          <p:spPr bwMode="auto">
            <a:xfrm>
              <a:off x="1536" y="1664"/>
              <a:ext cx="736" cy="245"/>
            </a:xfrm>
            <a:prstGeom prst="rect">
              <a:avLst/>
            </a:prstGeom>
            <a:noFill/>
            <a:ln w="12700">
              <a:noFill/>
              <a:miter lim="800000"/>
              <a:headEnd/>
              <a:tailEnd/>
            </a:ln>
            <a:effectLst/>
          </p:spPr>
          <p:txBody>
            <a:bodyPr wrap="none"/>
            <a:lstStyle/>
            <a:p>
              <a:endParaRPr lang="en-US"/>
            </a:p>
          </p:txBody>
        </p:sp>
        <p:sp>
          <p:nvSpPr>
            <p:cNvPr id="415756" name="Rectangle 12"/>
            <p:cNvSpPr>
              <a:spLocks noChangeArrowheads="1"/>
            </p:cNvSpPr>
            <p:nvPr/>
          </p:nvSpPr>
          <p:spPr bwMode="auto">
            <a:xfrm>
              <a:off x="2272" y="1984"/>
              <a:ext cx="245" cy="245"/>
            </a:xfrm>
            <a:prstGeom prst="rect">
              <a:avLst/>
            </a:prstGeom>
            <a:noFill/>
            <a:ln w="12700">
              <a:noFill/>
              <a:miter lim="800000"/>
              <a:headEnd/>
              <a:tailEnd/>
            </a:ln>
            <a:effectLst/>
          </p:spPr>
          <p:txBody>
            <a:bodyPr wrap="none"/>
            <a:lstStyle/>
            <a:p>
              <a:endParaRPr lang="en-US"/>
            </a:p>
          </p:txBody>
        </p:sp>
        <p:sp>
          <p:nvSpPr>
            <p:cNvPr id="415758" name="Rectangle 14"/>
            <p:cNvSpPr>
              <a:spLocks noChangeArrowheads="1"/>
            </p:cNvSpPr>
            <p:nvPr/>
          </p:nvSpPr>
          <p:spPr bwMode="auto">
            <a:xfrm>
              <a:off x="1685" y="1641"/>
              <a:ext cx="608" cy="184"/>
            </a:xfrm>
            <a:prstGeom prst="rect">
              <a:avLst/>
            </a:prstGeom>
            <a:solidFill>
              <a:srgbClr val="CCFFFF"/>
            </a:solidFill>
            <a:ln w="28575">
              <a:solidFill>
                <a:schemeClr val="tx1"/>
              </a:solidFill>
              <a:miter lim="800000"/>
              <a:headEnd/>
              <a:tailEnd/>
            </a:ln>
            <a:effectLst/>
          </p:spPr>
          <p:txBody>
            <a:bodyPr wrap="none"/>
            <a:lstStyle/>
            <a:p>
              <a:pPr>
                <a:spcBef>
                  <a:spcPct val="0"/>
                </a:spcBef>
                <a:buClrTx/>
                <a:buFontTx/>
                <a:buNone/>
              </a:pPr>
              <a:endParaRPr lang="en-US" b="0"/>
            </a:p>
          </p:txBody>
        </p:sp>
        <p:sp>
          <p:nvSpPr>
            <p:cNvPr id="415759" name="Rectangle 15"/>
            <p:cNvSpPr>
              <a:spLocks noChangeArrowheads="1"/>
            </p:cNvSpPr>
            <p:nvPr/>
          </p:nvSpPr>
          <p:spPr bwMode="auto">
            <a:xfrm>
              <a:off x="1685" y="1949"/>
              <a:ext cx="608" cy="184"/>
            </a:xfrm>
            <a:prstGeom prst="rect">
              <a:avLst/>
            </a:prstGeom>
            <a:solidFill>
              <a:srgbClr val="CCFFFF"/>
            </a:solidFill>
            <a:ln w="28575">
              <a:solidFill>
                <a:schemeClr val="tx1"/>
              </a:solidFill>
              <a:miter lim="800000"/>
              <a:headEnd/>
              <a:tailEnd/>
            </a:ln>
            <a:effectLst/>
          </p:spPr>
          <p:txBody>
            <a:bodyPr wrap="none"/>
            <a:lstStyle/>
            <a:p>
              <a:pPr>
                <a:spcBef>
                  <a:spcPct val="0"/>
                </a:spcBef>
                <a:buClrTx/>
                <a:buFontTx/>
                <a:buNone/>
              </a:pPr>
              <a:endParaRPr lang="en-US" b="0"/>
            </a:p>
          </p:txBody>
        </p:sp>
        <p:sp>
          <p:nvSpPr>
            <p:cNvPr id="415760" name="Rectangle 16"/>
            <p:cNvSpPr>
              <a:spLocks noChangeArrowheads="1"/>
            </p:cNvSpPr>
            <p:nvPr/>
          </p:nvSpPr>
          <p:spPr bwMode="auto">
            <a:xfrm>
              <a:off x="386" y="1413"/>
              <a:ext cx="812" cy="286"/>
            </a:xfrm>
            <a:prstGeom prst="rect">
              <a:avLst/>
            </a:prstGeom>
            <a:solidFill>
              <a:srgbClr val="CCFFFF"/>
            </a:solidFill>
            <a:ln w="28575">
              <a:solidFill>
                <a:schemeClr val="tx1"/>
              </a:solidFill>
              <a:miter lim="800000"/>
              <a:headEnd/>
              <a:tailEnd/>
            </a:ln>
            <a:effectLst/>
          </p:spPr>
          <p:txBody>
            <a:bodyPr wrap="none"/>
            <a:lstStyle/>
            <a:p>
              <a:pPr>
                <a:spcBef>
                  <a:spcPct val="0"/>
                </a:spcBef>
                <a:buClrTx/>
                <a:buFontTx/>
                <a:buNone/>
              </a:pPr>
              <a:r>
                <a:rPr lang="en-US" sz="1600" b="0"/>
                <a:t>Web client</a:t>
              </a:r>
            </a:p>
          </p:txBody>
        </p:sp>
        <p:sp>
          <p:nvSpPr>
            <p:cNvPr id="415761" name="AutoShape 17"/>
            <p:cNvSpPr>
              <a:spLocks noChangeArrowheads="1"/>
            </p:cNvSpPr>
            <p:nvPr/>
          </p:nvSpPr>
          <p:spPr bwMode="auto">
            <a:xfrm>
              <a:off x="4309" y="1805"/>
              <a:ext cx="1067" cy="407"/>
            </a:xfrm>
            <a:prstGeom prst="can">
              <a:avLst>
                <a:gd name="adj" fmla="val 25000"/>
              </a:avLst>
            </a:prstGeom>
            <a:solidFill>
              <a:srgbClr val="EDC774"/>
            </a:solidFill>
            <a:ln w="28575">
              <a:solidFill>
                <a:schemeClr val="tx1"/>
              </a:solidFill>
              <a:round/>
              <a:headEnd/>
              <a:tailEnd/>
            </a:ln>
            <a:effectLst/>
          </p:spPr>
          <p:txBody>
            <a:bodyPr wrap="none" anchor="ctr"/>
            <a:lstStyle/>
            <a:p>
              <a:pPr>
                <a:spcBef>
                  <a:spcPct val="0"/>
                </a:spcBef>
                <a:buClrTx/>
                <a:buFontTx/>
                <a:buNone/>
              </a:pPr>
              <a:r>
                <a:rPr lang="en-US" sz="1600"/>
                <a:t>RDBMS</a:t>
              </a:r>
            </a:p>
          </p:txBody>
        </p:sp>
        <p:sp>
          <p:nvSpPr>
            <p:cNvPr id="415762" name="Rectangle 18"/>
            <p:cNvSpPr>
              <a:spLocks noChangeArrowheads="1"/>
            </p:cNvSpPr>
            <p:nvPr/>
          </p:nvSpPr>
          <p:spPr bwMode="auto">
            <a:xfrm>
              <a:off x="4309" y="3120"/>
              <a:ext cx="1067" cy="384"/>
            </a:xfrm>
            <a:prstGeom prst="rect">
              <a:avLst/>
            </a:prstGeom>
            <a:solidFill>
              <a:srgbClr val="EDC774"/>
            </a:solidFill>
            <a:ln w="28575">
              <a:solidFill>
                <a:schemeClr val="tx1"/>
              </a:solidFill>
              <a:miter lim="800000"/>
              <a:headEnd/>
              <a:tailEnd/>
            </a:ln>
            <a:effectLst/>
          </p:spPr>
          <p:txBody>
            <a:bodyPr wrap="none"/>
            <a:lstStyle/>
            <a:p>
              <a:pPr>
                <a:spcBef>
                  <a:spcPct val="0"/>
                </a:spcBef>
                <a:buClrTx/>
                <a:buFontTx/>
                <a:buNone/>
              </a:pPr>
              <a:r>
                <a:rPr lang="en-US" sz="1600" b="0"/>
                <a:t>Message queue</a:t>
              </a:r>
            </a:p>
          </p:txBody>
        </p:sp>
        <p:grpSp>
          <p:nvGrpSpPr>
            <p:cNvPr id="415763" name="Group 19"/>
            <p:cNvGrpSpPr>
              <a:grpSpLocks/>
            </p:cNvGrpSpPr>
            <p:nvPr/>
          </p:nvGrpSpPr>
          <p:grpSpPr bwMode="auto">
            <a:xfrm>
              <a:off x="4309" y="960"/>
              <a:ext cx="1067" cy="720"/>
              <a:chOff x="4309" y="912"/>
              <a:chExt cx="1067" cy="720"/>
            </a:xfrm>
          </p:grpSpPr>
          <p:sp>
            <p:nvSpPr>
              <p:cNvPr id="415764" name="Rectangle 20"/>
              <p:cNvSpPr>
                <a:spLocks noChangeArrowheads="1"/>
              </p:cNvSpPr>
              <p:nvPr/>
            </p:nvSpPr>
            <p:spPr bwMode="auto">
              <a:xfrm>
                <a:off x="4309" y="912"/>
                <a:ext cx="1067" cy="720"/>
              </a:xfrm>
              <a:prstGeom prst="rect">
                <a:avLst/>
              </a:prstGeom>
              <a:solidFill>
                <a:srgbClr val="EDC774"/>
              </a:solidFill>
              <a:ln w="28575">
                <a:solidFill>
                  <a:schemeClr val="tx1"/>
                </a:solidFill>
                <a:miter lim="800000"/>
                <a:headEnd/>
                <a:tailEnd/>
              </a:ln>
              <a:effectLst/>
            </p:spPr>
            <p:txBody>
              <a:bodyPr wrap="none"/>
              <a:lstStyle/>
              <a:p>
                <a:pPr>
                  <a:spcBef>
                    <a:spcPct val="0"/>
                  </a:spcBef>
                  <a:buClrTx/>
                  <a:buFontTx/>
                  <a:buNone/>
                </a:pPr>
                <a:r>
                  <a:rPr lang="en-US" sz="1500" b="0"/>
                  <a:t>Directory service</a:t>
                </a:r>
              </a:p>
            </p:txBody>
          </p:sp>
          <p:sp>
            <p:nvSpPr>
              <p:cNvPr id="415765" name="Oval 21"/>
              <p:cNvSpPr>
                <a:spLocks noChangeArrowheads="1"/>
              </p:cNvSpPr>
              <p:nvPr/>
            </p:nvSpPr>
            <p:spPr bwMode="auto">
              <a:xfrm>
                <a:off x="4752" y="1108"/>
                <a:ext cx="96" cy="110"/>
              </a:xfrm>
              <a:prstGeom prst="ellipse">
                <a:avLst/>
              </a:prstGeom>
              <a:solidFill>
                <a:srgbClr val="CCFFFF"/>
              </a:solidFill>
              <a:ln w="19050">
                <a:solidFill>
                  <a:schemeClr val="tx1"/>
                </a:solidFill>
                <a:round/>
                <a:headEnd/>
                <a:tailEnd/>
              </a:ln>
              <a:effectLst/>
            </p:spPr>
            <p:txBody>
              <a:bodyPr wrap="none" anchor="ctr"/>
              <a:lstStyle/>
              <a:p>
                <a:endParaRPr lang="en-US"/>
              </a:p>
            </p:txBody>
          </p:sp>
          <p:sp>
            <p:nvSpPr>
              <p:cNvPr id="415766" name="Oval 22"/>
              <p:cNvSpPr>
                <a:spLocks noChangeArrowheads="1"/>
              </p:cNvSpPr>
              <p:nvPr/>
            </p:nvSpPr>
            <p:spPr bwMode="auto">
              <a:xfrm>
                <a:off x="4932" y="1300"/>
                <a:ext cx="96" cy="110"/>
              </a:xfrm>
              <a:prstGeom prst="ellipse">
                <a:avLst/>
              </a:prstGeom>
              <a:solidFill>
                <a:srgbClr val="CCFFFF"/>
              </a:solidFill>
              <a:ln w="19050">
                <a:solidFill>
                  <a:schemeClr val="tx1"/>
                </a:solidFill>
                <a:round/>
                <a:headEnd/>
                <a:tailEnd/>
              </a:ln>
              <a:effectLst/>
            </p:spPr>
            <p:txBody>
              <a:bodyPr wrap="none" anchor="ctr"/>
              <a:lstStyle/>
              <a:p>
                <a:endParaRPr lang="en-US"/>
              </a:p>
            </p:txBody>
          </p:sp>
          <p:sp>
            <p:nvSpPr>
              <p:cNvPr id="415767" name="Oval 23"/>
              <p:cNvSpPr>
                <a:spLocks noChangeArrowheads="1"/>
              </p:cNvSpPr>
              <p:nvPr/>
            </p:nvSpPr>
            <p:spPr bwMode="auto">
              <a:xfrm>
                <a:off x="4932" y="1492"/>
                <a:ext cx="96" cy="110"/>
              </a:xfrm>
              <a:prstGeom prst="ellipse">
                <a:avLst/>
              </a:prstGeom>
              <a:solidFill>
                <a:srgbClr val="CCFFFF"/>
              </a:solidFill>
              <a:ln w="19050">
                <a:solidFill>
                  <a:schemeClr val="tx1"/>
                </a:solidFill>
                <a:round/>
                <a:headEnd/>
                <a:tailEnd/>
              </a:ln>
              <a:effectLst/>
            </p:spPr>
            <p:txBody>
              <a:bodyPr wrap="none" anchor="ctr"/>
              <a:lstStyle/>
              <a:p>
                <a:endParaRPr lang="en-US"/>
              </a:p>
            </p:txBody>
          </p:sp>
          <p:cxnSp>
            <p:nvCxnSpPr>
              <p:cNvPr id="415768" name="AutoShape 24"/>
              <p:cNvCxnSpPr>
                <a:cxnSpLocks noChangeShapeType="1"/>
                <a:stCxn id="415765" idx="4"/>
                <a:endCxn id="415766" idx="2"/>
              </p:cNvCxnSpPr>
              <p:nvPr/>
            </p:nvCxnSpPr>
            <p:spPr bwMode="auto">
              <a:xfrm rot="16200000" flipH="1">
                <a:off x="4797" y="1227"/>
                <a:ext cx="131" cy="126"/>
              </a:xfrm>
              <a:prstGeom prst="bentConnector2">
                <a:avLst/>
              </a:prstGeom>
              <a:noFill/>
              <a:ln w="28575">
                <a:solidFill>
                  <a:schemeClr val="tx1"/>
                </a:solidFill>
                <a:miter lim="800000"/>
                <a:headEnd/>
                <a:tailEnd/>
              </a:ln>
              <a:effectLst/>
            </p:spPr>
          </p:cxnSp>
          <p:cxnSp>
            <p:nvCxnSpPr>
              <p:cNvPr id="415769" name="AutoShape 25"/>
              <p:cNvCxnSpPr>
                <a:cxnSpLocks noChangeShapeType="1"/>
                <a:stCxn id="415765" idx="4"/>
                <a:endCxn id="415767" idx="2"/>
              </p:cNvCxnSpPr>
              <p:nvPr/>
            </p:nvCxnSpPr>
            <p:spPr bwMode="auto">
              <a:xfrm rot="16200000" flipH="1">
                <a:off x="4701" y="1323"/>
                <a:ext cx="323" cy="126"/>
              </a:xfrm>
              <a:prstGeom prst="bentConnector2">
                <a:avLst/>
              </a:prstGeom>
              <a:noFill/>
              <a:ln w="28575">
                <a:solidFill>
                  <a:schemeClr val="tx1"/>
                </a:solidFill>
                <a:miter lim="800000"/>
                <a:headEnd/>
                <a:tailEnd/>
              </a:ln>
              <a:effectLst/>
            </p:spPr>
          </p:cxnSp>
        </p:grpSp>
        <p:sp>
          <p:nvSpPr>
            <p:cNvPr id="415770" name="Oval 26"/>
            <p:cNvSpPr>
              <a:spLocks noChangeArrowheads="1"/>
            </p:cNvSpPr>
            <p:nvPr/>
          </p:nvSpPr>
          <p:spPr bwMode="auto">
            <a:xfrm>
              <a:off x="4350" y="3346"/>
              <a:ext cx="96" cy="110"/>
            </a:xfrm>
            <a:prstGeom prst="ellipse">
              <a:avLst/>
            </a:prstGeom>
            <a:solidFill>
              <a:srgbClr val="CCFFFF"/>
            </a:solidFill>
            <a:ln w="19050">
              <a:solidFill>
                <a:schemeClr val="tx1"/>
              </a:solidFill>
              <a:round/>
              <a:headEnd/>
              <a:tailEnd/>
            </a:ln>
            <a:effectLst/>
          </p:spPr>
          <p:txBody>
            <a:bodyPr wrap="none" anchor="ctr"/>
            <a:lstStyle/>
            <a:p>
              <a:endParaRPr lang="en-US"/>
            </a:p>
          </p:txBody>
        </p:sp>
        <p:sp>
          <p:nvSpPr>
            <p:cNvPr id="415771" name="Oval 27"/>
            <p:cNvSpPr>
              <a:spLocks noChangeArrowheads="1"/>
            </p:cNvSpPr>
            <p:nvPr/>
          </p:nvSpPr>
          <p:spPr bwMode="auto">
            <a:xfrm>
              <a:off x="4536" y="3346"/>
              <a:ext cx="96" cy="110"/>
            </a:xfrm>
            <a:prstGeom prst="ellipse">
              <a:avLst/>
            </a:prstGeom>
            <a:solidFill>
              <a:srgbClr val="CCFFFF"/>
            </a:solidFill>
            <a:ln w="19050">
              <a:solidFill>
                <a:schemeClr val="tx1"/>
              </a:solidFill>
              <a:round/>
              <a:headEnd/>
              <a:tailEnd/>
            </a:ln>
            <a:effectLst/>
          </p:spPr>
          <p:txBody>
            <a:bodyPr wrap="none" anchor="ctr"/>
            <a:lstStyle/>
            <a:p>
              <a:endParaRPr lang="en-US"/>
            </a:p>
          </p:txBody>
        </p:sp>
        <p:sp>
          <p:nvSpPr>
            <p:cNvPr id="415772" name="Oval 28"/>
            <p:cNvSpPr>
              <a:spLocks noChangeArrowheads="1"/>
            </p:cNvSpPr>
            <p:nvPr/>
          </p:nvSpPr>
          <p:spPr bwMode="auto">
            <a:xfrm>
              <a:off x="4716" y="3346"/>
              <a:ext cx="96" cy="110"/>
            </a:xfrm>
            <a:prstGeom prst="ellipse">
              <a:avLst/>
            </a:prstGeom>
            <a:solidFill>
              <a:srgbClr val="CCFFFF"/>
            </a:solidFill>
            <a:ln w="19050">
              <a:solidFill>
                <a:schemeClr val="tx1"/>
              </a:solidFill>
              <a:round/>
              <a:headEnd/>
              <a:tailEnd/>
            </a:ln>
            <a:effectLst/>
          </p:spPr>
          <p:txBody>
            <a:bodyPr wrap="none" anchor="ctr"/>
            <a:lstStyle/>
            <a:p>
              <a:endParaRPr lang="en-US"/>
            </a:p>
          </p:txBody>
        </p:sp>
        <p:sp>
          <p:nvSpPr>
            <p:cNvPr id="415773" name="Oval 29"/>
            <p:cNvSpPr>
              <a:spLocks noChangeArrowheads="1"/>
            </p:cNvSpPr>
            <p:nvPr/>
          </p:nvSpPr>
          <p:spPr bwMode="auto">
            <a:xfrm>
              <a:off x="4896" y="3346"/>
              <a:ext cx="96" cy="110"/>
            </a:xfrm>
            <a:prstGeom prst="ellipse">
              <a:avLst/>
            </a:prstGeom>
            <a:solidFill>
              <a:srgbClr val="CCFFFF"/>
            </a:solidFill>
            <a:ln w="19050">
              <a:solidFill>
                <a:schemeClr val="tx1"/>
              </a:solidFill>
              <a:round/>
              <a:headEnd/>
              <a:tailEnd/>
            </a:ln>
            <a:effectLst/>
          </p:spPr>
          <p:txBody>
            <a:bodyPr wrap="none" anchor="ctr"/>
            <a:lstStyle/>
            <a:p>
              <a:endParaRPr lang="en-US"/>
            </a:p>
          </p:txBody>
        </p:sp>
        <p:sp>
          <p:nvSpPr>
            <p:cNvPr id="415774" name="Oval 30"/>
            <p:cNvSpPr>
              <a:spLocks noChangeArrowheads="1"/>
            </p:cNvSpPr>
            <p:nvPr/>
          </p:nvSpPr>
          <p:spPr bwMode="auto">
            <a:xfrm>
              <a:off x="5070" y="3346"/>
              <a:ext cx="96" cy="110"/>
            </a:xfrm>
            <a:prstGeom prst="ellipse">
              <a:avLst/>
            </a:prstGeom>
            <a:solidFill>
              <a:srgbClr val="CCFFFF"/>
            </a:solidFill>
            <a:ln w="19050">
              <a:solidFill>
                <a:schemeClr val="tx1"/>
              </a:solidFill>
              <a:round/>
              <a:headEnd/>
              <a:tailEnd/>
            </a:ln>
            <a:effectLst/>
          </p:spPr>
          <p:txBody>
            <a:bodyPr wrap="none" anchor="ctr"/>
            <a:lstStyle/>
            <a:p>
              <a:endParaRPr lang="en-US"/>
            </a:p>
          </p:txBody>
        </p:sp>
        <p:sp>
          <p:nvSpPr>
            <p:cNvPr id="415775" name="Oval 31"/>
            <p:cNvSpPr>
              <a:spLocks noChangeArrowheads="1"/>
            </p:cNvSpPr>
            <p:nvPr/>
          </p:nvSpPr>
          <p:spPr bwMode="auto">
            <a:xfrm>
              <a:off x="5238" y="3346"/>
              <a:ext cx="96" cy="110"/>
            </a:xfrm>
            <a:prstGeom prst="ellipse">
              <a:avLst/>
            </a:prstGeom>
            <a:solidFill>
              <a:srgbClr val="CCFFFF"/>
            </a:solidFill>
            <a:ln w="19050">
              <a:solidFill>
                <a:schemeClr val="tx1"/>
              </a:solidFill>
              <a:round/>
              <a:headEnd/>
              <a:tailEnd/>
            </a:ln>
            <a:effectLst/>
          </p:spPr>
          <p:txBody>
            <a:bodyPr wrap="none" anchor="ctr"/>
            <a:lstStyle/>
            <a:p>
              <a:endParaRPr lang="en-US"/>
            </a:p>
          </p:txBody>
        </p:sp>
        <p:sp>
          <p:nvSpPr>
            <p:cNvPr id="415776" name="Oval 32"/>
            <p:cNvSpPr>
              <a:spLocks noChangeArrowheads="1"/>
            </p:cNvSpPr>
            <p:nvPr/>
          </p:nvSpPr>
          <p:spPr bwMode="auto">
            <a:xfrm>
              <a:off x="4320" y="2383"/>
              <a:ext cx="1056" cy="257"/>
            </a:xfrm>
            <a:prstGeom prst="ellipse">
              <a:avLst/>
            </a:prstGeom>
            <a:solidFill>
              <a:srgbClr val="EDC774"/>
            </a:solidFill>
            <a:ln w="28575">
              <a:solidFill>
                <a:schemeClr val="tx1"/>
              </a:solidFill>
              <a:round/>
              <a:headEnd/>
              <a:tailEnd/>
            </a:ln>
            <a:effectLst/>
          </p:spPr>
          <p:txBody>
            <a:bodyPr wrap="none" anchor="ctr"/>
            <a:lstStyle/>
            <a:p>
              <a:pPr>
                <a:spcBef>
                  <a:spcPct val="0"/>
                </a:spcBef>
                <a:buClrTx/>
                <a:buFontTx/>
                <a:buNone/>
              </a:pPr>
              <a:r>
                <a:rPr lang="en-US" sz="2000"/>
                <a:t>CORBA</a:t>
              </a:r>
            </a:p>
          </p:txBody>
        </p:sp>
        <p:sp>
          <p:nvSpPr>
            <p:cNvPr id="415777" name="Rectangle 33"/>
            <p:cNvSpPr>
              <a:spLocks noChangeArrowheads="1"/>
            </p:cNvSpPr>
            <p:nvPr/>
          </p:nvSpPr>
          <p:spPr bwMode="auto">
            <a:xfrm>
              <a:off x="4309" y="2756"/>
              <a:ext cx="1067" cy="220"/>
            </a:xfrm>
            <a:prstGeom prst="rect">
              <a:avLst/>
            </a:prstGeom>
            <a:solidFill>
              <a:srgbClr val="EDC774"/>
            </a:solidFill>
            <a:ln w="28575">
              <a:solidFill>
                <a:schemeClr val="tx1"/>
              </a:solidFill>
              <a:miter lim="800000"/>
              <a:headEnd/>
              <a:tailEnd/>
            </a:ln>
            <a:effectLst/>
          </p:spPr>
          <p:txBody>
            <a:bodyPr wrap="none"/>
            <a:lstStyle/>
            <a:p>
              <a:pPr>
                <a:spcBef>
                  <a:spcPct val="0"/>
                </a:spcBef>
                <a:buClrTx/>
                <a:buFontTx/>
                <a:buNone/>
              </a:pPr>
              <a:r>
                <a:rPr lang="en-US" sz="1600" b="0"/>
                <a:t>Java app</a:t>
              </a:r>
            </a:p>
          </p:txBody>
        </p:sp>
        <p:sp>
          <p:nvSpPr>
            <p:cNvPr id="415778" name="Rectangle 34"/>
            <p:cNvSpPr>
              <a:spLocks noChangeArrowheads="1"/>
            </p:cNvSpPr>
            <p:nvPr/>
          </p:nvSpPr>
          <p:spPr bwMode="auto">
            <a:xfrm>
              <a:off x="4309" y="3620"/>
              <a:ext cx="1067" cy="220"/>
            </a:xfrm>
            <a:prstGeom prst="rect">
              <a:avLst/>
            </a:prstGeom>
            <a:solidFill>
              <a:srgbClr val="EDC774"/>
            </a:solidFill>
            <a:ln w="28575">
              <a:solidFill>
                <a:schemeClr val="tx1"/>
              </a:solidFill>
              <a:miter lim="800000"/>
              <a:headEnd/>
              <a:tailEnd/>
            </a:ln>
            <a:effectLst/>
          </p:spPr>
          <p:txBody>
            <a:bodyPr wrap="none"/>
            <a:lstStyle/>
            <a:p>
              <a:pPr>
                <a:spcBef>
                  <a:spcPct val="0"/>
                </a:spcBef>
                <a:buClrTx/>
                <a:buFontTx/>
                <a:buNone/>
              </a:pPr>
              <a:r>
                <a:rPr lang="en-US" sz="1600" b="0"/>
                <a:t>Web service</a:t>
              </a:r>
            </a:p>
          </p:txBody>
        </p:sp>
        <p:sp>
          <p:nvSpPr>
            <p:cNvPr id="415779" name="Rectangle 35"/>
            <p:cNvSpPr>
              <a:spLocks noChangeArrowheads="1"/>
            </p:cNvSpPr>
            <p:nvPr/>
          </p:nvSpPr>
          <p:spPr bwMode="auto">
            <a:xfrm>
              <a:off x="2736" y="1632"/>
              <a:ext cx="1104" cy="1104"/>
            </a:xfrm>
            <a:prstGeom prst="rect">
              <a:avLst/>
            </a:prstGeom>
            <a:solidFill>
              <a:schemeClr val="accent1"/>
            </a:solidFill>
            <a:ln w="28575">
              <a:solidFill>
                <a:schemeClr val="tx1"/>
              </a:solidFill>
              <a:prstDash val="sysDot"/>
              <a:miter lim="800000"/>
              <a:headEnd/>
              <a:tailEnd/>
            </a:ln>
            <a:effectLst/>
          </p:spPr>
          <p:txBody>
            <a:bodyPr wrap="none"/>
            <a:lstStyle/>
            <a:p>
              <a:pPr>
                <a:spcBef>
                  <a:spcPct val="0"/>
                </a:spcBef>
                <a:buClrTx/>
                <a:buFontTx/>
                <a:buNone/>
              </a:pPr>
              <a:r>
                <a:rPr lang="en-US" sz="1600"/>
                <a:t>EJB Container</a:t>
              </a:r>
            </a:p>
          </p:txBody>
        </p:sp>
        <p:sp>
          <p:nvSpPr>
            <p:cNvPr id="415780" name="Rectangle 36"/>
            <p:cNvSpPr>
              <a:spLocks noChangeArrowheads="1"/>
            </p:cNvSpPr>
            <p:nvPr/>
          </p:nvSpPr>
          <p:spPr bwMode="auto">
            <a:xfrm>
              <a:off x="2736" y="1698"/>
              <a:ext cx="245" cy="294"/>
            </a:xfrm>
            <a:prstGeom prst="rect">
              <a:avLst/>
            </a:prstGeom>
            <a:noFill/>
            <a:ln w="12700">
              <a:noFill/>
              <a:miter lim="800000"/>
              <a:headEnd/>
              <a:tailEnd/>
            </a:ln>
            <a:effectLst/>
          </p:spPr>
          <p:txBody>
            <a:bodyPr wrap="none"/>
            <a:lstStyle/>
            <a:p>
              <a:endParaRPr lang="en-US"/>
            </a:p>
          </p:txBody>
        </p:sp>
        <p:sp>
          <p:nvSpPr>
            <p:cNvPr id="415781" name="Rectangle 37"/>
            <p:cNvSpPr>
              <a:spLocks noChangeArrowheads="1"/>
            </p:cNvSpPr>
            <p:nvPr/>
          </p:nvSpPr>
          <p:spPr bwMode="auto">
            <a:xfrm>
              <a:off x="3104" y="1698"/>
              <a:ext cx="245" cy="294"/>
            </a:xfrm>
            <a:prstGeom prst="rect">
              <a:avLst/>
            </a:prstGeom>
            <a:noFill/>
            <a:ln w="12700">
              <a:noFill/>
              <a:miter lim="800000"/>
              <a:headEnd/>
              <a:tailEnd/>
            </a:ln>
            <a:effectLst/>
          </p:spPr>
          <p:txBody>
            <a:bodyPr wrap="none"/>
            <a:lstStyle/>
            <a:p>
              <a:endParaRPr lang="en-US"/>
            </a:p>
          </p:txBody>
        </p:sp>
        <p:sp>
          <p:nvSpPr>
            <p:cNvPr id="415782" name="Rectangle 38"/>
            <p:cNvSpPr>
              <a:spLocks noChangeArrowheads="1"/>
            </p:cNvSpPr>
            <p:nvPr/>
          </p:nvSpPr>
          <p:spPr bwMode="auto">
            <a:xfrm>
              <a:off x="3472" y="1698"/>
              <a:ext cx="245" cy="294"/>
            </a:xfrm>
            <a:prstGeom prst="rect">
              <a:avLst/>
            </a:prstGeom>
            <a:noFill/>
            <a:ln w="12700">
              <a:noFill/>
              <a:miter lim="800000"/>
              <a:headEnd/>
              <a:tailEnd/>
            </a:ln>
            <a:effectLst/>
          </p:spPr>
          <p:txBody>
            <a:bodyPr wrap="none"/>
            <a:lstStyle/>
            <a:p>
              <a:endParaRPr lang="en-US"/>
            </a:p>
          </p:txBody>
        </p:sp>
        <p:sp>
          <p:nvSpPr>
            <p:cNvPr id="415783" name="Rectangle 39"/>
            <p:cNvSpPr>
              <a:spLocks noChangeArrowheads="1"/>
            </p:cNvSpPr>
            <p:nvPr/>
          </p:nvSpPr>
          <p:spPr bwMode="auto">
            <a:xfrm>
              <a:off x="2736" y="1674"/>
              <a:ext cx="245" cy="294"/>
            </a:xfrm>
            <a:prstGeom prst="rect">
              <a:avLst/>
            </a:prstGeom>
            <a:noFill/>
            <a:ln w="12700">
              <a:noFill/>
              <a:miter lim="800000"/>
              <a:headEnd/>
              <a:tailEnd/>
            </a:ln>
            <a:effectLst/>
          </p:spPr>
          <p:txBody>
            <a:bodyPr wrap="none"/>
            <a:lstStyle/>
            <a:p>
              <a:endParaRPr lang="en-US"/>
            </a:p>
          </p:txBody>
        </p:sp>
        <p:sp>
          <p:nvSpPr>
            <p:cNvPr id="415784" name="Rectangle 40"/>
            <p:cNvSpPr>
              <a:spLocks noChangeArrowheads="1"/>
            </p:cNvSpPr>
            <p:nvPr/>
          </p:nvSpPr>
          <p:spPr bwMode="auto">
            <a:xfrm>
              <a:off x="3104" y="1879"/>
              <a:ext cx="245" cy="881"/>
            </a:xfrm>
            <a:prstGeom prst="rect">
              <a:avLst/>
            </a:prstGeom>
            <a:noFill/>
            <a:ln w="12700">
              <a:noFill/>
              <a:miter lim="800000"/>
              <a:headEnd/>
              <a:tailEnd/>
            </a:ln>
            <a:effectLst/>
          </p:spPr>
          <p:txBody>
            <a:bodyPr wrap="none"/>
            <a:lstStyle/>
            <a:p>
              <a:endParaRPr lang="en-US"/>
            </a:p>
          </p:txBody>
        </p:sp>
        <p:sp>
          <p:nvSpPr>
            <p:cNvPr id="415785" name="Rectangle 41"/>
            <p:cNvSpPr>
              <a:spLocks noChangeArrowheads="1"/>
            </p:cNvSpPr>
            <p:nvPr/>
          </p:nvSpPr>
          <p:spPr bwMode="auto">
            <a:xfrm>
              <a:off x="3472" y="1698"/>
              <a:ext cx="245" cy="294"/>
            </a:xfrm>
            <a:prstGeom prst="rect">
              <a:avLst/>
            </a:prstGeom>
            <a:noFill/>
            <a:ln w="12700">
              <a:noFill/>
              <a:miter lim="800000"/>
              <a:headEnd/>
              <a:tailEnd/>
            </a:ln>
            <a:effectLst/>
          </p:spPr>
          <p:txBody>
            <a:bodyPr wrap="none"/>
            <a:lstStyle/>
            <a:p>
              <a:endParaRPr lang="en-US"/>
            </a:p>
          </p:txBody>
        </p:sp>
        <p:sp>
          <p:nvSpPr>
            <p:cNvPr id="415786" name="Rectangle 42"/>
            <p:cNvSpPr>
              <a:spLocks noChangeArrowheads="1"/>
            </p:cNvSpPr>
            <p:nvPr/>
          </p:nvSpPr>
          <p:spPr bwMode="auto">
            <a:xfrm>
              <a:off x="2736" y="2466"/>
              <a:ext cx="245" cy="294"/>
            </a:xfrm>
            <a:prstGeom prst="rect">
              <a:avLst/>
            </a:prstGeom>
            <a:noFill/>
            <a:ln w="12700">
              <a:noFill/>
              <a:miter lim="800000"/>
              <a:headEnd/>
              <a:tailEnd/>
            </a:ln>
            <a:effectLst/>
          </p:spPr>
          <p:txBody>
            <a:bodyPr wrap="none"/>
            <a:lstStyle/>
            <a:p>
              <a:endParaRPr lang="en-US"/>
            </a:p>
          </p:txBody>
        </p:sp>
        <p:sp>
          <p:nvSpPr>
            <p:cNvPr id="415787" name="Rectangle 43"/>
            <p:cNvSpPr>
              <a:spLocks noChangeArrowheads="1"/>
            </p:cNvSpPr>
            <p:nvPr/>
          </p:nvSpPr>
          <p:spPr bwMode="auto">
            <a:xfrm>
              <a:off x="2736" y="2082"/>
              <a:ext cx="736" cy="294"/>
            </a:xfrm>
            <a:prstGeom prst="rect">
              <a:avLst/>
            </a:prstGeom>
            <a:noFill/>
            <a:ln w="12700">
              <a:noFill/>
              <a:miter lim="800000"/>
              <a:headEnd/>
              <a:tailEnd/>
            </a:ln>
            <a:effectLst/>
          </p:spPr>
          <p:txBody>
            <a:bodyPr wrap="none"/>
            <a:lstStyle/>
            <a:p>
              <a:endParaRPr lang="en-US"/>
            </a:p>
          </p:txBody>
        </p:sp>
        <p:sp>
          <p:nvSpPr>
            <p:cNvPr id="415788" name="Rectangle 44"/>
            <p:cNvSpPr>
              <a:spLocks noChangeArrowheads="1"/>
            </p:cNvSpPr>
            <p:nvPr/>
          </p:nvSpPr>
          <p:spPr bwMode="auto">
            <a:xfrm>
              <a:off x="3472" y="2466"/>
              <a:ext cx="245" cy="294"/>
            </a:xfrm>
            <a:prstGeom prst="rect">
              <a:avLst/>
            </a:prstGeom>
            <a:noFill/>
            <a:ln w="12700">
              <a:noFill/>
              <a:miter lim="800000"/>
              <a:headEnd/>
              <a:tailEnd/>
            </a:ln>
            <a:effectLst/>
          </p:spPr>
          <p:txBody>
            <a:bodyPr wrap="none"/>
            <a:lstStyle/>
            <a:p>
              <a:endParaRPr lang="en-US"/>
            </a:p>
          </p:txBody>
        </p:sp>
        <p:sp>
          <p:nvSpPr>
            <p:cNvPr id="415789" name="Rectangle 45"/>
            <p:cNvSpPr>
              <a:spLocks noChangeArrowheads="1"/>
            </p:cNvSpPr>
            <p:nvPr/>
          </p:nvSpPr>
          <p:spPr bwMode="auto">
            <a:xfrm>
              <a:off x="2832" y="1914"/>
              <a:ext cx="912" cy="294"/>
            </a:xfrm>
            <a:prstGeom prst="rect">
              <a:avLst/>
            </a:prstGeom>
            <a:solidFill>
              <a:srgbClr val="CCFFFF"/>
            </a:solidFill>
            <a:ln w="28575">
              <a:solidFill>
                <a:schemeClr val="tx1"/>
              </a:solidFill>
              <a:miter lim="800000"/>
              <a:headEnd/>
              <a:tailEnd/>
            </a:ln>
            <a:effectLst/>
          </p:spPr>
          <p:txBody>
            <a:bodyPr wrap="none"/>
            <a:lstStyle/>
            <a:p>
              <a:pPr>
                <a:spcBef>
                  <a:spcPct val="0"/>
                </a:spcBef>
                <a:buClrTx/>
                <a:buFontTx/>
                <a:buNone/>
              </a:pPr>
              <a:endParaRPr lang="en-US" b="0"/>
            </a:p>
          </p:txBody>
        </p:sp>
        <p:sp>
          <p:nvSpPr>
            <p:cNvPr id="415791" name="Rectangle 47"/>
            <p:cNvSpPr>
              <a:spLocks noChangeArrowheads="1"/>
            </p:cNvSpPr>
            <p:nvPr/>
          </p:nvSpPr>
          <p:spPr bwMode="auto">
            <a:xfrm>
              <a:off x="386" y="1943"/>
              <a:ext cx="812" cy="286"/>
            </a:xfrm>
            <a:prstGeom prst="rect">
              <a:avLst/>
            </a:prstGeom>
            <a:solidFill>
              <a:srgbClr val="CCFFFF"/>
            </a:solidFill>
            <a:ln w="28575">
              <a:solidFill>
                <a:schemeClr val="tx1"/>
              </a:solidFill>
              <a:miter lim="800000"/>
              <a:headEnd/>
              <a:tailEnd/>
            </a:ln>
            <a:effectLst/>
          </p:spPr>
          <p:txBody>
            <a:bodyPr wrap="none"/>
            <a:lstStyle/>
            <a:p>
              <a:pPr>
                <a:spcBef>
                  <a:spcPct val="0"/>
                </a:spcBef>
                <a:buClrTx/>
                <a:buFontTx/>
                <a:buNone/>
              </a:pPr>
              <a:r>
                <a:rPr lang="en-US" sz="1600" b="0"/>
                <a:t>Applet</a:t>
              </a:r>
            </a:p>
          </p:txBody>
        </p:sp>
        <p:sp>
          <p:nvSpPr>
            <p:cNvPr id="415792" name="Text Box 48"/>
            <p:cNvSpPr txBox="1">
              <a:spLocks noChangeArrowheads="1"/>
            </p:cNvSpPr>
            <p:nvPr/>
          </p:nvSpPr>
          <p:spPr bwMode="auto">
            <a:xfrm>
              <a:off x="1788" y="1941"/>
              <a:ext cx="414" cy="212"/>
            </a:xfrm>
            <a:prstGeom prst="rect">
              <a:avLst/>
            </a:prstGeom>
            <a:noFill/>
            <a:ln w="28575">
              <a:noFill/>
              <a:miter lim="800000"/>
              <a:headEnd type="none" w="sm" len="sm"/>
              <a:tailEnd type="none" w="sm" len="sm"/>
            </a:ln>
            <a:effectLst/>
          </p:spPr>
          <p:txBody>
            <a:bodyPr wrap="none">
              <a:spAutoFit/>
            </a:bodyPr>
            <a:lstStyle/>
            <a:p>
              <a:pPr defTabSz="228600"/>
              <a:r>
                <a:rPr lang="en-US" sz="1600" b="0"/>
                <a:t>JSPs</a:t>
              </a:r>
            </a:p>
          </p:txBody>
        </p:sp>
        <p:sp>
          <p:nvSpPr>
            <p:cNvPr id="415793" name="Text Box 49"/>
            <p:cNvSpPr txBox="1">
              <a:spLocks noChangeArrowheads="1"/>
            </p:cNvSpPr>
            <p:nvPr/>
          </p:nvSpPr>
          <p:spPr bwMode="auto">
            <a:xfrm>
              <a:off x="1708" y="1623"/>
              <a:ext cx="578" cy="212"/>
            </a:xfrm>
            <a:prstGeom prst="rect">
              <a:avLst/>
            </a:prstGeom>
            <a:noFill/>
            <a:ln w="28575">
              <a:noFill/>
              <a:miter lim="800000"/>
              <a:headEnd type="none" w="sm" len="sm"/>
              <a:tailEnd type="none" w="sm" len="sm"/>
            </a:ln>
            <a:effectLst/>
          </p:spPr>
          <p:txBody>
            <a:bodyPr wrap="none">
              <a:spAutoFit/>
            </a:bodyPr>
            <a:lstStyle/>
            <a:p>
              <a:pPr defTabSz="228600"/>
              <a:r>
                <a:rPr lang="en-US" sz="1600" b="0"/>
                <a:t>Servlets</a:t>
              </a:r>
            </a:p>
          </p:txBody>
        </p:sp>
        <p:sp>
          <p:nvSpPr>
            <p:cNvPr id="415794" name="Text Box 50"/>
            <p:cNvSpPr txBox="1">
              <a:spLocks noChangeArrowheads="1"/>
            </p:cNvSpPr>
            <p:nvPr/>
          </p:nvSpPr>
          <p:spPr bwMode="auto">
            <a:xfrm>
              <a:off x="2841" y="1950"/>
              <a:ext cx="904" cy="212"/>
            </a:xfrm>
            <a:prstGeom prst="rect">
              <a:avLst/>
            </a:prstGeom>
            <a:noFill/>
            <a:ln w="28575">
              <a:noFill/>
              <a:miter lim="800000"/>
              <a:headEnd type="none" w="sm" len="sm"/>
              <a:tailEnd type="none" w="sm" len="sm"/>
            </a:ln>
            <a:effectLst/>
          </p:spPr>
          <p:txBody>
            <a:bodyPr wrap="none">
              <a:spAutoFit/>
            </a:bodyPr>
            <a:lstStyle/>
            <a:p>
              <a:pPr defTabSz="228600"/>
              <a:r>
                <a:rPr lang="en-US" sz="1600" b="0"/>
                <a:t>Session EJBs</a:t>
              </a:r>
            </a:p>
          </p:txBody>
        </p:sp>
        <p:sp>
          <p:nvSpPr>
            <p:cNvPr id="415795" name="Rectangle 51"/>
            <p:cNvSpPr>
              <a:spLocks noChangeArrowheads="1"/>
            </p:cNvSpPr>
            <p:nvPr/>
          </p:nvSpPr>
          <p:spPr bwMode="auto">
            <a:xfrm>
              <a:off x="2832" y="2346"/>
              <a:ext cx="912" cy="294"/>
            </a:xfrm>
            <a:prstGeom prst="rect">
              <a:avLst/>
            </a:prstGeom>
            <a:solidFill>
              <a:srgbClr val="CCFFFF"/>
            </a:solidFill>
            <a:ln w="28575">
              <a:solidFill>
                <a:schemeClr val="tx1"/>
              </a:solidFill>
              <a:miter lim="800000"/>
              <a:headEnd/>
              <a:tailEnd/>
            </a:ln>
            <a:effectLst/>
          </p:spPr>
          <p:txBody>
            <a:bodyPr wrap="none"/>
            <a:lstStyle/>
            <a:p>
              <a:pPr>
                <a:spcBef>
                  <a:spcPct val="0"/>
                </a:spcBef>
                <a:buClrTx/>
                <a:buFontTx/>
                <a:buNone/>
              </a:pPr>
              <a:endParaRPr lang="en-US" b="0"/>
            </a:p>
          </p:txBody>
        </p:sp>
        <p:sp>
          <p:nvSpPr>
            <p:cNvPr id="415796" name="Text Box 52"/>
            <p:cNvSpPr txBox="1">
              <a:spLocks noChangeArrowheads="1"/>
            </p:cNvSpPr>
            <p:nvPr/>
          </p:nvSpPr>
          <p:spPr bwMode="auto">
            <a:xfrm>
              <a:off x="2909" y="2380"/>
              <a:ext cx="770" cy="212"/>
            </a:xfrm>
            <a:prstGeom prst="rect">
              <a:avLst/>
            </a:prstGeom>
            <a:noFill/>
            <a:ln w="28575">
              <a:noFill/>
              <a:miter lim="800000"/>
              <a:headEnd type="none" w="sm" len="sm"/>
              <a:tailEnd type="none" w="sm" len="sm"/>
            </a:ln>
            <a:effectLst/>
          </p:spPr>
          <p:txBody>
            <a:bodyPr wrap="none">
              <a:spAutoFit/>
            </a:bodyPr>
            <a:lstStyle/>
            <a:p>
              <a:pPr defTabSz="228600"/>
              <a:r>
                <a:rPr lang="en-US" sz="1600" b="0"/>
                <a:t>Entity EJBs</a:t>
              </a:r>
            </a:p>
          </p:txBody>
        </p:sp>
        <p:sp>
          <p:nvSpPr>
            <p:cNvPr id="415797" name="Line 53"/>
            <p:cNvSpPr>
              <a:spLocks noChangeShapeType="1"/>
            </p:cNvSpPr>
            <p:nvPr/>
          </p:nvSpPr>
          <p:spPr bwMode="auto">
            <a:xfrm>
              <a:off x="4176" y="996"/>
              <a:ext cx="0" cy="2880"/>
            </a:xfrm>
            <a:prstGeom prst="line">
              <a:avLst/>
            </a:prstGeom>
            <a:noFill/>
            <a:ln w="28575">
              <a:solidFill>
                <a:schemeClr val="tx1"/>
              </a:solidFill>
              <a:prstDash val="dash"/>
              <a:round/>
              <a:headEnd type="none" w="sm" len="sm"/>
              <a:tailEnd type="none" w="sm" len="sm"/>
            </a:ln>
            <a:effectLst/>
          </p:spPr>
          <p:txBody>
            <a:bodyPr/>
            <a:lstStyle/>
            <a:p>
              <a:endParaRPr lang="en-US"/>
            </a:p>
          </p:txBody>
        </p:sp>
        <p:sp>
          <p:nvSpPr>
            <p:cNvPr id="415798" name="Rectangle 54"/>
            <p:cNvSpPr>
              <a:spLocks noChangeArrowheads="1"/>
            </p:cNvSpPr>
            <p:nvPr/>
          </p:nvSpPr>
          <p:spPr bwMode="auto">
            <a:xfrm>
              <a:off x="1488" y="2976"/>
              <a:ext cx="2352" cy="768"/>
            </a:xfrm>
            <a:prstGeom prst="rect">
              <a:avLst/>
            </a:prstGeom>
            <a:solidFill>
              <a:srgbClr val="FFCC66"/>
            </a:solidFill>
            <a:ln w="28575">
              <a:solidFill>
                <a:schemeClr val="tx1"/>
              </a:solidFill>
              <a:miter lim="800000"/>
              <a:headEnd type="none" w="sm" len="sm"/>
              <a:tailEnd type="none" w="sm" len="sm"/>
            </a:ln>
            <a:effectLst/>
          </p:spPr>
          <p:txBody>
            <a:bodyPr wrap="none" anchor="ctr"/>
            <a:lstStyle/>
            <a:p>
              <a:endParaRPr lang="en-US"/>
            </a:p>
          </p:txBody>
        </p:sp>
        <p:sp>
          <p:nvSpPr>
            <p:cNvPr id="415799" name="Line 55"/>
            <p:cNvSpPr>
              <a:spLocks noChangeShapeType="1"/>
            </p:cNvSpPr>
            <p:nvPr/>
          </p:nvSpPr>
          <p:spPr bwMode="auto">
            <a:xfrm>
              <a:off x="2688" y="2976"/>
              <a:ext cx="0" cy="768"/>
            </a:xfrm>
            <a:prstGeom prst="line">
              <a:avLst/>
            </a:prstGeom>
            <a:noFill/>
            <a:ln w="28575">
              <a:solidFill>
                <a:schemeClr val="tx1"/>
              </a:solidFill>
              <a:round/>
              <a:headEnd type="none" w="sm" len="sm"/>
              <a:tailEnd type="none" w="sm" len="sm"/>
            </a:ln>
            <a:effectLst/>
          </p:spPr>
          <p:txBody>
            <a:bodyPr/>
            <a:lstStyle/>
            <a:p>
              <a:endParaRPr lang="en-US"/>
            </a:p>
          </p:txBody>
        </p:sp>
        <p:sp>
          <p:nvSpPr>
            <p:cNvPr id="415800" name="Line 56"/>
            <p:cNvSpPr>
              <a:spLocks noChangeShapeType="1"/>
            </p:cNvSpPr>
            <p:nvPr/>
          </p:nvSpPr>
          <p:spPr bwMode="auto">
            <a:xfrm>
              <a:off x="2388" y="2976"/>
              <a:ext cx="0" cy="768"/>
            </a:xfrm>
            <a:prstGeom prst="line">
              <a:avLst/>
            </a:prstGeom>
            <a:noFill/>
            <a:ln w="28575">
              <a:solidFill>
                <a:schemeClr val="tx1"/>
              </a:solidFill>
              <a:round/>
              <a:headEnd type="none" w="sm" len="sm"/>
              <a:tailEnd type="none" w="sm" len="sm"/>
            </a:ln>
            <a:effectLst/>
          </p:spPr>
          <p:txBody>
            <a:bodyPr/>
            <a:lstStyle/>
            <a:p>
              <a:endParaRPr lang="en-US"/>
            </a:p>
          </p:txBody>
        </p:sp>
        <p:sp>
          <p:nvSpPr>
            <p:cNvPr id="415801" name="Line 57"/>
            <p:cNvSpPr>
              <a:spLocks noChangeShapeType="1"/>
            </p:cNvSpPr>
            <p:nvPr/>
          </p:nvSpPr>
          <p:spPr bwMode="auto">
            <a:xfrm>
              <a:off x="2088" y="2976"/>
              <a:ext cx="0" cy="768"/>
            </a:xfrm>
            <a:prstGeom prst="line">
              <a:avLst/>
            </a:prstGeom>
            <a:noFill/>
            <a:ln w="28575">
              <a:solidFill>
                <a:schemeClr val="tx1"/>
              </a:solidFill>
              <a:round/>
              <a:headEnd type="none" w="sm" len="sm"/>
              <a:tailEnd type="none" w="sm" len="sm"/>
            </a:ln>
            <a:effectLst/>
          </p:spPr>
          <p:txBody>
            <a:bodyPr/>
            <a:lstStyle/>
            <a:p>
              <a:endParaRPr lang="en-US"/>
            </a:p>
          </p:txBody>
        </p:sp>
        <p:sp>
          <p:nvSpPr>
            <p:cNvPr id="415802" name="Line 58"/>
            <p:cNvSpPr>
              <a:spLocks noChangeShapeType="1"/>
            </p:cNvSpPr>
            <p:nvPr/>
          </p:nvSpPr>
          <p:spPr bwMode="auto">
            <a:xfrm>
              <a:off x="1788" y="2976"/>
              <a:ext cx="0" cy="768"/>
            </a:xfrm>
            <a:prstGeom prst="line">
              <a:avLst/>
            </a:prstGeom>
            <a:noFill/>
            <a:ln w="28575">
              <a:solidFill>
                <a:schemeClr val="tx1"/>
              </a:solidFill>
              <a:round/>
              <a:headEnd type="none" w="sm" len="sm"/>
              <a:tailEnd type="none" w="sm" len="sm"/>
            </a:ln>
            <a:effectLst/>
          </p:spPr>
          <p:txBody>
            <a:bodyPr/>
            <a:lstStyle/>
            <a:p>
              <a:endParaRPr lang="en-US"/>
            </a:p>
          </p:txBody>
        </p:sp>
        <p:sp>
          <p:nvSpPr>
            <p:cNvPr id="415803" name="Text Box 59"/>
            <p:cNvSpPr txBox="1">
              <a:spLocks noChangeArrowheads="1"/>
            </p:cNvSpPr>
            <p:nvPr/>
          </p:nvSpPr>
          <p:spPr bwMode="auto">
            <a:xfrm>
              <a:off x="1461" y="3240"/>
              <a:ext cx="334" cy="288"/>
            </a:xfrm>
            <a:prstGeom prst="rect">
              <a:avLst/>
            </a:prstGeom>
            <a:noFill/>
            <a:ln w="28575">
              <a:noFill/>
              <a:miter lim="800000"/>
              <a:headEnd type="none" w="sm" len="sm"/>
              <a:tailEnd type="none" w="sm" len="sm"/>
            </a:ln>
            <a:effectLst/>
          </p:spPr>
          <p:txBody>
            <a:bodyPr wrap="none">
              <a:spAutoFit/>
            </a:bodyPr>
            <a:lstStyle/>
            <a:p>
              <a:pPr defTabSz="228600"/>
              <a:r>
                <a:rPr lang="en-US" sz="1200"/>
                <a:t>JAX-</a:t>
              </a:r>
              <a:br>
                <a:rPr lang="en-US" sz="1200"/>
              </a:br>
              <a:r>
                <a:rPr lang="en-US" sz="1200"/>
                <a:t>WS</a:t>
              </a:r>
            </a:p>
          </p:txBody>
        </p:sp>
        <p:sp>
          <p:nvSpPr>
            <p:cNvPr id="415804" name="Text Box 60"/>
            <p:cNvSpPr txBox="1">
              <a:spLocks noChangeArrowheads="1"/>
            </p:cNvSpPr>
            <p:nvPr/>
          </p:nvSpPr>
          <p:spPr bwMode="auto">
            <a:xfrm>
              <a:off x="1800" y="3240"/>
              <a:ext cx="292" cy="173"/>
            </a:xfrm>
            <a:prstGeom prst="rect">
              <a:avLst/>
            </a:prstGeom>
            <a:noFill/>
            <a:ln w="28575">
              <a:noFill/>
              <a:miter lim="800000"/>
              <a:headEnd type="none" w="sm" len="sm"/>
              <a:tailEnd type="none" w="sm" len="sm"/>
            </a:ln>
            <a:effectLst/>
          </p:spPr>
          <p:txBody>
            <a:bodyPr wrap="none">
              <a:spAutoFit/>
            </a:bodyPr>
            <a:lstStyle/>
            <a:p>
              <a:pPr defTabSz="228600"/>
              <a:r>
                <a:rPr lang="en-US" sz="1200"/>
                <a:t>RMI</a:t>
              </a:r>
            </a:p>
          </p:txBody>
        </p:sp>
        <p:sp>
          <p:nvSpPr>
            <p:cNvPr id="415805" name="Text Box 61"/>
            <p:cNvSpPr txBox="1">
              <a:spLocks noChangeArrowheads="1"/>
            </p:cNvSpPr>
            <p:nvPr/>
          </p:nvSpPr>
          <p:spPr bwMode="auto">
            <a:xfrm>
              <a:off x="2104" y="3240"/>
              <a:ext cx="297" cy="173"/>
            </a:xfrm>
            <a:prstGeom prst="rect">
              <a:avLst/>
            </a:prstGeom>
            <a:noFill/>
            <a:ln w="28575">
              <a:noFill/>
              <a:miter lim="800000"/>
              <a:headEnd type="none" w="sm" len="sm"/>
              <a:tailEnd type="none" w="sm" len="sm"/>
            </a:ln>
            <a:effectLst/>
          </p:spPr>
          <p:txBody>
            <a:bodyPr wrap="none">
              <a:spAutoFit/>
            </a:bodyPr>
            <a:lstStyle/>
            <a:p>
              <a:pPr defTabSz="228600"/>
              <a:r>
                <a:rPr lang="en-US" sz="1200"/>
                <a:t>JTA</a:t>
              </a:r>
            </a:p>
          </p:txBody>
        </p:sp>
        <p:sp>
          <p:nvSpPr>
            <p:cNvPr id="415806" name="Text Box 62"/>
            <p:cNvSpPr txBox="1">
              <a:spLocks noChangeArrowheads="1"/>
            </p:cNvSpPr>
            <p:nvPr/>
          </p:nvSpPr>
          <p:spPr bwMode="auto">
            <a:xfrm>
              <a:off x="2360" y="3240"/>
              <a:ext cx="376" cy="173"/>
            </a:xfrm>
            <a:prstGeom prst="rect">
              <a:avLst/>
            </a:prstGeom>
            <a:noFill/>
            <a:ln w="28575">
              <a:noFill/>
              <a:miter lim="800000"/>
              <a:headEnd type="none" w="sm" len="sm"/>
              <a:tailEnd type="none" w="sm" len="sm"/>
            </a:ln>
            <a:effectLst/>
          </p:spPr>
          <p:txBody>
            <a:bodyPr wrap="none">
              <a:spAutoFit/>
            </a:bodyPr>
            <a:lstStyle/>
            <a:p>
              <a:pPr defTabSz="228600"/>
              <a:r>
                <a:rPr lang="en-US" sz="1200"/>
                <a:t>JDBC</a:t>
              </a:r>
            </a:p>
          </p:txBody>
        </p:sp>
        <p:sp>
          <p:nvSpPr>
            <p:cNvPr id="415807" name="Text Box 63"/>
            <p:cNvSpPr txBox="1">
              <a:spLocks noChangeArrowheads="1"/>
            </p:cNvSpPr>
            <p:nvPr/>
          </p:nvSpPr>
          <p:spPr bwMode="auto">
            <a:xfrm>
              <a:off x="2680" y="3240"/>
              <a:ext cx="313" cy="173"/>
            </a:xfrm>
            <a:prstGeom prst="rect">
              <a:avLst/>
            </a:prstGeom>
            <a:noFill/>
            <a:ln w="28575">
              <a:noFill/>
              <a:miter lim="800000"/>
              <a:headEnd type="none" w="sm" len="sm"/>
              <a:tailEnd type="none" w="sm" len="sm"/>
            </a:ln>
            <a:effectLst/>
          </p:spPr>
          <p:txBody>
            <a:bodyPr wrap="none">
              <a:spAutoFit/>
            </a:bodyPr>
            <a:lstStyle/>
            <a:p>
              <a:pPr defTabSz="228600"/>
              <a:r>
                <a:rPr lang="en-US" sz="1200"/>
                <a:t>JMS</a:t>
              </a:r>
            </a:p>
          </p:txBody>
        </p:sp>
        <p:sp>
          <p:nvSpPr>
            <p:cNvPr id="415808" name="Text Box 64"/>
            <p:cNvSpPr txBox="1">
              <a:spLocks noChangeArrowheads="1"/>
            </p:cNvSpPr>
            <p:nvPr/>
          </p:nvSpPr>
          <p:spPr bwMode="auto">
            <a:xfrm>
              <a:off x="2968" y="3240"/>
              <a:ext cx="313" cy="173"/>
            </a:xfrm>
            <a:prstGeom prst="rect">
              <a:avLst/>
            </a:prstGeom>
            <a:noFill/>
            <a:ln w="28575">
              <a:noFill/>
              <a:miter lim="800000"/>
              <a:headEnd type="none" w="sm" len="sm"/>
              <a:tailEnd type="none" w="sm" len="sm"/>
            </a:ln>
            <a:effectLst/>
          </p:spPr>
          <p:txBody>
            <a:bodyPr wrap="none">
              <a:spAutoFit/>
            </a:bodyPr>
            <a:lstStyle/>
            <a:p>
              <a:pPr defTabSz="228600"/>
              <a:r>
                <a:rPr lang="en-US" sz="1200"/>
                <a:t>JMX</a:t>
              </a:r>
            </a:p>
          </p:txBody>
        </p:sp>
        <p:sp>
          <p:nvSpPr>
            <p:cNvPr id="415809" name="Text Box 65"/>
            <p:cNvSpPr txBox="1">
              <a:spLocks noChangeArrowheads="1"/>
            </p:cNvSpPr>
            <p:nvPr/>
          </p:nvSpPr>
          <p:spPr bwMode="auto">
            <a:xfrm>
              <a:off x="3233" y="3240"/>
              <a:ext cx="371" cy="173"/>
            </a:xfrm>
            <a:prstGeom prst="rect">
              <a:avLst/>
            </a:prstGeom>
            <a:noFill/>
            <a:ln w="28575">
              <a:noFill/>
              <a:miter lim="800000"/>
              <a:headEnd type="none" w="sm" len="sm"/>
              <a:tailEnd type="none" w="sm" len="sm"/>
            </a:ln>
            <a:effectLst/>
          </p:spPr>
          <p:txBody>
            <a:bodyPr wrap="none">
              <a:spAutoFit/>
            </a:bodyPr>
            <a:lstStyle/>
            <a:p>
              <a:pPr defTabSz="228600"/>
              <a:r>
                <a:rPr lang="en-US" sz="1200"/>
                <a:t>JAAS</a:t>
              </a:r>
            </a:p>
          </p:txBody>
        </p:sp>
        <p:sp>
          <p:nvSpPr>
            <p:cNvPr id="415810" name="Text Box 66"/>
            <p:cNvSpPr txBox="1">
              <a:spLocks noChangeArrowheads="1"/>
            </p:cNvSpPr>
            <p:nvPr/>
          </p:nvSpPr>
          <p:spPr bwMode="auto">
            <a:xfrm>
              <a:off x="3533" y="3240"/>
              <a:ext cx="334" cy="173"/>
            </a:xfrm>
            <a:prstGeom prst="rect">
              <a:avLst/>
            </a:prstGeom>
            <a:noFill/>
            <a:ln w="28575">
              <a:noFill/>
              <a:miter lim="800000"/>
              <a:headEnd type="none" w="sm" len="sm"/>
              <a:tailEnd type="none" w="sm" len="sm"/>
            </a:ln>
            <a:effectLst/>
          </p:spPr>
          <p:txBody>
            <a:bodyPr wrap="none">
              <a:spAutoFit/>
            </a:bodyPr>
            <a:lstStyle/>
            <a:p>
              <a:pPr defTabSz="228600"/>
              <a:r>
                <a:rPr lang="en-US" sz="1200"/>
                <a:t>JNDI</a:t>
              </a:r>
            </a:p>
          </p:txBody>
        </p:sp>
        <p:sp>
          <p:nvSpPr>
            <p:cNvPr id="415811" name="Line 67"/>
            <p:cNvSpPr>
              <a:spLocks noChangeShapeType="1"/>
            </p:cNvSpPr>
            <p:nvPr/>
          </p:nvSpPr>
          <p:spPr bwMode="auto">
            <a:xfrm>
              <a:off x="3576" y="2976"/>
              <a:ext cx="0" cy="768"/>
            </a:xfrm>
            <a:prstGeom prst="line">
              <a:avLst/>
            </a:prstGeom>
            <a:noFill/>
            <a:ln w="28575">
              <a:solidFill>
                <a:schemeClr val="tx1"/>
              </a:solidFill>
              <a:round/>
              <a:headEnd type="none" w="sm" len="sm"/>
              <a:tailEnd type="none" w="sm" len="sm"/>
            </a:ln>
            <a:effectLst/>
          </p:spPr>
          <p:txBody>
            <a:bodyPr/>
            <a:lstStyle/>
            <a:p>
              <a:endParaRPr lang="en-US"/>
            </a:p>
          </p:txBody>
        </p:sp>
        <p:sp>
          <p:nvSpPr>
            <p:cNvPr id="415812" name="Line 68"/>
            <p:cNvSpPr>
              <a:spLocks noChangeShapeType="1"/>
            </p:cNvSpPr>
            <p:nvPr/>
          </p:nvSpPr>
          <p:spPr bwMode="auto">
            <a:xfrm>
              <a:off x="3276" y="2976"/>
              <a:ext cx="0" cy="768"/>
            </a:xfrm>
            <a:prstGeom prst="line">
              <a:avLst/>
            </a:prstGeom>
            <a:noFill/>
            <a:ln w="28575">
              <a:solidFill>
                <a:schemeClr val="tx1"/>
              </a:solidFill>
              <a:round/>
              <a:headEnd type="none" w="sm" len="sm"/>
              <a:tailEnd type="none" w="sm" len="sm"/>
            </a:ln>
            <a:effectLst/>
          </p:spPr>
          <p:txBody>
            <a:bodyPr/>
            <a:lstStyle/>
            <a:p>
              <a:endParaRPr lang="en-US"/>
            </a:p>
          </p:txBody>
        </p:sp>
        <p:sp>
          <p:nvSpPr>
            <p:cNvPr id="415813" name="Line 69"/>
            <p:cNvSpPr>
              <a:spLocks noChangeShapeType="1"/>
            </p:cNvSpPr>
            <p:nvPr/>
          </p:nvSpPr>
          <p:spPr bwMode="auto">
            <a:xfrm>
              <a:off x="2976" y="2976"/>
              <a:ext cx="0" cy="768"/>
            </a:xfrm>
            <a:prstGeom prst="line">
              <a:avLst/>
            </a:prstGeom>
            <a:noFill/>
            <a:ln w="28575">
              <a:solidFill>
                <a:schemeClr val="tx1"/>
              </a:solidFill>
              <a:round/>
              <a:headEnd type="none" w="sm" len="sm"/>
              <a:tailEnd type="none" w="sm" len="sm"/>
            </a:ln>
            <a:effectLst/>
          </p:spPr>
          <p:txBody>
            <a:bodyPr/>
            <a:lstStyle/>
            <a:p>
              <a:endParaRPr lang="en-US"/>
            </a:p>
          </p:txBody>
        </p:sp>
        <p:sp>
          <p:nvSpPr>
            <p:cNvPr id="415814" name="Line 70"/>
            <p:cNvSpPr>
              <a:spLocks noChangeShapeType="1"/>
            </p:cNvSpPr>
            <p:nvPr/>
          </p:nvSpPr>
          <p:spPr bwMode="auto">
            <a:xfrm>
              <a:off x="1200" y="1536"/>
              <a:ext cx="288"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15815" name="Line 71"/>
            <p:cNvSpPr>
              <a:spLocks noChangeShapeType="1"/>
            </p:cNvSpPr>
            <p:nvPr/>
          </p:nvSpPr>
          <p:spPr bwMode="auto">
            <a:xfrm>
              <a:off x="1200" y="2082"/>
              <a:ext cx="288"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15816" name="Line 72"/>
            <p:cNvSpPr>
              <a:spLocks noChangeShapeType="1"/>
            </p:cNvSpPr>
            <p:nvPr/>
          </p:nvSpPr>
          <p:spPr bwMode="auto">
            <a:xfrm>
              <a:off x="1152" y="2592"/>
              <a:ext cx="1584"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15817" name="Rectangle 73"/>
            <p:cNvSpPr>
              <a:spLocks noChangeArrowheads="1"/>
            </p:cNvSpPr>
            <p:nvPr/>
          </p:nvSpPr>
          <p:spPr bwMode="auto">
            <a:xfrm>
              <a:off x="386" y="2496"/>
              <a:ext cx="812" cy="432"/>
            </a:xfrm>
            <a:prstGeom prst="rect">
              <a:avLst/>
            </a:prstGeom>
            <a:solidFill>
              <a:srgbClr val="CCFFFF"/>
            </a:solidFill>
            <a:ln w="28575">
              <a:solidFill>
                <a:schemeClr val="tx1"/>
              </a:solidFill>
              <a:miter lim="800000"/>
              <a:headEnd/>
              <a:tailEnd/>
            </a:ln>
            <a:effectLst/>
          </p:spPr>
          <p:txBody>
            <a:bodyPr wrap="none"/>
            <a:lstStyle/>
            <a:p>
              <a:pPr>
                <a:spcBef>
                  <a:spcPct val="0"/>
                </a:spcBef>
                <a:buClrTx/>
                <a:buFontTx/>
                <a:buNone/>
              </a:pPr>
              <a:r>
                <a:rPr lang="en-US" sz="1600" b="0"/>
                <a:t>Client</a:t>
              </a:r>
            </a:p>
            <a:p>
              <a:pPr>
                <a:spcBef>
                  <a:spcPct val="0"/>
                </a:spcBef>
                <a:buClrTx/>
                <a:buFontTx/>
                <a:buNone/>
              </a:pPr>
              <a:r>
                <a:rPr lang="en-US" sz="1600" b="0"/>
                <a:t>application</a:t>
              </a:r>
            </a:p>
          </p:txBody>
        </p:sp>
        <p:sp>
          <p:nvSpPr>
            <p:cNvPr id="415818" name="Line 74"/>
            <p:cNvSpPr>
              <a:spLocks noChangeShapeType="1"/>
            </p:cNvSpPr>
            <p:nvPr/>
          </p:nvSpPr>
          <p:spPr bwMode="auto">
            <a:xfrm>
              <a:off x="3840" y="2292"/>
              <a:ext cx="336"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15819" name="Line 75"/>
            <p:cNvSpPr>
              <a:spLocks noChangeShapeType="1"/>
            </p:cNvSpPr>
            <p:nvPr/>
          </p:nvSpPr>
          <p:spPr bwMode="auto">
            <a:xfrm>
              <a:off x="3840" y="3390"/>
              <a:ext cx="336"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15820" name="Freeform 76"/>
            <p:cNvSpPr>
              <a:spLocks/>
            </p:cNvSpPr>
            <p:nvPr/>
          </p:nvSpPr>
          <p:spPr bwMode="auto">
            <a:xfrm>
              <a:off x="1996" y="2241"/>
              <a:ext cx="740" cy="223"/>
            </a:xfrm>
            <a:custGeom>
              <a:avLst/>
              <a:gdLst/>
              <a:ahLst/>
              <a:cxnLst>
                <a:cxn ang="0">
                  <a:pos x="0" y="0"/>
                </a:cxn>
                <a:cxn ang="0">
                  <a:pos x="0" y="223"/>
                </a:cxn>
                <a:cxn ang="0">
                  <a:pos x="740" y="223"/>
                </a:cxn>
              </a:cxnLst>
              <a:rect l="0" t="0" r="r" b="b"/>
              <a:pathLst>
                <a:path w="740" h="223">
                  <a:moveTo>
                    <a:pt x="0" y="0"/>
                  </a:moveTo>
                  <a:cubicBezTo>
                    <a:pt x="0" y="74"/>
                    <a:pt x="0" y="149"/>
                    <a:pt x="0" y="223"/>
                  </a:cubicBezTo>
                  <a:lnTo>
                    <a:pt x="740" y="223"/>
                  </a:lnTo>
                </a:path>
              </a:pathLst>
            </a:custGeom>
            <a:noFill/>
            <a:ln w="28575" cap="flat" cmpd="sng">
              <a:solidFill>
                <a:schemeClr val="tx1"/>
              </a:solidFill>
              <a:prstDash val="solid"/>
              <a:round/>
              <a:headEnd type="none" w="sm" len="sm"/>
              <a:tailEnd type="triangle" w="sm" len="sm"/>
            </a:ln>
            <a:effectLst/>
          </p:spPr>
          <p:txBody>
            <a:bodyPr/>
            <a:lstStyle/>
            <a:p>
              <a:endParaRPr lang="en-US"/>
            </a:p>
          </p:txBody>
        </p:sp>
        <p:sp>
          <p:nvSpPr>
            <p:cNvPr id="415821" name="Line 77"/>
            <p:cNvSpPr>
              <a:spLocks noChangeShapeType="1"/>
            </p:cNvSpPr>
            <p:nvPr/>
          </p:nvSpPr>
          <p:spPr bwMode="auto">
            <a:xfrm>
              <a:off x="3282" y="2736"/>
              <a:ext cx="0" cy="240"/>
            </a:xfrm>
            <a:prstGeom prst="line">
              <a:avLst/>
            </a:prstGeom>
            <a:noFill/>
            <a:ln w="28575">
              <a:solidFill>
                <a:schemeClr val="tx1"/>
              </a:solidFill>
              <a:round/>
              <a:headEnd type="none" w="sm" len="sm"/>
              <a:tailEnd type="triangle" w="sm" len="sm"/>
            </a:ln>
            <a:effectLst/>
          </p:spPr>
          <p:txBody>
            <a:bodyPr/>
            <a:lstStyle/>
            <a:p>
              <a:endParaRPr lang="en-US"/>
            </a:p>
          </p:txBody>
        </p:sp>
        <p:sp>
          <p:nvSpPr>
            <p:cNvPr id="415822" name="Line 78"/>
            <p:cNvSpPr>
              <a:spLocks noChangeShapeType="1"/>
            </p:cNvSpPr>
            <p:nvPr/>
          </p:nvSpPr>
          <p:spPr bwMode="auto">
            <a:xfrm>
              <a:off x="2094" y="2592"/>
              <a:ext cx="0" cy="384"/>
            </a:xfrm>
            <a:prstGeom prst="line">
              <a:avLst/>
            </a:prstGeom>
            <a:noFill/>
            <a:ln w="28575">
              <a:solidFill>
                <a:schemeClr val="tx1"/>
              </a:solidFill>
              <a:round/>
              <a:headEnd type="none" w="sm" len="sm"/>
              <a:tailEnd type="triangle" w="sm" len="sm"/>
            </a:ln>
            <a:effectLst/>
          </p:spPr>
          <p:txBody>
            <a:bodyPr/>
            <a:lstStyle/>
            <a:p>
              <a:endParaRPr lang="en-US"/>
            </a:p>
          </p:txBody>
        </p:sp>
        <p:sp>
          <p:nvSpPr>
            <p:cNvPr id="415823" name="Line 79"/>
            <p:cNvSpPr>
              <a:spLocks noChangeShapeType="1"/>
            </p:cNvSpPr>
            <p:nvPr/>
          </p:nvSpPr>
          <p:spPr bwMode="auto">
            <a:xfrm>
              <a:off x="2496" y="1536"/>
              <a:ext cx="1680" cy="0"/>
            </a:xfrm>
            <a:prstGeom prst="line">
              <a:avLst/>
            </a:prstGeom>
            <a:noFill/>
            <a:ln w="28575">
              <a:solidFill>
                <a:schemeClr val="tx1"/>
              </a:solidFill>
              <a:round/>
              <a:headEnd type="none" w="sm" len="sm"/>
              <a:tailEnd type="triangle" w="sm" len="sm"/>
            </a:ln>
            <a:effectLst/>
          </p:spPr>
          <p:txBody>
            <a:bodyPr/>
            <a:lstStyle/>
            <a:p>
              <a:endParaRPr 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t>Java Servlets</a:t>
            </a:r>
          </a:p>
        </p:txBody>
      </p:sp>
      <p:sp>
        <p:nvSpPr>
          <p:cNvPr id="417795" name="Rectangle 3"/>
          <p:cNvSpPr>
            <a:spLocks noGrp="1" noChangeArrowheads="1"/>
          </p:cNvSpPr>
          <p:nvPr>
            <p:ph idx="1"/>
          </p:nvPr>
        </p:nvSpPr>
        <p:spPr>
          <a:xfrm>
            <a:off x="609600" y="1447800"/>
            <a:ext cx="7918450" cy="3203575"/>
          </a:xfrm>
        </p:spPr>
        <p:txBody>
          <a:bodyPr/>
          <a:lstStyle/>
          <a:p>
            <a:pPr lvl="1"/>
            <a:r>
              <a:rPr lang="en-US"/>
              <a:t>A servlet is a Java program that executes on the server, accepting client requests and generating dynamic responses.</a:t>
            </a:r>
          </a:p>
          <a:p>
            <a:pPr lvl="1"/>
            <a:r>
              <a:rPr lang="en-US"/>
              <a:t>The most prevalent type of servlet is an HttpServlet that accepts HTTP requests and generates HTTP responses.</a:t>
            </a:r>
          </a:p>
          <a:p>
            <a:pPr lvl="1"/>
            <a:r>
              <a:rPr lang="en-US"/>
              <a:t>Servlets:</a:t>
            </a:r>
          </a:p>
          <a:p>
            <a:pPr lvl="2"/>
            <a:r>
              <a:rPr lang="en-US"/>
              <a:t>Do not just generate HTML</a:t>
            </a:r>
          </a:p>
          <a:p>
            <a:pPr lvl="2"/>
            <a:r>
              <a:rPr lang="en-US"/>
              <a:t>Can also be used to generate other MIME types, such as images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82" name="Rectangle 8202"/>
          <p:cNvSpPr>
            <a:spLocks noGrp="1" noChangeArrowheads="1"/>
          </p:cNvSpPr>
          <p:nvPr>
            <p:ph type="title"/>
          </p:nvPr>
        </p:nvSpPr>
        <p:spPr/>
        <p:txBody>
          <a:bodyPr/>
          <a:lstStyle/>
          <a:p>
            <a:r>
              <a:rPr lang="en-US">
                <a:latin typeface="Courier New" pitchFamily="49" charset="0"/>
              </a:rPr>
              <a:t>SimplestServlet.java</a:t>
            </a:r>
          </a:p>
        </p:txBody>
      </p:sp>
      <p:sp>
        <p:nvSpPr>
          <p:cNvPr id="566283" name="Rectangle 8203"/>
          <p:cNvSpPr>
            <a:spLocks noGrp="1" noChangeArrowheads="1"/>
          </p:cNvSpPr>
          <p:nvPr>
            <p:ph idx="1"/>
          </p:nvPr>
        </p:nvSpPr>
        <p:spPr>
          <a:xfrm>
            <a:off x="609600" y="935038"/>
            <a:ext cx="7918450" cy="360362"/>
          </a:xfrm>
        </p:spPr>
        <p:txBody>
          <a:bodyPr/>
          <a:lstStyle/>
          <a:p>
            <a:r>
              <a:rPr lang="en-US"/>
              <a:t>Creates HTML</a:t>
            </a:r>
          </a:p>
        </p:txBody>
      </p:sp>
      <p:sp>
        <p:nvSpPr>
          <p:cNvPr id="566279" name="Rectangle 8199"/>
          <p:cNvSpPr>
            <a:spLocks noChangeArrowheads="1"/>
          </p:cNvSpPr>
          <p:nvPr/>
        </p:nvSpPr>
        <p:spPr bwMode="gray">
          <a:xfrm>
            <a:off x="622300" y="1295400"/>
            <a:ext cx="7886700" cy="4953000"/>
          </a:xfrm>
          <a:prstGeom prst="rect">
            <a:avLst/>
          </a:prstGeom>
          <a:solidFill>
            <a:srgbClr val="CCCCCC"/>
          </a:solidFill>
          <a:ln w="28575">
            <a:solidFill>
              <a:srgbClr val="000000"/>
            </a:solidFill>
            <a:miter lim="800000"/>
            <a:headEnd/>
            <a:tailEnd/>
          </a:ln>
          <a:effectLst/>
        </p:spPr>
        <p:txBody>
          <a:bodyPr lIns="92075" tIns="9144" rIns="92075" bIns="9144" anchor="ctr"/>
          <a:lstStyle/>
          <a:p>
            <a:pPr marL="457200" indent="-457200" algn="l" defTabSz="400050">
              <a:lnSpc>
                <a:spcPct val="90000"/>
              </a:lnSpc>
              <a:buClr>
                <a:srgbClr val="000000"/>
              </a:buClr>
              <a:tabLst>
                <a:tab pos="400050" algn="r"/>
                <a:tab pos="673100" algn="l"/>
              </a:tabLst>
            </a:pPr>
            <a:r>
              <a:rPr lang="en-US">
                <a:latin typeface="Courier New" pitchFamily="49" charset="0"/>
              </a:rPr>
              <a:t>package mypackage;</a:t>
            </a:r>
          </a:p>
          <a:p>
            <a:pPr marL="457200" indent="-457200" algn="l" defTabSz="400050">
              <a:lnSpc>
                <a:spcPct val="90000"/>
              </a:lnSpc>
              <a:buClr>
                <a:srgbClr val="000000"/>
              </a:buClr>
              <a:tabLst>
                <a:tab pos="400050" algn="r"/>
                <a:tab pos="673100" algn="l"/>
              </a:tabLst>
            </a:pPr>
            <a:r>
              <a:rPr lang="en-US">
                <a:latin typeface="Courier New" pitchFamily="49" charset="0"/>
              </a:rPr>
              <a:t>import java.io.*;</a:t>
            </a:r>
          </a:p>
          <a:p>
            <a:pPr marL="457200" indent="-457200" algn="l" defTabSz="400050">
              <a:lnSpc>
                <a:spcPct val="90000"/>
              </a:lnSpc>
              <a:buClr>
                <a:srgbClr val="000000"/>
              </a:buClr>
              <a:tabLst>
                <a:tab pos="400050" algn="r"/>
                <a:tab pos="673100" algn="l"/>
              </a:tabLst>
            </a:pPr>
            <a:r>
              <a:rPr lang="en-US">
                <a:latin typeface="Courier New" pitchFamily="49" charset="0"/>
              </a:rPr>
              <a:t>import javax.servlet.*;</a:t>
            </a:r>
          </a:p>
          <a:p>
            <a:pPr marL="457200" indent="-457200" algn="l" defTabSz="400050">
              <a:lnSpc>
                <a:spcPct val="90000"/>
              </a:lnSpc>
              <a:buClr>
                <a:srgbClr val="000000"/>
              </a:buClr>
              <a:tabLst>
                <a:tab pos="400050" algn="r"/>
                <a:tab pos="673100" algn="l"/>
              </a:tabLst>
            </a:pPr>
            <a:r>
              <a:rPr lang="en-US">
                <a:latin typeface="Courier New" pitchFamily="49" charset="0"/>
              </a:rPr>
              <a:t>import javax.servlet.http.*;</a:t>
            </a:r>
          </a:p>
          <a:p>
            <a:pPr marL="457200" indent="-457200" algn="l" defTabSz="400050">
              <a:lnSpc>
                <a:spcPct val="90000"/>
              </a:lnSpc>
              <a:buClr>
                <a:srgbClr val="000000"/>
              </a:buClr>
              <a:tabLst>
                <a:tab pos="400050" algn="r"/>
                <a:tab pos="673100" algn="l"/>
              </a:tabLst>
            </a:pPr>
            <a:endParaRPr lang="en-US">
              <a:latin typeface="Courier New" pitchFamily="49" charset="0"/>
            </a:endParaRPr>
          </a:p>
          <a:p>
            <a:pPr marL="457200" indent="-457200" algn="l" defTabSz="400050">
              <a:lnSpc>
                <a:spcPct val="90000"/>
              </a:lnSpc>
              <a:buClr>
                <a:srgbClr val="000000"/>
              </a:buClr>
              <a:tabLst>
                <a:tab pos="400050" algn="r"/>
                <a:tab pos="673100" algn="l"/>
              </a:tabLst>
            </a:pPr>
            <a:r>
              <a:rPr lang="en-US">
                <a:latin typeface="Courier New" pitchFamily="49" charset="0"/>
              </a:rPr>
              <a:t>public class SimplestServlet extends HttpServlet {</a:t>
            </a:r>
          </a:p>
          <a:p>
            <a:pPr marL="457200" indent="-457200" algn="l" defTabSz="400050">
              <a:lnSpc>
                <a:spcPct val="90000"/>
              </a:lnSpc>
              <a:buClr>
                <a:srgbClr val="000000"/>
              </a:buClr>
              <a:tabLst>
                <a:tab pos="400050" algn="r"/>
                <a:tab pos="673100" algn="l"/>
              </a:tabLst>
            </a:pPr>
            <a:r>
              <a:rPr lang="en-US">
                <a:latin typeface="Courier New" pitchFamily="49" charset="0"/>
              </a:rPr>
              <a:t>  public void service(HttpServletRequest request,</a:t>
            </a:r>
          </a:p>
          <a:p>
            <a:pPr marL="457200" indent="-457200" algn="l" defTabSz="400050">
              <a:lnSpc>
                <a:spcPct val="90000"/>
              </a:lnSpc>
              <a:buClr>
                <a:srgbClr val="000000"/>
              </a:buClr>
              <a:tabLst>
                <a:tab pos="400050" algn="r"/>
                <a:tab pos="673100" algn="l"/>
              </a:tabLst>
            </a:pPr>
            <a:r>
              <a:rPr lang="en-US">
                <a:latin typeface="Courier New" pitchFamily="49" charset="0"/>
              </a:rPr>
              <a:t>    HttpServletResponse response)</a:t>
            </a:r>
          </a:p>
          <a:p>
            <a:pPr marL="457200" indent="-457200" algn="l" defTabSz="400050">
              <a:lnSpc>
                <a:spcPct val="90000"/>
              </a:lnSpc>
              <a:buClr>
                <a:srgbClr val="000000"/>
              </a:buClr>
              <a:tabLst>
                <a:tab pos="400050" algn="r"/>
                <a:tab pos="673100" algn="l"/>
              </a:tabLst>
            </a:pPr>
            <a:r>
              <a:rPr lang="en-US">
                <a:latin typeface="Courier New" pitchFamily="49" charset="0"/>
              </a:rPr>
              <a:t>      throws ServletException, IOException {</a:t>
            </a:r>
          </a:p>
          <a:p>
            <a:pPr marL="457200" indent="-457200" algn="l" defTabSz="400050">
              <a:lnSpc>
                <a:spcPct val="90000"/>
              </a:lnSpc>
              <a:buClr>
                <a:srgbClr val="000000"/>
              </a:buClr>
              <a:tabLst>
                <a:tab pos="400050" algn="r"/>
                <a:tab pos="673100" algn="l"/>
              </a:tabLst>
            </a:pPr>
            <a:r>
              <a:rPr lang="en-US">
                <a:latin typeface="Courier New" pitchFamily="49" charset="0"/>
              </a:rPr>
              <a:t>       response.setContentType("text/html");</a:t>
            </a:r>
          </a:p>
          <a:p>
            <a:pPr marL="457200" indent="-457200" algn="l" defTabSz="400050">
              <a:lnSpc>
                <a:spcPct val="90000"/>
              </a:lnSpc>
              <a:buClr>
                <a:srgbClr val="000000"/>
              </a:buClr>
              <a:tabLst>
                <a:tab pos="400050" algn="r"/>
                <a:tab pos="673100" algn="l"/>
              </a:tabLst>
            </a:pPr>
            <a:r>
              <a:rPr lang="en-US">
                <a:latin typeface="Courier New" pitchFamily="49" charset="0"/>
              </a:rPr>
              <a:t>       PrintWriter out = response.getWriter();</a:t>
            </a:r>
          </a:p>
          <a:p>
            <a:pPr marL="457200" indent="-457200" algn="l" defTabSz="400050">
              <a:lnSpc>
                <a:spcPct val="90000"/>
              </a:lnSpc>
              <a:buClr>
                <a:srgbClr val="000000"/>
              </a:buClr>
              <a:tabLst>
                <a:tab pos="400050" algn="r"/>
                <a:tab pos="673100" algn="l"/>
              </a:tabLst>
            </a:pPr>
            <a:r>
              <a:rPr lang="en-US">
                <a:latin typeface="Courier New" pitchFamily="49" charset="0"/>
              </a:rPr>
              <a:t>       out.println("&lt;HTML&gt;&lt;BODY&gt;");</a:t>
            </a:r>
          </a:p>
          <a:p>
            <a:pPr marL="457200" indent="-457200" algn="l" defTabSz="400050">
              <a:lnSpc>
                <a:spcPct val="90000"/>
              </a:lnSpc>
              <a:buClr>
                <a:srgbClr val="000000"/>
              </a:buClr>
              <a:tabLst>
                <a:tab pos="400050" algn="r"/>
                <a:tab pos="673100" algn="l"/>
              </a:tabLst>
            </a:pPr>
            <a:r>
              <a:rPr lang="en-US">
                <a:latin typeface="Courier New" pitchFamily="49" charset="0"/>
              </a:rPr>
              <a:t>       out.println("&lt;H1&gt;Hello, World!&lt;/H1&gt;");</a:t>
            </a:r>
          </a:p>
          <a:p>
            <a:pPr marL="457200" indent="-457200" algn="l" defTabSz="400050">
              <a:lnSpc>
                <a:spcPct val="90000"/>
              </a:lnSpc>
              <a:buClr>
                <a:srgbClr val="000000"/>
              </a:buClr>
              <a:tabLst>
                <a:tab pos="400050" algn="r"/>
                <a:tab pos="673100" algn="l"/>
              </a:tabLst>
            </a:pPr>
            <a:r>
              <a:rPr lang="en-US">
                <a:latin typeface="Courier New" pitchFamily="49" charset="0"/>
              </a:rPr>
              <a:t>       out.println("&lt;/BODY&gt;&lt;/HTML&gt;");</a:t>
            </a:r>
          </a:p>
          <a:p>
            <a:pPr marL="457200" indent="-457200" algn="l" defTabSz="400050">
              <a:lnSpc>
                <a:spcPct val="90000"/>
              </a:lnSpc>
              <a:buClr>
                <a:srgbClr val="000000"/>
              </a:buClr>
              <a:tabLst>
                <a:tab pos="400050" algn="r"/>
                <a:tab pos="673100" algn="l"/>
              </a:tabLst>
            </a:pPr>
            <a:r>
              <a:rPr lang="en-US">
                <a:latin typeface="Courier New" pitchFamily="49" charset="0"/>
              </a:rPr>
              <a:t>  }</a:t>
            </a:r>
          </a:p>
          <a:p>
            <a:pPr marL="457200" indent="-457200" algn="l" defTabSz="400050">
              <a:lnSpc>
                <a:spcPct val="90000"/>
              </a:lnSpc>
              <a:buClr>
                <a:srgbClr val="000000"/>
              </a:buClr>
              <a:tabLst>
                <a:tab pos="400050" algn="r"/>
                <a:tab pos="673100" algn="l"/>
              </a:tabLst>
            </a:pPr>
            <a:r>
              <a:rPr lang="en-US">
                <a:latin typeface="Courier New" pitchFamily="49"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a:t>JavaServer Pages (JSPs)</a:t>
            </a:r>
          </a:p>
        </p:txBody>
      </p:sp>
      <p:sp>
        <p:nvSpPr>
          <p:cNvPr id="419843" name="Rectangle 3"/>
          <p:cNvSpPr>
            <a:spLocks noGrp="1" noChangeArrowheads="1"/>
          </p:cNvSpPr>
          <p:nvPr>
            <p:ph idx="1"/>
          </p:nvPr>
        </p:nvSpPr>
        <p:spPr>
          <a:xfrm>
            <a:off x="609600" y="1447800"/>
            <a:ext cx="7918450" cy="3038475"/>
          </a:xfrm>
        </p:spPr>
        <p:txBody>
          <a:bodyPr/>
          <a:lstStyle/>
          <a:p>
            <a:pPr lvl="1"/>
            <a:r>
              <a:rPr lang="en-US"/>
              <a:t>Are HTML documents that are interwoven with Java</a:t>
            </a:r>
          </a:p>
          <a:p>
            <a:pPr lvl="1"/>
            <a:r>
              <a:rPr lang="en-US"/>
              <a:t>Provide a dynamic response that is based on the client’s request</a:t>
            </a:r>
          </a:p>
          <a:p>
            <a:pPr lvl="1"/>
            <a:r>
              <a:rPr lang="en-US"/>
              <a:t>Provide for the separation of responsibilities between the Web presentation and the dynamic content</a:t>
            </a:r>
          </a:p>
          <a:p>
            <a:pPr lvl="1"/>
            <a:r>
              <a:rPr lang="en-US"/>
              <a:t>Are portable (write once, run anywhere)</a:t>
            </a:r>
          </a:p>
          <a:p>
            <a:pPr lvl="1"/>
            <a:r>
              <a:rPr lang="en-US"/>
              <a:t>Compile and run as servlets</a:t>
            </a:r>
          </a:p>
          <a:p>
            <a:pPr lvl="1"/>
            <a:r>
              <a:rPr lang="en-US"/>
              <a:t>May include JavaServer Faces tags</a:t>
            </a:r>
          </a:p>
        </p:txBody>
      </p:sp>
      <p:pic>
        <p:nvPicPr>
          <p:cNvPr id="419844" name="Picture 4" descr="C:\Documents and Settings\sfriedbe\My Documents\Courses\OU Prod Svcs - Icons\java012.gif"/>
          <p:cNvPicPr>
            <a:picLocks noChangeAspect="1" noChangeArrowheads="1"/>
          </p:cNvPicPr>
          <p:nvPr/>
        </p:nvPicPr>
        <p:blipFill>
          <a:blip r:embed="rId3"/>
          <a:srcRect/>
          <a:stretch>
            <a:fillRect/>
          </a:stretch>
        </p:blipFill>
        <p:spPr bwMode="auto">
          <a:xfrm>
            <a:off x="6858000" y="4365625"/>
            <a:ext cx="892175" cy="1577975"/>
          </a:xfrm>
          <a:prstGeom prst="rect">
            <a:avLst/>
          </a:prstGeom>
          <a:noFill/>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LAPSEDTIME" val="15.552"/>
  <p:tag name="AUDIO_ID" val="327"/>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good1</Template>
  <TotalTime>2532</TotalTime>
  <Words>5739</Words>
  <Application>Microsoft Office PowerPoint</Application>
  <PresentationFormat>On-screen Show (4:3)</PresentationFormat>
  <Paragraphs>588</Paragraphs>
  <Slides>33</Slides>
  <Notes>33</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 Unicode MS</vt:lpstr>
      <vt:lpstr>SimSun</vt:lpstr>
      <vt:lpstr>Arial</vt:lpstr>
      <vt:lpstr>Courier New</vt:lpstr>
      <vt:lpstr>Times New Roman</vt:lpstr>
      <vt:lpstr>TimesNewRoman</vt:lpstr>
      <vt:lpstr>Verdana</vt:lpstr>
      <vt:lpstr>Wingdings</vt:lpstr>
      <vt:lpstr>Profile</vt:lpstr>
      <vt:lpstr>Defining Java Enterprise Edition  Terminology and Architecture</vt:lpstr>
      <vt:lpstr>Objectives</vt:lpstr>
      <vt:lpstr>Distributed Systems</vt:lpstr>
      <vt:lpstr>How Standards Help</vt:lpstr>
      <vt:lpstr>Java EE Standard</vt:lpstr>
      <vt:lpstr>Java EE Architecture</vt:lpstr>
      <vt:lpstr>Java Servlets</vt:lpstr>
      <vt:lpstr>SimplestServlet.java</vt:lpstr>
      <vt:lpstr>JavaServer Pages (JSPs)</vt:lpstr>
      <vt:lpstr>realsimple.jsp</vt:lpstr>
      <vt:lpstr>Enterprise JavaBeans (EJBs)</vt:lpstr>
      <vt:lpstr>Java Database Connectivity (JDBC)</vt:lpstr>
      <vt:lpstr>Java Naming and Directory Interface (JNDI)</vt:lpstr>
      <vt:lpstr>JNDI Tree</vt:lpstr>
      <vt:lpstr>PowerPoint Presentation</vt:lpstr>
      <vt:lpstr>JNDI Contexts and Subcontexts</vt:lpstr>
      <vt:lpstr>Java Transaction API (JTA)</vt:lpstr>
      <vt:lpstr>Java Message Service (JMS)</vt:lpstr>
      <vt:lpstr>Java Authentication and Authorization (JAAS) </vt:lpstr>
      <vt:lpstr>Java Management Extensions (JMX)</vt:lpstr>
      <vt:lpstr>Java EE Connector Architecture (JCA)</vt:lpstr>
      <vt:lpstr>Client Application</vt:lpstr>
      <vt:lpstr>Web Client</vt:lpstr>
      <vt:lpstr>Proxy Server</vt:lpstr>
      <vt:lpstr>Web Server</vt:lpstr>
      <vt:lpstr>Firewalls</vt:lpstr>
      <vt:lpstr>Application Servers</vt:lpstr>
      <vt:lpstr>Web Application Server Configuration</vt:lpstr>
      <vt:lpstr>Application Server Configuration</vt:lpstr>
      <vt:lpstr>Quiz</vt:lpstr>
      <vt:lpstr>Summary</vt:lpstr>
      <vt:lpstr>Practice 2 Overview:  Defining Terminology and Architecture</vt:lpstr>
      <vt:lpstr>PowerPoint Presentation</vt:lpstr>
    </vt:vector>
  </TitlesOfParts>
  <Manager>Valli Pataballa</Manager>
  <Company>Oracle ST Curriculum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02-Defining Java EE Terminology and Architecture</dc:title>
  <dc:subject>WebLogic Server 11g: Admin Essentials</dc:subject>
  <dc:creator>Steve Friedberg, Shankar Raman</dc:creator>
  <cp:keywords>WLS BEA FMW Java EE JDK SE</cp:keywords>
  <dc:description>Oracle University Production Services: Graphics Team template OU6_Jan09</dc:description>
  <cp:lastModifiedBy>shantanu Banerjee</cp:lastModifiedBy>
  <cp:revision>91</cp:revision>
  <cp:lastPrinted>2002-03-28T23:57:22Z</cp:lastPrinted>
  <dcterms:created xsi:type="dcterms:W3CDTF">2009-01-16T14:47:52Z</dcterms:created>
  <dcterms:modified xsi:type="dcterms:W3CDTF">2015-07-14T06:07:13Z</dcterms:modified>
  <cp:category>Fusion MiddleWare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