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263F82-791C-4999-95C8-BC2836867A19}" type="datetimeFigureOut">
              <a:rPr lang="en-US" smtClean="0"/>
              <a:t>7/25/2018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02761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a:prstGeom prst="rect">
            <a:avLst/>
          </a:prstGeom>
        </p:spPr>
        <p:txBody>
          <a:bodyPr/>
          <a:lstStyle/>
          <a:p>
            <a:fld id="{D352EE14-9F67-41AF-860F-7F582CCD5CCF}" type="slidenum">
              <a:rPr lang="en-US" smtClean="0"/>
              <a:pPr/>
              <a:t>‹#›</a:t>
            </a:fld>
            <a:endParaRPr lang="en-US"/>
          </a:p>
        </p:txBody>
      </p:sp>
    </p:spTree>
    <p:extLst>
      <p:ext uri="{BB962C8B-B14F-4D97-AF65-F5344CB8AC3E}">
        <p14:creationId xmlns:p14="http://schemas.microsoft.com/office/powerpoint/2010/main" val="870999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a:prstGeom prst="rect">
            <a:avLst/>
          </a:prstGeom>
        </p:spPr>
        <p:txBody>
          <a:bodyPr/>
          <a:lstStyle/>
          <a:p>
            <a:fld id="{D352EE14-9F67-41AF-860F-7F582CCD5CCF}"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20062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a:prstGeom prst="rect">
            <a:avLst/>
          </a:prstGeom>
        </p:spPr>
        <p:txBody>
          <a:bodyPr/>
          <a:lstStyle/>
          <a:p>
            <a:fld id="{D352EE14-9F67-41AF-860F-7F582CCD5CCF}" type="slidenum">
              <a:rPr lang="en-US" smtClean="0"/>
              <a:pPr/>
              <a:t>‹#›</a:t>
            </a:fld>
            <a:endParaRPr lang="en-US"/>
          </a:p>
        </p:txBody>
      </p:sp>
    </p:spTree>
    <p:extLst>
      <p:ext uri="{BB962C8B-B14F-4D97-AF65-F5344CB8AC3E}">
        <p14:creationId xmlns:p14="http://schemas.microsoft.com/office/powerpoint/2010/main" val="2372265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a:prstGeom prst="rect">
            <a:avLst/>
          </a:prstGeom>
        </p:spPr>
        <p:txBody>
          <a:bodyPr/>
          <a:lstStyle/>
          <a:p>
            <a:fld id="{D352EE14-9F67-41AF-860F-7F582CCD5CCF}"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30852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a:prstGeom prst="rect">
            <a:avLst/>
          </a:prstGeom>
        </p:spPr>
        <p:txBody>
          <a:bodyPr/>
          <a:lstStyle/>
          <a:p>
            <a:fld id="{D352EE14-9F67-41AF-860F-7F582CCD5CCF}" type="slidenum">
              <a:rPr lang="en-US" smtClean="0"/>
              <a:pPr/>
              <a:t>‹#›</a:t>
            </a:fld>
            <a:endParaRPr lang="en-US"/>
          </a:p>
        </p:txBody>
      </p:sp>
    </p:spTree>
    <p:extLst>
      <p:ext uri="{BB962C8B-B14F-4D97-AF65-F5344CB8AC3E}">
        <p14:creationId xmlns:p14="http://schemas.microsoft.com/office/powerpoint/2010/main" val="3199699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263F82-791C-4999-95C8-BC2836867A19}" type="datetimeFigureOut">
              <a:rPr lang="en-US" smtClean="0"/>
              <a:t>7/25/2018</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787783"/>
            <a:ext cx="584978" cy="365125"/>
          </a:xfrm>
          <a:prstGeom prst="rect">
            <a:avLst/>
          </a:prstGeom>
        </p:spPr>
        <p:txBody>
          <a:bodyPr/>
          <a:lstStyle/>
          <a:p>
            <a:fld id="{8B622AB6-A1A2-41D9-A0AF-2F5FBA80A4C4}" type="slidenum">
              <a:rPr lang="en-US" smtClean="0"/>
              <a:t>‹#›</a:t>
            </a:fld>
            <a:endParaRPr lang="en-US"/>
          </a:p>
        </p:txBody>
      </p:sp>
    </p:spTree>
    <p:extLst>
      <p:ext uri="{BB962C8B-B14F-4D97-AF65-F5344CB8AC3E}">
        <p14:creationId xmlns:p14="http://schemas.microsoft.com/office/powerpoint/2010/main" val="3093761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263F82-791C-4999-95C8-BC2836867A19}" type="datetimeFigureOut">
              <a:rPr lang="en-US" smtClean="0"/>
              <a:t>7/25/2018</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787783"/>
            <a:ext cx="584978" cy="365125"/>
          </a:xfrm>
          <a:prstGeom prst="rect">
            <a:avLst/>
          </a:prstGeom>
        </p:spPr>
        <p:txBody>
          <a:bodyPr/>
          <a:lstStyle/>
          <a:p>
            <a:fld id="{8B622AB6-A1A2-41D9-A0AF-2F5FBA80A4C4}" type="slidenum">
              <a:rPr lang="en-US" smtClean="0"/>
              <a:t>‹#›</a:t>
            </a:fld>
            <a:endParaRPr lang="en-US"/>
          </a:p>
        </p:txBody>
      </p:sp>
    </p:spTree>
    <p:extLst>
      <p:ext uri="{BB962C8B-B14F-4D97-AF65-F5344CB8AC3E}">
        <p14:creationId xmlns:p14="http://schemas.microsoft.com/office/powerpoint/2010/main" val="2397111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3901" y="99972"/>
            <a:ext cx="8354499" cy="789028"/>
          </a:xfrm>
        </p:spPr>
        <p:txBody>
          <a:bodyPr>
            <a:normAutofit/>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a:xfrm>
            <a:off x="433901" y="1016000"/>
            <a:ext cx="8354499" cy="4285622"/>
          </a:xfrm>
        </p:spPr>
        <p:txBody>
          <a:bodyPr/>
          <a:lstStyle>
            <a:lvl1pPr>
              <a:defRPr sz="2200"/>
            </a:lvl1pPr>
            <a:lvl2pPr>
              <a:defRPr sz="2000"/>
            </a:lvl2pPr>
            <a:lvl3pPr>
              <a:defRPr sz="16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14363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263F82-791C-4999-95C8-BC2836867A19}" type="datetimeFigureOut">
              <a:rPr lang="en-US" smtClean="0"/>
              <a:t>7/25/2018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937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263F82-791C-4999-95C8-BC2836867A19}" type="datetimeFigureOut">
              <a:rPr lang="en-US" smtClean="0"/>
              <a:t>7/25/2018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a:prstGeom prst="rect">
            <a:avLst/>
          </a:prstGeom>
        </p:spPr>
        <p:txBody>
          <a:bodyPr/>
          <a:lstStyle/>
          <a:p>
            <a:fld id="{8B622AB6-A1A2-41D9-A0AF-2F5FBA80A4C4}" type="slidenum">
              <a:rPr lang="en-US" smtClean="0"/>
              <a:t>‹#›</a:t>
            </a:fld>
            <a:endParaRPr lang="en-US"/>
          </a:p>
        </p:txBody>
      </p:sp>
    </p:spTree>
    <p:extLst>
      <p:ext uri="{BB962C8B-B14F-4D97-AF65-F5344CB8AC3E}">
        <p14:creationId xmlns:p14="http://schemas.microsoft.com/office/powerpoint/2010/main" val="894481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1263F82-791C-4999-95C8-BC2836867A19}" type="datetimeFigureOut">
              <a:rPr lang="en-US" smtClean="0"/>
              <a:t>7/25/2018</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a:prstGeom prst="rect">
            <a:avLst/>
          </a:prstGeom>
        </p:spPr>
        <p:txBody>
          <a:bodyPr/>
          <a:lstStyle/>
          <a:p>
            <a:fld id="{8B622AB6-A1A2-41D9-A0AF-2F5FBA80A4C4}" type="slidenum">
              <a:rPr lang="en-US" smtClean="0"/>
              <a:t>‹#›</a:t>
            </a:fld>
            <a:endParaRPr lang="en-US"/>
          </a:p>
        </p:txBody>
      </p:sp>
    </p:spTree>
    <p:extLst>
      <p:ext uri="{BB962C8B-B14F-4D97-AF65-F5344CB8AC3E}">
        <p14:creationId xmlns:p14="http://schemas.microsoft.com/office/powerpoint/2010/main" val="4210718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a:xfrm>
            <a:off x="511228" y="787783"/>
            <a:ext cx="584978" cy="365125"/>
          </a:xfrm>
          <a:prstGeom prst="rect">
            <a:avLst/>
          </a:prstGeom>
        </p:spPr>
        <p:txBody>
          <a:bodyPr/>
          <a:lstStyle/>
          <a:p>
            <a:fld id="{D352EE14-9F67-41AF-860F-7F582CCD5CCF}" type="slidenum">
              <a:rPr lang="en-US" smtClean="0"/>
              <a:pPr/>
              <a:t>‹#›</a:t>
            </a:fld>
            <a:endParaRPr lang="en-US"/>
          </a:p>
        </p:txBody>
      </p:sp>
    </p:spTree>
    <p:extLst>
      <p:ext uri="{BB962C8B-B14F-4D97-AF65-F5344CB8AC3E}">
        <p14:creationId xmlns:p14="http://schemas.microsoft.com/office/powerpoint/2010/main" val="2897961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a:xfrm>
            <a:off x="511228" y="787783"/>
            <a:ext cx="584978" cy="365125"/>
          </a:xfrm>
          <a:prstGeom prst="rect">
            <a:avLst/>
          </a:prstGeom>
        </p:spPr>
        <p:txBody>
          <a:bodyPr/>
          <a:lstStyle/>
          <a:p>
            <a:fld id="{2C63656E-6B67-4AC1-87C7-B14879E4CA36}" type="slidenum">
              <a:rPr lang="en-US" smtClean="0"/>
              <a:pPr/>
              <a:t>‹#›</a:t>
            </a:fld>
            <a:endParaRPr lang="en-US"/>
          </a:p>
        </p:txBody>
      </p:sp>
    </p:spTree>
    <p:extLst>
      <p:ext uri="{BB962C8B-B14F-4D97-AF65-F5344CB8AC3E}">
        <p14:creationId xmlns:p14="http://schemas.microsoft.com/office/powerpoint/2010/main" val="3513496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263F82-791C-4999-95C8-BC2836867A19}" type="datetimeFigureOut">
              <a:rPr lang="en-US" smtClean="0"/>
              <a:t>7/25/2018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787783"/>
            <a:ext cx="584978" cy="365125"/>
          </a:xfrm>
          <a:prstGeom prst="rect">
            <a:avLst/>
          </a:prstGeom>
        </p:spPr>
        <p:txBody>
          <a:bodyPr/>
          <a:lstStyle/>
          <a:p>
            <a:fld id="{8B622AB6-A1A2-41D9-A0AF-2F5FBA80A4C4}" type="slidenum">
              <a:rPr lang="en-US" smtClean="0"/>
              <a:t>‹#›</a:t>
            </a:fld>
            <a:endParaRPr lang="en-US"/>
          </a:p>
        </p:txBody>
      </p:sp>
    </p:spTree>
    <p:extLst>
      <p:ext uri="{BB962C8B-B14F-4D97-AF65-F5344CB8AC3E}">
        <p14:creationId xmlns:p14="http://schemas.microsoft.com/office/powerpoint/2010/main" val="2802403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263F82-791C-4999-95C8-BC2836867A19}" type="datetimeFigureOut">
              <a:rPr lang="en-US" smtClean="0"/>
              <a:t>7/25/2018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a:prstGeom prst="rect">
            <a:avLst/>
          </a:prstGeom>
        </p:spPr>
        <p:txBody>
          <a:bodyPr/>
          <a:lstStyle/>
          <a:p>
            <a:fld id="{8B622AB6-A1A2-41D9-A0AF-2F5FBA80A4C4}" type="slidenum">
              <a:rPr lang="en-US" smtClean="0"/>
              <a:t>‹#›</a:t>
            </a:fld>
            <a:endParaRPr lang="en-US"/>
          </a:p>
        </p:txBody>
      </p:sp>
    </p:spTree>
    <p:extLst>
      <p:ext uri="{BB962C8B-B14F-4D97-AF65-F5344CB8AC3E}">
        <p14:creationId xmlns:p14="http://schemas.microsoft.com/office/powerpoint/2010/main" val="2239267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Tree>
    <p:extLst>
      <p:ext uri="{BB962C8B-B14F-4D97-AF65-F5344CB8AC3E}">
        <p14:creationId xmlns:p14="http://schemas.microsoft.com/office/powerpoint/2010/main" val="1854300877"/>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eaipatterns.com/EncapsulatedSynchronousIntegration.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myresource.com/emp/find/100" TargetMode="External"/><Relationship Id="rId2" Type="http://schemas.openxmlformats.org/officeDocument/2006/relationships/hyperlink" Target="http://myresource.com/emp" TargetMode="External"/><Relationship Id="rId1" Type="http://schemas.openxmlformats.org/officeDocument/2006/relationships/slideLayout" Target="../slideLayouts/slideLayout2.xml"/><Relationship Id="rId6" Type="http://schemas.openxmlformats.org/officeDocument/2006/relationships/hyperlink" Target="http://myresource.com/emp/delete?id=101" TargetMode="External"/><Relationship Id="rId5" Type="http://schemas.openxmlformats.org/officeDocument/2006/relationships/hyperlink" Target="http://myresource.com/emp/save" TargetMode="External"/><Relationship Id="rId4" Type="http://schemas.openxmlformats.org/officeDocument/2006/relationships/hyperlink" Target="http://myresource.com/emp/updat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example.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787" y="1351128"/>
            <a:ext cx="8557146" cy="2429303"/>
          </a:xfrm>
        </p:spPr>
        <p:txBody>
          <a:bodyPr>
            <a:normAutofit fontScale="90000"/>
          </a:bodyPr>
          <a:lstStyle/>
          <a:p>
            <a:pPr algn="ctr"/>
            <a:r>
              <a:rPr lang="en-IN" dirty="0" smtClean="0"/>
              <a:t>Richardson Maturity Model and </a:t>
            </a:r>
            <a:br>
              <a:rPr lang="en-IN" dirty="0" smtClean="0"/>
            </a:br>
            <a:r>
              <a:rPr lang="en-IN" dirty="0" smtClean="0"/>
              <a:t>HATEOAS</a:t>
            </a:r>
            <a:endParaRPr lang="en-US" dirty="0"/>
          </a:p>
        </p:txBody>
      </p:sp>
      <p:sp>
        <p:nvSpPr>
          <p:cNvPr id="3" name="Subtitle 2"/>
          <p:cNvSpPr>
            <a:spLocks noGrp="1"/>
          </p:cNvSpPr>
          <p:nvPr>
            <p:ph type="subTitle" idx="1"/>
          </p:nvPr>
        </p:nvSpPr>
        <p:spPr>
          <a:xfrm>
            <a:off x="1860530" y="4395243"/>
            <a:ext cx="6600451" cy="1126283"/>
          </a:xfrm>
        </p:spPr>
        <p:txBody>
          <a:bodyPr>
            <a:normAutofit/>
          </a:bodyPr>
          <a:lstStyle/>
          <a:p>
            <a:r>
              <a:rPr lang="en-IN" sz="2400" dirty="0" smtClean="0"/>
              <a:t>Towards Truly </a:t>
            </a:r>
            <a:r>
              <a:rPr lang="en-IN" sz="2400" dirty="0" err="1" smtClean="0"/>
              <a:t>RESTful</a:t>
            </a:r>
            <a:r>
              <a:rPr lang="en-IN" sz="2400" dirty="0" smtClean="0"/>
              <a:t> Services</a:t>
            </a:r>
            <a:endParaRPr lang="en-US" sz="2400" dirty="0"/>
          </a:p>
        </p:txBody>
      </p:sp>
    </p:spTree>
    <p:extLst>
      <p:ext uri="{BB962C8B-B14F-4D97-AF65-F5344CB8AC3E}">
        <p14:creationId xmlns:p14="http://schemas.microsoft.com/office/powerpoint/2010/main" val="26647514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386" y="0"/>
            <a:ext cx="8354499" cy="789028"/>
          </a:xfrm>
        </p:spPr>
        <p:txBody>
          <a:bodyPr>
            <a:normAutofit/>
          </a:bodyPr>
          <a:lstStyle/>
          <a:p>
            <a:r>
              <a:rPr lang="en-IN" b="1" dirty="0"/>
              <a:t>Level 2 - HTTP </a:t>
            </a:r>
            <a:r>
              <a:rPr lang="en-IN" b="1" dirty="0" smtClean="0"/>
              <a:t>Verbs</a:t>
            </a:r>
            <a:endParaRPr lang="en-IN" dirty="0"/>
          </a:p>
        </p:txBody>
      </p:sp>
      <p:sp>
        <p:nvSpPr>
          <p:cNvPr id="4" name="TextBox 3"/>
          <p:cNvSpPr txBox="1"/>
          <p:nvPr/>
        </p:nvSpPr>
        <p:spPr>
          <a:xfrm>
            <a:off x="751329" y="789028"/>
            <a:ext cx="7132320" cy="5262979"/>
          </a:xfrm>
          <a:prstGeom prst="rect">
            <a:avLst/>
          </a:prstGeom>
          <a:noFill/>
          <a:ln>
            <a:solidFill>
              <a:srgbClr val="C00000"/>
            </a:solidFill>
          </a:ln>
        </p:spPr>
        <p:txBody>
          <a:bodyPr wrap="square" rtlCol="0">
            <a:spAutoFit/>
          </a:bodyPr>
          <a:lstStyle/>
          <a:p>
            <a:r>
              <a:rPr lang="en-US" sz="1600" dirty="0">
                <a:solidFill>
                  <a:srgbClr val="C00000"/>
                </a:solidFill>
              </a:rPr>
              <a:t># </a:t>
            </a:r>
            <a:r>
              <a:rPr lang="en-US" sz="1600" dirty="0" smtClean="0">
                <a:solidFill>
                  <a:srgbClr val="C00000"/>
                </a:solidFill>
              </a:rPr>
              <a:t> </a:t>
            </a:r>
            <a:r>
              <a:rPr lang="en-US" sz="1600" dirty="0">
                <a:solidFill>
                  <a:srgbClr val="C00000"/>
                </a:solidFill>
              </a:rPr>
              <a:t>Request to create a resource</a:t>
            </a:r>
          </a:p>
          <a:p>
            <a:r>
              <a:rPr lang="en-IN" sz="1600" dirty="0"/>
              <a:t>POST /user/smith HTTP/1.1</a:t>
            </a:r>
          </a:p>
          <a:p>
            <a:r>
              <a:rPr lang="en-IN" sz="1600" dirty="0"/>
              <a:t>Host: www.example.org</a:t>
            </a:r>
          </a:p>
          <a:p>
            <a:r>
              <a:rPr lang="en-IN" sz="1600" dirty="0"/>
              <a:t>Content-Type: application/</a:t>
            </a:r>
            <a:r>
              <a:rPr lang="en-IN" sz="1600" dirty="0" err="1"/>
              <a:t>xml;charset</a:t>
            </a:r>
            <a:r>
              <a:rPr lang="en-IN" sz="1600" dirty="0"/>
              <a:t>=UTF-8</a:t>
            </a:r>
          </a:p>
          <a:p>
            <a:r>
              <a:rPr lang="en-IN" sz="1600" dirty="0"/>
              <a:t>&lt;address&gt;</a:t>
            </a:r>
          </a:p>
          <a:p>
            <a:r>
              <a:rPr lang="en-IN" sz="1600" dirty="0"/>
              <a:t>&lt;street&gt;1, Main Street&lt;/street&gt;</a:t>
            </a:r>
          </a:p>
          <a:p>
            <a:r>
              <a:rPr lang="en-IN" sz="1600" dirty="0"/>
              <a:t>&lt;city&gt;Some City&lt;/city&gt;</a:t>
            </a:r>
          </a:p>
          <a:p>
            <a:r>
              <a:rPr lang="en-IN" sz="1600" dirty="0"/>
              <a:t>&lt;/address</a:t>
            </a:r>
            <a:r>
              <a:rPr lang="en-IN" sz="1600" dirty="0" smtClean="0"/>
              <a:t>&gt;</a:t>
            </a:r>
          </a:p>
          <a:p>
            <a:endParaRPr lang="en-IN" sz="1600" dirty="0">
              <a:solidFill>
                <a:srgbClr val="C00000"/>
              </a:solidFill>
            </a:endParaRPr>
          </a:p>
          <a:p>
            <a:r>
              <a:rPr lang="en-IN" sz="1600" dirty="0">
                <a:solidFill>
                  <a:srgbClr val="C00000"/>
                </a:solidFill>
              </a:rPr>
              <a:t># Response</a:t>
            </a:r>
          </a:p>
          <a:p>
            <a:r>
              <a:rPr lang="en-IN" sz="1600" dirty="0"/>
              <a:t>HTTP/1.1 201 Created</a:t>
            </a:r>
          </a:p>
          <a:p>
            <a:r>
              <a:rPr lang="en-IN" sz="1600" dirty="0"/>
              <a:t>Location: http://www.example.org/user/smith/address/1</a:t>
            </a:r>
          </a:p>
          <a:p>
            <a:r>
              <a:rPr lang="en-IN" sz="1600" dirty="0"/>
              <a:t>Content-Location: http://www.example.org/user/smith/address/1</a:t>
            </a:r>
          </a:p>
          <a:p>
            <a:r>
              <a:rPr lang="en-IN" sz="1600" dirty="0"/>
              <a:t>Content-Type: application/</a:t>
            </a:r>
            <a:r>
              <a:rPr lang="en-IN" sz="1600" dirty="0" err="1"/>
              <a:t>xml;charset</a:t>
            </a:r>
            <a:r>
              <a:rPr lang="en-IN" sz="1600" dirty="0"/>
              <a:t>=UTF-8</a:t>
            </a:r>
          </a:p>
          <a:p>
            <a:r>
              <a:rPr lang="en-IN" sz="1600" dirty="0"/>
              <a:t>&lt;address&gt;</a:t>
            </a:r>
          </a:p>
          <a:p>
            <a:r>
              <a:rPr lang="en-IN" sz="1600" dirty="0"/>
              <a:t>&lt;id&gt;urn:example:user:smith:address:1&lt;/id&gt;</a:t>
            </a:r>
          </a:p>
          <a:p>
            <a:r>
              <a:rPr lang="en-US" sz="1600" dirty="0"/>
              <a:t>&lt;</a:t>
            </a:r>
            <a:r>
              <a:rPr lang="en-US" sz="1600" dirty="0" err="1"/>
              <a:t>atom:link</a:t>
            </a:r>
            <a:r>
              <a:rPr lang="en-US" sz="1600" dirty="0"/>
              <a:t> </a:t>
            </a:r>
            <a:r>
              <a:rPr lang="en-US" sz="1600" dirty="0" err="1"/>
              <a:t>rel</a:t>
            </a:r>
            <a:r>
              <a:rPr lang="en-US" sz="1600" dirty="0"/>
              <a:t>="self" </a:t>
            </a:r>
            <a:r>
              <a:rPr lang="en-US" sz="1600" dirty="0" err="1"/>
              <a:t>href</a:t>
            </a:r>
            <a:r>
              <a:rPr lang="en-US" sz="1600" dirty="0"/>
              <a:t>="http://www.example.org/user/smith/address/1"/&gt;</a:t>
            </a:r>
          </a:p>
          <a:p>
            <a:r>
              <a:rPr lang="en-IN" sz="1600" dirty="0"/>
              <a:t>&lt;street&gt;1, Main Street&lt;/street&gt;</a:t>
            </a:r>
          </a:p>
          <a:p>
            <a:r>
              <a:rPr lang="en-IN" sz="1600" dirty="0"/>
              <a:t>&lt;city&gt;Some City&lt;/city&gt;</a:t>
            </a:r>
          </a:p>
          <a:p>
            <a:r>
              <a:rPr lang="en-IN" sz="1600" dirty="0"/>
              <a:t>&lt;/address&gt;</a:t>
            </a:r>
          </a:p>
        </p:txBody>
      </p:sp>
    </p:spTree>
    <p:extLst>
      <p:ext uri="{BB962C8B-B14F-4D97-AF65-F5344CB8AC3E}">
        <p14:creationId xmlns:p14="http://schemas.microsoft.com/office/powerpoint/2010/main" val="131901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LEVEL 3: Use Hypermedia or HATEOAS</a:t>
            </a:r>
            <a:r>
              <a:rPr lang="en-US" b="1" dirty="0"/>
              <a:t/>
            </a:r>
            <a:br>
              <a:rPr lang="en-US" b="1" dirty="0"/>
            </a:br>
            <a:endParaRPr lang="en-IN" dirty="0"/>
          </a:p>
        </p:txBody>
      </p:sp>
      <p:sp>
        <p:nvSpPr>
          <p:cNvPr id="3" name="Content Placeholder 2"/>
          <p:cNvSpPr>
            <a:spLocks noGrp="1"/>
          </p:cNvSpPr>
          <p:nvPr>
            <p:ph idx="1"/>
          </p:nvPr>
        </p:nvSpPr>
        <p:spPr>
          <a:xfrm>
            <a:off x="433900" y="889000"/>
            <a:ext cx="8354499" cy="5646057"/>
          </a:xfrm>
        </p:spPr>
        <p:txBody>
          <a:bodyPr>
            <a:normAutofit fontScale="92500"/>
          </a:bodyPr>
          <a:lstStyle/>
          <a:p>
            <a:r>
              <a:rPr lang="en-US" dirty="0"/>
              <a:t>LEVEL 3 makes use of </a:t>
            </a:r>
            <a:r>
              <a:rPr lang="en-US" i="1" dirty="0"/>
              <a:t>Hypermedia</a:t>
            </a:r>
            <a:r>
              <a:rPr lang="en-US" dirty="0"/>
              <a:t> (also Called </a:t>
            </a:r>
            <a:r>
              <a:rPr lang="en-US" i="1" dirty="0"/>
              <a:t>HATEOAS</a:t>
            </a:r>
            <a:r>
              <a:rPr lang="en-US" dirty="0"/>
              <a:t>–Hypermedia as Engine of Application state in REST world), which drives the interaction for the API Client</a:t>
            </a:r>
            <a:r>
              <a:rPr lang="en-US" dirty="0" smtClean="0"/>
              <a:t>.</a:t>
            </a:r>
          </a:p>
          <a:p>
            <a:r>
              <a:rPr lang="en-US" dirty="0" smtClean="0"/>
              <a:t>Generally</a:t>
            </a:r>
            <a:r>
              <a:rPr lang="en-US" dirty="0"/>
              <a:t>, the API Client is not aware of all resource endpoints and REST does not deal much with API documents (which can tell API client information about all endpoints), unlike SOAP where we have WSDL, which provides information about service to the API Client</a:t>
            </a:r>
            <a:r>
              <a:rPr lang="en-US" dirty="0" smtClean="0"/>
              <a:t>.</a:t>
            </a:r>
          </a:p>
          <a:p>
            <a:r>
              <a:rPr lang="en-US" dirty="0"/>
              <a:t>Different Resource Based Endpoints are made aware to API Client using concept HATEOAS i.e. sending some hypermedia as the response of endpoint response which in turns acts as Engine of Application state and hence the name HATEOAS. </a:t>
            </a:r>
            <a:endParaRPr lang="en-US" dirty="0" smtClean="0"/>
          </a:p>
          <a:p>
            <a:r>
              <a:rPr lang="en-US" dirty="0" smtClean="0"/>
              <a:t>The </a:t>
            </a:r>
            <a:r>
              <a:rPr lang="en-US" dirty="0"/>
              <a:t>HATEOAS concept in REST API makes API self-documented and hence no need for API documentation.</a:t>
            </a:r>
          </a:p>
          <a:p>
            <a:r>
              <a:rPr lang="en-US" dirty="0"/>
              <a:t>API developed at this LEVEL 3 is generally considered as fully </a:t>
            </a:r>
            <a:r>
              <a:rPr lang="en-US" dirty="0" err="1"/>
              <a:t>RESTful</a:t>
            </a:r>
            <a:r>
              <a:rPr lang="en-US" dirty="0"/>
              <a:t> API and this is where we see the charm of REST API.</a:t>
            </a:r>
          </a:p>
          <a:p>
            <a:endParaRPr lang="en-IN" dirty="0"/>
          </a:p>
        </p:txBody>
      </p:sp>
    </p:spTree>
    <p:extLst>
      <p:ext uri="{BB962C8B-B14F-4D97-AF65-F5344CB8AC3E}">
        <p14:creationId xmlns:p14="http://schemas.microsoft.com/office/powerpoint/2010/main" val="950377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LEVEL 3: Use Hypermedia or HATEOAS</a:t>
            </a:r>
            <a:r>
              <a:rPr lang="en-US" b="1" dirty="0"/>
              <a:t/>
            </a:r>
            <a:br>
              <a:rPr lang="en-US" b="1" dirty="0"/>
            </a:br>
            <a:endParaRPr lang="en-IN" dirty="0"/>
          </a:p>
        </p:txBody>
      </p:sp>
      <p:sp>
        <p:nvSpPr>
          <p:cNvPr id="5" name="TextBox 4"/>
          <p:cNvSpPr txBox="1"/>
          <p:nvPr/>
        </p:nvSpPr>
        <p:spPr>
          <a:xfrm>
            <a:off x="618957" y="1300233"/>
            <a:ext cx="7984385" cy="369332"/>
          </a:xfrm>
          <a:prstGeom prst="rect">
            <a:avLst/>
          </a:prstGeom>
          <a:noFill/>
        </p:spPr>
        <p:txBody>
          <a:bodyPr wrap="square" rtlCol="0">
            <a:spAutoFit/>
          </a:bodyPr>
          <a:lstStyle/>
          <a:p>
            <a:r>
              <a:rPr lang="en-US" dirty="0"/>
              <a:t>A HATEOAS-based </a:t>
            </a:r>
            <a:r>
              <a:rPr lang="en-US" dirty="0" smtClean="0"/>
              <a:t>response JSON </a:t>
            </a:r>
            <a:r>
              <a:rPr lang="en-US" dirty="0"/>
              <a:t>would look like this:</a:t>
            </a:r>
            <a:endParaRPr lang="en-IN" dirty="0"/>
          </a:p>
        </p:txBody>
      </p:sp>
      <p:sp>
        <p:nvSpPr>
          <p:cNvPr id="6" name="TextBox 5"/>
          <p:cNvSpPr txBox="1"/>
          <p:nvPr/>
        </p:nvSpPr>
        <p:spPr>
          <a:xfrm>
            <a:off x="433901" y="2080799"/>
            <a:ext cx="7607013" cy="2031325"/>
          </a:xfrm>
          <a:prstGeom prst="rect">
            <a:avLst/>
          </a:prstGeom>
          <a:noFill/>
          <a:ln>
            <a:solidFill>
              <a:srgbClr val="C00000"/>
            </a:solidFill>
          </a:ln>
        </p:spPr>
        <p:txBody>
          <a:bodyPr wrap="square" rtlCol="0">
            <a:spAutoFit/>
          </a:bodyPr>
          <a:lstStyle/>
          <a:p>
            <a:r>
              <a:rPr lang="en-US" dirty="0"/>
              <a:t>{</a:t>
            </a:r>
          </a:p>
          <a:p>
            <a:r>
              <a:rPr lang="en-US" dirty="0"/>
              <a:t>    "name": "Alice",</a:t>
            </a:r>
          </a:p>
          <a:p>
            <a:r>
              <a:rPr lang="en-US" dirty="0"/>
              <a:t>    "links": [ {</a:t>
            </a:r>
          </a:p>
          <a:p>
            <a:r>
              <a:rPr lang="en-US" dirty="0"/>
              <a:t>        "</a:t>
            </a:r>
            <a:r>
              <a:rPr lang="en-US" dirty="0" err="1"/>
              <a:t>rel</a:t>
            </a:r>
            <a:r>
              <a:rPr lang="en-US" dirty="0"/>
              <a:t>": "self",</a:t>
            </a:r>
          </a:p>
          <a:p>
            <a:r>
              <a:rPr lang="en-US" dirty="0"/>
              <a:t>        "</a:t>
            </a:r>
            <a:r>
              <a:rPr lang="en-US" dirty="0" err="1"/>
              <a:t>href</a:t>
            </a:r>
            <a:r>
              <a:rPr lang="en-US" dirty="0"/>
              <a:t>": "http://</a:t>
            </a:r>
            <a:r>
              <a:rPr lang="en-US" dirty="0" smtClean="0"/>
              <a:t>localhost:8088/</a:t>
            </a:r>
            <a:r>
              <a:rPr lang="en-US" dirty="0" err="1" smtClean="0"/>
              <a:t>emp</a:t>
            </a:r>
            <a:r>
              <a:rPr lang="en-US" dirty="0" smtClean="0"/>
              <a:t>/1</a:t>
            </a:r>
            <a:r>
              <a:rPr lang="en-US" dirty="0"/>
              <a:t>"</a:t>
            </a:r>
          </a:p>
          <a:p>
            <a:r>
              <a:rPr lang="en-US" dirty="0"/>
              <a:t>    } ]</a:t>
            </a:r>
          </a:p>
          <a:p>
            <a:r>
              <a:rPr lang="en-US" dirty="0"/>
              <a:t>}</a:t>
            </a:r>
            <a:endParaRPr lang="en-IN" dirty="0"/>
          </a:p>
        </p:txBody>
      </p:sp>
    </p:spTree>
    <p:extLst>
      <p:ext uri="{BB962C8B-B14F-4D97-AF65-F5344CB8AC3E}">
        <p14:creationId xmlns:p14="http://schemas.microsoft.com/office/powerpoint/2010/main" val="2003864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LEVEL 3: Use Hypermedia or HATEOAS</a:t>
            </a:r>
            <a:r>
              <a:rPr lang="en-US" b="1" dirty="0"/>
              <a:t/>
            </a:r>
            <a:br>
              <a:rPr lang="en-US" b="1" dirty="0"/>
            </a:br>
            <a:endParaRPr lang="en-IN" dirty="0"/>
          </a:p>
        </p:txBody>
      </p:sp>
      <p:sp>
        <p:nvSpPr>
          <p:cNvPr id="5" name="TextBox 4"/>
          <p:cNvSpPr txBox="1"/>
          <p:nvPr/>
        </p:nvSpPr>
        <p:spPr>
          <a:xfrm>
            <a:off x="618957" y="1300233"/>
            <a:ext cx="7984385" cy="369332"/>
          </a:xfrm>
          <a:prstGeom prst="rect">
            <a:avLst/>
          </a:prstGeom>
          <a:noFill/>
        </p:spPr>
        <p:txBody>
          <a:bodyPr wrap="square" rtlCol="0">
            <a:spAutoFit/>
          </a:bodyPr>
          <a:lstStyle/>
          <a:p>
            <a:r>
              <a:rPr lang="en-US" dirty="0"/>
              <a:t>A HATEOAS-based </a:t>
            </a:r>
            <a:r>
              <a:rPr lang="en-US" dirty="0" smtClean="0"/>
              <a:t>response JSON </a:t>
            </a:r>
            <a:r>
              <a:rPr lang="en-US" dirty="0"/>
              <a:t>would look like this:</a:t>
            </a:r>
            <a:endParaRPr lang="en-IN" dirty="0"/>
          </a:p>
        </p:txBody>
      </p:sp>
      <p:sp>
        <p:nvSpPr>
          <p:cNvPr id="4" name="Rectangle 2"/>
          <p:cNvSpPr>
            <a:spLocks noChangeArrowheads="1"/>
          </p:cNvSpPr>
          <p:nvPr/>
        </p:nvSpPr>
        <p:spPr bwMode="auto">
          <a:xfrm>
            <a:off x="174171" y="1177646"/>
            <a:ext cx="8969829" cy="255454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HTTP</a:t>
            </a:r>
            <a:r>
              <a:rPr kumimoji="0" lang="en-US" sz="1600" b="0" i="0" u="none" strike="noStrike" cap="none" normalizeH="0" baseline="0" dirty="0" smtClean="0">
                <a:ln>
                  <a:noFill/>
                </a:ln>
                <a:solidFill>
                  <a:srgbClr val="666666"/>
                </a:solidFill>
                <a:effectLst/>
                <a:latin typeface="Arial" panose="020B0604020202020204" pitchFamily="34" charset="0"/>
              </a:rPr>
              <a:t>/</a:t>
            </a:r>
            <a:r>
              <a:rPr kumimoji="0" lang="en-US" sz="16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1.1</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200</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1" i="0" u="none" strike="noStrike" cap="none" normalizeH="0" baseline="0" dirty="0" smtClean="0">
                <a:ln>
                  <a:noFill/>
                </a:ln>
                <a:solidFill>
                  <a:srgbClr val="D2413A"/>
                </a:solidFill>
                <a:effectLst/>
                <a:latin typeface="Courier New" panose="02070309020205020404" pitchFamily="49" charset="0"/>
                <a:cs typeface="Courier New" panose="02070309020205020404" pitchFamily="49" charset="0"/>
              </a:rPr>
              <a:t>OK</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7D9029"/>
                </a:solidFill>
                <a:effectLst/>
                <a:latin typeface="Courier New" panose="02070309020205020404" pitchFamily="49" charset="0"/>
                <a:cs typeface="Courier New" panose="02070309020205020404" pitchFamily="49" charset="0"/>
              </a:rPr>
              <a:t>Content-Type</a:t>
            </a:r>
            <a:r>
              <a:rPr kumimoji="0" lang="en-US" sz="1600" b="0" i="0" u="none" strike="noStrike" cap="none" normalizeH="0" baseline="0" dirty="0" smtClean="0">
                <a:ln>
                  <a:noFill/>
                </a:ln>
                <a:solidFill>
                  <a:srgbClr val="666666"/>
                </a:solidFill>
                <a:effectLst/>
                <a:latin typeface="Arial" panose="020B0604020202020204" pitchFamily="34" charset="0"/>
              </a:rPr>
              <a: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application/xml </a:t>
            </a:r>
            <a:r>
              <a:rPr kumimoji="0" lang="en-US" sz="1600" b="0" i="0" u="none" strike="noStrike" cap="none" normalizeH="0" baseline="0" dirty="0" smtClean="0">
                <a:ln>
                  <a:noFill/>
                </a:ln>
                <a:solidFill>
                  <a:srgbClr val="7D9029"/>
                </a:solidFill>
                <a:effectLst/>
                <a:latin typeface="Courier New" panose="02070309020205020404" pitchFamily="49" charset="0"/>
                <a:cs typeface="Courier New" panose="02070309020205020404" pitchFamily="49" charset="0"/>
              </a:rPr>
              <a:t>Content-Length</a:t>
            </a:r>
            <a:r>
              <a:rPr kumimoji="0" lang="en-US" sz="1600" b="0" i="0" u="none" strike="noStrike" cap="none" normalizeH="0" baseline="0" dirty="0" smtClean="0">
                <a:ln>
                  <a:noFill/>
                </a:ln>
                <a:solidFill>
                  <a:srgbClr val="666666"/>
                </a:solidFill>
                <a:effectLst/>
                <a:latin typeface="Arial" panose="020B0604020202020204" pitchFamily="34" charset="0"/>
              </a:rPr>
              <a: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BC7A00"/>
                </a:solidFill>
                <a:effectLst/>
                <a:latin typeface="Courier New" panose="02070309020205020404" pitchFamily="49" charset="0"/>
                <a:cs typeface="Courier New" panose="02070309020205020404" pitchFamily="49" charset="0"/>
              </a:rPr>
              <a:t>&lt;?xml version="1.0"?&gt;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&lt;account&gt;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&lt;</a:t>
            </a:r>
            <a:r>
              <a:rPr kumimoji="0" lang="en-US" sz="16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account_number</a:t>
            </a:r>
            <a:r>
              <a:rPr kumimoji="0" 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&gt;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12345</a:t>
            </a:r>
            <a:r>
              <a:rPr kumimoji="0" 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&lt;/</a:t>
            </a:r>
            <a:r>
              <a:rPr kumimoji="0" lang="en-US" sz="16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account_number</a:t>
            </a:r>
            <a:r>
              <a:rPr kumimoji="0" 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&gt;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&lt;balance</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7D9029"/>
                </a:solidFill>
                <a:effectLst/>
                <a:latin typeface="Courier New" panose="02070309020205020404" pitchFamily="49" charset="0"/>
                <a:cs typeface="Courier New" panose="02070309020205020404" pitchFamily="49" charset="0"/>
              </a:rPr>
              <a:t>currency=</a:t>
            </a:r>
            <a:r>
              <a:rPr kumimoji="0" lang="en-US" sz="1600" b="0" i="0" u="none" strike="noStrike" cap="none" normalizeH="0" baseline="0" dirty="0" smtClean="0">
                <a:ln>
                  <a:noFill/>
                </a:ln>
                <a:solidFill>
                  <a:srgbClr val="BA2121"/>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rgbClr val="BA2121"/>
                </a:solidFill>
                <a:effectLst/>
                <a:latin typeface="Courier New" panose="02070309020205020404" pitchFamily="49" charset="0"/>
                <a:cs typeface="Courier New" panose="02070309020205020404" pitchFamily="49" charset="0"/>
              </a:rPr>
              <a:t>usd</a:t>
            </a:r>
            <a:r>
              <a:rPr kumimoji="0" lang="en-US" sz="1600" b="0" i="0" u="none" strike="noStrike" cap="none" normalizeH="0" baseline="0" dirty="0" smtClean="0">
                <a:ln>
                  <a:noFill/>
                </a:ln>
                <a:solidFill>
                  <a:srgbClr val="BA2121"/>
                </a:solidFill>
                <a:effectLst/>
                <a:latin typeface="Courier New" panose="02070309020205020404" pitchFamily="49" charset="0"/>
                <a:cs typeface="Courier New" panose="02070309020205020404" pitchFamily="49" charset="0"/>
              </a:rPr>
              <a:t>"</a:t>
            </a:r>
            <a:r>
              <a:rPr kumimoji="0" 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&gt;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100.00</a:t>
            </a:r>
            <a:r>
              <a:rPr kumimoji="0" 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&lt;/balance&gt;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&lt;link</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7D9029"/>
                </a:solidFill>
                <a:effectLst/>
                <a:latin typeface="Courier New" panose="02070309020205020404" pitchFamily="49" charset="0"/>
                <a:cs typeface="Courier New" panose="02070309020205020404" pitchFamily="49" charset="0"/>
              </a:rPr>
              <a:t>rel</a:t>
            </a:r>
            <a:r>
              <a:rPr kumimoji="0" lang="en-US" sz="1600" b="0" i="0" u="none" strike="noStrike" cap="none" normalizeH="0" baseline="0" dirty="0" smtClean="0">
                <a:ln>
                  <a:noFill/>
                </a:ln>
                <a:solidFill>
                  <a:srgbClr val="7D9029"/>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BA2121"/>
                </a:solidFill>
                <a:effectLst/>
                <a:latin typeface="Courier New" panose="02070309020205020404" pitchFamily="49" charset="0"/>
                <a:cs typeface="Courier New" panose="02070309020205020404" pitchFamily="49" charset="0"/>
              </a:rPr>
              <a:t>"deposit"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7D9029"/>
                </a:solidFill>
                <a:effectLst/>
                <a:latin typeface="Courier New" panose="02070309020205020404" pitchFamily="49" charset="0"/>
                <a:cs typeface="Courier New" panose="02070309020205020404" pitchFamily="49" charset="0"/>
              </a:rPr>
              <a:t>href</a:t>
            </a:r>
            <a:r>
              <a:rPr kumimoji="0" lang="en-US" sz="1600" b="0" i="0" u="none" strike="noStrike" cap="none" normalizeH="0" baseline="0" dirty="0" smtClean="0">
                <a:ln>
                  <a:noFill/>
                </a:ln>
                <a:solidFill>
                  <a:srgbClr val="7D9029"/>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BA2121"/>
                </a:solidFill>
                <a:effectLst/>
                <a:latin typeface="Courier New" panose="02070309020205020404" pitchFamily="49" charset="0"/>
                <a:cs typeface="Courier New" panose="02070309020205020404" pitchFamily="49" charset="0"/>
              </a:rPr>
              <a:t>"https://bank.com/</a:t>
            </a:r>
            <a:r>
              <a:rPr kumimoji="0" lang="en-US" sz="1600" b="0" i="0" u="none" strike="noStrike" cap="none" normalizeH="0" baseline="0" dirty="0" err="1" smtClean="0">
                <a:ln>
                  <a:noFill/>
                </a:ln>
                <a:solidFill>
                  <a:srgbClr val="BA2121"/>
                </a:solidFill>
                <a:effectLst/>
                <a:latin typeface="Courier New" panose="02070309020205020404" pitchFamily="49" charset="0"/>
                <a:cs typeface="Courier New" panose="02070309020205020404" pitchFamily="49" charset="0"/>
              </a:rPr>
              <a:t>acc</a:t>
            </a:r>
            <a:r>
              <a:rPr kumimoji="0" lang="en-US" sz="1600" b="0" i="0" u="none" strike="noStrike" cap="none" normalizeH="0" baseline="0" dirty="0" smtClean="0">
                <a:ln>
                  <a:noFill/>
                </a:ln>
                <a:solidFill>
                  <a:srgbClr val="BA2121"/>
                </a:solidFill>
                <a:effectLst/>
                <a:latin typeface="Courier New" panose="02070309020205020404" pitchFamily="49" charset="0"/>
                <a:cs typeface="Courier New" panose="02070309020205020404" pitchFamily="49" charset="0"/>
              </a:rPr>
              <a:t>/123?deposit=12345"</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/&gt;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&lt;link</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7D9029"/>
                </a:solidFill>
                <a:effectLst/>
                <a:latin typeface="Courier New" panose="02070309020205020404" pitchFamily="49" charset="0"/>
                <a:cs typeface="Courier New" panose="02070309020205020404" pitchFamily="49" charset="0"/>
              </a:rPr>
              <a:t>rel</a:t>
            </a:r>
            <a:r>
              <a:rPr kumimoji="0" lang="en-US" sz="1600" b="0" i="0" u="none" strike="noStrike" cap="none" normalizeH="0" baseline="0" dirty="0" smtClean="0">
                <a:ln>
                  <a:noFill/>
                </a:ln>
                <a:solidFill>
                  <a:srgbClr val="7D9029"/>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BA2121"/>
                </a:solidFill>
                <a:effectLst/>
                <a:latin typeface="Courier New" panose="02070309020205020404" pitchFamily="49" charset="0"/>
                <a:cs typeface="Courier New" panose="02070309020205020404" pitchFamily="49" charset="0"/>
              </a:rPr>
              <a:t>"withdraw"</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7D9029"/>
                </a:solidFill>
                <a:effectLst/>
                <a:latin typeface="Courier New" panose="02070309020205020404" pitchFamily="49" charset="0"/>
                <a:cs typeface="Courier New" panose="02070309020205020404" pitchFamily="49" charset="0"/>
              </a:rPr>
              <a:t>href</a:t>
            </a:r>
            <a:r>
              <a:rPr kumimoji="0" lang="en-US" sz="1600" b="0" i="0" u="none" strike="noStrike" cap="none" normalizeH="0" baseline="0" dirty="0" smtClean="0">
                <a:ln>
                  <a:noFill/>
                </a:ln>
                <a:solidFill>
                  <a:srgbClr val="7D9029"/>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BA2121"/>
                </a:solidFill>
                <a:effectLst/>
                <a:latin typeface="Courier New" panose="02070309020205020404" pitchFamily="49" charset="0"/>
                <a:cs typeface="Courier New" panose="02070309020205020404" pitchFamily="49" charset="0"/>
              </a:rPr>
              <a:t>"https://bank.com/</a:t>
            </a:r>
            <a:r>
              <a:rPr kumimoji="0" lang="en-US" sz="1600" b="0" i="0" u="none" strike="noStrike" cap="none" normalizeH="0" baseline="0" dirty="0" err="1" smtClean="0">
                <a:ln>
                  <a:noFill/>
                </a:ln>
                <a:solidFill>
                  <a:srgbClr val="BA2121"/>
                </a:solidFill>
                <a:effectLst/>
                <a:latin typeface="Courier New" panose="02070309020205020404" pitchFamily="49" charset="0"/>
                <a:cs typeface="Courier New" panose="02070309020205020404" pitchFamily="49" charset="0"/>
              </a:rPr>
              <a:t>acc</a:t>
            </a:r>
            <a:r>
              <a:rPr kumimoji="0" lang="en-US" sz="1600" b="0" i="0" u="none" strike="noStrike" cap="none" normalizeH="0" baseline="0" dirty="0" smtClean="0">
                <a:ln>
                  <a:noFill/>
                </a:ln>
                <a:solidFill>
                  <a:srgbClr val="BA2121"/>
                </a:solidFill>
                <a:effectLst/>
                <a:latin typeface="Courier New" panose="02070309020205020404" pitchFamily="49" charset="0"/>
                <a:cs typeface="Courier New" panose="02070309020205020404" pitchFamily="49" charset="0"/>
              </a:rPr>
              <a:t>/123?withdraw=12345"</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&lt;link</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7D9029"/>
                </a:solidFill>
                <a:effectLst/>
                <a:latin typeface="Courier New" panose="02070309020205020404" pitchFamily="49" charset="0"/>
                <a:cs typeface="Courier New" panose="02070309020205020404" pitchFamily="49" charset="0"/>
              </a:rPr>
              <a:t>rel</a:t>
            </a:r>
            <a:r>
              <a:rPr kumimoji="0" lang="en-US" sz="1600" b="0" i="0" u="none" strike="noStrike" cap="none" normalizeH="0" baseline="0" dirty="0" smtClean="0">
                <a:ln>
                  <a:noFill/>
                </a:ln>
                <a:solidFill>
                  <a:srgbClr val="7D9029"/>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BA2121"/>
                </a:solidFill>
                <a:effectLst/>
                <a:latin typeface="Courier New" panose="02070309020205020404" pitchFamily="49" charset="0"/>
                <a:cs typeface="Courier New" panose="02070309020205020404" pitchFamily="49" charset="0"/>
              </a:rPr>
              <a:t>"transfer"</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7D9029"/>
                </a:solidFill>
                <a:effectLst/>
                <a:latin typeface="Courier New" panose="02070309020205020404" pitchFamily="49" charset="0"/>
                <a:cs typeface="Courier New" panose="02070309020205020404" pitchFamily="49" charset="0"/>
              </a:rPr>
              <a:t>href</a:t>
            </a:r>
            <a:r>
              <a:rPr kumimoji="0" lang="en-US" sz="1600" b="0" i="0" u="none" strike="noStrike" cap="none" normalizeH="0" baseline="0" dirty="0" smtClean="0">
                <a:ln>
                  <a:noFill/>
                </a:ln>
                <a:solidFill>
                  <a:srgbClr val="7D9029"/>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BA2121"/>
                </a:solidFill>
                <a:effectLst/>
                <a:latin typeface="Courier New" panose="02070309020205020404" pitchFamily="49" charset="0"/>
                <a:cs typeface="Courier New" panose="02070309020205020404" pitchFamily="49" charset="0"/>
              </a:rPr>
              <a:t>"https://bank.com/</a:t>
            </a:r>
            <a:r>
              <a:rPr kumimoji="0" lang="en-US" sz="1600" b="0" i="0" u="none" strike="noStrike" cap="none" normalizeH="0" baseline="0" dirty="0" err="1" smtClean="0">
                <a:ln>
                  <a:noFill/>
                </a:ln>
                <a:solidFill>
                  <a:srgbClr val="BA2121"/>
                </a:solidFill>
                <a:effectLst/>
                <a:latin typeface="Courier New" panose="02070309020205020404" pitchFamily="49" charset="0"/>
                <a:cs typeface="Courier New" panose="02070309020205020404" pitchFamily="49" charset="0"/>
              </a:rPr>
              <a:t>acc</a:t>
            </a:r>
            <a:r>
              <a:rPr kumimoji="0" lang="en-US" sz="1600" b="0" i="0" u="none" strike="noStrike" cap="none" normalizeH="0" baseline="0" dirty="0" smtClean="0">
                <a:ln>
                  <a:noFill/>
                </a:ln>
                <a:solidFill>
                  <a:srgbClr val="BA2121"/>
                </a:solidFill>
                <a:effectLst/>
                <a:latin typeface="Courier New" panose="02070309020205020404" pitchFamily="49" charset="0"/>
                <a:cs typeface="Courier New" panose="02070309020205020404" pitchFamily="49" charset="0"/>
              </a:rPr>
              <a:t>/123?transfer=12345"</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/&gt;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&lt;link</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7D9029"/>
                </a:solidFill>
                <a:effectLst/>
                <a:latin typeface="Courier New" panose="02070309020205020404" pitchFamily="49" charset="0"/>
                <a:cs typeface="Courier New" panose="02070309020205020404" pitchFamily="49" charset="0"/>
              </a:rPr>
              <a:t>rel</a:t>
            </a:r>
            <a:r>
              <a:rPr kumimoji="0" lang="en-US" sz="1600" b="0" i="0" u="none" strike="noStrike" cap="none" normalizeH="0" baseline="0" dirty="0" smtClean="0">
                <a:ln>
                  <a:noFill/>
                </a:ln>
                <a:solidFill>
                  <a:srgbClr val="7D9029"/>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BA2121"/>
                </a:solidFill>
                <a:effectLst/>
                <a:latin typeface="Courier New" panose="02070309020205020404" pitchFamily="49" charset="0"/>
                <a:cs typeface="Courier New" panose="02070309020205020404" pitchFamily="49" charset="0"/>
              </a:rPr>
              <a:t>"close"</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7D9029"/>
                </a:solidFill>
                <a:effectLst/>
                <a:latin typeface="Courier New" panose="02070309020205020404" pitchFamily="49" charset="0"/>
                <a:cs typeface="Courier New" panose="02070309020205020404" pitchFamily="49" charset="0"/>
              </a:rPr>
              <a:t>href</a:t>
            </a:r>
            <a:r>
              <a:rPr kumimoji="0" lang="en-US" sz="1600" b="0" i="0" u="none" strike="noStrike" cap="none" normalizeH="0" baseline="0" dirty="0" smtClean="0">
                <a:ln>
                  <a:noFill/>
                </a:ln>
                <a:solidFill>
                  <a:srgbClr val="7D9029"/>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BA2121"/>
                </a:solidFill>
                <a:effectLst/>
                <a:latin typeface="Courier New" panose="02070309020205020404" pitchFamily="49" charset="0"/>
                <a:cs typeface="Courier New" panose="02070309020205020404" pitchFamily="49" charset="0"/>
              </a:rPr>
              <a:t>"https://bank.com/</a:t>
            </a:r>
            <a:r>
              <a:rPr kumimoji="0" lang="en-US" sz="1600" b="0" i="0" u="none" strike="noStrike" cap="none" normalizeH="0" baseline="0" dirty="0" err="1" smtClean="0">
                <a:ln>
                  <a:noFill/>
                </a:ln>
                <a:solidFill>
                  <a:srgbClr val="BA2121"/>
                </a:solidFill>
                <a:effectLst/>
                <a:latin typeface="Courier New" panose="02070309020205020404" pitchFamily="49" charset="0"/>
                <a:cs typeface="Courier New" panose="02070309020205020404" pitchFamily="49" charset="0"/>
              </a:rPr>
              <a:t>acc</a:t>
            </a:r>
            <a:r>
              <a:rPr kumimoji="0" lang="en-US" sz="1600" b="0" i="0" u="none" strike="noStrike" cap="none" normalizeH="0" baseline="0" dirty="0" smtClean="0">
                <a:ln>
                  <a:noFill/>
                </a:ln>
                <a:solidFill>
                  <a:srgbClr val="BA2121"/>
                </a:solidFill>
                <a:effectLst/>
                <a:latin typeface="Courier New" panose="02070309020205020404" pitchFamily="49" charset="0"/>
                <a:cs typeface="Courier New" panose="02070309020205020404" pitchFamily="49" charset="0"/>
              </a:rPr>
              <a:t>/123?status=close"</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&lt;/account&gt;</a:t>
            </a:r>
            <a:r>
              <a:rPr kumimoji="0" lang="en-US" sz="1600" b="0" i="0" u="none" strike="noStrike" cap="none" normalizeH="0" baseline="0" dirty="0" smtClean="0">
                <a:ln>
                  <a:noFill/>
                </a:ln>
                <a:solidFill>
                  <a:schemeClr val="tx1"/>
                </a:solidFill>
                <a:effectLst/>
              </a:rPr>
              <a:t> </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1332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RMM -- Conclusion</a:t>
            </a:r>
            <a:endParaRPr lang="en-IN" dirty="0"/>
          </a:p>
        </p:txBody>
      </p:sp>
      <p:sp>
        <p:nvSpPr>
          <p:cNvPr id="3" name="Content Placeholder 2"/>
          <p:cNvSpPr>
            <a:spLocks noGrp="1"/>
          </p:cNvSpPr>
          <p:nvPr>
            <p:ph idx="1"/>
          </p:nvPr>
        </p:nvSpPr>
        <p:spPr>
          <a:xfrm>
            <a:off x="433900" y="638628"/>
            <a:ext cx="8354499" cy="2946402"/>
          </a:xfrm>
        </p:spPr>
        <p:txBody>
          <a:bodyPr>
            <a:noAutofit/>
          </a:bodyPr>
          <a:lstStyle/>
          <a:p>
            <a:r>
              <a:rPr lang="en-US" sz="2400" dirty="0"/>
              <a:t>RMM provides a good step by step way to understand the basic ideas behind restful thinking</a:t>
            </a:r>
            <a:r>
              <a:rPr lang="en-US" sz="2400" dirty="0" smtClean="0"/>
              <a:t>.</a:t>
            </a:r>
          </a:p>
          <a:p>
            <a:r>
              <a:rPr lang="en-US" sz="2400" dirty="0" smtClean="0"/>
              <a:t> </a:t>
            </a:r>
            <a:r>
              <a:rPr lang="en-US" sz="2400" dirty="0"/>
              <a:t>It can </a:t>
            </a:r>
            <a:r>
              <a:rPr lang="en-US" sz="2400" dirty="0" smtClean="0"/>
              <a:t>be </a:t>
            </a:r>
            <a:r>
              <a:rPr lang="en-US" sz="2400" dirty="0"/>
              <a:t>seen as tool to help us learn about the concepts and not something that should be used in some kind of assessment mechanism. </a:t>
            </a:r>
            <a:endParaRPr lang="en-US" sz="2400" dirty="0" smtClean="0"/>
          </a:p>
        </p:txBody>
      </p:sp>
    </p:spTree>
    <p:extLst>
      <p:ext uri="{BB962C8B-B14F-4D97-AF65-F5344CB8AC3E}">
        <p14:creationId xmlns:p14="http://schemas.microsoft.com/office/powerpoint/2010/main" val="34894832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RMM -- Conclusion</a:t>
            </a:r>
            <a:endParaRPr lang="en-IN" dirty="0"/>
          </a:p>
        </p:txBody>
      </p:sp>
      <p:sp>
        <p:nvSpPr>
          <p:cNvPr id="3" name="Content Placeholder 2"/>
          <p:cNvSpPr>
            <a:spLocks noGrp="1"/>
          </p:cNvSpPr>
          <p:nvPr>
            <p:ph idx="1"/>
          </p:nvPr>
        </p:nvSpPr>
        <p:spPr>
          <a:xfrm>
            <a:off x="433900" y="638627"/>
            <a:ext cx="8354499" cy="5718629"/>
          </a:xfrm>
        </p:spPr>
        <p:txBody>
          <a:bodyPr>
            <a:noAutofit/>
          </a:bodyPr>
          <a:lstStyle/>
          <a:p>
            <a:r>
              <a:rPr lang="en-US" sz="2400" dirty="0"/>
              <a:t>To Summarize</a:t>
            </a:r>
          </a:p>
          <a:p>
            <a:pPr lvl="1"/>
            <a:r>
              <a:rPr lang="en-US" sz="2400" dirty="0"/>
              <a:t>Level 1 tackles the question of handling complexity by using divide and conquer, breaking a large service endpoint down into multiple resources.</a:t>
            </a:r>
          </a:p>
          <a:p>
            <a:pPr lvl="1"/>
            <a:r>
              <a:rPr lang="en-US" sz="2400" dirty="0"/>
              <a:t>Level 2 introduces a standard set of verbs so that we handle similar situations in the same way, removing unnecessary variation.</a:t>
            </a:r>
          </a:p>
          <a:p>
            <a:pPr lvl="1"/>
            <a:r>
              <a:rPr lang="en-US" sz="2400" dirty="0"/>
              <a:t>Level 3 introduces discoverability, providing a way of making a protocol more self-documenting.</a:t>
            </a:r>
          </a:p>
          <a:p>
            <a:r>
              <a:rPr lang="en-US" sz="2400" dirty="0"/>
              <a:t>The result is a model that helps us think about the kind of HTTP service we want to provide and frame the expectations of people looking to interact with it.</a:t>
            </a:r>
            <a:endParaRPr lang="en-IN" sz="2400" dirty="0"/>
          </a:p>
        </p:txBody>
      </p:sp>
      <p:sp>
        <p:nvSpPr>
          <p:cNvPr id="4" name="Content Placeholder 2"/>
          <p:cNvSpPr txBox="1">
            <a:spLocks/>
          </p:cNvSpPr>
          <p:nvPr/>
        </p:nvSpPr>
        <p:spPr>
          <a:xfrm>
            <a:off x="433900" y="638626"/>
            <a:ext cx="8354499" cy="571862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22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400" smtClean="0"/>
              <a:t>To Summarize</a:t>
            </a:r>
          </a:p>
          <a:p>
            <a:pPr lvl="1"/>
            <a:r>
              <a:rPr lang="en-US" sz="2400" smtClean="0"/>
              <a:t>Level 1 tackles the question of handling complexity by using divide and conquer, breaking a large service endpoint down into multiple resources.</a:t>
            </a:r>
          </a:p>
          <a:p>
            <a:pPr lvl="1"/>
            <a:r>
              <a:rPr lang="en-US" sz="2400" smtClean="0"/>
              <a:t>Level 2 introduces a standard set of verbs so that we handle similar situations in the same way, removing unnecessary variation.</a:t>
            </a:r>
          </a:p>
          <a:p>
            <a:pPr lvl="1"/>
            <a:r>
              <a:rPr lang="en-US" sz="2400" smtClean="0"/>
              <a:t>Level 3 introduces discoverability, providing a way of making a protocol more self-documenting.</a:t>
            </a:r>
          </a:p>
          <a:p>
            <a:r>
              <a:rPr lang="en-US" sz="2400" smtClean="0"/>
              <a:t>The result is a model that helps us think about the kind of HTTP service we want to provide and frame the expectations of people looking to interact with it.</a:t>
            </a:r>
            <a:endParaRPr lang="en-IN" sz="2400" dirty="0"/>
          </a:p>
        </p:txBody>
      </p:sp>
    </p:spTree>
    <p:extLst>
      <p:ext uri="{BB962C8B-B14F-4D97-AF65-F5344CB8AC3E}">
        <p14:creationId xmlns:p14="http://schemas.microsoft.com/office/powerpoint/2010/main" val="989247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Richardson Maturity Model (RMM)</a:t>
            </a:r>
            <a:endParaRPr lang="en-US" dirty="0"/>
          </a:p>
        </p:txBody>
      </p:sp>
      <p:sp>
        <p:nvSpPr>
          <p:cNvPr id="3" name="Content Placeholder 2"/>
          <p:cNvSpPr>
            <a:spLocks noGrp="1"/>
          </p:cNvSpPr>
          <p:nvPr>
            <p:ph idx="1"/>
          </p:nvPr>
        </p:nvSpPr>
        <p:spPr>
          <a:xfrm>
            <a:off x="433901" y="1015999"/>
            <a:ext cx="8354499" cy="5507631"/>
          </a:xfrm>
        </p:spPr>
        <p:txBody>
          <a:bodyPr>
            <a:normAutofit/>
          </a:bodyPr>
          <a:lstStyle/>
          <a:p>
            <a:r>
              <a:rPr lang="en-IN" dirty="0" smtClean="0"/>
              <a:t>How much </a:t>
            </a:r>
            <a:r>
              <a:rPr lang="en-IN" dirty="0" err="1" smtClean="0"/>
              <a:t>RESTful</a:t>
            </a:r>
            <a:r>
              <a:rPr lang="en-IN" dirty="0" smtClean="0"/>
              <a:t> is your REST Service—is the goal of RMM</a:t>
            </a:r>
            <a:r>
              <a:rPr lang="en-US" dirty="0" smtClean="0"/>
              <a:t>.</a:t>
            </a:r>
          </a:p>
          <a:p>
            <a:pPr marL="0" indent="0">
              <a:buNone/>
            </a:pPr>
            <a:endParaRPr lang="en-US" dirty="0" smtClean="0"/>
          </a:p>
          <a:p>
            <a:r>
              <a:rPr lang="en-US" dirty="0"/>
              <a:t>Leonard Richardson analyzed a hundred different web service designs and divided them in four categories based on how much they are REST </a:t>
            </a:r>
            <a:r>
              <a:rPr lang="en-US" dirty="0" smtClean="0"/>
              <a:t>compliant.</a:t>
            </a:r>
          </a:p>
          <a:p>
            <a:pPr marL="0" indent="0">
              <a:buNone/>
            </a:pPr>
            <a:endParaRPr lang="en-US" dirty="0" smtClean="0"/>
          </a:p>
          <a:p>
            <a:r>
              <a:rPr lang="en-US" dirty="0"/>
              <a:t>This model of division of REST services to identify their maturity level – is called </a:t>
            </a:r>
            <a:r>
              <a:rPr lang="en-US" b="1" dirty="0"/>
              <a:t>Richardson Maturity Model</a:t>
            </a:r>
            <a:r>
              <a:rPr lang="en-US" dirty="0"/>
              <a:t>.</a:t>
            </a:r>
            <a:endParaRPr lang="en-US" dirty="0" smtClean="0"/>
          </a:p>
        </p:txBody>
      </p:sp>
    </p:spTree>
    <p:extLst>
      <p:ext uri="{BB962C8B-B14F-4D97-AF65-F5344CB8AC3E}">
        <p14:creationId xmlns:p14="http://schemas.microsoft.com/office/powerpoint/2010/main" val="3906494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Richardson Maturity Model (RMM)</a:t>
            </a:r>
          </a:p>
        </p:txBody>
      </p:sp>
      <p:sp>
        <p:nvSpPr>
          <p:cNvPr id="3" name="Content Placeholder 2"/>
          <p:cNvSpPr>
            <a:spLocks noGrp="1"/>
          </p:cNvSpPr>
          <p:nvPr>
            <p:ph idx="1"/>
          </p:nvPr>
        </p:nvSpPr>
        <p:spPr>
          <a:xfrm>
            <a:off x="433901" y="1016000"/>
            <a:ext cx="8354499" cy="5616812"/>
          </a:xfrm>
        </p:spPr>
        <p:txBody>
          <a:bodyPr/>
          <a:lstStyle/>
          <a:p>
            <a:r>
              <a:rPr lang="en-US" dirty="0"/>
              <a:t>Richardson used three factors to decide the maturity of a service i.e. URI, HTTP </a:t>
            </a:r>
            <a:r>
              <a:rPr lang="en-US" dirty="0" smtClean="0"/>
              <a:t>Methods</a:t>
            </a:r>
            <a:r>
              <a:rPr lang="en-US" dirty="0"/>
              <a:t> </a:t>
            </a:r>
            <a:r>
              <a:rPr lang="en-US" dirty="0" smtClean="0"/>
              <a:t> and</a:t>
            </a:r>
            <a:r>
              <a:rPr lang="en-US" dirty="0"/>
              <a:t> </a:t>
            </a:r>
            <a:r>
              <a:rPr lang="en-US" dirty="0" smtClean="0"/>
              <a:t> </a:t>
            </a:r>
            <a:r>
              <a:rPr lang="en-US" dirty="0" smtClean="0"/>
              <a:t>HATEOAS </a:t>
            </a:r>
            <a:r>
              <a:rPr lang="en-US" sz="1800" b="1" dirty="0" smtClean="0"/>
              <a:t>(</a:t>
            </a:r>
            <a:r>
              <a:rPr lang="en-US" sz="1800" b="1" dirty="0" smtClean="0"/>
              <a:t>Hypermedia</a:t>
            </a:r>
            <a:r>
              <a:rPr lang="en-US" sz="1800" b="1" dirty="0" smtClean="0"/>
              <a:t>)</a:t>
            </a:r>
            <a:endParaRPr lang="en-US" sz="1800" b="1" dirty="0" smtClean="0"/>
          </a:p>
          <a:p>
            <a:r>
              <a:rPr lang="en-US" dirty="0" smtClean="0"/>
              <a:t> </a:t>
            </a:r>
            <a:r>
              <a:rPr lang="en-US" dirty="0"/>
              <a:t>The more a service employs these technologies – more mature it shall be considered.</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4645" y="3073732"/>
            <a:ext cx="5173767" cy="3059672"/>
          </a:xfrm>
          <a:prstGeom prst="rect">
            <a:avLst/>
          </a:prstGeom>
        </p:spPr>
      </p:pic>
    </p:spTree>
    <p:extLst>
      <p:ext uri="{BB962C8B-B14F-4D97-AF65-F5344CB8AC3E}">
        <p14:creationId xmlns:p14="http://schemas.microsoft.com/office/powerpoint/2010/main" val="2622913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Level 0: The Swamp of POX</a:t>
            </a:r>
            <a:r>
              <a:rPr lang="en-US" b="1" dirty="0"/>
              <a:t/>
            </a:r>
            <a:br>
              <a:rPr lang="en-US" b="1" dirty="0"/>
            </a:br>
            <a:endParaRPr lang="en-IN" dirty="0"/>
          </a:p>
        </p:txBody>
      </p:sp>
      <p:sp>
        <p:nvSpPr>
          <p:cNvPr id="3" name="Content Placeholder 2"/>
          <p:cNvSpPr>
            <a:spLocks noGrp="1"/>
          </p:cNvSpPr>
          <p:nvPr>
            <p:ph idx="1"/>
          </p:nvPr>
        </p:nvSpPr>
        <p:spPr>
          <a:xfrm>
            <a:off x="433901" y="1016000"/>
            <a:ext cx="8354499" cy="5507630"/>
          </a:xfrm>
        </p:spPr>
        <p:txBody>
          <a:bodyPr/>
          <a:lstStyle/>
          <a:p>
            <a:r>
              <a:rPr lang="en-US" dirty="0" smtClean="0"/>
              <a:t>Use HTTP </a:t>
            </a:r>
            <a:r>
              <a:rPr lang="en-US" dirty="0"/>
              <a:t>as a transport system for remote </a:t>
            </a:r>
            <a:r>
              <a:rPr lang="en-US" dirty="0" smtClean="0"/>
              <a:t>interactions </a:t>
            </a:r>
          </a:p>
          <a:p>
            <a:pPr lvl="1"/>
            <a:r>
              <a:rPr lang="en-US" dirty="0" smtClean="0"/>
              <a:t>No use of any </a:t>
            </a:r>
            <a:r>
              <a:rPr lang="en-US" dirty="0"/>
              <a:t>of the mechanisms of the </a:t>
            </a:r>
            <a:r>
              <a:rPr lang="en-US" dirty="0" smtClean="0"/>
              <a:t>web.</a:t>
            </a:r>
          </a:p>
          <a:p>
            <a:pPr lvl="1"/>
            <a:r>
              <a:rPr lang="en-US" dirty="0" smtClean="0"/>
              <a:t>At </a:t>
            </a:r>
            <a:r>
              <a:rPr lang="en-US" dirty="0"/>
              <a:t>this Level</a:t>
            </a:r>
            <a:r>
              <a:rPr lang="en-US" dirty="0" smtClean="0"/>
              <a:t>, there </a:t>
            </a:r>
            <a:r>
              <a:rPr lang="en-US" dirty="0"/>
              <a:t>is no concept of </a:t>
            </a:r>
            <a:r>
              <a:rPr lang="en-US" i="1" dirty="0"/>
              <a:t>Resource Based URI</a:t>
            </a:r>
            <a:r>
              <a:rPr lang="en-US" dirty="0"/>
              <a:t>, </a:t>
            </a:r>
            <a:r>
              <a:rPr lang="en-US" i="1" dirty="0"/>
              <a:t>Hypermedia</a:t>
            </a:r>
            <a:r>
              <a:rPr lang="en-US" dirty="0"/>
              <a:t>, and no proper use of </a:t>
            </a:r>
            <a:r>
              <a:rPr lang="en-US" i="1" dirty="0"/>
              <a:t>HTTP Protocol </a:t>
            </a:r>
            <a:r>
              <a:rPr lang="en-US" dirty="0"/>
              <a:t>(which are key characteristics of a REST API).</a:t>
            </a:r>
            <a:endParaRPr lang="en-US" dirty="0" smtClean="0"/>
          </a:p>
          <a:p>
            <a:r>
              <a:rPr lang="en-US" dirty="0" smtClean="0"/>
              <a:t>Essentially </a:t>
            </a:r>
            <a:r>
              <a:rPr lang="en-US" dirty="0"/>
              <a:t>what you are doing here is using HTTP as a tunneling mechanism for your own remote interaction mechanism, usually based on </a:t>
            </a:r>
            <a:r>
              <a:rPr lang="en-US" dirty="0">
                <a:hlinkClick r:id="rId2"/>
              </a:rPr>
              <a:t>Remote Procedure Invocation</a:t>
            </a:r>
            <a:r>
              <a:rPr lang="en-US" dirty="0" smtClean="0"/>
              <a:t>.</a:t>
            </a:r>
          </a:p>
          <a:p>
            <a:r>
              <a:rPr lang="en-US" dirty="0"/>
              <a:t>API designed at this level are not at all Rest </a:t>
            </a:r>
            <a:r>
              <a:rPr lang="en-US" dirty="0" smtClean="0"/>
              <a:t>APIs.</a:t>
            </a:r>
          </a:p>
          <a:p>
            <a:r>
              <a:rPr lang="en-US" dirty="0" smtClean="0"/>
              <a:t>This </a:t>
            </a:r>
            <a:r>
              <a:rPr lang="en-US" dirty="0"/>
              <a:t>is where SOAP based web services takes place.</a:t>
            </a:r>
          </a:p>
          <a:p>
            <a:endParaRPr lang="en-US" dirty="0" smtClean="0"/>
          </a:p>
          <a:p>
            <a:endParaRPr lang="en-IN" dirty="0"/>
          </a:p>
        </p:txBody>
      </p:sp>
    </p:spTree>
    <p:extLst>
      <p:ext uri="{BB962C8B-B14F-4D97-AF65-F5344CB8AC3E}">
        <p14:creationId xmlns:p14="http://schemas.microsoft.com/office/powerpoint/2010/main" val="910310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Level 0: The Swamp of POX</a:t>
            </a:r>
            <a:r>
              <a:rPr lang="en-US" b="1" dirty="0"/>
              <a:t/>
            </a:r>
            <a:br>
              <a:rPr lang="en-US" b="1" dirty="0"/>
            </a:br>
            <a:endParaRPr lang="en-IN" dirty="0"/>
          </a:p>
        </p:txBody>
      </p:sp>
      <p:sp>
        <p:nvSpPr>
          <p:cNvPr id="3" name="Content Placeholder 2"/>
          <p:cNvSpPr>
            <a:spLocks noGrp="1"/>
          </p:cNvSpPr>
          <p:nvPr>
            <p:ph idx="1"/>
          </p:nvPr>
        </p:nvSpPr>
        <p:spPr>
          <a:xfrm>
            <a:off x="433901" y="889001"/>
            <a:ext cx="8354499" cy="1522634"/>
          </a:xfrm>
        </p:spPr>
        <p:txBody>
          <a:bodyPr>
            <a:normAutofit fontScale="77500" lnSpcReduction="20000"/>
          </a:bodyPr>
          <a:lstStyle/>
          <a:p>
            <a:r>
              <a:rPr lang="en-US" dirty="0" smtClean="0"/>
              <a:t>The Client makes a POST Request to an Endpoint</a:t>
            </a:r>
          </a:p>
          <a:p>
            <a:pPr lvl="1"/>
            <a:r>
              <a:rPr lang="en-US" dirty="0"/>
              <a:t>http://localhost:8088/ws/emp</a:t>
            </a:r>
            <a:endParaRPr lang="en-US" dirty="0" smtClean="0"/>
          </a:p>
          <a:p>
            <a:r>
              <a:rPr lang="en-US" dirty="0" smtClean="0"/>
              <a:t>The server replies with its response as XML Block.</a:t>
            </a:r>
          </a:p>
          <a:p>
            <a:r>
              <a:rPr lang="en-US" dirty="0" smtClean="0"/>
              <a:t>All the communications to the server is made using XML payload to invoke various actions and no specific URI for each action is used!  Only One URI.</a:t>
            </a:r>
          </a:p>
          <a:p>
            <a:endParaRPr lang="en-IN" dirty="0"/>
          </a:p>
        </p:txBody>
      </p:sp>
      <p:sp>
        <p:nvSpPr>
          <p:cNvPr id="4" name="TextBox 3"/>
          <p:cNvSpPr txBox="1"/>
          <p:nvPr/>
        </p:nvSpPr>
        <p:spPr>
          <a:xfrm>
            <a:off x="586301" y="2560177"/>
            <a:ext cx="3100869" cy="1569660"/>
          </a:xfrm>
          <a:prstGeom prst="rect">
            <a:avLst/>
          </a:prstGeom>
          <a:noFill/>
          <a:ln>
            <a:solidFill>
              <a:srgbClr val="C00000"/>
            </a:solidFill>
          </a:ln>
        </p:spPr>
        <p:txBody>
          <a:bodyPr wrap="square" rtlCol="0">
            <a:spAutoFit/>
          </a:bodyPr>
          <a:lstStyle/>
          <a:p>
            <a:r>
              <a:rPr lang="en-US" sz="1200" dirty="0"/>
              <a:t> &lt;</a:t>
            </a:r>
            <a:r>
              <a:rPr lang="en-US" sz="1200" dirty="0" err="1"/>
              <a:t>createEmployee</a:t>
            </a:r>
            <a:r>
              <a:rPr lang="en-US" sz="1200" dirty="0"/>
              <a:t>&gt;</a:t>
            </a:r>
          </a:p>
          <a:p>
            <a:r>
              <a:rPr lang="en-US" sz="1200" dirty="0"/>
              <a:t> </a:t>
            </a:r>
            <a:r>
              <a:rPr lang="en-US" sz="1200" dirty="0" smtClean="0"/>
              <a:t>      </a:t>
            </a:r>
            <a:r>
              <a:rPr lang="en-US" sz="1200" dirty="0"/>
              <a:t>&lt;</a:t>
            </a:r>
            <a:r>
              <a:rPr lang="en-US" sz="1200" dirty="0" err="1"/>
              <a:t>emp</a:t>
            </a:r>
            <a:r>
              <a:rPr lang="en-US" sz="1200" dirty="0"/>
              <a:t>&gt;</a:t>
            </a:r>
          </a:p>
          <a:p>
            <a:r>
              <a:rPr lang="en-US" sz="1200" dirty="0"/>
              <a:t>          &lt;</a:t>
            </a:r>
            <a:r>
              <a:rPr lang="en-US" sz="1200" dirty="0" err="1"/>
              <a:t>empId</a:t>
            </a:r>
            <a:r>
              <a:rPr lang="en-US" sz="1200" dirty="0"/>
              <a:t>&gt;100&lt;/</a:t>
            </a:r>
            <a:r>
              <a:rPr lang="en-US" sz="1200" dirty="0" err="1"/>
              <a:t>empId</a:t>
            </a:r>
            <a:r>
              <a:rPr lang="en-US" sz="1200" dirty="0"/>
              <a:t>&gt;</a:t>
            </a:r>
          </a:p>
          <a:p>
            <a:r>
              <a:rPr lang="en-US" sz="1200" dirty="0"/>
              <a:t>            &lt;city&gt;Hyderabad&lt;/city&gt;</a:t>
            </a:r>
          </a:p>
          <a:p>
            <a:r>
              <a:rPr lang="en-US" sz="1200" dirty="0"/>
              <a:t>            &lt;name&gt;</a:t>
            </a:r>
            <a:r>
              <a:rPr lang="en-US" sz="1200" dirty="0" err="1"/>
              <a:t>Jagga</a:t>
            </a:r>
            <a:r>
              <a:rPr lang="en-US" sz="1200" dirty="0"/>
              <a:t>&lt;/name&gt;</a:t>
            </a:r>
          </a:p>
          <a:p>
            <a:r>
              <a:rPr lang="en-US" sz="1200" dirty="0"/>
              <a:t>            &lt;salary&gt;78000&lt;/salary&gt;</a:t>
            </a:r>
          </a:p>
          <a:p>
            <a:r>
              <a:rPr lang="en-US" sz="1200" dirty="0"/>
              <a:t>   </a:t>
            </a:r>
            <a:r>
              <a:rPr lang="en-US" sz="1200" dirty="0" smtClean="0"/>
              <a:t>   </a:t>
            </a:r>
            <a:r>
              <a:rPr lang="en-US" sz="1200" dirty="0"/>
              <a:t>&lt;/</a:t>
            </a:r>
            <a:r>
              <a:rPr lang="en-US" sz="1200" dirty="0" err="1"/>
              <a:t>emp</a:t>
            </a:r>
            <a:r>
              <a:rPr lang="en-US" sz="1200" dirty="0"/>
              <a:t>&gt;</a:t>
            </a:r>
          </a:p>
          <a:p>
            <a:r>
              <a:rPr lang="en-US" sz="1200" dirty="0"/>
              <a:t> </a:t>
            </a:r>
            <a:r>
              <a:rPr lang="en-US" sz="1200" dirty="0" smtClean="0"/>
              <a:t>&lt;/</a:t>
            </a:r>
            <a:r>
              <a:rPr lang="en-US" sz="1200" dirty="0" err="1"/>
              <a:t>createEmployee</a:t>
            </a:r>
            <a:r>
              <a:rPr lang="en-US" sz="1200" dirty="0"/>
              <a:t>&gt;</a:t>
            </a:r>
            <a:endParaRPr lang="en-IN" sz="1200" dirty="0"/>
          </a:p>
        </p:txBody>
      </p:sp>
      <p:sp>
        <p:nvSpPr>
          <p:cNvPr id="5" name="TextBox 4"/>
          <p:cNvSpPr txBox="1"/>
          <p:nvPr/>
        </p:nvSpPr>
        <p:spPr>
          <a:xfrm>
            <a:off x="4237522" y="2560177"/>
            <a:ext cx="3100869" cy="1569660"/>
          </a:xfrm>
          <a:prstGeom prst="rect">
            <a:avLst/>
          </a:prstGeom>
          <a:noFill/>
          <a:ln>
            <a:solidFill>
              <a:srgbClr val="C00000"/>
            </a:solidFill>
          </a:ln>
        </p:spPr>
        <p:txBody>
          <a:bodyPr wrap="square" rtlCol="0">
            <a:spAutoFit/>
          </a:bodyPr>
          <a:lstStyle/>
          <a:p>
            <a:r>
              <a:rPr lang="en-US" sz="1200" dirty="0"/>
              <a:t> </a:t>
            </a:r>
            <a:r>
              <a:rPr lang="en-US" sz="1200" dirty="0" smtClean="0"/>
              <a:t>&lt;</a:t>
            </a:r>
            <a:r>
              <a:rPr lang="en-US" sz="1200" dirty="0" err="1" smtClean="0"/>
              <a:t>updateEmployee</a:t>
            </a:r>
            <a:r>
              <a:rPr lang="en-US" sz="1200" dirty="0"/>
              <a:t>&gt;</a:t>
            </a:r>
          </a:p>
          <a:p>
            <a:r>
              <a:rPr lang="en-US" sz="1200" dirty="0"/>
              <a:t> </a:t>
            </a:r>
            <a:r>
              <a:rPr lang="en-US" sz="1200" dirty="0" smtClean="0"/>
              <a:t>      </a:t>
            </a:r>
            <a:r>
              <a:rPr lang="en-US" sz="1200" dirty="0"/>
              <a:t>&lt;</a:t>
            </a:r>
            <a:r>
              <a:rPr lang="en-US" sz="1200" dirty="0" err="1"/>
              <a:t>emp</a:t>
            </a:r>
            <a:r>
              <a:rPr lang="en-US" sz="1200" dirty="0"/>
              <a:t>&gt;</a:t>
            </a:r>
          </a:p>
          <a:p>
            <a:r>
              <a:rPr lang="en-US" sz="1200" dirty="0"/>
              <a:t>          &lt;</a:t>
            </a:r>
            <a:r>
              <a:rPr lang="en-US" sz="1200" dirty="0" err="1"/>
              <a:t>empId</a:t>
            </a:r>
            <a:r>
              <a:rPr lang="en-US" sz="1200" dirty="0"/>
              <a:t>&gt;100&lt;/</a:t>
            </a:r>
            <a:r>
              <a:rPr lang="en-US" sz="1200" dirty="0" err="1"/>
              <a:t>empId</a:t>
            </a:r>
            <a:r>
              <a:rPr lang="en-US" sz="1200" dirty="0"/>
              <a:t>&gt;</a:t>
            </a:r>
          </a:p>
          <a:p>
            <a:r>
              <a:rPr lang="en-US" sz="1200" dirty="0"/>
              <a:t>            &lt;</a:t>
            </a:r>
            <a:r>
              <a:rPr lang="en-US" sz="1200" dirty="0" smtClean="0"/>
              <a:t>city&gt;London&lt;/</a:t>
            </a:r>
            <a:r>
              <a:rPr lang="en-US" sz="1200" dirty="0"/>
              <a:t>city&gt;</a:t>
            </a:r>
          </a:p>
          <a:p>
            <a:r>
              <a:rPr lang="en-US" sz="1200" dirty="0"/>
              <a:t>            &lt;name&gt;</a:t>
            </a:r>
            <a:r>
              <a:rPr lang="en-US" sz="1200" dirty="0" err="1"/>
              <a:t>Jagga</a:t>
            </a:r>
            <a:r>
              <a:rPr lang="en-US" sz="1200" dirty="0"/>
              <a:t>&lt;/name&gt;</a:t>
            </a:r>
          </a:p>
          <a:p>
            <a:r>
              <a:rPr lang="en-US" sz="1200" dirty="0"/>
              <a:t>            &lt;</a:t>
            </a:r>
            <a:r>
              <a:rPr lang="en-US" sz="1200" dirty="0" smtClean="0"/>
              <a:t>salary&gt;98000</a:t>
            </a:r>
            <a:r>
              <a:rPr lang="en-US" sz="1200" dirty="0"/>
              <a:t>&lt;/salary&gt;</a:t>
            </a:r>
          </a:p>
          <a:p>
            <a:r>
              <a:rPr lang="en-US" sz="1200" dirty="0"/>
              <a:t>   </a:t>
            </a:r>
            <a:r>
              <a:rPr lang="en-US" sz="1200" dirty="0" smtClean="0"/>
              <a:t>   </a:t>
            </a:r>
            <a:r>
              <a:rPr lang="en-US" sz="1200" dirty="0"/>
              <a:t>&lt;/</a:t>
            </a:r>
            <a:r>
              <a:rPr lang="en-US" sz="1200" dirty="0" err="1"/>
              <a:t>emp</a:t>
            </a:r>
            <a:r>
              <a:rPr lang="en-US" sz="1200" dirty="0"/>
              <a:t>&gt;</a:t>
            </a:r>
          </a:p>
          <a:p>
            <a:r>
              <a:rPr lang="en-US" sz="1200" dirty="0"/>
              <a:t> </a:t>
            </a:r>
            <a:r>
              <a:rPr lang="en-US" sz="1200" dirty="0" smtClean="0"/>
              <a:t>&lt;/</a:t>
            </a:r>
            <a:r>
              <a:rPr lang="en-US" sz="1200" dirty="0" err="1"/>
              <a:t>createEmployee</a:t>
            </a:r>
            <a:r>
              <a:rPr lang="en-US" sz="1200" dirty="0"/>
              <a:t>&gt;</a:t>
            </a:r>
            <a:endParaRPr lang="en-IN" sz="1200" dirty="0"/>
          </a:p>
        </p:txBody>
      </p:sp>
      <p:sp>
        <p:nvSpPr>
          <p:cNvPr id="6" name="TextBox 5"/>
          <p:cNvSpPr txBox="1"/>
          <p:nvPr/>
        </p:nvSpPr>
        <p:spPr>
          <a:xfrm>
            <a:off x="586301" y="4413214"/>
            <a:ext cx="3100869" cy="646331"/>
          </a:xfrm>
          <a:prstGeom prst="rect">
            <a:avLst/>
          </a:prstGeom>
          <a:noFill/>
          <a:ln>
            <a:solidFill>
              <a:srgbClr val="C00000"/>
            </a:solidFill>
          </a:ln>
        </p:spPr>
        <p:txBody>
          <a:bodyPr wrap="square" rtlCol="0">
            <a:spAutoFit/>
          </a:bodyPr>
          <a:lstStyle/>
          <a:p>
            <a:r>
              <a:rPr lang="en-US" sz="1200" dirty="0"/>
              <a:t>&lt;</a:t>
            </a:r>
            <a:r>
              <a:rPr lang="en-US" sz="1200" dirty="0" err="1"/>
              <a:t>deleteEmployee</a:t>
            </a:r>
            <a:r>
              <a:rPr lang="en-US" sz="1200" dirty="0"/>
              <a:t>&gt;</a:t>
            </a:r>
          </a:p>
          <a:p>
            <a:r>
              <a:rPr lang="en-US" sz="1200" dirty="0"/>
              <a:t>         &lt;arg0&gt;101&lt;/arg0</a:t>
            </a:r>
            <a:r>
              <a:rPr lang="en-US" sz="1200" dirty="0" smtClean="0"/>
              <a:t>&gt; </a:t>
            </a:r>
            <a:r>
              <a:rPr lang="en-US" sz="1200" dirty="0"/>
              <a:t>&lt;/</a:t>
            </a:r>
            <a:r>
              <a:rPr lang="en-US" sz="1200" dirty="0" err="1"/>
              <a:t>deleteEmployee</a:t>
            </a:r>
            <a:r>
              <a:rPr lang="en-US" sz="1200" dirty="0"/>
              <a:t>&gt;</a:t>
            </a:r>
            <a:endParaRPr lang="en-IN" sz="1200" dirty="0"/>
          </a:p>
        </p:txBody>
      </p:sp>
      <p:sp>
        <p:nvSpPr>
          <p:cNvPr id="7" name="TextBox 6"/>
          <p:cNvSpPr txBox="1"/>
          <p:nvPr/>
        </p:nvSpPr>
        <p:spPr>
          <a:xfrm>
            <a:off x="4237521" y="4413213"/>
            <a:ext cx="3100869" cy="646331"/>
          </a:xfrm>
          <a:prstGeom prst="rect">
            <a:avLst/>
          </a:prstGeom>
          <a:noFill/>
          <a:ln>
            <a:solidFill>
              <a:srgbClr val="C00000"/>
            </a:solidFill>
          </a:ln>
        </p:spPr>
        <p:txBody>
          <a:bodyPr wrap="square" rtlCol="0">
            <a:spAutoFit/>
          </a:bodyPr>
          <a:lstStyle/>
          <a:p>
            <a:r>
              <a:rPr lang="en-US" sz="1200" dirty="0"/>
              <a:t>&lt;</a:t>
            </a:r>
            <a:r>
              <a:rPr lang="en-US" sz="1200" dirty="0" err="1"/>
              <a:t>findOne</a:t>
            </a:r>
            <a:r>
              <a:rPr lang="en-US" sz="1200" dirty="0"/>
              <a:t>&gt;</a:t>
            </a:r>
          </a:p>
          <a:p>
            <a:r>
              <a:rPr lang="en-US" sz="1200" dirty="0"/>
              <a:t>         &lt;</a:t>
            </a:r>
            <a:r>
              <a:rPr lang="en-US" sz="1200" dirty="0" err="1"/>
              <a:t>empId</a:t>
            </a:r>
            <a:r>
              <a:rPr lang="en-US" sz="1200" dirty="0"/>
              <a:t>&gt;101&lt;/</a:t>
            </a:r>
            <a:r>
              <a:rPr lang="en-US" sz="1200" dirty="0" err="1"/>
              <a:t>empId</a:t>
            </a:r>
            <a:r>
              <a:rPr lang="en-US" sz="1200" dirty="0" smtClean="0"/>
              <a:t>&gt;</a:t>
            </a:r>
          </a:p>
          <a:p>
            <a:r>
              <a:rPr lang="en-US" sz="1200" dirty="0" smtClean="0"/>
              <a:t>&lt;</a:t>
            </a:r>
            <a:r>
              <a:rPr lang="en-US" sz="1200" dirty="0" err="1"/>
              <a:t>findOne</a:t>
            </a:r>
            <a:r>
              <a:rPr lang="en-US" sz="1200" dirty="0"/>
              <a:t>&gt;</a:t>
            </a:r>
            <a:endParaRPr lang="en-IN" sz="1200" dirty="0"/>
          </a:p>
        </p:txBody>
      </p:sp>
      <p:sp>
        <p:nvSpPr>
          <p:cNvPr id="8" name="Content Placeholder 2"/>
          <p:cNvSpPr txBox="1">
            <a:spLocks/>
          </p:cNvSpPr>
          <p:nvPr/>
        </p:nvSpPr>
        <p:spPr>
          <a:xfrm>
            <a:off x="586301" y="5277261"/>
            <a:ext cx="8354499" cy="1071503"/>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Actions/Operations forms the part of the XML Payload</a:t>
            </a:r>
          </a:p>
          <a:p>
            <a:r>
              <a:rPr lang="en-US" dirty="0"/>
              <a:t>This is called swamp of POX (plain old XML) approach. So, everything is defined by XML in the case of SOAP web service and that is called POX(Plain Old XML)</a:t>
            </a:r>
            <a:endParaRPr lang="en-IN" dirty="0"/>
          </a:p>
        </p:txBody>
      </p:sp>
    </p:spTree>
    <p:extLst>
      <p:ext uri="{BB962C8B-B14F-4D97-AF65-F5344CB8AC3E}">
        <p14:creationId xmlns:p14="http://schemas.microsoft.com/office/powerpoint/2010/main" val="5610316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Level 1 - </a:t>
            </a:r>
            <a:r>
              <a:rPr lang="en-IN" b="1" dirty="0" smtClean="0"/>
              <a:t>Resources</a:t>
            </a:r>
            <a:endParaRPr lang="en-IN" dirty="0"/>
          </a:p>
        </p:txBody>
      </p:sp>
      <p:sp>
        <p:nvSpPr>
          <p:cNvPr id="3" name="Content Placeholder 2"/>
          <p:cNvSpPr>
            <a:spLocks noGrp="1"/>
          </p:cNvSpPr>
          <p:nvPr>
            <p:ph idx="1"/>
          </p:nvPr>
        </p:nvSpPr>
        <p:spPr>
          <a:xfrm>
            <a:off x="433901" y="889000"/>
            <a:ext cx="8354499" cy="5579894"/>
          </a:xfrm>
        </p:spPr>
        <p:txBody>
          <a:bodyPr>
            <a:noAutofit/>
          </a:bodyPr>
          <a:lstStyle/>
          <a:p>
            <a:r>
              <a:rPr lang="en-US" sz="2200" dirty="0"/>
              <a:t>This is a starting Level for a REST API</a:t>
            </a:r>
            <a:r>
              <a:rPr lang="en-US" sz="2200" dirty="0" smtClean="0"/>
              <a:t>.</a:t>
            </a:r>
          </a:p>
          <a:p>
            <a:r>
              <a:rPr lang="en-US" sz="2200" dirty="0" smtClean="0"/>
              <a:t>In </a:t>
            </a:r>
            <a:r>
              <a:rPr lang="en-US" sz="2200" dirty="0"/>
              <a:t>this Level, the Concept of </a:t>
            </a:r>
            <a:r>
              <a:rPr lang="en-US" sz="2200" i="1" dirty="0"/>
              <a:t>Resource-based Address </a:t>
            </a:r>
            <a:r>
              <a:rPr lang="en-US" sz="2200" dirty="0"/>
              <a:t>is</a:t>
            </a:r>
            <a:r>
              <a:rPr lang="en-US" sz="2200" i="1" dirty="0"/>
              <a:t> </a:t>
            </a:r>
            <a:r>
              <a:rPr lang="en-US" sz="2200" dirty="0"/>
              <a:t>introduced, which tells you there should be Individual URI for each Resource on the server (unlike LEVEL 0 where we have a single URI for each incoming request from Client</a:t>
            </a:r>
            <a:r>
              <a:rPr lang="en-US" sz="2200" dirty="0" smtClean="0"/>
              <a:t>).</a:t>
            </a:r>
          </a:p>
          <a:p>
            <a:r>
              <a:rPr lang="en-US" sz="2200" dirty="0" smtClean="0"/>
              <a:t>One HTTP Verb i.e. POST generally used but many Resource URI.</a:t>
            </a:r>
          </a:p>
          <a:p>
            <a:r>
              <a:rPr lang="en-US" sz="2200" dirty="0" smtClean="0"/>
              <a:t>The Actions are now represented by their OWN URI</a:t>
            </a:r>
          </a:p>
          <a:p>
            <a:endParaRPr lang="en-US" sz="2200" dirty="0" smtClean="0"/>
          </a:p>
          <a:p>
            <a:endParaRPr lang="en-US" sz="2200" dirty="0"/>
          </a:p>
          <a:p>
            <a:endParaRPr lang="en-IN" sz="2200" dirty="0"/>
          </a:p>
        </p:txBody>
      </p:sp>
    </p:spTree>
    <p:extLst>
      <p:ext uri="{BB962C8B-B14F-4D97-AF65-F5344CB8AC3E}">
        <p14:creationId xmlns:p14="http://schemas.microsoft.com/office/powerpoint/2010/main" val="11041778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Level 1 - Resources</a:t>
            </a:r>
            <a:endParaRPr lang="en-IN" dirty="0"/>
          </a:p>
        </p:txBody>
      </p:sp>
      <p:sp>
        <p:nvSpPr>
          <p:cNvPr id="3" name="Content Placeholder 2"/>
          <p:cNvSpPr>
            <a:spLocks noGrp="1"/>
          </p:cNvSpPr>
          <p:nvPr>
            <p:ph idx="1"/>
          </p:nvPr>
        </p:nvSpPr>
        <p:spPr>
          <a:xfrm>
            <a:off x="433901" y="1016000"/>
            <a:ext cx="8354499" cy="5316706"/>
          </a:xfrm>
        </p:spPr>
        <p:txBody>
          <a:bodyPr>
            <a:normAutofit/>
          </a:bodyPr>
          <a:lstStyle/>
          <a:p>
            <a:r>
              <a:rPr lang="en-US" sz="2000" dirty="0"/>
              <a:t>If we just designed </a:t>
            </a:r>
            <a:r>
              <a:rPr lang="en-US" sz="2000" i="1" dirty="0"/>
              <a:t>Resource-based URI </a:t>
            </a:r>
            <a:r>
              <a:rPr lang="en-US" sz="2000" dirty="0"/>
              <a:t>and nothing else, then we are at LEVEL 1 of the maturity model</a:t>
            </a:r>
            <a:r>
              <a:rPr lang="en-US" sz="2000" dirty="0" smtClean="0"/>
              <a:t>.</a:t>
            </a:r>
          </a:p>
          <a:p>
            <a:r>
              <a:rPr lang="en-US" sz="2000" dirty="0" smtClean="0"/>
              <a:t>In </a:t>
            </a:r>
            <a:r>
              <a:rPr lang="en-US" sz="2000" dirty="0"/>
              <a:t>this, the HTTP is just used as a tunnel between client and server and we have not leveraged the potential of HTTP as an application Layer Protocol.</a:t>
            </a:r>
          </a:p>
          <a:p>
            <a:r>
              <a:rPr lang="en-US" sz="2000" dirty="0"/>
              <a:t>Most of the developers who are beginners for REST design REST API at this LEVEL</a:t>
            </a:r>
            <a:r>
              <a:rPr lang="en-US" sz="2000" dirty="0" smtClean="0"/>
              <a:t>.</a:t>
            </a:r>
          </a:p>
          <a:p>
            <a:r>
              <a:rPr lang="en-US" sz="2000" dirty="0" smtClean="0"/>
              <a:t>Some Examples of Resource URI</a:t>
            </a:r>
          </a:p>
          <a:p>
            <a:pPr lvl="1"/>
            <a:r>
              <a:rPr lang="en-US" sz="1600" dirty="0" smtClean="0">
                <a:hlinkClick r:id="rId2"/>
              </a:rPr>
              <a:t>http://myresource.com/emp</a:t>
            </a:r>
            <a:r>
              <a:rPr lang="en-US" sz="1600" dirty="0" smtClean="0"/>
              <a:t> 		[Lists all employees]</a:t>
            </a:r>
          </a:p>
          <a:p>
            <a:pPr lvl="1"/>
            <a:r>
              <a:rPr lang="en-US" sz="1600" dirty="0">
                <a:hlinkClick r:id="rId3"/>
              </a:rPr>
              <a:t>http://</a:t>
            </a:r>
            <a:r>
              <a:rPr lang="en-US" sz="1600" dirty="0" smtClean="0">
                <a:hlinkClick r:id="rId3"/>
              </a:rPr>
              <a:t>myresource.com/emp/find/100</a:t>
            </a:r>
            <a:r>
              <a:rPr lang="en-US" sz="1600" dirty="0" smtClean="0"/>
              <a:t> </a:t>
            </a:r>
            <a:r>
              <a:rPr lang="en-US" sz="1600" dirty="0"/>
              <a:t>[</a:t>
            </a:r>
            <a:r>
              <a:rPr lang="en-US" sz="1600" dirty="0" smtClean="0"/>
              <a:t>Lists employee with id 100]</a:t>
            </a:r>
          </a:p>
          <a:p>
            <a:pPr lvl="1"/>
            <a:r>
              <a:rPr lang="en-US" sz="1600" dirty="0">
                <a:hlinkClick r:id="rId4"/>
              </a:rPr>
              <a:t>http://</a:t>
            </a:r>
            <a:r>
              <a:rPr lang="en-US" sz="1600" dirty="0" smtClean="0">
                <a:hlinkClick r:id="rId4"/>
              </a:rPr>
              <a:t>myresource.com/emp/update</a:t>
            </a:r>
            <a:r>
              <a:rPr lang="en-US" sz="1600" dirty="0" smtClean="0"/>
              <a:t> [updates an employee]</a:t>
            </a:r>
          </a:p>
          <a:p>
            <a:pPr lvl="1"/>
            <a:r>
              <a:rPr lang="en-US" sz="1600" dirty="0">
                <a:hlinkClick r:id="rId5"/>
              </a:rPr>
              <a:t>http://</a:t>
            </a:r>
            <a:r>
              <a:rPr lang="en-US" sz="1600" dirty="0" smtClean="0">
                <a:hlinkClick r:id="rId5"/>
              </a:rPr>
              <a:t>myresource.com/emp/save</a:t>
            </a:r>
            <a:r>
              <a:rPr lang="en-US" sz="1600" dirty="0" smtClean="0"/>
              <a:t> [saves an </a:t>
            </a:r>
            <a:r>
              <a:rPr lang="en-US" sz="1600" dirty="0"/>
              <a:t>employee</a:t>
            </a:r>
            <a:r>
              <a:rPr lang="en-US" sz="1600" dirty="0" smtClean="0"/>
              <a:t>]</a:t>
            </a:r>
          </a:p>
          <a:p>
            <a:pPr lvl="1"/>
            <a:r>
              <a:rPr lang="en-US" sz="1600" dirty="0">
                <a:hlinkClick r:id="rId6"/>
              </a:rPr>
              <a:t>http://</a:t>
            </a:r>
            <a:r>
              <a:rPr lang="en-US" sz="1600" dirty="0" smtClean="0">
                <a:hlinkClick r:id="rId6"/>
              </a:rPr>
              <a:t>myresource.com/emp/delete?id=101</a:t>
            </a:r>
            <a:r>
              <a:rPr lang="en-US" sz="1600" dirty="0" smtClean="0"/>
              <a:t> [deletes an employee]</a:t>
            </a:r>
          </a:p>
          <a:p>
            <a:pPr marL="457200" lvl="1" indent="0">
              <a:buNone/>
            </a:pPr>
            <a:endParaRPr lang="en-US" sz="1600" dirty="0"/>
          </a:p>
          <a:p>
            <a:pPr lvl="1"/>
            <a:endParaRPr lang="en-US" sz="1600" dirty="0"/>
          </a:p>
          <a:p>
            <a:pPr lvl="1"/>
            <a:endParaRPr lang="en-US" sz="1600" dirty="0"/>
          </a:p>
          <a:p>
            <a:pPr lvl="1"/>
            <a:endParaRPr lang="en-US" sz="1600" dirty="0"/>
          </a:p>
          <a:p>
            <a:pPr lvl="1"/>
            <a:endParaRPr lang="en-US" sz="1600" dirty="0"/>
          </a:p>
          <a:p>
            <a:endParaRPr lang="en-IN" sz="2200" dirty="0"/>
          </a:p>
        </p:txBody>
      </p:sp>
    </p:spTree>
    <p:extLst>
      <p:ext uri="{BB962C8B-B14F-4D97-AF65-F5344CB8AC3E}">
        <p14:creationId xmlns:p14="http://schemas.microsoft.com/office/powerpoint/2010/main" val="553317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Level 2 - HTTP </a:t>
            </a:r>
            <a:r>
              <a:rPr lang="en-IN" b="1" dirty="0" smtClean="0"/>
              <a:t>Verbs</a:t>
            </a:r>
            <a:endParaRPr lang="en-IN" dirty="0"/>
          </a:p>
        </p:txBody>
      </p:sp>
      <p:sp>
        <p:nvSpPr>
          <p:cNvPr id="3" name="Content Placeholder 2"/>
          <p:cNvSpPr>
            <a:spLocks noGrp="1"/>
          </p:cNvSpPr>
          <p:nvPr>
            <p:ph idx="1"/>
          </p:nvPr>
        </p:nvSpPr>
        <p:spPr/>
        <p:txBody>
          <a:bodyPr>
            <a:normAutofit/>
          </a:bodyPr>
          <a:lstStyle/>
          <a:p>
            <a:r>
              <a:rPr lang="en-US" sz="2200" dirty="0"/>
              <a:t>REST developed under this level leverages the full potential of HTTP as an application Layer Protocol.</a:t>
            </a:r>
          </a:p>
          <a:p>
            <a:r>
              <a:rPr lang="en-US" sz="2200" dirty="0"/>
              <a:t>REST API developed at this LEVEL uses Standard HTTP methods/verbs and different HTTP status codes to do different operations on Resource URI. </a:t>
            </a:r>
            <a:endParaRPr lang="en-US" sz="2200" dirty="0" smtClean="0"/>
          </a:p>
          <a:p>
            <a:r>
              <a:rPr lang="en-US" sz="2200" dirty="0" smtClean="0"/>
              <a:t>The </a:t>
            </a:r>
            <a:r>
              <a:rPr lang="en-US" sz="2200" dirty="0"/>
              <a:t>Request Body will no longer carry Operation information at this level. </a:t>
            </a:r>
            <a:endParaRPr lang="en-US" sz="2200" dirty="0" smtClean="0"/>
          </a:p>
          <a:p>
            <a:r>
              <a:rPr lang="en-US" dirty="0" smtClean="0"/>
              <a:t>Along with Resource URI, we use HTTP Verbs GET, POST,PUT, DELETE,HEAD…..</a:t>
            </a:r>
          </a:p>
          <a:p>
            <a:endParaRPr lang="en-US" sz="2200" dirty="0"/>
          </a:p>
          <a:p>
            <a:endParaRPr lang="en-IN" sz="2200" dirty="0"/>
          </a:p>
        </p:txBody>
      </p:sp>
    </p:spTree>
    <p:extLst>
      <p:ext uri="{BB962C8B-B14F-4D97-AF65-F5344CB8AC3E}">
        <p14:creationId xmlns:p14="http://schemas.microsoft.com/office/powerpoint/2010/main" val="2249442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Level 2 - HTTP </a:t>
            </a:r>
            <a:r>
              <a:rPr lang="en-IN" b="1" dirty="0" smtClean="0"/>
              <a:t>Verbs</a:t>
            </a:r>
            <a:endParaRPr lang="en-IN" dirty="0"/>
          </a:p>
        </p:txBody>
      </p:sp>
      <p:sp>
        <p:nvSpPr>
          <p:cNvPr id="5" name="TextBox 4"/>
          <p:cNvSpPr txBox="1"/>
          <p:nvPr/>
        </p:nvSpPr>
        <p:spPr>
          <a:xfrm>
            <a:off x="591671" y="806824"/>
            <a:ext cx="7132320" cy="2800767"/>
          </a:xfrm>
          <a:prstGeom prst="rect">
            <a:avLst/>
          </a:prstGeom>
          <a:noFill/>
          <a:ln>
            <a:solidFill>
              <a:srgbClr val="C00000"/>
            </a:solidFill>
          </a:ln>
        </p:spPr>
        <p:txBody>
          <a:bodyPr wrap="square" rtlCol="0">
            <a:spAutoFit/>
          </a:bodyPr>
          <a:lstStyle/>
          <a:p>
            <a:r>
              <a:rPr lang="en-US" sz="1600" dirty="0"/>
              <a:t># A request to get a representation of a resource</a:t>
            </a:r>
          </a:p>
          <a:p>
            <a:r>
              <a:rPr lang="en-IN" sz="1600" dirty="0"/>
              <a:t>GET /</a:t>
            </a:r>
            <a:r>
              <a:rPr lang="en-IN" sz="1600" dirty="0" err="1"/>
              <a:t>tx</a:t>
            </a:r>
            <a:r>
              <a:rPr lang="en-IN" sz="1600" dirty="0"/>
              <a:t>/1234 HTTP/1.1</a:t>
            </a:r>
          </a:p>
          <a:p>
            <a:r>
              <a:rPr lang="en-IN" sz="1600" dirty="0"/>
              <a:t>Host: </a:t>
            </a:r>
            <a:r>
              <a:rPr lang="en-IN" sz="1600" dirty="0" smtClean="0">
                <a:hlinkClick r:id="rId2"/>
              </a:rPr>
              <a:t>www.example.org</a:t>
            </a:r>
            <a:endParaRPr lang="en-IN" sz="1600" dirty="0" smtClean="0"/>
          </a:p>
          <a:p>
            <a:endParaRPr lang="en-IN" sz="1600" dirty="0"/>
          </a:p>
          <a:p>
            <a:r>
              <a:rPr lang="en-IN" sz="1600" dirty="0"/>
              <a:t># Response</a:t>
            </a:r>
          </a:p>
          <a:p>
            <a:r>
              <a:rPr lang="en-IN" sz="1600" dirty="0"/>
              <a:t>HTTP/1.1 200 OK</a:t>
            </a:r>
          </a:p>
          <a:p>
            <a:r>
              <a:rPr lang="en-IN" sz="1600" dirty="0"/>
              <a:t>Content-Type: application/</a:t>
            </a:r>
            <a:r>
              <a:rPr lang="en-IN" sz="1600" dirty="0" err="1"/>
              <a:t>xml;charset</a:t>
            </a:r>
            <a:r>
              <a:rPr lang="en-IN" sz="1600" dirty="0"/>
              <a:t>=UTF-8</a:t>
            </a:r>
          </a:p>
          <a:p>
            <a:r>
              <a:rPr lang="en-IN" sz="1600" dirty="0"/>
              <a:t>Content-Length: xxx</a:t>
            </a:r>
          </a:p>
          <a:p>
            <a:r>
              <a:rPr lang="en-IN" sz="1600" dirty="0"/>
              <a:t>&lt;status&gt;</a:t>
            </a:r>
          </a:p>
          <a:p>
            <a:r>
              <a:rPr lang="en-IN" sz="1600" dirty="0"/>
              <a:t>...</a:t>
            </a:r>
          </a:p>
          <a:p>
            <a:r>
              <a:rPr lang="en-IN" sz="1600" dirty="0"/>
              <a:t>&lt;/status&gt;</a:t>
            </a:r>
          </a:p>
        </p:txBody>
      </p:sp>
    </p:spTree>
    <p:extLst>
      <p:ext uri="{BB962C8B-B14F-4D97-AF65-F5344CB8AC3E}">
        <p14:creationId xmlns:p14="http://schemas.microsoft.com/office/powerpoint/2010/main" val="165803758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1732</TotalTime>
  <Words>955</Words>
  <Application>Microsoft Office PowerPoint</Application>
  <PresentationFormat>On-screen Show (4:3)</PresentationFormat>
  <Paragraphs>145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Courier New</vt:lpstr>
      <vt:lpstr>Wingdings 3</vt:lpstr>
      <vt:lpstr>Wisp</vt:lpstr>
      <vt:lpstr>Richardson Maturity Model and  HATEOAS</vt:lpstr>
      <vt:lpstr>Richardson Maturity Model (RMM)</vt:lpstr>
      <vt:lpstr>Richardson Maturity Model (RMM)</vt:lpstr>
      <vt:lpstr>Level 0: The Swamp of POX </vt:lpstr>
      <vt:lpstr>Level 0: The Swamp of POX </vt:lpstr>
      <vt:lpstr>Level 1 - Resources</vt:lpstr>
      <vt:lpstr>Level 1 - Resources</vt:lpstr>
      <vt:lpstr>Level 2 - HTTP Verbs</vt:lpstr>
      <vt:lpstr>Level 2 - HTTP Verbs</vt:lpstr>
      <vt:lpstr>Level 2 - HTTP Verbs</vt:lpstr>
      <vt:lpstr>LEVEL 3: Use Hypermedia or HATEOAS </vt:lpstr>
      <vt:lpstr>LEVEL 3: Use Hypermedia or HATEOAS </vt:lpstr>
      <vt:lpstr>LEVEL 3: Use Hypermedia or HATEOAS </vt:lpstr>
      <vt:lpstr>RMM -- Conclusion</vt:lpstr>
      <vt:lpstr>RMM -- 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Shantanu Banerjee</dc:creator>
  <cp:lastModifiedBy>Shantanu Banerjee</cp:lastModifiedBy>
  <cp:revision>102</cp:revision>
  <dcterms:created xsi:type="dcterms:W3CDTF">2016-07-24T06:53:45Z</dcterms:created>
  <dcterms:modified xsi:type="dcterms:W3CDTF">2018-07-25T13:19:00Z</dcterms:modified>
</cp:coreProperties>
</file>