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75" r:id="rId3"/>
    <p:sldId id="314" r:id="rId4"/>
    <p:sldId id="315" r:id="rId5"/>
    <p:sldId id="474" r:id="rId6"/>
    <p:sldId id="413" r:id="rId7"/>
    <p:sldId id="414" r:id="rId8"/>
    <p:sldId id="415" r:id="rId9"/>
    <p:sldId id="416" r:id="rId10"/>
    <p:sldId id="417" r:id="rId11"/>
    <p:sldId id="332" r:id="rId12"/>
    <p:sldId id="408" r:id="rId13"/>
    <p:sldId id="440" r:id="rId14"/>
    <p:sldId id="441" r:id="rId15"/>
    <p:sldId id="442" r:id="rId16"/>
    <p:sldId id="443" r:id="rId17"/>
  </p:sldIdLst>
  <p:sldSz cx="9144000" cy="6858000" type="screen4x3"/>
  <p:notesSz cx="6735763" cy="9869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AFAF5"/>
    <a:srgbClr val="000000"/>
    <a:srgbClr val="A50021"/>
    <a:srgbClr val="F8F8F8"/>
    <a:srgbClr val="3366CC"/>
    <a:srgbClr val="DDDDDD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F6B80-FF1A-4EEE-AC8D-10B1FEDFC26A}" v="27" dt="2019-10-09T01:03:59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7" autoAdjust="0"/>
    <p:restoredTop sz="86386" autoAdjust="0"/>
  </p:normalViewPr>
  <p:slideViewPr>
    <p:cSldViewPr showGuides="1">
      <p:cViewPr varScale="1">
        <p:scale>
          <a:sx n="126" d="100"/>
          <a:sy n="126" d="100"/>
        </p:scale>
        <p:origin x="7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-1998" y="-96"/>
      </p:cViewPr>
      <p:guideLst>
        <p:guide orient="horz" pos="3107"/>
        <p:guide pos="2122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himoto Koji" userId="865e3912057ad210" providerId="LiveId" clId="{137F6B80-FF1A-4EEE-AC8D-10B1FEDFC26A}"/>
    <pc:docChg chg="custSel addSld delSld modSld sldOrd modNotesMaster modHandout">
      <pc:chgData name="Hashimoto Koji" userId="865e3912057ad210" providerId="LiveId" clId="{137F6B80-FF1A-4EEE-AC8D-10B1FEDFC26A}" dt="2019-10-09T01:03:59.637" v="263"/>
      <pc:docMkLst>
        <pc:docMk/>
      </pc:docMkLst>
      <pc:sldChg chg="delSp modSp">
        <pc:chgData name="Hashimoto Koji" userId="865e3912057ad210" providerId="LiveId" clId="{137F6B80-FF1A-4EEE-AC8D-10B1FEDFC26A}" dt="2019-10-09T00:51:24.566" v="156" actId="478"/>
        <pc:sldMkLst>
          <pc:docMk/>
          <pc:sldMk cId="0" sldId="256"/>
        </pc:sldMkLst>
        <pc:spChg chg="mod">
          <ac:chgData name="Hashimoto Koji" userId="865e3912057ad210" providerId="LiveId" clId="{137F6B80-FF1A-4EEE-AC8D-10B1FEDFC26A}" dt="2019-10-09T00:51:20.985" v="155" actId="255"/>
          <ac:spMkLst>
            <pc:docMk/>
            <pc:sldMk cId="0" sldId="256"/>
            <ac:spMk id="4098" creationId="{00000000-0000-0000-0000-000000000000}"/>
          </ac:spMkLst>
        </pc:spChg>
        <pc:spChg chg="del mod">
          <ac:chgData name="Hashimoto Koji" userId="865e3912057ad210" providerId="LiveId" clId="{137F6B80-FF1A-4EEE-AC8D-10B1FEDFC26A}" dt="2019-10-09T00:51:24.566" v="156" actId="478"/>
          <ac:spMkLst>
            <pc:docMk/>
            <pc:sldMk cId="0" sldId="256"/>
            <ac:spMk id="4116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0:48:23.199" v="105" actId="1076"/>
          <ac:spMkLst>
            <pc:docMk/>
            <pc:sldMk cId="0" sldId="256"/>
            <ac:spMk id="7172" creationId="{00000000-0000-0000-0000-000000000000}"/>
          </ac:spMkLst>
        </pc:spChg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283"/>
        </pc:sldMkLst>
      </pc:sldChg>
      <pc:sldChg chg="add">
        <pc:chgData name="Hashimoto Koji" userId="865e3912057ad210" providerId="LiveId" clId="{137F6B80-FF1A-4EEE-AC8D-10B1FEDFC26A}" dt="2019-10-09T01:01:32.265" v="201"/>
        <pc:sldMkLst>
          <pc:docMk/>
          <pc:sldMk cId="1654391543" sldId="314"/>
        </pc:sldMkLst>
      </pc:sldChg>
      <pc:sldChg chg="add">
        <pc:chgData name="Hashimoto Koji" userId="865e3912057ad210" providerId="LiveId" clId="{137F6B80-FF1A-4EEE-AC8D-10B1FEDFC26A}" dt="2019-10-09T00:56:44.687" v="199"/>
        <pc:sldMkLst>
          <pc:docMk/>
          <pc:sldMk cId="3441632528" sldId="315"/>
        </pc:sldMkLst>
      </pc:sldChg>
      <pc:sldChg chg="modSp">
        <pc:chgData name="Hashimoto Koji" userId="865e3912057ad210" providerId="LiveId" clId="{137F6B80-FF1A-4EEE-AC8D-10B1FEDFC26A}" dt="2019-10-09T01:02:10.795" v="232" actId="20577"/>
        <pc:sldMkLst>
          <pc:docMk/>
          <pc:sldMk cId="0" sldId="332"/>
        </pc:sldMkLst>
        <pc:spChg chg="mod">
          <ac:chgData name="Hashimoto Koji" userId="865e3912057ad210" providerId="LiveId" clId="{137F6B80-FF1A-4EEE-AC8D-10B1FEDFC26A}" dt="2019-10-09T00:52:26.407" v="188" actId="20577"/>
          <ac:spMkLst>
            <pc:docMk/>
            <pc:sldMk cId="0" sldId="332"/>
            <ac:spMk id="229378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1:01:52.882" v="210" actId="20577"/>
          <ac:spMkLst>
            <pc:docMk/>
            <pc:sldMk cId="0" sldId="332"/>
            <ac:spMk id="229551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1:02:00.309" v="219" actId="20577"/>
          <ac:spMkLst>
            <pc:docMk/>
            <pc:sldMk cId="0" sldId="332"/>
            <ac:spMk id="229559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1:02:10.795" v="232" actId="20577"/>
          <ac:spMkLst>
            <pc:docMk/>
            <pc:sldMk cId="0" sldId="332"/>
            <ac:spMk id="229565" creationId="{00000000-0000-0000-0000-000000000000}"/>
          </ac:spMkLst>
        </pc:spChg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350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351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352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353"/>
        </pc:sldMkLst>
      </pc:sldChg>
      <pc:sldChg chg="del">
        <pc:chgData name="Hashimoto Koji" userId="865e3912057ad210" providerId="LiveId" clId="{137F6B80-FF1A-4EEE-AC8D-10B1FEDFC26A}" dt="2019-10-09T00:53:07.194" v="194" actId="47"/>
        <pc:sldMkLst>
          <pc:docMk/>
          <pc:sldMk cId="0" sldId="364"/>
        </pc:sldMkLst>
      </pc:sldChg>
      <pc:sldChg chg="del">
        <pc:chgData name="Hashimoto Koji" userId="865e3912057ad210" providerId="LiveId" clId="{137F6B80-FF1A-4EEE-AC8D-10B1FEDFC26A}" dt="2019-10-09T00:52:56.859" v="193" actId="47"/>
        <pc:sldMkLst>
          <pc:docMk/>
          <pc:sldMk cId="0" sldId="373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393"/>
        </pc:sldMkLst>
      </pc:sldChg>
      <pc:sldChg chg="modSp">
        <pc:chgData name="Hashimoto Koji" userId="865e3912057ad210" providerId="LiveId" clId="{137F6B80-FF1A-4EEE-AC8D-10B1FEDFC26A}" dt="2019-10-09T01:03:06.205" v="262" actId="6549"/>
        <pc:sldMkLst>
          <pc:docMk/>
          <pc:sldMk cId="0" sldId="408"/>
        </pc:sldMkLst>
        <pc:spChg chg="mod">
          <ac:chgData name="Hashimoto Koji" userId="865e3912057ad210" providerId="LiveId" clId="{137F6B80-FF1A-4EEE-AC8D-10B1FEDFC26A}" dt="2019-10-09T01:02:57.577" v="260" actId="20577"/>
          <ac:spMkLst>
            <pc:docMk/>
            <pc:sldMk cId="0" sldId="408"/>
            <ac:spMk id="17450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0:52:33.399" v="189"/>
          <ac:spMkLst>
            <pc:docMk/>
            <pc:sldMk cId="0" sldId="408"/>
            <ac:spMk id="344067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1:02:39.155" v="248" actId="20577"/>
          <ac:spMkLst>
            <pc:docMk/>
            <pc:sldMk cId="0" sldId="408"/>
            <ac:spMk id="344191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1:03:02.071" v="261" actId="6549"/>
          <ac:spMkLst>
            <pc:docMk/>
            <pc:sldMk cId="0" sldId="408"/>
            <ac:spMk id="344212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1:03:06.205" v="262" actId="6549"/>
          <ac:spMkLst>
            <pc:docMk/>
            <pc:sldMk cId="0" sldId="408"/>
            <ac:spMk id="344213" creationId="{00000000-0000-0000-0000-000000000000}"/>
          </ac:spMkLst>
        </pc:spChg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09"/>
        </pc:sldMkLst>
      </pc:sldChg>
      <pc:sldChg chg="ord">
        <pc:chgData name="Hashimoto Koji" userId="865e3912057ad210" providerId="LiveId" clId="{137F6B80-FF1A-4EEE-AC8D-10B1FEDFC26A}" dt="2019-10-09T00:54:45.592" v="198"/>
        <pc:sldMkLst>
          <pc:docMk/>
          <pc:sldMk cId="0" sldId="413"/>
        </pc:sldMkLst>
      </pc:sldChg>
      <pc:sldChg chg="ord">
        <pc:chgData name="Hashimoto Koji" userId="865e3912057ad210" providerId="LiveId" clId="{137F6B80-FF1A-4EEE-AC8D-10B1FEDFC26A}" dt="2019-10-09T00:54:45.592" v="198"/>
        <pc:sldMkLst>
          <pc:docMk/>
          <pc:sldMk cId="0" sldId="414"/>
        </pc:sldMkLst>
      </pc:sldChg>
      <pc:sldChg chg="ord">
        <pc:chgData name="Hashimoto Koji" userId="865e3912057ad210" providerId="LiveId" clId="{137F6B80-FF1A-4EEE-AC8D-10B1FEDFC26A}" dt="2019-10-09T00:54:45.592" v="198"/>
        <pc:sldMkLst>
          <pc:docMk/>
          <pc:sldMk cId="0" sldId="415"/>
        </pc:sldMkLst>
      </pc:sldChg>
      <pc:sldChg chg="ord">
        <pc:chgData name="Hashimoto Koji" userId="865e3912057ad210" providerId="LiveId" clId="{137F6B80-FF1A-4EEE-AC8D-10B1FEDFC26A}" dt="2019-10-09T00:54:45.592" v="198"/>
        <pc:sldMkLst>
          <pc:docMk/>
          <pc:sldMk cId="0" sldId="416"/>
        </pc:sldMkLst>
      </pc:sldChg>
      <pc:sldChg chg="ord">
        <pc:chgData name="Hashimoto Koji" userId="865e3912057ad210" providerId="LiveId" clId="{137F6B80-FF1A-4EEE-AC8D-10B1FEDFC26A}" dt="2019-10-09T00:54:45.592" v="198"/>
        <pc:sldMkLst>
          <pc:docMk/>
          <pc:sldMk cId="0" sldId="417"/>
        </pc:sldMkLst>
      </pc:sldChg>
      <pc:sldChg chg="modSp ord">
        <pc:chgData name="Hashimoto Koji" userId="865e3912057ad210" providerId="LiveId" clId="{137F6B80-FF1A-4EEE-AC8D-10B1FEDFC26A}" dt="2019-10-09T00:54:29.078" v="197"/>
        <pc:sldMkLst>
          <pc:docMk/>
          <pc:sldMk cId="0" sldId="446"/>
        </pc:sldMkLst>
        <pc:spChg chg="mod">
          <ac:chgData name="Hashimoto Koji" userId="865e3912057ad210" providerId="LiveId" clId="{137F6B80-FF1A-4EEE-AC8D-10B1FEDFC26A}" dt="2019-10-09T00:52:38.072" v="190"/>
          <ac:spMkLst>
            <pc:docMk/>
            <pc:sldMk cId="0" sldId="446"/>
            <ac:spMk id="476183" creationId="{00000000-0000-0000-0000-000000000000}"/>
          </ac:spMkLst>
        </pc:spChg>
      </pc:sldChg>
      <pc:sldChg chg="modSp ord">
        <pc:chgData name="Hashimoto Koji" userId="865e3912057ad210" providerId="LiveId" clId="{137F6B80-FF1A-4EEE-AC8D-10B1FEDFC26A}" dt="2019-10-09T00:54:29.078" v="197"/>
        <pc:sldMkLst>
          <pc:docMk/>
          <pc:sldMk cId="0" sldId="448"/>
        </pc:sldMkLst>
        <pc:spChg chg="mod">
          <ac:chgData name="Hashimoto Koji" userId="865e3912057ad210" providerId="LiveId" clId="{137F6B80-FF1A-4EEE-AC8D-10B1FEDFC26A}" dt="2019-10-09T00:52:41.597" v="191"/>
          <ac:spMkLst>
            <pc:docMk/>
            <pc:sldMk cId="0" sldId="448"/>
            <ac:spMk id="480258" creationId="{00000000-0000-0000-0000-000000000000}"/>
          </ac:spMkLst>
        </pc:spChg>
      </pc:sldChg>
      <pc:sldChg chg="modSp ord">
        <pc:chgData name="Hashimoto Koji" userId="865e3912057ad210" providerId="LiveId" clId="{137F6B80-FF1A-4EEE-AC8D-10B1FEDFC26A}" dt="2019-10-09T00:54:29.078" v="197"/>
        <pc:sldMkLst>
          <pc:docMk/>
          <pc:sldMk cId="0" sldId="449"/>
        </pc:sldMkLst>
        <pc:spChg chg="mod">
          <ac:chgData name="Hashimoto Koji" userId="865e3912057ad210" providerId="LiveId" clId="{137F6B80-FF1A-4EEE-AC8D-10B1FEDFC26A}" dt="2019-10-09T00:52:47.369" v="192"/>
          <ac:spMkLst>
            <pc:docMk/>
            <pc:sldMk cId="0" sldId="449"/>
            <ac:spMk id="484361" creationId="{00000000-0000-0000-0000-000000000000}"/>
          </ac:spMkLst>
        </pc:spChg>
      </pc:sldChg>
      <pc:sldChg chg="del">
        <pc:chgData name="Hashimoto Koji" userId="865e3912057ad210" providerId="LiveId" clId="{137F6B80-FF1A-4EEE-AC8D-10B1FEDFC26A}" dt="2019-10-09T00:53:08.256" v="195" actId="47"/>
        <pc:sldMkLst>
          <pc:docMk/>
          <pc:sldMk cId="0" sldId="468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72"/>
        </pc:sldMkLst>
      </pc:sldChg>
      <pc:sldChg chg="modSp">
        <pc:chgData name="Hashimoto Koji" userId="865e3912057ad210" providerId="LiveId" clId="{137F6B80-FF1A-4EEE-AC8D-10B1FEDFC26A}" dt="2019-10-09T00:52:11.455" v="179" actId="14100"/>
        <pc:sldMkLst>
          <pc:docMk/>
          <pc:sldMk cId="0" sldId="474"/>
        </pc:sldMkLst>
        <pc:spChg chg="mod">
          <ac:chgData name="Hashimoto Koji" userId="865e3912057ad210" providerId="LiveId" clId="{137F6B80-FF1A-4EEE-AC8D-10B1FEDFC26A}" dt="2019-10-09T00:52:11.455" v="179" actId="14100"/>
          <ac:spMkLst>
            <pc:docMk/>
            <pc:sldMk cId="0" sldId="474"/>
            <ac:spMk id="19489" creationId="{00000000-0000-0000-0000-000000000000}"/>
          </ac:spMkLst>
        </pc:spChg>
        <pc:spChg chg="mod">
          <ac:chgData name="Hashimoto Koji" userId="865e3912057ad210" providerId="LiveId" clId="{137F6B80-FF1A-4EEE-AC8D-10B1FEDFC26A}" dt="2019-10-09T00:51:45.777" v="169"/>
          <ac:spMkLst>
            <pc:docMk/>
            <pc:sldMk cId="0" sldId="474"/>
            <ac:spMk id="265260" creationId="{00000000-0000-0000-0000-000000000000}"/>
          </ac:spMkLst>
        </pc:spChg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75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76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78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79"/>
        </pc:sldMkLst>
      </pc:sldChg>
      <pc:sldChg chg="del ord">
        <pc:chgData name="Hashimoto Koji" userId="865e3912057ad210" providerId="LiveId" clId="{137F6B80-FF1A-4EEE-AC8D-10B1FEDFC26A}" dt="2019-10-09T00:53:17.989" v="196" actId="47"/>
        <pc:sldMkLst>
          <pc:docMk/>
          <pc:sldMk cId="0" sldId="489"/>
        </pc:sldMkLst>
      </pc:sldChg>
      <pc:sldChg chg="del">
        <pc:chgData name="Hashimoto Koji" userId="865e3912057ad210" providerId="LiveId" clId="{137F6B80-FF1A-4EEE-AC8D-10B1FEDFC26A}" dt="2019-10-09T00:56:58.958" v="200" actId="47"/>
        <pc:sldMkLst>
          <pc:docMk/>
          <pc:sldMk cId="3885431743" sldId="4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 algn="l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2" y="0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 algn="r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5618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 algn="l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2" y="9375618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 algn="r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532C8A3-AF33-4E7F-81DD-DAC3F08B883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9877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 algn="l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2" y="0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>
            <a:lvl1pPr algn="r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6" y="4689397"/>
            <a:ext cx="4938713" cy="444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5618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 algn="l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2" y="9375618"/>
            <a:ext cx="2919413" cy="49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58" tIns="45079" rIns="90158" bIns="45079" numCol="1" anchor="b" anchorCtr="0" compatLnSpc="1">
            <a:prstTxWarp prst="textNoShape">
              <a:avLst/>
            </a:prstTxWarp>
          </a:bodyPr>
          <a:lstStyle>
            <a:lvl1pPr algn="r" defTabSz="901634">
              <a:spcBef>
                <a:spcPct val="20000"/>
              </a:spcBef>
              <a:defRPr kumimoji="0"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730FBE8-E50D-4EB6-BA95-ABAD00F9890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93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441F4-061B-45A2-A950-8BBE0ADFC5B4}" type="slidenum">
              <a:rPr lang="ja-JP" altLang="en-US" smtClean="0">
                <a:ea typeface="ＭＳ Ｐゴシック" charset="-128"/>
              </a:rPr>
              <a:pPr/>
              <a:t>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979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BEF12-2163-40C9-AC3A-7CE7691FF710}" type="slidenum">
              <a:rPr lang="ja-JP" altLang="en-US" smtClean="0">
                <a:ea typeface="ＭＳ Ｐゴシック" charset="-128"/>
              </a:rPr>
              <a:pPr/>
              <a:t>11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20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C5323-8216-4654-B5DE-DB910A2CF831}" type="slidenum">
              <a:rPr lang="ja-JP" altLang="en-US" smtClean="0">
                <a:ea typeface="ＭＳ Ｐゴシック" charset="-128"/>
              </a:rPr>
              <a:pPr/>
              <a:t>12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866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B6F55-8E30-4856-AA24-CCB4B7F4E621}" type="slidenum">
              <a:rPr lang="ja-JP" altLang="en-US" smtClean="0">
                <a:ea typeface="ＭＳ Ｐゴシック" charset="-128"/>
              </a:rPr>
              <a:pPr/>
              <a:t>13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742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E1F71-41FC-411C-B0F5-8C5D14A03C74}" type="slidenum">
              <a:rPr lang="ja-JP" altLang="en-US" smtClean="0">
                <a:ea typeface="ＭＳ Ｐゴシック" charset="-128"/>
              </a:rPr>
              <a:pPr/>
              <a:t>14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2783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6D96C-A05A-49D7-A2BD-8100EC1E02D4}" type="slidenum">
              <a:rPr lang="ja-JP" altLang="en-US" smtClean="0">
                <a:ea typeface="ＭＳ Ｐゴシック" charset="-128"/>
              </a:rPr>
              <a:pPr/>
              <a:t>15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936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33DC1-19DB-4A33-B3DB-18980686B6F9}" type="slidenum">
              <a:rPr lang="ja-JP" altLang="en-US" smtClean="0">
                <a:ea typeface="ＭＳ Ｐゴシック" charset="-128"/>
              </a:rPr>
              <a:pPr/>
              <a:t>16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79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196F-09C3-4A04-9291-FFD913B6AA9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2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9196F-09C3-4A04-9291-FFD913B6AA9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34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689A7-9D90-4DB1-86A0-709083D5B830}" type="slidenum">
              <a:rPr lang="ja-JP" altLang="en-US" smtClean="0">
                <a:ea typeface="ＭＳ Ｐゴシック" charset="-128"/>
              </a:rPr>
              <a:pPr/>
              <a:t>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58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19CCD-FBCF-4819-B011-AD131D052742}" type="slidenum">
              <a:rPr lang="ja-JP" altLang="en-US" smtClean="0">
                <a:ea typeface="ＭＳ Ｐゴシック" charset="-128"/>
              </a:rPr>
              <a:pPr/>
              <a:t>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222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EBE74-F7B4-458D-8EF0-302BD62AC4AD}" type="slidenum">
              <a:rPr lang="ja-JP" altLang="en-US" smtClean="0">
                <a:ea typeface="ＭＳ Ｐゴシック" charset="-128"/>
              </a:rPr>
              <a:pPr/>
              <a:t>7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36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D242D-0447-44A3-A0D9-4EC07C821ECF}" type="slidenum">
              <a:rPr lang="ja-JP" altLang="en-US" smtClean="0">
                <a:ea typeface="ＭＳ Ｐゴシック" charset="-128"/>
              </a:rPr>
              <a:pPr/>
              <a:t>8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06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F2955F-8230-451F-BC75-DAC753C92728}" type="slidenum">
              <a:rPr lang="ja-JP" altLang="en-US" smtClean="0">
                <a:ea typeface="ＭＳ Ｐゴシック" charset="-128"/>
              </a:rPr>
              <a:pPr/>
              <a:t>9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47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06F97-A071-4CE2-86A3-4380179972B8}" type="slidenum">
              <a:rPr lang="ja-JP" altLang="en-US" smtClean="0">
                <a:ea typeface="ＭＳ Ｐゴシック" charset="-128"/>
              </a:rPr>
              <a:pPr/>
              <a:t>10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922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66" descr="Expbann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0" y="0"/>
            <a:ext cx="57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543800" cy="2514600"/>
          </a:xfrm>
          <a:ln w="76200" cmpd="tri"/>
          <a:effectLst/>
        </p:spPr>
        <p:txBody>
          <a:bodyPr wrap="square"/>
          <a:lstStyle>
            <a:lvl1pPr algn="ctr">
              <a:defRPr sz="32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038600"/>
            <a:ext cx="6400800" cy="1905000"/>
          </a:xfrm>
          <a:prstGeom prst="rect">
            <a:avLst/>
          </a:prstGeom>
          <a:noFill/>
          <a:ln w="6350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4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7381" y="6505592"/>
            <a:ext cx="118901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latin typeface="Helvetica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4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7381" y="6505592"/>
            <a:ext cx="118901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latin typeface="Helvetica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55" name="Rectangle 24223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63500"/>
            <a:ext cx="8515374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bg2"/>
            </a:outerShdw>
          </a:effec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19457" name="Rectangle 24225"/>
          <p:cNvSpPr>
            <a:spLocks noChangeArrowheads="1"/>
          </p:cNvSpPr>
          <p:nvPr userDrawn="1"/>
        </p:nvSpPr>
        <p:spPr bwMode="auto">
          <a:xfrm>
            <a:off x="55563" y="85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00" sy="1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ja-JP" altLang="en-US" sz="2000" dirty="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■</a:t>
            </a:r>
            <a:endParaRPr kumimoji="0" lang="en-US" altLang="ja-JP" sz="2000" dirty="0">
              <a:solidFill>
                <a:srgbClr val="682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47600" y="533384"/>
            <a:ext cx="9096400" cy="6324616"/>
          </a:xfrm>
          <a:prstGeom prst="rect">
            <a:avLst/>
          </a:prstGeom>
          <a:solidFill>
            <a:schemeClr val="bg1">
              <a:lumMod val="85000"/>
              <a:alpha val="3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GPｺﾞｼｯｸM" pitchFamily="50" charset="-128"/>
              <a:ea typeface="HGPｺﾞｼｯｸM" pitchFamily="50" charset="-128"/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0" y="555155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2" descr="Expbanna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invGray">
          <a:xfrm>
            <a:off x="0" y="0"/>
            <a:ext cx="42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244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7381" y="6505592"/>
            <a:ext cx="118901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latin typeface="Helvetica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82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682000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s"/>
        <a:defRPr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streamer.freedesktop.org/documentation/application-development/introduction/gstreamer.html?gi-language=c" TargetMode="External"/><Relationship Id="rId3" Type="http://schemas.openxmlformats.org/officeDocument/2006/relationships/hyperlink" Target="https://docs.microsoft.com/en-us/windows/win32/DirectShow/directshow-system-overview" TargetMode="External"/><Relationship Id="rId7" Type="http://schemas.openxmlformats.org/officeDocument/2006/relationships/hyperlink" Target="https://gstreamer.freedesktop.org/" TargetMode="External"/><Relationship Id="rId2" Type="http://schemas.openxmlformats.org/officeDocument/2006/relationships/hyperlink" Target="https://docs.microsoft.com/en-us/windows/win32/DirectShow/directsh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win32/medfound/supported-media-formats-in-media-foundation" TargetMode="External"/><Relationship Id="rId5" Type="http://schemas.openxmlformats.org/officeDocument/2006/relationships/hyperlink" Target="https://docs.microsoft.com/en-us/windows/win32/medfound/overview-of-the-media-foundation-architecture" TargetMode="External"/><Relationship Id="rId10" Type="http://schemas.openxmlformats.org/officeDocument/2006/relationships/hyperlink" Target="https://ffmpeg.org/ffmpeg.html" TargetMode="External"/><Relationship Id="rId4" Type="http://schemas.openxmlformats.org/officeDocument/2006/relationships/hyperlink" Target="https://docs.microsoft.com/en-us/windows/win32/medfound/microsoft-media-foundation-sdk" TargetMode="External"/><Relationship Id="rId9" Type="http://schemas.openxmlformats.org/officeDocument/2006/relationships/hyperlink" Target="https://ffmpeg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313" y="1768326"/>
            <a:ext cx="7559675" cy="2087562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  <a:t>メディアシステム演習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  <a:t>Ⅱ</a:t>
            </a:r>
            <a:b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</a:br>
            <a:b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2800" dirty="0"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  <a:t>ストリーミング技術概論</a:t>
            </a:r>
            <a:b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</a:br>
            <a:r>
              <a:rPr lang="ja-JP" altLang="en-US" sz="2800" dirty="0"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  <a:t>ストリーミング用フレームワークの導入</a:t>
            </a:r>
            <a:b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ｺﾞｼｯｸE" pitchFamily="50" charset="-128"/>
                <a:ea typeface="HGPｺﾞｼｯｸE" pitchFamily="50" charset="-128"/>
              </a:rPr>
            </a:br>
            <a:endParaRPr lang="en-US" altLang="ja-JP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653224" y="6219372"/>
            <a:ext cx="249077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ja-JP" altLang="en-US" sz="1200" dirty="0">
                <a:latin typeface="HGPｺﾞｼｯｸM" pitchFamily="50" charset="-128"/>
                <a:ea typeface="HGPｺﾞｼｯｸM" pitchFamily="50" charset="-128"/>
              </a:rPr>
              <a:t>岩手県立大学ソフトウェア情報学部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ja-JP" altLang="en-US" sz="1200" dirty="0">
                <a:latin typeface="HGPｺﾞｼｯｸM" pitchFamily="50" charset="-128"/>
                <a:ea typeface="HGPｺﾞｼｯｸM" pitchFamily="50" charset="-128"/>
              </a:rPr>
              <a:t>橋本浩二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Filter Graph : HDV Source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1747" name="AutoShape 2"/>
          <p:cNvSpPr>
            <a:spLocks noChangeArrowheads="1"/>
          </p:cNvSpPr>
          <p:nvPr/>
        </p:nvSpPr>
        <p:spPr bwMode="auto">
          <a:xfrm>
            <a:off x="522288" y="1358900"/>
            <a:ext cx="8010525" cy="1538288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793750" y="20986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Microsoft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AV/C Tape 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Subunit Dev.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311525" y="20986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&lt;&lt;MidField&gt;&gt;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MF Video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Depacketizer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4302125" y="230663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221038" y="1747838"/>
            <a:ext cx="198120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(b) HDV/MFSP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1784350" y="231457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703263" y="1747838"/>
            <a:ext cx="215900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(a) HDV Camera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61925" y="1008063"/>
            <a:ext cx="2005013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000"/>
              <a:t>1. HDV Source</a:t>
            </a:r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7659688" y="99853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HDV Source</a:t>
            </a:r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8650288" y="120650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5741988" y="1728788"/>
            <a:ext cx="2608262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(c) MPEG2 TS File</a:t>
            </a:r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5830888" y="210026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MPEG2 TS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File Reader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6821488" y="230822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1761" name="AutoShape 16"/>
          <p:cNvSpPr>
            <a:spLocks noChangeArrowheads="1"/>
          </p:cNvSpPr>
          <p:nvPr/>
        </p:nvSpPr>
        <p:spPr bwMode="auto">
          <a:xfrm>
            <a:off x="520700" y="3878263"/>
            <a:ext cx="8012113" cy="1989137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161925" y="3529013"/>
            <a:ext cx="3870325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2. Renderable HDV Source</a:t>
            </a:r>
          </a:p>
        </p:txBody>
      </p:sp>
      <p:sp>
        <p:nvSpPr>
          <p:cNvPr id="354322" name="Rectangle 18"/>
          <p:cNvSpPr>
            <a:spLocks noChangeArrowheads="1"/>
          </p:cNvSpPr>
          <p:nvPr/>
        </p:nvSpPr>
        <p:spPr bwMode="auto">
          <a:xfrm>
            <a:off x="3876675" y="44545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4323" name="Rectangle 19"/>
          <p:cNvSpPr>
            <a:spLocks noChangeArrowheads="1"/>
          </p:cNvSpPr>
          <p:nvPr/>
        </p:nvSpPr>
        <p:spPr bwMode="auto">
          <a:xfrm>
            <a:off x="4029075" y="43576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MPEG2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Demultiplexer</a:t>
            </a:r>
          </a:p>
        </p:txBody>
      </p:sp>
      <p:sp>
        <p:nvSpPr>
          <p:cNvPr id="354324" name="Rectangle 20"/>
          <p:cNvSpPr>
            <a:spLocks noChangeArrowheads="1"/>
          </p:cNvSpPr>
          <p:nvPr/>
        </p:nvSpPr>
        <p:spPr bwMode="auto">
          <a:xfrm>
            <a:off x="5019675" y="44481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4325" name="Rectangle 21"/>
          <p:cNvSpPr>
            <a:spLocks noChangeArrowheads="1"/>
          </p:cNvSpPr>
          <p:nvPr/>
        </p:nvSpPr>
        <p:spPr bwMode="auto">
          <a:xfrm>
            <a:off x="5019675" y="47386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31767" name="AutoShape 22"/>
          <p:cNvCxnSpPr>
            <a:cxnSpLocks noChangeShapeType="1"/>
            <a:stCxn id="354324" idx="3"/>
          </p:cNvCxnSpPr>
          <p:nvPr/>
        </p:nvCxnSpPr>
        <p:spPr bwMode="auto">
          <a:xfrm>
            <a:off x="5172075" y="4524375"/>
            <a:ext cx="233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4327" name="Rectangle 23"/>
          <p:cNvSpPr>
            <a:spLocks noChangeArrowheads="1"/>
          </p:cNvSpPr>
          <p:nvPr/>
        </p:nvSpPr>
        <p:spPr bwMode="auto">
          <a:xfrm>
            <a:off x="5418138" y="44481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4328" name="Rectangle 24"/>
          <p:cNvSpPr>
            <a:spLocks noChangeArrowheads="1"/>
          </p:cNvSpPr>
          <p:nvPr/>
        </p:nvSpPr>
        <p:spPr bwMode="auto">
          <a:xfrm>
            <a:off x="5570538" y="43576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MPEG2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4329" name="Rectangle 25"/>
          <p:cNvSpPr>
            <a:spLocks noChangeArrowheads="1"/>
          </p:cNvSpPr>
          <p:nvPr/>
        </p:nvSpPr>
        <p:spPr bwMode="auto">
          <a:xfrm>
            <a:off x="6561138" y="45640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4330" name="Rectangle 26"/>
          <p:cNvSpPr>
            <a:spLocks noChangeArrowheads="1"/>
          </p:cNvSpPr>
          <p:nvPr/>
        </p:nvSpPr>
        <p:spPr bwMode="auto">
          <a:xfrm>
            <a:off x="5416550" y="52863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4331" name="Rectangle 27"/>
          <p:cNvSpPr>
            <a:spLocks noChangeArrowheads="1"/>
          </p:cNvSpPr>
          <p:nvPr/>
        </p:nvSpPr>
        <p:spPr bwMode="auto">
          <a:xfrm>
            <a:off x="5568950" y="50784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6559550" y="52863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31774" name="AutoShape 29"/>
          <p:cNvCxnSpPr>
            <a:cxnSpLocks noChangeShapeType="1"/>
            <a:stCxn id="354325" idx="2"/>
            <a:endCxn id="354330" idx="1"/>
          </p:cNvCxnSpPr>
          <p:nvPr/>
        </p:nvCxnSpPr>
        <p:spPr bwMode="auto">
          <a:xfrm rot="16200000" flipH="1">
            <a:off x="5020469" y="4966494"/>
            <a:ext cx="471487" cy="320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971550" y="435768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HDV Source</a:t>
            </a:r>
          </a:p>
        </p:txBody>
      </p:sp>
      <p:sp>
        <p:nvSpPr>
          <p:cNvPr id="354335" name="Rectangle 31"/>
          <p:cNvSpPr>
            <a:spLocks noChangeArrowheads="1"/>
          </p:cNvSpPr>
          <p:nvPr/>
        </p:nvSpPr>
        <p:spPr bwMode="auto">
          <a:xfrm>
            <a:off x="1962150" y="456565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2344738" y="45656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4337" name="Rectangle 33"/>
          <p:cNvSpPr>
            <a:spLocks noChangeArrowheads="1"/>
          </p:cNvSpPr>
          <p:nvPr/>
        </p:nvSpPr>
        <p:spPr bwMode="auto">
          <a:xfrm>
            <a:off x="2497138" y="43576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Infinite Pin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Tee</a:t>
            </a:r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3487738" y="44545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4339" name="Rectangle 35"/>
          <p:cNvSpPr>
            <a:spLocks noChangeArrowheads="1"/>
          </p:cNvSpPr>
          <p:nvPr/>
        </p:nvSpPr>
        <p:spPr bwMode="auto">
          <a:xfrm>
            <a:off x="3487738" y="474345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31781" name="AutoShape 36"/>
          <p:cNvCxnSpPr>
            <a:cxnSpLocks noChangeShapeType="1"/>
            <a:stCxn id="354335" idx="3"/>
            <a:endCxn id="354336" idx="1"/>
          </p:cNvCxnSpPr>
          <p:nvPr/>
        </p:nvCxnSpPr>
        <p:spPr bwMode="auto">
          <a:xfrm>
            <a:off x="2124075" y="4641850"/>
            <a:ext cx="2206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4341" name="Rectangle 37"/>
          <p:cNvSpPr>
            <a:spLocks noChangeArrowheads="1"/>
          </p:cNvSpPr>
          <p:nvPr/>
        </p:nvSpPr>
        <p:spPr bwMode="auto">
          <a:xfrm>
            <a:off x="7658100" y="351948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Renderable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HDV Source</a:t>
            </a:r>
          </a:p>
        </p:txBody>
      </p:sp>
      <p:sp>
        <p:nvSpPr>
          <p:cNvPr id="354342" name="Rectangle 38"/>
          <p:cNvSpPr>
            <a:spLocks noChangeArrowheads="1"/>
          </p:cNvSpPr>
          <p:nvPr/>
        </p:nvSpPr>
        <p:spPr bwMode="auto">
          <a:xfrm>
            <a:off x="8648700" y="370840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4343" name="Rectangle 39"/>
          <p:cNvSpPr>
            <a:spLocks noChangeArrowheads="1"/>
          </p:cNvSpPr>
          <p:nvPr/>
        </p:nvSpPr>
        <p:spPr bwMode="auto">
          <a:xfrm>
            <a:off x="6942138" y="45640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4344" name="Rectangle 40"/>
          <p:cNvSpPr>
            <a:spLocks noChangeArrowheads="1"/>
          </p:cNvSpPr>
          <p:nvPr/>
        </p:nvSpPr>
        <p:spPr bwMode="auto">
          <a:xfrm>
            <a:off x="7094538" y="43576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Video Mixing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 9</a:t>
            </a:r>
          </a:p>
        </p:txBody>
      </p:sp>
      <p:sp>
        <p:nvSpPr>
          <p:cNvPr id="354345" name="Rectangle 41"/>
          <p:cNvSpPr>
            <a:spLocks noChangeArrowheads="1"/>
          </p:cNvSpPr>
          <p:nvPr/>
        </p:nvSpPr>
        <p:spPr bwMode="auto">
          <a:xfrm>
            <a:off x="6942138" y="52847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4346" name="Rectangle 42"/>
          <p:cNvSpPr>
            <a:spLocks noChangeArrowheads="1"/>
          </p:cNvSpPr>
          <p:nvPr/>
        </p:nvSpPr>
        <p:spPr bwMode="auto">
          <a:xfrm>
            <a:off x="7094538" y="50784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</a:t>
            </a:r>
          </a:p>
        </p:txBody>
      </p:sp>
      <p:cxnSp>
        <p:nvCxnSpPr>
          <p:cNvPr id="31788" name="AutoShape 43"/>
          <p:cNvCxnSpPr>
            <a:cxnSpLocks noChangeShapeType="1"/>
            <a:stCxn id="354329" idx="3"/>
            <a:endCxn id="354343" idx="1"/>
          </p:cNvCxnSpPr>
          <p:nvPr/>
        </p:nvCxnSpPr>
        <p:spPr bwMode="auto">
          <a:xfrm>
            <a:off x="6713538" y="46402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89" name="AutoShape 44"/>
          <p:cNvCxnSpPr>
            <a:cxnSpLocks noChangeShapeType="1"/>
            <a:stCxn id="354332" idx="3"/>
            <a:endCxn id="354345" idx="1"/>
          </p:cNvCxnSpPr>
          <p:nvPr/>
        </p:nvCxnSpPr>
        <p:spPr bwMode="auto">
          <a:xfrm flipV="1">
            <a:off x="6711950" y="5360988"/>
            <a:ext cx="230188" cy="1587"/>
          </a:xfrm>
          <a:prstGeom prst="bentConnector3">
            <a:avLst>
              <a:gd name="adj1" fmla="val 4965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790" name="AutoShape 45"/>
          <p:cNvCxnSpPr>
            <a:cxnSpLocks noChangeShapeType="1"/>
            <a:stCxn id="354338" idx="3"/>
            <a:endCxn id="354322" idx="1"/>
          </p:cNvCxnSpPr>
          <p:nvPr/>
        </p:nvCxnSpPr>
        <p:spPr bwMode="auto">
          <a:xfrm>
            <a:off x="3640138" y="4530725"/>
            <a:ext cx="236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Stream Performer</a:t>
            </a:r>
            <a:r>
              <a:rPr lang="ja-JP" altLang="ja-JP" sz="2400" dirty="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：</a:t>
            </a:r>
            <a:r>
              <a:rPr lang="ja-JP" altLang="en-US" sz="2400" dirty="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拡張メディアストリーム</a:t>
            </a:r>
          </a:p>
        </p:txBody>
      </p:sp>
      <p:sp>
        <p:nvSpPr>
          <p:cNvPr id="16388" name="Rectangle 101"/>
          <p:cNvSpPr>
            <a:spLocks noChangeArrowheads="1"/>
          </p:cNvSpPr>
          <p:nvPr/>
        </p:nvSpPr>
        <p:spPr bwMode="auto">
          <a:xfrm>
            <a:off x="80963" y="5499100"/>
            <a:ext cx="2870200" cy="990600"/>
          </a:xfrm>
          <a:prstGeom prst="rect">
            <a:avLst/>
          </a:prstGeom>
          <a:solidFill>
            <a:schemeClr val="bg1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6389" name="Line 102"/>
          <p:cNvSpPr>
            <a:spLocks noChangeShapeType="1"/>
          </p:cNvSpPr>
          <p:nvPr/>
        </p:nvSpPr>
        <p:spPr bwMode="auto">
          <a:xfrm flipV="1">
            <a:off x="193675" y="6000750"/>
            <a:ext cx="533400" cy="0"/>
          </a:xfrm>
          <a:prstGeom prst="line">
            <a:avLst/>
          </a:prstGeom>
          <a:noFill/>
          <a:ln w="177800">
            <a:solidFill>
              <a:srgbClr val="333399"/>
            </a:solidFill>
            <a:round/>
            <a:headEnd type="triangle" w="sm" len="sm"/>
            <a:tailEnd type="non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390" name="Line 103"/>
          <p:cNvSpPr>
            <a:spLocks noChangeShapeType="1"/>
          </p:cNvSpPr>
          <p:nvPr/>
        </p:nvSpPr>
        <p:spPr bwMode="auto">
          <a:xfrm flipH="1" flipV="1">
            <a:off x="198438" y="6305550"/>
            <a:ext cx="528637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391" name="Text Box 104"/>
          <p:cNvSpPr txBox="1">
            <a:spLocks noChangeArrowheads="1"/>
          </p:cNvSpPr>
          <p:nvPr/>
        </p:nvSpPr>
        <p:spPr bwMode="auto">
          <a:xfrm>
            <a:off x="650875" y="6121400"/>
            <a:ext cx="230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ja-JP" sz="1600">
                <a:ea typeface="HGP創英角ｺﾞｼｯｸUB" pitchFamily="50" charset="-128"/>
              </a:rPr>
              <a:t> : WMV, PCM Stream</a:t>
            </a:r>
          </a:p>
        </p:txBody>
      </p:sp>
      <p:sp>
        <p:nvSpPr>
          <p:cNvPr id="16392" name="Rectangle 105"/>
          <p:cNvSpPr>
            <a:spLocks noChangeArrowheads="1"/>
          </p:cNvSpPr>
          <p:nvPr/>
        </p:nvSpPr>
        <p:spPr bwMode="auto">
          <a:xfrm>
            <a:off x="650875" y="5829300"/>
            <a:ext cx="1617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ja-JP" sz="1600">
                <a:ea typeface="HGP創英角ｺﾞｼｯｸUB" pitchFamily="50" charset="-128"/>
              </a:rPr>
              <a:t> : DV Stream</a:t>
            </a:r>
          </a:p>
        </p:txBody>
      </p:sp>
      <p:sp>
        <p:nvSpPr>
          <p:cNvPr id="16393" name="Rectangle 108"/>
          <p:cNvSpPr>
            <a:spLocks noChangeArrowheads="1"/>
          </p:cNvSpPr>
          <p:nvPr/>
        </p:nvSpPr>
        <p:spPr bwMode="auto">
          <a:xfrm>
            <a:off x="122238" y="5556250"/>
            <a:ext cx="1449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600">
                <a:ea typeface="HGP創英角ｺﾞｼｯｸUB" pitchFamily="50" charset="-128"/>
              </a:rPr>
              <a:t>Media Stream</a:t>
            </a:r>
          </a:p>
        </p:txBody>
      </p:sp>
      <p:sp>
        <p:nvSpPr>
          <p:cNvPr id="16394" name="Line 109"/>
          <p:cNvSpPr>
            <a:spLocks noChangeShapeType="1"/>
          </p:cNvSpPr>
          <p:nvPr/>
        </p:nvSpPr>
        <p:spPr bwMode="auto">
          <a:xfrm>
            <a:off x="2951163" y="5505450"/>
            <a:ext cx="0" cy="955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395" name="Line 110"/>
          <p:cNvSpPr>
            <a:spLocks noChangeShapeType="1"/>
          </p:cNvSpPr>
          <p:nvPr/>
        </p:nvSpPr>
        <p:spPr bwMode="auto">
          <a:xfrm>
            <a:off x="71438" y="5499100"/>
            <a:ext cx="2879725" cy="63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229551" name="AutoShape 175"/>
          <p:cNvSpPr>
            <a:spLocks noChangeArrowheads="1"/>
          </p:cNvSpPr>
          <p:nvPr/>
        </p:nvSpPr>
        <p:spPr bwMode="auto">
          <a:xfrm>
            <a:off x="1116013" y="2092325"/>
            <a:ext cx="1657350" cy="9048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1600" b="1" dirty="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Performer 0</a:t>
            </a:r>
          </a:p>
        </p:txBody>
      </p:sp>
      <p:sp>
        <p:nvSpPr>
          <p:cNvPr id="16397" name="AutoShape 176"/>
          <p:cNvSpPr>
            <a:spLocks noChangeArrowheads="1"/>
          </p:cNvSpPr>
          <p:nvPr/>
        </p:nvSpPr>
        <p:spPr bwMode="auto">
          <a:xfrm>
            <a:off x="3203575" y="1990725"/>
            <a:ext cx="1585913" cy="1366838"/>
          </a:xfrm>
          <a:prstGeom prst="roundRect">
            <a:avLst>
              <a:gd name="adj" fmla="val 8426"/>
            </a:avLst>
          </a:prstGeom>
          <a:solidFill>
            <a:schemeClr val="bg1"/>
          </a:solidFill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kumimoji="0" lang="en-US" altLang="ja-JP" sz="2000">
                <a:solidFill>
                  <a:srgbClr val="5F5F5F"/>
                </a:solidFill>
                <a:ea typeface="HGP創英角ｺﾞｼｯｸUB" pitchFamily="50" charset="-128"/>
              </a:rPr>
              <a:t>Multicast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 sz="2000">
                <a:solidFill>
                  <a:srgbClr val="5F5F5F"/>
                </a:solidFill>
                <a:ea typeface="HGP創英角ｺﾞｼｯｸUB" pitchFamily="50" charset="-128"/>
              </a:rPr>
              <a:t>Session A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kumimoji="0" lang="en-US" altLang="ja-JP" sz="1400">
              <a:solidFill>
                <a:srgbClr val="5F5F5F"/>
              </a:solidFill>
              <a:ea typeface="HGP創英角ｺﾞｼｯｸUB" pitchFamily="50" charset="-128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 sz="1400">
                <a:solidFill>
                  <a:srgbClr val="5F5F5F"/>
                </a:solidFill>
                <a:ea typeface="HGP創英角ｺﾞｼｯｸUB" pitchFamily="50" charset="-128"/>
              </a:rPr>
              <a:t>(239.192.100.1)</a:t>
            </a:r>
            <a:endParaRPr kumimoji="0" lang="ja-JP" altLang="en-US" sz="1400">
              <a:solidFill>
                <a:srgbClr val="5F5F5F"/>
              </a:solidFill>
              <a:ea typeface="HGP創英角ｺﾞｼｯｸUB" pitchFamily="50" charset="-128"/>
            </a:endParaRPr>
          </a:p>
        </p:txBody>
      </p:sp>
      <p:sp>
        <p:nvSpPr>
          <p:cNvPr id="16398" name="Line 177"/>
          <p:cNvSpPr>
            <a:spLocks noChangeShapeType="1"/>
          </p:cNvSpPr>
          <p:nvPr/>
        </p:nvSpPr>
        <p:spPr bwMode="auto">
          <a:xfrm rot="5400000" flipV="1">
            <a:off x="1104900" y="2124075"/>
            <a:ext cx="1588" cy="1169988"/>
          </a:xfrm>
          <a:prstGeom prst="line">
            <a:avLst/>
          </a:prstGeom>
          <a:noFill/>
          <a:ln w="1524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229559" name="AutoShape 183"/>
          <p:cNvSpPr>
            <a:spLocks noChangeArrowheads="1"/>
          </p:cNvSpPr>
          <p:nvPr/>
        </p:nvSpPr>
        <p:spPr bwMode="auto">
          <a:xfrm>
            <a:off x="5005388" y="2092325"/>
            <a:ext cx="1657350" cy="9048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1600" b="1" dirty="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Performer 1</a:t>
            </a:r>
          </a:p>
        </p:txBody>
      </p:sp>
      <p:sp>
        <p:nvSpPr>
          <p:cNvPr id="229565" name="AutoShape 189"/>
          <p:cNvSpPr>
            <a:spLocks noChangeArrowheads="1"/>
          </p:cNvSpPr>
          <p:nvPr/>
        </p:nvSpPr>
        <p:spPr bwMode="auto">
          <a:xfrm>
            <a:off x="5003800" y="3821113"/>
            <a:ext cx="1657350" cy="9048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1600" b="1" dirty="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Performer 2</a:t>
            </a:r>
          </a:p>
        </p:txBody>
      </p:sp>
      <p:cxnSp>
        <p:nvCxnSpPr>
          <p:cNvPr id="16403" name="AutoShape 190"/>
          <p:cNvCxnSpPr>
            <a:cxnSpLocks noChangeShapeType="1"/>
            <a:stCxn id="16397" idx="2"/>
            <a:endCxn id="16424" idx="3"/>
          </p:cNvCxnSpPr>
          <p:nvPr/>
        </p:nvCxnSpPr>
        <p:spPr bwMode="auto">
          <a:xfrm rot="16200000" flipH="1">
            <a:off x="4270375" y="3097213"/>
            <a:ext cx="1055687" cy="1601788"/>
          </a:xfrm>
          <a:prstGeom prst="bentConnector2">
            <a:avLst/>
          </a:prstGeom>
          <a:noFill/>
          <a:ln w="152400">
            <a:solidFill>
              <a:srgbClr val="333399"/>
            </a:solidFill>
            <a:miter lim="800000"/>
            <a:headEnd/>
            <a:tailEnd type="triangle" w="sm" len="sm"/>
          </a:ln>
        </p:spPr>
      </p:cxnSp>
      <p:sp>
        <p:nvSpPr>
          <p:cNvPr id="16406" name="Rectangle 197"/>
          <p:cNvSpPr>
            <a:spLocks noChangeArrowheads="1"/>
          </p:cNvSpPr>
          <p:nvPr/>
        </p:nvSpPr>
        <p:spPr bwMode="auto">
          <a:xfrm>
            <a:off x="396875" y="1358900"/>
            <a:ext cx="2644775" cy="6302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600" b="1">
                <a:solidFill>
                  <a:srgbClr val="A50021"/>
                </a:solidFill>
              </a:rPr>
              <a:t>I/O Locator (Input)</a:t>
            </a:r>
          </a:p>
          <a:p>
            <a:pPr>
              <a:spcBef>
                <a:spcPct val="20000"/>
              </a:spcBef>
            </a:pPr>
            <a:r>
              <a:rPr kumimoji="0" lang="en-US" altLang="ja-JP" sz="1600"/>
              <a:t>  </a:t>
            </a:r>
            <a:r>
              <a:rPr kumimoji="0" lang="en-US" altLang="ja-JP" sz="1400"/>
              <a:t>DVCamera, DVSD, …</a:t>
            </a:r>
            <a:endParaRPr kumimoji="0" lang="ja-JP" altLang="en-US" sz="1400"/>
          </a:p>
        </p:txBody>
      </p:sp>
      <p:sp>
        <p:nvSpPr>
          <p:cNvPr id="16408" name="Line 199"/>
          <p:cNvSpPr>
            <a:spLocks noChangeShapeType="1"/>
          </p:cNvSpPr>
          <p:nvPr/>
        </p:nvSpPr>
        <p:spPr bwMode="auto">
          <a:xfrm rot="5400000" flipV="1">
            <a:off x="5183982" y="2315369"/>
            <a:ext cx="0" cy="788987"/>
          </a:xfrm>
          <a:prstGeom prst="line">
            <a:avLst/>
          </a:prstGeom>
          <a:noFill/>
          <a:ln w="1524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10" name="Rectangle 201"/>
          <p:cNvSpPr>
            <a:spLocks noChangeArrowheads="1"/>
          </p:cNvSpPr>
          <p:nvPr/>
        </p:nvSpPr>
        <p:spPr bwMode="auto">
          <a:xfrm>
            <a:off x="188913" y="3429000"/>
            <a:ext cx="3303587" cy="885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600" b="1">
                <a:solidFill>
                  <a:srgbClr val="A50021"/>
                </a:solidFill>
              </a:rPr>
              <a:t>I/O Locator (Output)</a:t>
            </a:r>
          </a:p>
          <a:p>
            <a:pPr>
              <a:spcBef>
                <a:spcPct val="20000"/>
              </a:spcBef>
            </a:pPr>
            <a:r>
              <a:rPr kumimoji="0" lang="en-US" altLang="ja-JP" sz="1600"/>
              <a:t>   </a:t>
            </a:r>
            <a:r>
              <a:rPr kumimoji="0" lang="en-US" altLang="ja-JP" sz="1400"/>
              <a:t>DVSD#0@sender_host, DVSD, </a:t>
            </a:r>
          </a:p>
          <a:p>
            <a:pPr>
              <a:spcBef>
                <a:spcPct val="20000"/>
              </a:spcBef>
            </a:pPr>
            <a:r>
              <a:rPr kumimoji="0" lang="en-US" altLang="ja-JP" sz="1400"/>
              <a:t>                     To:239.192.100.1, …</a:t>
            </a:r>
            <a:endParaRPr kumimoji="0" lang="ja-JP" altLang="en-US" sz="1400"/>
          </a:p>
        </p:txBody>
      </p:sp>
      <p:sp>
        <p:nvSpPr>
          <p:cNvPr id="16411" name="Rectangle 202"/>
          <p:cNvSpPr>
            <a:spLocks noChangeArrowheads="1"/>
          </p:cNvSpPr>
          <p:nvPr/>
        </p:nvSpPr>
        <p:spPr bwMode="auto">
          <a:xfrm>
            <a:off x="3403600" y="5086350"/>
            <a:ext cx="5219700" cy="847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600" b="1">
                <a:solidFill>
                  <a:srgbClr val="A50021"/>
                </a:solidFill>
              </a:rPr>
              <a:t>Extended I/O Locator (Output)</a:t>
            </a:r>
          </a:p>
          <a:p>
            <a:pPr>
              <a:spcBef>
                <a:spcPct val="20000"/>
              </a:spcBef>
            </a:pPr>
            <a:r>
              <a:rPr kumimoji="0" lang="en-US" altLang="ja-JP" sz="1400"/>
              <a:t>   WMV#0@transcoding_host, WMV, To:239.192.100.3, …</a:t>
            </a:r>
          </a:p>
          <a:p>
            <a:pPr>
              <a:spcBef>
                <a:spcPct val="20000"/>
              </a:spcBef>
            </a:pPr>
            <a:r>
              <a:rPr kumimoji="0" lang="en-US" altLang="ja-JP" sz="1400"/>
              <a:t>   PCM#0@transcoding_host, PCM, To:239.192.100.3, …</a:t>
            </a:r>
            <a:endParaRPr kumimoji="0" lang="ja-JP" altLang="en-US" sz="1600"/>
          </a:p>
        </p:txBody>
      </p:sp>
      <p:sp>
        <p:nvSpPr>
          <p:cNvPr id="16412" name="AutoShape 203"/>
          <p:cNvSpPr>
            <a:spLocks noChangeArrowheads="1"/>
          </p:cNvSpPr>
          <p:nvPr/>
        </p:nvSpPr>
        <p:spPr bwMode="auto">
          <a:xfrm>
            <a:off x="7092950" y="1990725"/>
            <a:ext cx="1585913" cy="1366838"/>
          </a:xfrm>
          <a:prstGeom prst="roundRect">
            <a:avLst>
              <a:gd name="adj" fmla="val 8426"/>
            </a:avLst>
          </a:prstGeom>
          <a:solidFill>
            <a:schemeClr val="bg1"/>
          </a:solidFill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kumimoji="0" lang="en-US" altLang="ja-JP" sz="2000">
                <a:solidFill>
                  <a:srgbClr val="5F5F5F"/>
                </a:solidFill>
                <a:ea typeface="HGP創英角ｺﾞｼｯｸUB" pitchFamily="50" charset="-128"/>
              </a:rPr>
              <a:t>Multicast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 sz="2000">
                <a:solidFill>
                  <a:srgbClr val="5F5F5F"/>
                </a:solidFill>
                <a:ea typeface="HGP創英角ｺﾞｼｯｸUB" pitchFamily="50" charset="-128"/>
              </a:rPr>
              <a:t>Session B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kumimoji="0" lang="en-US" altLang="ja-JP" sz="1400">
              <a:solidFill>
                <a:srgbClr val="5F5F5F"/>
              </a:solidFill>
              <a:ea typeface="HGP創英角ｺﾞｼｯｸUB" pitchFamily="50" charset="-128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 sz="1400">
                <a:solidFill>
                  <a:srgbClr val="5F5F5F"/>
                </a:solidFill>
                <a:ea typeface="HGP創英角ｺﾞｼｯｸUB" pitchFamily="50" charset="-128"/>
              </a:rPr>
              <a:t>(239.192.100.2)</a:t>
            </a:r>
            <a:endParaRPr kumimoji="0" lang="ja-JP" altLang="en-US" sz="1400">
              <a:solidFill>
                <a:srgbClr val="5F5F5F"/>
              </a:solidFill>
              <a:ea typeface="HGP創英角ｺﾞｼｯｸUB" pitchFamily="50" charset="-128"/>
            </a:endParaRPr>
          </a:p>
        </p:txBody>
      </p:sp>
      <p:sp>
        <p:nvSpPr>
          <p:cNvPr id="16413" name="AutoShape 204"/>
          <p:cNvSpPr>
            <a:spLocks noChangeArrowheads="1"/>
          </p:cNvSpPr>
          <p:nvPr/>
        </p:nvSpPr>
        <p:spPr bwMode="auto">
          <a:xfrm>
            <a:off x="7092950" y="3717925"/>
            <a:ext cx="1585913" cy="1366838"/>
          </a:xfrm>
          <a:prstGeom prst="roundRect">
            <a:avLst>
              <a:gd name="adj" fmla="val 8426"/>
            </a:avLst>
          </a:prstGeom>
          <a:solidFill>
            <a:schemeClr val="bg1"/>
          </a:solidFill>
          <a:ln w="25400">
            <a:solidFill>
              <a:srgbClr val="969696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kumimoji="0" lang="en-US" altLang="ja-JP" sz="2000">
                <a:solidFill>
                  <a:srgbClr val="5F5F5F"/>
                </a:solidFill>
                <a:ea typeface="HGP創英角ｺﾞｼｯｸUB" pitchFamily="50" charset="-128"/>
              </a:rPr>
              <a:t>Multicast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 sz="2000">
                <a:solidFill>
                  <a:srgbClr val="5F5F5F"/>
                </a:solidFill>
                <a:ea typeface="HGP創英角ｺﾞｼｯｸUB" pitchFamily="50" charset="-128"/>
              </a:rPr>
              <a:t>Session C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kumimoji="0" lang="en-US" altLang="ja-JP" sz="1400">
              <a:solidFill>
                <a:srgbClr val="5F5F5F"/>
              </a:solidFill>
              <a:ea typeface="HGP創英角ｺﾞｼｯｸUB" pitchFamily="50" charset="-128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 sz="1400">
                <a:solidFill>
                  <a:srgbClr val="5F5F5F"/>
                </a:solidFill>
                <a:ea typeface="HGP創英角ｺﾞｼｯｸUB" pitchFamily="50" charset="-128"/>
              </a:rPr>
              <a:t>(239.192.100.3)</a:t>
            </a:r>
            <a:endParaRPr kumimoji="0" lang="ja-JP" altLang="en-US" sz="1400">
              <a:solidFill>
                <a:srgbClr val="5F5F5F"/>
              </a:solidFill>
              <a:ea typeface="HGP創英角ｺﾞｼｯｸUB" pitchFamily="50" charset="-128"/>
            </a:endParaRPr>
          </a:p>
        </p:txBody>
      </p:sp>
      <p:sp>
        <p:nvSpPr>
          <p:cNvPr id="16415" name="Rectangle 206"/>
          <p:cNvSpPr>
            <a:spLocks noChangeArrowheads="1"/>
          </p:cNvSpPr>
          <p:nvPr/>
        </p:nvSpPr>
        <p:spPr bwMode="auto">
          <a:xfrm>
            <a:off x="4481513" y="1127125"/>
            <a:ext cx="4591050" cy="5921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600" b="1">
                <a:solidFill>
                  <a:srgbClr val="A50021"/>
                </a:solidFill>
              </a:rPr>
              <a:t>Extended I/O Locator (Output)</a:t>
            </a:r>
          </a:p>
          <a:p>
            <a:pPr>
              <a:spcBef>
                <a:spcPct val="20000"/>
              </a:spcBef>
            </a:pPr>
            <a:r>
              <a:rPr kumimoji="0" lang="en-US" altLang="ja-JP" sz="1400"/>
              <a:t>   DVSD#0@relay_host, DVSD, To:239.192.100.2, …</a:t>
            </a:r>
            <a:endParaRPr kumimoji="0" lang="ja-JP" altLang="en-US" sz="1600"/>
          </a:p>
        </p:txBody>
      </p:sp>
      <p:sp>
        <p:nvSpPr>
          <p:cNvPr id="16417" name="Line 208"/>
          <p:cNvSpPr>
            <a:spLocks noChangeShapeType="1"/>
          </p:cNvSpPr>
          <p:nvPr/>
        </p:nvSpPr>
        <p:spPr bwMode="auto">
          <a:xfrm flipV="1">
            <a:off x="611188" y="1987550"/>
            <a:ext cx="504825" cy="7207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20" name="Rectangle 211"/>
          <p:cNvSpPr>
            <a:spLocks noChangeArrowheads="1"/>
          </p:cNvSpPr>
          <p:nvPr/>
        </p:nvSpPr>
        <p:spPr bwMode="auto">
          <a:xfrm>
            <a:off x="4789488" y="3213100"/>
            <a:ext cx="223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600" b="1">
                <a:solidFill>
                  <a:srgbClr val="A50021"/>
                </a:solidFill>
              </a:rPr>
              <a:t>(Transcoding Agent)</a:t>
            </a:r>
            <a:endParaRPr kumimoji="0" lang="ja-JP" altLang="en-US" sz="1600" b="1">
              <a:solidFill>
                <a:srgbClr val="A50021"/>
              </a:solidFill>
            </a:endParaRPr>
          </a:p>
        </p:txBody>
      </p:sp>
      <p:sp>
        <p:nvSpPr>
          <p:cNvPr id="16421" name="Line 212"/>
          <p:cNvSpPr>
            <a:spLocks noChangeShapeType="1"/>
          </p:cNvSpPr>
          <p:nvPr/>
        </p:nvSpPr>
        <p:spPr bwMode="auto">
          <a:xfrm flipH="1">
            <a:off x="5940425" y="2924175"/>
            <a:ext cx="287338" cy="3603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22" name="Line 213"/>
          <p:cNvSpPr>
            <a:spLocks noChangeShapeType="1"/>
          </p:cNvSpPr>
          <p:nvPr/>
        </p:nvSpPr>
        <p:spPr bwMode="auto">
          <a:xfrm flipV="1">
            <a:off x="5435600" y="3500438"/>
            <a:ext cx="287338" cy="3603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>
            <a:off x="1676384" y="2524120"/>
            <a:ext cx="673100" cy="381000"/>
            <a:chOff x="2581264" y="804848"/>
            <a:chExt cx="673100" cy="381000"/>
          </a:xfrm>
        </p:grpSpPr>
        <p:sp>
          <p:nvSpPr>
            <p:cNvPr id="52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solidFill>
              <a:srgbClr val="C0C0C0"/>
            </a:solidFill>
            <a:ln w="19050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53" name="AutoShape 180"/>
            <p:cNvSpPr>
              <a:spLocks noChangeArrowheads="1"/>
            </p:cNvSpPr>
            <p:nvPr/>
          </p:nvSpPr>
          <p:spPr bwMode="auto">
            <a:xfrm rot="5400000">
              <a:off x="2597298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54" name="AutoShape 181"/>
            <p:cNvSpPr>
              <a:spLocks noChangeArrowheads="1"/>
            </p:cNvSpPr>
            <p:nvPr/>
          </p:nvSpPr>
          <p:spPr bwMode="auto">
            <a:xfrm rot="5400000">
              <a:off x="2748745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55" name="AutoShape 182"/>
            <p:cNvSpPr>
              <a:spLocks noChangeArrowheads="1"/>
            </p:cNvSpPr>
            <p:nvPr/>
          </p:nvSpPr>
          <p:spPr bwMode="auto">
            <a:xfrm rot="5400000">
              <a:off x="2900193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56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5567368" y="2524120"/>
            <a:ext cx="673100" cy="381000"/>
            <a:chOff x="2581264" y="804848"/>
            <a:chExt cx="673100" cy="381000"/>
          </a:xfrm>
        </p:grpSpPr>
        <p:sp>
          <p:nvSpPr>
            <p:cNvPr id="59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solidFill>
              <a:srgbClr val="C0C0C0"/>
            </a:solidFill>
            <a:ln w="19050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0" name="AutoShape 180"/>
            <p:cNvSpPr>
              <a:spLocks noChangeArrowheads="1"/>
            </p:cNvSpPr>
            <p:nvPr/>
          </p:nvSpPr>
          <p:spPr bwMode="auto">
            <a:xfrm rot="5400000">
              <a:off x="2597298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1" name="AutoShape 181"/>
            <p:cNvSpPr>
              <a:spLocks noChangeArrowheads="1"/>
            </p:cNvSpPr>
            <p:nvPr/>
          </p:nvSpPr>
          <p:spPr bwMode="auto">
            <a:xfrm rot="5400000">
              <a:off x="2748745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2" name="AutoShape 182"/>
            <p:cNvSpPr>
              <a:spLocks noChangeArrowheads="1"/>
            </p:cNvSpPr>
            <p:nvPr/>
          </p:nvSpPr>
          <p:spPr bwMode="auto">
            <a:xfrm rot="5400000">
              <a:off x="2900193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3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567368" y="4224344"/>
            <a:ext cx="673100" cy="381000"/>
            <a:chOff x="2581264" y="804848"/>
            <a:chExt cx="673100" cy="381000"/>
          </a:xfrm>
        </p:grpSpPr>
        <p:sp>
          <p:nvSpPr>
            <p:cNvPr id="65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solidFill>
              <a:srgbClr val="C0C0C0"/>
            </a:solidFill>
            <a:ln w="19050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6" name="AutoShape 180"/>
            <p:cNvSpPr>
              <a:spLocks noChangeArrowheads="1"/>
            </p:cNvSpPr>
            <p:nvPr/>
          </p:nvSpPr>
          <p:spPr bwMode="auto">
            <a:xfrm rot="5400000">
              <a:off x="2597298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7" name="AutoShape 181"/>
            <p:cNvSpPr>
              <a:spLocks noChangeArrowheads="1"/>
            </p:cNvSpPr>
            <p:nvPr/>
          </p:nvSpPr>
          <p:spPr bwMode="auto">
            <a:xfrm rot="5400000">
              <a:off x="2748745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8" name="AutoShape 182"/>
            <p:cNvSpPr>
              <a:spLocks noChangeArrowheads="1"/>
            </p:cNvSpPr>
            <p:nvPr/>
          </p:nvSpPr>
          <p:spPr bwMode="auto">
            <a:xfrm rot="5400000">
              <a:off x="2900193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9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</p:grpSp>
      <p:sp>
        <p:nvSpPr>
          <p:cNvPr id="16405" name="Line 196"/>
          <p:cNvSpPr>
            <a:spLocks noChangeShapeType="1"/>
          </p:cNvSpPr>
          <p:nvPr/>
        </p:nvSpPr>
        <p:spPr bwMode="auto">
          <a:xfrm rot="-5400000">
            <a:off x="6623051" y="3897312"/>
            <a:ext cx="0" cy="936625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07" name="Line 198"/>
          <p:cNvSpPr>
            <a:spLocks noChangeShapeType="1"/>
          </p:cNvSpPr>
          <p:nvPr/>
        </p:nvSpPr>
        <p:spPr bwMode="auto">
          <a:xfrm rot="5400000" flipV="1">
            <a:off x="2736057" y="2242344"/>
            <a:ext cx="0" cy="935037"/>
          </a:xfrm>
          <a:prstGeom prst="line">
            <a:avLst/>
          </a:prstGeom>
          <a:noFill/>
          <a:ln w="1524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09" name="Line 200"/>
          <p:cNvSpPr>
            <a:spLocks noChangeShapeType="1"/>
          </p:cNvSpPr>
          <p:nvPr/>
        </p:nvSpPr>
        <p:spPr bwMode="auto">
          <a:xfrm rot="5400000" flipV="1">
            <a:off x="6622257" y="2242344"/>
            <a:ext cx="0" cy="935037"/>
          </a:xfrm>
          <a:prstGeom prst="line">
            <a:avLst/>
          </a:prstGeom>
          <a:noFill/>
          <a:ln w="1524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14" name="Line 205"/>
          <p:cNvSpPr>
            <a:spLocks noChangeShapeType="1"/>
          </p:cNvSpPr>
          <p:nvPr/>
        </p:nvSpPr>
        <p:spPr bwMode="auto">
          <a:xfrm rot="-5400000">
            <a:off x="6626226" y="4041775"/>
            <a:ext cx="0" cy="936625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19" name="Line 210"/>
          <p:cNvSpPr>
            <a:spLocks noChangeShapeType="1"/>
          </p:cNvSpPr>
          <p:nvPr/>
        </p:nvSpPr>
        <p:spPr bwMode="auto">
          <a:xfrm flipV="1">
            <a:off x="6445250" y="1719263"/>
            <a:ext cx="649288" cy="9191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18" name="Line 209"/>
          <p:cNvSpPr>
            <a:spLocks noChangeShapeType="1"/>
          </p:cNvSpPr>
          <p:nvPr/>
        </p:nvSpPr>
        <p:spPr bwMode="auto">
          <a:xfrm flipH="1">
            <a:off x="2232025" y="2708275"/>
            <a:ext cx="576263" cy="7921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6416" name="Line 207"/>
          <p:cNvSpPr>
            <a:spLocks noChangeShapeType="1"/>
          </p:cNvSpPr>
          <p:nvPr/>
        </p:nvSpPr>
        <p:spPr bwMode="auto">
          <a:xfrm flipH="1">
            <a:off x="6373813" y="4438650"/>
            <a:ext cx="504825" cy="7207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70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Stream </a:t>
            </a:r>
            <a:r>
              <a:rPr lang="en-US" altLang="ja-JP" dirty="0"/>
              <a:t>Performer</a:t>
            </a:r>
            <a:r>
              <a:rPr lang="ja-JP" altLang="ja-JP" sz="2400" dirty="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：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Segment I/O (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入出力表現モデル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の構成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411" name="Rectangle 193"/>
          <p:cNvSpPr>
            <a:spLocks noChangeArrowheads="1"/>
          </p:cNvSpPr>
          <p:nvPr/>
        </p:nvSpPr>
        <p:spPr bwMode="auto">
          <a:xfrm>
            <a:off x="7240588" y="5395913"/>
            <a:ext cx="88900" cy="1190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7412" name="Rectangle 194"/>
          <p:cNvSpPr>
            <a:spLocks noChangeArrowheads="1"/>
          </p:cNvSpPr>
          <p:nvPr/>
        </p:nvSpPr>
        <p:spPr bwMode="auto">
          <a:xfrm>
            <a:off x="7240588" y="5511800"/>
            <a:ext cx="88900" cy="1190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7413" name="Rectangle 195"/>
          <p:cNvSpPr>
            <a:spLocks noChangeArrowheads="1"/>
          </p:cNvSpPr>
          <p:nvPr/>
        </p:nvSpPr>
        <p:spPr bwMode="auto">
          <a:xfrm>
            <a:off x="7754938" y="5392738"/>
            <a:ext cx="88900" cy="1190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7414" name="Rectangle 196"/>
          <p:cNvSpPr>
            <a:spLocks noChangeArrowheads="1"/>
          </p:cNvSpPr>
          <p:nvPr/>
        </p:nvSpPr>
        <p:spPr bwMode="auto">
          <a:xfrm>
            <a:off x="7754938" y="5508625"/>
            <a:ext cx="88900" cy="1190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44256" name="AutoShape 192"/>
          <p:cNvSpPr>
            <a:spLocks noChangeArrowheads="1"/>
          </p:cNvSpPr>
          <p:nvPr/>
        </p:nvSpPr>
        <p:spPr bwMode="auto">
          <a:xfrm>
            <a:off x="6232525" y="3348038"/>
            <a:ext cx="2479675" cy="1431925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US" altLang="ja-JP" sz="1400" b="1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240" name="Rectangle 176"/>
          <p:cNvSpPr>
            <a:spLocks noChangeArrowheads="1"/>
          </p:cNvSpPr>
          <p:nvPr/>
        </p:nvSpPr>
        <p:spPr bwMode="auto">
          <a:xfrm>
            <a:off x="4391024" y="1076312"/>
            <a:ext cx="4752976" cy="12249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■ </a:t>
            </a: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Segment I/O 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は，入出力識別子の集合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 Stream Segment 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に対して</a:t>
            </a: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1</a:t>
            </a:r>
            <a:r>
              <a:rPr kumimoji="0" lang="ja-JP" altLang="en-US" sz="1600" dirty="0" err="1">
                <a:latin typeface="HGPｺﾞｼｯｸM" pitchFamily="50" charset="-128"/>
                <a:ea typeface="HGPｺﾞｼｯｸM" pitchFamily="50" charset="-128"/>
              </a:rPr>
              <a:t>つの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 </a:t>
            </a: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Segment I/O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 Segment I/O 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は </a:t>
            </a: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I/O Locator 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を集約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 I/O Locator 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は </a:t>
            </a:r>
            <a:r>
              <a:rPr kumimoji="0" lang="en-US" altLang="ja-JP" sz="1600" dirty="0">
                <a:latin typeface="HGPｺﾞｼｯｸM" pitchFamily="50" charset="-128"/>
                <a:ea typeface="HGPｺﾞｼｯｸM" pitchFamily="50" charset="-128"/>
              </a:rPr>
              <a:t>Stream Segment </a:t>
            </a:r>
            <a:r>
              <a:rPr kumimoji="0" lang="ja-JP" altLang="en-US" sz="1600" dirty="0">
                <a:latin typeface="HGPｺﾞｼｯｸM" pitchFamily="50" charset="-128"/>
                <a:ea typeface="HGPｺﾞｼｯｸM" pitchFamily="50" charset="-128"/>
              </a:rPr>
              <a:t>の入出力識別子</a:t>
            </a:r>
          </a:p>
        </p:txBody>
      </p:sp>
      <p:sp>
        <p:nvSpPr>
          <p:cNvPr id="17417" name="Rectangle 162"/>
          <p:cNvSpPr>
            <a:spLocks noChangeArrowheads="1"/>
          </p:cNvSpPr>
          <p:nvPr/>
        </p:nvSpPr>
        <p:spPr bwMode="auto">
          <a:xfrm>
            <a:off x="4725988" y="5394325"/>
            <a:ext cx="88900" cy="1190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7418" name="Rectangle 163"/>
          <p:cNvSpPr>
            <a:spLocks noChangeArrowheads="1"/>
          </p:cNvSpPr>
          <p:nvPr/>
        </p:nvSpPr>
        <p:spPr bwMode="auto">
          <a:xfrm>
            <a:off x="4725988" y="5510213"/>
            <a:ext cx="88900" cy="1190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44213" name="AutoShape 149"/>
          <p:cNvSpPr>
            <a:spLocks noChangeArrowheads="1"/>
          </p:cNvSpPr>
          <p:nvPr/>
        </p:nvSpPr>
        <p:spPr bwMode="auto">
          <a:xfrm>
            <a:off x="6694488" y="4960938"/>
            <a:ext cx="1657350" cy="108585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1600" b="1" dirty="0" err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Perofrmer</a:t>
            </a:r>
            <a:endParaRPr lang="en-US" altLang="ja-JP" sz="1600" b="1" dirty="0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191" name="AutoShape 127"/>
          <p:cNvSpPr>
            <a:spLocks noChangeArrowheads="1"/>
          </p:cNvSpPr>
          <p:nvPr/>
        </p:nvSpPr>
        <p:spPr bwMode="auto">
          <a:xfrm>
            <a:off x="935038" y="4954588"/>
            <a:ext cx="1657350" cy="108585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1600" b="1" dirty="0" err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Perofrmer</a:t>
            </a:r>
            <a:endParaRPr lang="en-US" altLang="ja-JP" sz="1600" b="1" dirty="0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212" name="AutoShape 148"/>
          <p:cNvSpPr>
            <a:spLocks noChangeArrowheads="1"/>
          </p:cNvSpPr>
          <p:nvPr/>
        </p:nvSpPr>
        <p:spPr bwMode="auto">
          <a:xfrm>
            <a:off x="3724275" y="4960938"/>
            <a:ext cx="1657350" cy="1085850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en-US" altLang="ja-JP" sz="1600" b="1" dirty="0" err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Perofrmer</a:t>
            </a:r>
            <a:endParaRPr lang="en-US" altLang="ja-JP" sz="1600" b="1" dirty="0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143" name="AutoShape 79"/>
          <p:cNvSpPr>
            <a:spLocks noChangeArrowheads="1"/>
          </p:cNvSpPr>
          <p:nvPr/>
        </p:nvSpPr>
        <p:spPr bwMode="auto">
          <a:xfrm>
            <a:off x="330200" y="3348038"/>
            <a:ext cx="2479675" cy="684212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US" altLang="ja-JP" sz="1400" b="1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149" name="AutoShape 85"/>
          <p:cNvSpPr>
            <a:spLocks noChangeArrowheads="1"/>
          </p:cNvSpPr>
          <p:nvPr/>
        </p:nvSpPr>
        <p:spPr bwMode="auto">
          <a:xfrm>
            <a:off x="379413" y="3411538"/>
            <a:ext cx="1239837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[In]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DV Cam.</a:t>
            </a:r>
          </a:p>
        </p:txBody>
      </p:sp>
      <p:sp>
        <p:nvSpPr>
          <p:cNvPr id="344150" name="AutoShape 86"/>
          <p:cNvSpPr>
            <a:spLocks noChangeArrowheads="1"/>
          </p:cNvSpPr>
          <p:nvPr/>
        </p:nvSpPr>
        <p:spPr bwMode="auto">
          <a:xfrm>
            <a:off x="1709738" y="3411538"/>
            <a:ext cx="990600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[Out]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DV Stream</a:t>
            </a:r>
          </a:p>
        </p:txBody>
      </p:sp>
      <p:sp>
        <p:nvSpPr>
          <p:cNvPr id="344152" name="AutoShape 88"/>
          <p:cNvSpPr>
            <a:spLocks noChangeArrowheads="1"/>
          </p:cNvSpPr>
          <p:nvPr/>
        </p:nvSpPr>
        <p:spPr bwMode="auto">
          <a:xfrm>
            <a:off x="3311525" y="3348038"/>
            <a:ext cx="2479675" cy="1431925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US" altLang="ja-JP" sz="1400" b="1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153" name="AutoShape 89"/>
          <p:cNvSpPr>
            <a:spLocks noChangeArrowheads="1"/>
          </p:cNvSpPr>
          <p:nvPr/>
        </p:nvSpPr>
        <p:spPr bwMode="auto">
          <a:xfrm>
            <a:off x="3360738" y="3411538"/>
            <a:ext cx="990600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[In]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DV Stream</a:t>
            </a:r>
          </a:p>
        </p:txBody>
      </p:sp>
      <p:sp>
        <p:nvSpPr>
          <p:cNvPr id="344154" name="AutoShape 90"/>
          <p:cNvSpPr>
            <a:spLocks noChangeArrowheads="1"/>
          </p:cNvSpPr>
          <p:nvPr/>
        </p:nvSpPr>
        <p:spPr bwMode="auto">
          <a:xfrm>
            <a:off x="4430713" y="3411538"/>
            <a:ext cx="1239837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[Out]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WMV Stream</a:t>
            </a:r>
          </a:p>
        </p:txBody>
      </p:sp>
      <p:sp>
        <p:nvSpPr>
          <p:cNvPr id="344165" name="AutoShape 101"/>
          <p:cNvSpPr>
            <a:spLocks noChangeArrowheads="1"/>
          </p:cNvSpPr>
          <p:nvPr/>
        </p:nvSpPr>
        <p:spPr bwMode="auto">
          <a:xfrm>
            <a:off x="6294438" y="3413125"/>
            <a:ext cx="1239837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[In]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WMV Stream</a:t>
            </a:r>
          </a:p>
        </p:txBody>
      </p:sp>
      <p:sp>
        <p:nvSpPr>
          <p:cNvPr id="344166" name="AutoShape 102"/>
          <p:cNvSpPr>
            <a:spLocks noChangeArrowheads="1"/>
          </p:cNvSpPr>
          <p:nvPr/>
        </p:nvSpPr>
        <p:spPr bwMode="auto">
          <a:xfrm>
            <a:off x="7624763" y="3413125"/>
            <a:ext cx="990600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[Out]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Player</a:t>
            </a:r>
          </a:p>
        </p:txBody>
      </p:sp>
      <p:sp>
        <p:nvSpPr>
          <p:cNvPr id="344168" name="AutoShape 104"/>
          <p:cNvSpPr>
            <a:spLocks noChangeArrowheads="1"/>
          </p:cNvSpPr>
          <p:nvPr/>
        </p:nvSpPr>
        <p:spPr bwMode="auto">
          <a:xfrm>
            <a:off x="6294438" y="4159250"/>
            <a:ext cx="1239837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[In]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PCM Stream</a:t>
            </a:r>
          </a:p>
        </p:txBody>
      </p:sp>
      <p:sp>
        <p:nvSpPr>
          <p:cNvPr id="344156" name="AutoShape 92"/>
          <p:cNvSpPr>
            <a:spLocks noChangeArrowheads="1"/>
          </p:cNvSpPr>
          <p:nvPr/>
        </p:nvSpPr>
        <p:spPr bwMode="auto">
          <a:xfrm>
            <a:off x="4430713" y="4160838"/>
            <a:ext cx="1239837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[Out]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PCM Stream</a:t>
            </a:r>
          </a:p>
        </p:txBody>
      </p:sp>
      <p:sp>
        <p:nvSpPr>
          <p:cNvPr id="17433" name="Line 126"/>
          <p:cNvSpPr>
            <a:spLocks noChangeShapeType="1"/>
          </p:cNvSpPr>
          <p:nvPr/>
        </p:nvSpPr>
        <p:spPr bwMode="auto">
          <a:xfrm>
            <a:off x="98425" y="3119438"/>
            <a:ext cx="8974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7435" name="Line 141"/>
          <p:cNvSpPr>
            <a:spLocks noChangeShapeType="1"/>
          </p:cNvSpPr>
          <p:nvPr/>
        </p:nvSpPr>
        <p:spPr bwMode="auto">
          <a:xfrm rot="5400000" flipV="1">
            <a:off x="817563" y="4933950"/>
            <a:ext cx="0" cy="1133475"/>
          </a:xfrm>
          <a:prstGeom prst="line">
            <a:avLst/>
          </a:prstGeom>
          <a:noFill/>
          <a:ln w="1524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344247" name="AutoShape 183"/>
          <p:cNvSpPr>
            <a:spLocks noChangeArrowheads="1"/>
          </p:cNvSpPr>
          <p:nvPr/>
        </p:nvSpPr>
        <p:spPr bwMode="auto">
          <a:xfrm>
            <a:off x="228576" y="1101725"/>
            <a:ext cx="4111625" cy="1619250"/>
          </a:xfrm>
          <a:prstGeom prst="roundRect">
            <a:avLst>
              <a:gd name="adj" fmla="val 0"/>
            </a:avLst>
          </a:prstGeom>
          <a:solidFill>
            <a:srgbClr val="EAEAEA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1600" b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Segment I/O</a:t>
            </a:r>
          </a:p>
        </p:txBody>
      </p:sp>
      <p:sp>
        <p:nvSpPr>
          <p:cNvPr id="344243" name="AutoShape 179"/>
          <p:cNvSpPr>
            <a:spLocks noChangeArrowheads="1"/>
          </p:cNvSpPr>
          <p:nvPr/>
        </p:nvSpPr>
        <p:spPr bwMode="auto">
          <a:xfrm>
            <a:off x="428601" y="1549400"/>
            <a:ext cx="1801813" cy="10366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US" altLang="ja-JP" sz="1400"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244" name="AutoShape 180"/>
          <p:cNvSpPr>
            <a:spLocks noChangeArrowheads="1"/>
          </p:cNvSpPr>
          <p:nvPr/>
        </p:nvSpPr>
        <p:spPr bwMode="auto">
          <a:xfrm>
            <a:off x="2409801" y="1549400"/>
            <a:ext cx="1801813" cy="10366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endParaRPr lang="en-US" altLang="ja-JP" sz="1400"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245" name="AutoShape 181"/>
          <p:cNvSpPr>
            <a:spLocks noChangeArrowheads="1"/>
          </p:cNvSpPr>
          <p:nvPr/>
        </p:nvSpPr>
        <p:spPr bwMode="auto">
          <a:xfrm>
            <a:off x="377801" y="1498600"/>
            <a:ext cx="1801813" cy="10366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en-US" altLang="ja-JP" sz="1400"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246" name="AutoShape 182"/>
          <p:cNvSpPr>
            <a:spLocks noChangeArrowheads="1"/>
          </p:cNvSpPr>
          <p:nvPr/>
        </p:nvSpPr>
        <p:spPr bwMode="auto">
          <a:xfrm>
            <a:off x="2359001" y="1498600"/>
            <a:ext cx="1801813" cy="10366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endParaRPr lang="en-US" altLang="ja-JP" sz="1400"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344241" name="AutoShape 177"/>
          <p:cNvSpPr>
            <a:spLocks noChangeArrowheads="1"/>
          </p:cNvSpPr>
          <p:nvPr/>
        </p:nvSpPr>
        <p:spPr bwMode="auto">
          <a:xfrm>
            <a:off x="319064" y="1444625"/>
            <a:ext cx="1801812" cy="10366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600" b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I/O Locator [In]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Capture Device</a:t>
            </a:r>
          </a:p>
          <a:p>
            <a:pPr>
              <a:buFontTx/>
              <a:buChar char="•"/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Media Stream</a:t>
            </a:r>
          </a:p>
          <a:p>
            <a:pPr>
              <a:buFontTx/>
              <a:buChar char="•"/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Media File</a:t>
            </a:r>
          </a:p>
        </p:txBody>
      </p:sp>
      <p:sp>
        <p:nvSpPr>
          <p:cNvPr id="344242" name="AutoShape 178"/>
          <p:cNvSpPr>
            <a:spLocks noChangeArrowheads="1"/>
          </p:cNvSpPr>
          <p:nvPr/>
        </p:nvSpPr>
        <p:spPr bwMode="auto">
          <a:xfrm>
            <a:off x="2300264" y="1444625"/>
            <a:ext cx="1801812" cy="10366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buFont typeface="Wingdings" pitchFamily="2" charset="2"/>
              <a:buNone/>
              <a:defRPr/>
            </a:pPr>
            <a:r>
              <a:rPr lang="en-US" altLang="ja-JP" sz="1600" b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I/O Locator [Out]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Playout Device</a:t>
            </a:r>
          </a:p>
          <a:p>
            <a:pPr>
              <a:buFontTx/>
              <a:buChar char="•"/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Media Stream</a:t>
            </a:r>
          </a:p>
          <a:p>
            <a:pPr>
              <a:buFontTx/>
              <a:buChar char="•"/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Media File</a:t>
            </a:r>
          </a:p>
        </p:txBody>
      </p:sp>
      <p:sp>
        <p:nvSpPr>
          <p:cNvPr id="17450" name="Text Box 185"/>
          <p:cNvSpPr txBox="1">
            <a:spLocks noChangeArrowheads="1"/>
          </p:cNvSpPr>
          <p:nvPr/>
        </p:nvSpPr>
        <p:spPr bwMode="auto">
          <a:xfrm>
            <a:off x="971550" y="6180138"/>
            <a:ext cx="7291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ja-JP" altLang="en-US" sz="2000" dirty="0">
                <a:latin typeface="HGPｺﾞｼｯｸM" pitchFamily="50" charset="-128"/>
                <a:ea typeface="HGPｺﾞｼｯｸM" pitchFamily="50" charset="-128"/>
              </a:rPr>
              <a:t>（</a:t>
            </a:r>
            <a:r>
              <a:rPr kumimoji="0" lang="en-US" altLang="ja-JP" sz="2000" dirty="0">
                <a:latin typeface="HGPｺﾞｼｯｸM" pitchFamily="50" charset="-128"/>
                <a:ea typeface="HGPｺﾞｼｯｸM" pitchFamily="50" charset="-128"/>
              </a:rPr>
              <a:t>Stream Performer, Stream Segment </a:t>
            </a:r>
            <a:r>
              <a:rPr kumimoji="0" lang="ja-JP" altLang="en-US" sz="2000" dirty="0">
                <a:latin typeface="HGPｺﾞｼｯｸM" pitchFamily="50" charset="-128"/>
                <a:ea typeface="HGPｺﾞｼｯｸM" pitchFamily="50" charset="-128"/>
              </a:rPr>
              <a:t>と，</a:t>
            </a:r>
            <a:r>
              <a:rPr kumimoji="0" lang="en-US" altLang="ja-JP" sz="2000" dirty="0">
                <a:latin typeface="HGPｺﾞｼｯｸM" pitchFamily="50" charset="-128"/>
                <a:ea typeface="HGPｺﾞｼｯｸM" pitchFamily="50" charset="-128"/>
              </a:rPr>
              <a:t>Segment I/O </a:t>
            </a:r>
            <a:r>
              <a:rPr kumimoji="0" lang="ja-JP" altLang="en-US" sz="2000" dirty="0">
                <a:latin typeface="HGPｺﾞｼｯｸM" pitchFamily="50" charset="-128"/>
                <a:ea typeface="HGPｺﾞｼｯｸM" pitchFamily="50" charset="-128"/>
              </a:rPr>
              <a:t>の対応例）</a:t>
            </a:r>
          </a:p>
        </p:txBody>
      </p:sp>
      <p:sp>
        <p:nvSpPr>
          <p:cNvPr id="17451" name="Rectangle 186"/>
          <p:cNvSpPr>
            <a:spLocks noChangeArrowheads="1"/>
          </p:cNvSpPr>
          <p:nvPr/>
        </p:nvSpPr>
        <p:spPr bwMode="auto">
          <a:xfrm>
            <a:off x="5472113" y="5219700"/>
            <a:ext cx="1244600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1400"/>
              <a:t>WMV Stream</a:t>
            </a:r>
            <a:endParaRPr lang="ja-JP" altLang="en-US" sz="1400"/>
          </a:p>
        </p:txBody>
      </p:sp>
      <p:sp>
        <p:nvSpPr>
          <p:cNvPr id="17452" name="Rectangle 187"/>
          <p:cNvSpPr>
            <a:spLocks noChangeArrowheads="1"/>
          </p:cNvSpPr>
          <p:nvPr/>
        </p:nvSpPr>
        <p:spPr bwMode="auto">
          <a:xfrm>
            <a:off x="5456238" y="5600700"/>
            <a:ext cx="1201737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0">
            <a:spAutoFit/>
          </a:bodyPr>
          <a:lstStyle/>
          <a:p>
            <a:pPr algn="ctr"/>
            <a:r>
              <a:rPr lang="en-US" altLang="ja-JP" sz="1400"/>
              <a:t>PCM Stream</a:t>
            </a:r>
          </a:p>
        </p:txBody>
      </p:sp>
      <p:sp>
        <p:nvSpPr>
          <p:cNvPr id="17453" name="Rectangle 188"/>
          <p:cNvSpPr>
            <a:spLocks noChangeArrowheads="1"/>
          </p:cNvSpPr>
          <p:nvPr/>
        </p:nvSpPr>
        <p:spPr bwMode="auto">
          <a:xfrm>
            <a:off x="8391525" y="5219700"/>
            <a:ext cx="681038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0">
            <a:spAutoFit/>
          </a:bodyPr>
          <a:lstStyle/>
          <a:p>
            <a:pPr algn="ctr"/>
            <a:r>
              <a:rPr lang="en-US" altLang="ja-JP" sz="1400"/>
              <a:t>Player</a:t>
            </a:r>
          </a:p>
        </p:txBody>
      </p:sp>
      <p:sp>
        <p:nvSpPr>
          <p:cNvPr id="17454" name="Rectangle 190"/>
          <p:cNvSpPr>
            <a:spLocks noChangeArrowheads="1"/>
          </p:cNvSpPr>
          <p:nvPr/>
        </p:nvSpPr>
        <p:spPr bwMode="auto">
          <a:xfrm>
            <a:off x="2617788" y="5219700"/>
            <a:ext cx="1054100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1400"/>
              <a:t>DV Stream</a:t>
            </a:r>
            <a:endParaRPr lang="ja-JP" altLang="en-US" sz="1400"/>
          </a:p>
        </p:txBody>
      </p:sp>
      <p:sp>
        <p:nvSpPr>
          <p:cNvPr id="17455" name="Rectangle 191"/>
          <p:cNvSpPr>
            <a:spLocks noChangeArrowheads="1"/>
          </p:cNvSpPr>
          <p:nvPr/>
        </p:nvSpPr>
        <p:spPr bwMode="auto">
          <a:xfrm>
            <a:off x="71438" y="5049838"/>
            <a:ext cx="815975" cy="428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0">
            <a:spAutoFit/>
          </a:bodyPr>
          <a:lstStyle/>
          <a:p>
            <a:r>
              <a:rPr lang="en-US" altLang="ja-JP" sz="1400"/>
              <a:t>DV</a:t>
            </a:r>
          </a:p>
          <a:p>
            <a:pPr>
              <a:lnSpc>
                <a:spcPct val="80000"/>
              </a:lnSpc>
            </a:pPr>
            <a:r>
              <a:rPr lang="en-US" altLang="ja-JP" sz="1400"/>
              <a:t>Camera</a:t>
            </a:r>
          </a:p>
        </p:txBody>
      </p:sp>
      <p:sp>
        <p:nvSpPr>
          <p:cNvPr id="344261" name="AutoShape 197"/>
          <p:cNvSpPr>
            <a:spLocks noChangeArrowheads="1"/>
          </p:cNvSpPr>
          <p:nvPr/>
        </p:nvSpPr>
        <p:spPr bwMode="auto">
          <a:xfrm>
            <a:off x="7626350" y="4156075"/>
            <a:ext cx="990600" cy="5143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altLang="ja-JP" sz="1400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rPr>
              <a:t>[Out]</a:t>
            </a:r>
          </a:p>
          <a:p>
            <a:pPr>
              <a:defRPr/>
            </a:pPr>
            <a:r>
              <a:rPr lang="en-US" altLang="ja-JP" sz="1400">
                <a:latin typeface="Helvetica" charset="0"/>
                <a:ea typeface="HGP創英角ｺﾞｼｯｸUB" pitchFamily="50" charset="-128"/>
              </a:rPr>
              <a:t>Player</a:t>
            </a:r>
          </a:p>
        </p:txBody>
      </p:sp>
      <p:grpSp>
        <p:nvGrpSpPr>
          <p:cNvPr id="61" name="グループ化 60"/>
          <p:cNvGrpSpPr/>
          <p:nvPr/>
        </p:nvGrpSpPr>
        <p:grpSpPr>
          <a:xfrm>
            <a:off x="1404920" y="5329248"/>
            <a:ext cx="673100" cy="381000"/>
            <a:chOff x="2581264" y="804848"/>
            <a:chExt cx="673100" cy="381000"/>
          </a:xfrm>
        </p:grpSpPr>
        <p:sp>
          <p:nvSpPr>
            <p:cNvPr id="62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solidFill>
              <a:srgbClr val="C0C0C0"/>
            </a:solidFill>
            <a:ln w="19050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3" name="AutoShape 180"/>
            <p:cNvSpPr>
              <a:spLocks noChangeArrowheads="1"/>
            </p:cNvSpPr>
            <p:nvPr/>
          </p:nvSpPr>
          <p:spPr bwMode="auto">
            <a:xfrm rot="5400000">
              <a:off x="2597298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4" name="AutoShape 181"/>
            <p:cNvSpPr>
              <a:spLocks noChangeArrowheads="1"/>
            </p:cNvSpPr>
            <p:nvPr/>
          </p:nvSpPr>
          <p:spPr bwMode="auto">
            <a:xfrm rot="5400000">
              <a:off x="2748745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5" name="AutoShape 182"/>
            <p:cNvSpPr>
              <a:spLocks noChangeArrowheads="1"/>
            </p:cNvSpPr>
            <p:nvPr/>
          </p:nvSpPr>
          <p:spPr bwMode="auto">
            <a:xfrm rot="5400000">
              <a:off x="2900193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6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4210048" y="5329248"/>
            <a:ext cx="673100" cy="381000"/>
            <a:chOff x="2581264" y="804848"/>
            <a:chExt cx="673100" cy="381000"/>
          </a:xfrm>
        </p:grpSpPr>
        <p:sp>
          <p:nvSpPr>
            <p:cNvPr id="68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solidFill>
              <a:srgbClr val="C0C0C0"/>
            </a:solidFill>
            <a:ln w="19050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69" name="AutoShape 180"/>
            <p:cNvSpPr>
              <a:spLocks noChangeArrowheads="1"/>
            </p:cNvSpPr>
            <p:nvPr/>
          </p:nvSpPr>
          <p:spPr bwMode="auto">
            <a:xfrm rot="5400000">
              <a:off x="2597298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0" name="AutoShape 181"/>
            <p:cNvSpPr>
              <a:spLocks noChangeArrowheads="1"/>
            </p:cNvSpPr>
            <p:nvPr/>
          </p:nvSpPr>
          <p:spPr bwMode="auto">
            <a:xfrm rot="5400000">
              <a:off x="2748745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1" name="AutoShape 182"/>
            <p:cNvSpPr>
              <a:spLocks noChangeArrowheads="1"/>
            </p:cNvSpPr>
            <p:nvPr/>
          </p:nvSpPr>
          <p:spPr bwMode="auto">
            <a:xfrm rot="5400000">
              <a:off x="2900193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2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7246956" y="5329248"/>
            <a:ext cx="673100" cy="381000"/>
            <a:chOff x="2581264" y="804848"/>
            <a:chExt cx="673100" cy="381000"/>
          </a:xfrm>
        </p:grpSpPr>
        <p:sp>
          <p:nvSpPr>
            <p:cNvPr id="74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solidFill>
              <a:srgbClr val="C0C0C0"/>
            </a:solidFill>
            <a:ln w="19050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5" name="AutoShape 180"/>
            <p:cNvSpPr>
              <a:spLocks noChangeArrowheads="1"/>
            </p:cNvSpPr>
            <p:nvPr/>
          </p:nvSpPr>
          <p:spPr bwMode="auto">
            <a:xfrm rot="5400000">
              <a:off x="2597298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6" name="AutoShape 181"/>
            <p:cNvSpPr>
              <a:spLocks noChangeArrowheads="1"/>
            </p:cNvSpPr>
            <p:nvPr/>
          </p:nvSpPr>
          <p:spPr bwMode="auto">
            <a:xfrm rot="5400000">
              <a:off x="2748745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7" name="AutoShape 182"/>
            <p:cNvSpPr>
              <a:spLocks noChangeArrowheads="1"/>
            </p:cNvSpPr>
            <p:nvPr/>
          </p:nvSpPr>
          <p:spPr bwMode="auto">
            <a:xfrm rot="5400000">
              <a:off x="2900193" y="894383"/>
              <a:ext cx="254000" cy="201930"/>
            </a:xfrm>
            <a:prstGeom prst="can">
              <a:avLst>
                <a:gd name="adj" fmla="val 72917"/>
              </a:avLst>
            </a:prstGeom>
            <a:solidFill>
              <a:srgbClr val="C0C0C0"/>
            </a:solidFill>
            <a:ln w="63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  <p:sp>
          <p:nvSpPr>
            <p:cNvPr id="78" name="AutoShape 179"/>
            <p:cNvSpPr>
              <a:spLocks noChangeArrowheads="1"/>
            </p:cNvSpPr>
            <p:nvPr/>
          </p:nvSpPr>
          <p:spPr bwMode="auto">
            <a:xfrm rot="5400000">
              <a:off x="2727314" y="658798"/>
              <a:ext cx="381000" cy="673100"/>
            </a:xfrm>
            <a:prstGeom prst="can">
              <a:avLst>
                <a:gd name="adj" fmla="val 56883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</a:pPr>
              <a:endParaRPr kumimoji="0" lang="ja-JP" altLang="en-US" sz="2400"/>
            </a:p>
          </p:txBody>
        </p:sp>
      </p:grpSp>
      <p:sp>
        <p:nvSpPr>
          <p:cNvPr id="17438" name="Line 160"/>
          <p:cNvSpPr>
            <a:spLocks noChangeShapeType="1"/>
          </p:cNvSpPr>
          <p:nvPr/>
        </p:nvSpPr>
        <p:spPr bwMode="auto">
          <a:xfrm rot="-5400000">
            <a:off x="3105944" y="4394994"/>
            <a:ext cx="0" cy="2211388"/>
          </a:xfrm>
          <a:prstGeom prst="line">
            <a:avLst/>
          </a:prstGeom>
          <a:noFill/>
          <a:ln w="1524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cxnSp>
        <p:nvCxnSpPr>
          <p:cNvPr id="17439" name="AutoShape 164"/>
          <p:cNvCxnSpPr>
            <a:cxnSpLocks noChangeShapeType="1"/>
            <a:stCxn id="17417" idx="3"/>
            <a:endCxn id="17411" idx="1"/>
          </p:cNvCxnSpPr>
          <p:nvPr/>
        </p:nvCxnSpPr>
        <p:spPr bwMode="auto">
          <a:xfrm>
            <a:off x="4814888" y="5454650"/>
            <a:ext cx="24257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333399"/>
            </a:solidFill>
            <a:miter lim="800000"/>
            <a:headEnd/>
            <a:tailEnd type="triangle" w="sm" len="sm"/>
          </a:ln>
        </p:spPr>
      </p:cxnSp>
      <p:cxnSp>
        <p:nvCxnSpPr>
          <p:cNvPr id="17440" name="AutoShape 165"/>
          <p:cNvCxnSpPr>
            <a:cxnSpLocks noChangeShapeType="1"/>
            <a:stCxn id="17418" idx="3"/>
            <a:endCxn id="17412" idx="1"/>
          </p:cNvCxnSpPr>
          <p:nvPr/>
        </p:nvCxnSpPr>
        <p:spPr bwMode="auto">
          <a:xfrm>
            <a:off x="4814888" y="5570538"/>
            <a:ext cx="24257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333399"/>
            </a:solidFill>
            <a:miter lim="800000"/>
            <a:headEnd/>
            <a:tailEnd type="triangle" w="sm" len="sm"/>
          </a:ln>
        </p:spPr>
      </p:cxnSp>
      <p:sp>
        <p:nvSpPr>
          <p:cNvPr id="17441" name="Line 166"/>
          <p:cNvSpPr>
            <a:spLocks noChangeShapeType="1"/>
          </p:cNvSpPr>
          <p:nvPr/>
        </p:nvSpPr>
        <p:spPr bwMode="auto">
          <a:xfrm rot="-5400000">
            <a:off x="8312151" y="4984750"/>
            <a:ext cx="0" cy="936625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7442" name="Line 167"/>
          <p:cNvSpPr>
            <a:spLocks noChangeShapeType="1"/>
          </p:cNvSpPr>
          <p:nvPr/>
        </p:nvSpPr>
        <p:spPr bwMode="auto">
          <a:xfrm rot="-5400000">
            <a:off x="8315326" y="5102225"/>
            <a:ext cx="0" cy="936625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79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18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通信モジュール ：</a:t>
            </a:r>
            <a:r>
              <a:rPr lang="ja-JP" altLang="en-US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構成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43011" name="Group 2"/>
          <p:cNvGrpSpPr>
            <a:grpSpLocks/>
          </p:cNvGrpSpPr>
          <p:nvPr/>
        </p:nvGrpSpPr>
        <p:grpSpPr bwMode="auto">
          <a:xfrm>
            <a:off x="3402013" y="3783013"/>
            <a:ext cx="2070100" cy="2249487"/>
            <a:chOff x="2143" y="2383"/>
            <a:chExt cx="1304" cy="1417"/>
          </a:xfrm>
        </p:grpSpPr>
        <p:sp>
          <p:nvSpPr>
            <p:cNvPr id="465923" name="AutoShape 3"/>
            <p:cNvSpPr>
              <a:spLocks noChangeArrowheads="1"/>
            </p:cNvSpPr>
            <p:nvPr/>
          </p:nvSpPr>
          <p:spPr bwMode="auto">
            <a:xfrm rot="5400000">
              <a:off x="2620" y="1906"/>
              <a:ext cx="349" cy="1304"/>
            </a:xfrm>
            <a:prstGeom prst="can">
              <a:avLst>
                <a:gd name="adj" fmla="val 18613"/>
              </a:avLst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ja-JP">
                  <a:latin typeface="Helvetica" charset="0"/>
                  <a:ea typeface="ＭＳ Ｐゴシック" pitchFamily="50" charset="-128"/>
                </a:rPr>
                <a:t>Packet Receiver</a:t>
              </a:r>
            </a:p>
          </p:txBody>
        </p:sp>
        <p:sp>
          <p:nvSpPr>
            <p:cNvPr id="465924" name="AutoShape 4"/>
            <p:cNvSpPr>
              <a:spLocks noChangeArrowheads="1"/>
            </p:cNvSpPr>
            <p:nvPr/>
          </p:nvSpPr>
          <p:spPr bwMode="auto">
            <a:xfrm>
              <a:off x="2176" y="2736"/>
              <a:ext cx="1237" cy="10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en-US" altLang="ja-JP" sz="1600" b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endParaRPr>
            </a:p>
          </p:txBody>
        </p:sp>
        <p:grpSp>
          <p:nvGrpSpPr>
            <p:cNvPr id="43208" name="Group 5"/>
            <p:cNvGrpSpPr>
              <a:grpSpLocks/>
            </p:cNvGrpSpPr>
            <p:nvPr/>
          </p:nvGrpSpPr>
          <p:grpSpPr bwMode="auto">
            <a:xfrm>
              <a:off x="2426" y="2986"/>
              <a:ext cx="207" cy="251"/>
              <a:chOff x="2540" y="1876"/>
              <a:chExt cx="207" cy="251"/>
            </a:xfrm>
          </p:grpSpPr>
          <p:sp>
            <p:nvSpPr>
              <p:cNvPr id="465926" name="AutoShape 6"/>
              <p:cNvSpPr>
                <a:spLocks noChangeArrowheads="1"/>
              </p:cNvSpPr>
              <p:nvPr/>
            </p:nvSpPr>
            <p:spPr bwMode="auto">
              <a:xfrm>
                <a:off x="2540" y="1876"/>
                <a:ext cx="207" cy="2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3212" name="Oval 7"/>
              <p:cNvSpPr>
                <a:spLocks noChangeArrowheads="1"/>
              </p:cNvSpPr>
              <p:nvPr/>
            </p:nvSpPr>
            <p:spPr bwMode="auto">
              <a:xfrm>
                <a:off x="2597" y="1933"/>
                <a:ext cx="91" cy="137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</p:grpSp>
        <p:sp>
          <p:nvSpPr>
            <p:cNvPr id="43209" name="Text Box 8"/>
            <p:cNvSpPr txBox="1">
              <a:spLocks noChangeArrowheads="1"/>
            </p:cNvSpPr>
            <p:nvPr/>
          </p:nvSpPr>
          <p:spPr bwMode="auto">
            <a:xfrm>
              <a:off x="2143" y="3598"/>
              <a:ext cx="740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>
                  <a:solidFill>
                    <a:srgbClr val="A50021"/>
                  </a:solidFill>
                </a:rPr>
                <a:t>[IOName]</a:t>
              </a:r>
            </a:p>
          </p:txBody>
        </p:sp>
        <p:sp>
          <p:nvSpPr>
            <p:cNvPr id="43210" name="Rectangle 9"/>
            <p:cNvSpPr>
              <a:spLocks noChangeArrowheads="1"/>
            </p:cNvSpPr>
            <p:nvPr/>
          </p:nvSpPr>
          <p:spPr bwMode="auto">
            <a:xfrm>
              <a:off x="2310" y="2795"/>
              <a:ext cx="5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000000"/>
                  </a:solidFill>
                  <a:ea typeface="HGP創英角ｺﾞｼｯｸUB" pitchFamily="50" charset="-128"/>
                </a:rPr>
                <a:t>Socket</a:t>
              </a:r>
              <a:endParaRPr lang="ja-JP" altLang="en-US" sz="1600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</p:grpSp>
      <p:grpSp>
        <p:nvGrpSpPr>
          <p:cNvPr id="43012" name="Group 10"/>
          <p:cNvGrpSpPr>
            <a:grpSpLocks/>
          </p:cNvGrpSpPr>
          <p:nvPr/>
        </p:nvGrpSpPr>
        <p:grpSpPr bwMode="auto">
          <a:xfrm>
            <a:off x="5292725" y="3783013"/>
            <a:ext cx="3705225" cy="2616200"/>
            <a:chOff x="3334" y="2383"/>
            <a:chExt cx="2334" cy="1648"/>
          </a:xfrm>
        </p:grpSpPr>
        <p:grpSp>
          <p:nvGrpSpPr>
            <p:cNvPr id="43169" name="Group 11"/>
            <p:cNvGrpSpPr>
              <a:grpSpLocks/>
            </p:cNvGrpSpPr>
            <p:nvPr/>
          </p:nvGrpSpPr>
          <p:grpSpPr bwMode="auto">
            <a:xfrm>
              <a:off x="3334" y="2383"/>
              <a:ext cx="2334" cy="1648"/>
              <a:chOff x="3324" y="2383"/>
              <a:chExt cx="2334" cy="1648"/>
            </a:xfrm>
          </p:grpSpPr>
          <p:grpSp>
            <p:nvGrpSpPr>
              <p:cNvPr id="43172" name="Group 12"/>
              <p:cNvGrpSpPr>
                <a:grpSpLocks/>
              </p:cNvGrpSpPr>
              <p:nvPr/>
            </p:nvGrpSpPr>
            <p:grpSpPr bwMode="auto">
              <a:xfrm>
                <a:off x="3380" y="2610"/>
                <a:ext cx="2278" cy="1421"/>
                <a:chOff x="3161" y="2435"/>
                <a:chExt cx="2278" cy="1421"/>
              </a:xfrm>
            </p:grpSpPr>
            <p:sp>
              <p:nvSpPr>
                <p:cNvPr id="43190" name="AutoShape 13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3191" name="AutoShape 14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3192" name="Group 15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65936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3196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65938" name="AutoShap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98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99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20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201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202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20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20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20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319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3194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3173" name="Group 29"/>
              <p:cNvGrpSpPr>
                <a:grpSpLocks/>
              </p:cNvGrpSpPr>
              <p:nvPr/>
            </p:nvGrpSpPr>
            <p:grpSpPr bwMode="auto">
              <a:xfrm>
                <a:off x="3324" y="2383"/>
                <a:ext cx="2278" cy="1421"/>
                <a:chOff x="3161" y="2435"/>
                <a:chExt cx="2278" cy="1421"/>
              </a:xfrm>
            </p:grpSpPr>
            <p:sp>
              <p:nvSpPr>
                <p:cNvPr id="43174" name="AutoShape 30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3175" name="AutoShape 31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3176" name="Group 32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65953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3180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65955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2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3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5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6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7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8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318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3177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3178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43170" name="Line 46"/>
            <p:cNvSpPr>
              <a:spLocks noChangeShapeType="1"/>
            </p:cNvSpPr>
            <p:nvPr/>
          </p:nvSpPr>
          <p:spPr bwMode="auto">
            <a:xfrm>
              <a:off x="5601" y="2384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3171" name="Line 47"/>
            <p:cNvSpPr>
              <a:spLocks noChangeShapeType="1"/>
            </p:cNvSpPr>
            <p:nvPr/>
          </p:nvSpPr>
          <p:spPr bwMode="auto">
            <a:xfrm>
              <a:off x="5658" y="2610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43013" name="Group 48"/>
          <p:cNvGrpSpPr>
            <a:grpSpLocks/>
          </p:cNvGrpSpPr>
          <p:nvPr/>
        </p:nvGrpSpPr>
        <p:grpSpPr bwMode="auto">
          <a:xfrm>
            <a:off x="160338" y="742950"/>
            <a:ext cx="4591050" cy="2686050"/>
            <a:chOff x="101" y="468"/>
            <a:chExt cx="2892" cy="1692"/>
          </a:xfrm>
        </p:grpSpPr>
        <p:sp>
          <p:nvSpPr>
            <p:cNvPr id="43164" name="AutoShape 49"/>
            <p:cNvSpPr>
              <a:spLocks noChangeArrowheads="1"/>
            </p:cNvSpPr>
            <p:nvPr/>
          </p:nvSpPr>
          <p:spPr bwMode="auto">
            <a:xfrm>
              <a:off x="158" y="468"/>
              <a:ext cx="2835" cy="1692"/>
            </a:xfrm>
            <a:prstGeom prst="roundRect">
              <a:avLst>
                <a:gd name="adj" fmla="val 2542"/>
              </a:avLst>
            </a:prstGeom>
            <a:solidFill>
              <a:srgbClr val="F8F8F8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3165" name="AutoShape 50"/>
            <p:cNvSpPr>
              <a:spLocks noChangeArrowheads="1"/>
            </p:cNvSpPr>
            <p:nvPr/>
          </p:nvSpPr>
          <p:spPr bwMode="auto">
            <a:xfrm>
              <a:off x="102" y="468"/>
              <a:ext cx="693" cy="1692"/>
            </a:xfrm>
            <a:prstGeom prst="roundRect">
              <a:avLst>
                <a:gd name="adj" fmla="val 0"/>
              </a:avLst>
            </a:prstGeom>
            <a:solidFill>
              <a:srgbClr val="F8F8F8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3166" name="Rectangle 51"/>
            <p:cNvSpPr>
              <a:spLocks noChangeArrowheads="1"/>
            </p:cNvSpPr>
            <p:nvPr/>
          </p:nvSpPr>
          <p:spPr bwMode="auto">
            <a:xfrm>
              <a:off x="101" y="468"/>
              <a:ext cx="1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ja-JP">
                  <a:solidFill>
                    <a:srgbClr val="000000"/>
                  </a:solidFill>
                  <a:ea typeface="HGP創英角ｺﾞｼｯｸUB" pitchFamily="50" charset="-128"/>
                </a:rPr>
                <a:t>MediaProcessor (Sender)</a:t>
              </a:r>
              <a:endParaRPr kumimoji="0" lang="ja-JP" altLang="en-US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67" name="Line 52"/>
            <p:cNvSpPr>
              <a:spLocks noChangeShapeType="1"/>
            </p:cNvSpPr>
            <p:nvPr/>
          </p:nvSpPr>
          <p:spPr bwMode="auto">
            <a:xfrm flipH="1">
              <a:off x="106" y="2160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3168" name="Line 53"/>
            <p:cNvSpPr>
              <a:spLocks noChangeShapeType="1"/>
            </p:cNvSpPr>
            <p:nvPr/>
          </p:nvSpPr>
          <p:spPr bwMode="auto">
            <a:xfrm flipH="1">
              <a:off x="102" y="468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43014" name="Group 54"/>
          <p:cNvGrpSpPr>
            <a:grpSpLocks/>
          </p:cNvGrpSpPr>
          <p:nvPr/>
        </p:nvGrpSpPr>
        <p:grpSpPr bwMode="auto">
          <a:xfrm>
            <a:off x="155575" y="1089025"/>
            <a:ext cx="2149475" cy="2178050"/>
            <a:chOff x="155" y="638"/>
            <a:chExt cx="1354" cy="1372"/>
          </a:xfrm>
        </p:grpSpPr>
        <p:sp>
          <p:nvSpPr>
            <p:cNvPr id="465975" name="AutoShape 55"/>
            <p:cNvSpPr>
              <a:spLocks noChangeArrowheads="1"/>
            </p:cNvSpPr>
            <p:nvPr/>
          </p:nvSpPr>
          <p:spPr bwMode="auto">
            <a:xfrm rot="5400000">
              <a:off x="744" y="222"/>
              <a:ext cx="349" cy="1181"/>
            </a:xfrm>
            <a:prstGeom prst="can">
              <a:avLst>
                <a:gd name="adj" fmla="val 23484"/>
              </a:avLst>
            </a:prstGeom>
            <a:solidFill>
              <a:srgbClr val="EAEAEA"/>
            </a:solidFill>
            <a:ln w="19050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ja-JP">
                  <a:latin typeface="Helvetica" charset="0"/>
                  <a:ea typeface="ＭＳ Ｐゴシック" pitchFamily="50" charset="-128"/>
                </a:rPr>
                <a:t>Packetizer</a:t>
              </a:r>
            </a:p>
          </p:txBody>
        </p:sp>
        <p:sp>
          <p:nvSpPr>
            <p:cNvPr id="465976" name="AutoShape 56"/>
            <p:cNvSpPr>
              <a:spLocks noChangeArrowheads="1"/>
            </p:cNvSpPr>
            <p:nvPr/>
          </p:nvSpPr>
          <p:spPr bwMode="auto">
            <a:xfrm>
              <a:off x="366" y="986"/>
              <a:ext cx="1086" cy="102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en-US" altLang="ja-JP" sz="1600" b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endParaRPr>
            </a:p>
          </p:txBody>
        </p:sp>
        <p:sp>
          <p:nvSpPr>
            <p:cNvPr id="43148" name="AutoShape 57"/>
            <p:cNvSpPr>
              <a:spLocks noChangeArrowheads="1"/>
            </p:cNvSpPr>
            <p:nvPr/>
          </p:nvSpPr>
          <p:spPr bwMode="auto">
            <a:xfrm>
              <a:off x="155" y="1472"/>
              <a:ext cx="288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040 h 21600"/>
                <a:gd name="T14" fmla="*/ 15975 w 21600"/>
                <a:gd name="T15" fmla="*/ 165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070" y="0"/>
                  </a:moveTo>
                  <a:lnTo>
                    <a:pt x="11070" y="5040"/>
                  </a:lnTo>
                  <a:lnTo>
                    <a:pt x="3375" y="5040"/>
                  </a:lnTo>
                  <a:lnTo>
                    <a:pt x="3375" y="16560"/>
                  </a:lnTo>
                  <a:lnTo>
                    <a:pt x="11070" y="16560"/>
                  </a:lnTo>
                  <a:lnTo>
                    <a:pt x="1107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040"/>
                  </a:moveTo>
                  <a:lnTo>
                    <a:pt x="1350" y="16560"/>
                  </a:lnTo>
                  <a:lnTo>
                    <a:pt x="2700" y="16560"/>
                  </a:lnTo>
                  <a:lnTo>
                    <a:pt x="2700" y="5040"/>
                  </a:lnTo>
                  <a:close/>
                </a:path>
                <a:path w="21600" h="21600">
                  <a:moveTo>
                    <a:pt x="0" y="5040"/>
                  </a:moveTo>
                  <a:lnTo>
                    <a:pt x="0" y="16560"/>
                  </a:lnTo>
                  <a:lnTo>
                    <a:pt x="675" y="16560"/>
                  </a:lnTo>
                  <a:lnTo>
                    <a:pt x="675" y="5040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149" name="Rectangle 58"/>
            <p:cNvSpPr>
              <a:spLocks noChangeArrowheads="1"/>
            </p:cNvSpPr>
            <p:nvPr/>
          </p:nvSpPr>
          <p:spPr bwMode="auto">
            <a:xfrm>
              <a:off x="441" y="1365"/>
              <a:ext cx="431" cy="4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0" name="Rectangle 59"/>
            <p:cNvSpPr>
              <a:spLocks noChangeArrowheads="1"/>
            </p:cNvSpPr>
            <p:nvPr/>
          </p:nvSpPr>
          <p:spPr bwMode="auto">
            <a:xfrm>
              <a:off x="454" y="1385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1" name="Rectangle 60"/>
            <p:cNvSpPr>
              <a:spLocks noChangeArrowheads="1"/>
            </p:cNvSpPr>
            <p:nvPr/>
          </p:nvSpPr>
          <p:spPr bwMode="auto">
            <a:xfrm>
              <a:off x="558" y="1385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2" name="Rectangle 61"/>
            <p:cNvSpPr>
              <a:spLocks noChangeArrowheads="1"/>
            </p:cNvSpPr>
            <p:nvPr/>
          </p:nvSpPr>
          <p:spPr bwMode="auto">
            <a:xfrm>
              <a:off x="661" y="1385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3" name="Rectangle 62"/>
            <p:cNvSpPr>
              <a:spLocks noChangeArrowheads="1"/>
            </p:cNvSpPr>
            <p:nvPr/>
          </p:nvSpPr>
          <p:spPr bwMode="auto">
            <a:xfrm>
              <a:off x="766" y="1385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4" name="Rectangle 63"/>
            <p:cNvSpPr>
              <a:spLocks noChangeArrowheads="1"/>
            </p:cNvSpPr>
            <p:nvPr/>
          </p:nvSpPr>
          <p:spPr bwMode="auto">
            <a:xfrm>
              <a:off x="454" y="1677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5" name="Rectangle 64"/>
            <p:cNvSpPr>
              <a:spLocks noChangeArrowheads="1"/>
            </p:cNvSpPr>
            <p:nvPr/>
          </p:nvSpPr>
          <p:spPr bwMode="auto">
            <a:xfrm>
              <a:off x="453" y="1531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6" name="Rectangle 65"/>
            <p:cNvSpPr>
              <a:spLocks noChangeArrowheads="1"/>
            </p:cNvSpPr>
            <p:nvPr/>
          </p:nvSpPr>
          <p:spPr bwMode="auto">
            <a:xfrm>
              <a:off x="556" y="1531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7" name="Rectangle 66"/>
            <p:cNvSpPr>
              <a:spLocks noChangeArrowheads="1"/>
            </p:cNvSpPr>
            <p:nvPr/>
          </p:nvSpPr>
          <p:spPr bwMode="auto">
            <a:xfrm>
              <a:off x="660" y="1531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8" name="Rectangle 67"/>
            <p:cNvSpPr>
              <a:spLocks noChangeArrowheads="1"/>
            </p:cNvSpPr>
            <p:nvPr/>
          </p:nvSpPr>
          <p:spPr bwMode="auto">
            <a:xfrm>
              <a:off x="765" y="1531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59" name="Rectangle 68"/>
            <p:cNvSpPr>
              <a:spLocks noChangeArrowheads="1"/>
            </p:cNvSpPr>
            <p:nvPr/>
          </p:nvSpPr>
          <p:spPr bwMode="auto">
            <a:xfrm>
              <a:off x="558" y="1677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60" name="Rectangle 69"/>
            <p:cNvSpPr>
              <a:spLocks noChangeArrowheads="1"/>
            </p:cNvSpPr>
            <p:nvPr/>
          </p:nvSpPr>
          <p:spPr bwMode="auto">
            <a:xfrm>
              <a:off x="661" y="1677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61" name="Rectangle 70"/>
            <p:cNvSpPr>
              <a:spLocks noChangeArrowheads="1"/>
            </p:cNvSpPr>
            <p:nvPr/>
          </p:nvSpPr>
          <p:spPr bwMode="auto">
            <a:xfrm>
              <a:off x="766" y="1677"/>
              <a:ext cx="94" cy="135"/>
            </a:xfrm>
            <a:prstGeom prst="rect">
              <a:avLst/>
            </a:prstGeom>
            <a:solidFill>
              <a:srgbClr val="333399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ja-JP" sz="1600">
                <a:solidFill>
                  <a:srgbClr val="A50021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3162" name="Text Box 71"/>
            <p:cNvSpPr txBox="1">
              <a:spLocks noChangeArrowheads="1"/>
            </p:cNvSpPr>
            <p:nvPr/>
          </p:nvSpPr>
          <p:spPr bwMode="auto">
            <a:xfrm>
              <a:off x="328" y="994"/>
              <a:ext cx="740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ja-JP">
                  <a:solidFill>
                    <a:srgbClr val="A50021"/>
                  </a:solidFill>
                </a:rPr>
                <a:t>[IOName]</a:t>
              </a:r>
            </a:p>
          </p:txBody>
        </p:sp>
        <p:sp>
          <p:nvSpPr>
            <p:cNvPr id="43163" name="Rectangle 72"/>
            <p:cNvSpPr>
              <a:spLocks noChangeArrowheads="1"/>
            </p:cNvSpPr>
            <p:nvPr/>
          </p:nvSpPr>
          <p:spPr bwMode="auto">
            <a:xfrm>
              <a:off x="328" y="1795"/>
              <a:ext cx="9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000000"/>
                  </a:solidFill>
                  <a:ea typeface="HGP創英角ｺﾞｼｯｸUB" pitchFamily="50" charset="-128"/>
                </a:rPr>
                <a:t>Sample Data</a:t>
              </a:r>
              <a:endParaRPr lang="ja-JP" altLang="en-US" sz="1600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</p:grpSp>
      <p:grpSp>
        <p:nvGrpSpPr>
          <p:cNvPr id="43015" name="Group 73"/>
          <p:cNvGrpSpPr>
            <a:grpSpLocks/>
          </p:cNvGrpSpPr>
          <p:nvPr/>
        </p:nvGrpSpPr>
        <p:grpSpPr bwMode="auto">
          <a:xfrm>
            <a:off x="2109788" y="1401763"/>
            <a:ext cx="2462212" cy="1870075"/>
            <a:chOff x="3925" y="1101"/>
            <a:chExt cx="1551" cy="1178"/>
          </a:xfrm>
        </p:grpSpPr>
        <p:sp>
          <p:nvSpPr>
            <p:cNvPr id="465994" name="AutoShape 74"/>
            <p:cNvSpPr>
              <a:spLocks noChangeArrowheads="1"/>
            </p:cNvSpPr>
            <p:nvPr/>
          </p:nvSpPr>
          <p:spPr bwMode="auto">
            <a:xfrm rot="5400000">
              <a:off x="4649" y="8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465995" name="AutoShape 75"/>
            <p:cNvSpPr>
              <a:spLocks noChangeArrowheads="1"/>
            </p:cNvSpPr>
            <p:nvPr/>
          </p:nvSpPr>
          <p:spPr bwMode="auto">
            <a:xfrm rot="5400000">
              <a:off x="4605" y="6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grpSp>
          <p:nvGrpSpPr>
            <p:cNvPr id="43124" name="Group 76"/>
            <p:cNvGrpSpPr>
              <a:grpSpLocks/>
            </p:cNvGrpSpPr>
            <p:nvPr/>
          </p:nvGrpSpPr>
          <p:grpSpPr bwMode="auto">
            <a:xfrm>
              <a:off x="3970" y="1660"/>
              <a:ext cx="1462" cy="619"/>
              <a:chOff x="4026" y="1660"/>
              <a:chExt cx="1462" cy="619"/>
            </a:xfrm>
          </p:grpSpPr>
          <p:sp>
            <p:nvSpPr>
              <p:cNvPr id="465997" name="AutoShape 77"/>
              <p:cNvSpPr>
                <a:spLocks noChangeArrowheads="1"/>
              </p:cNvSpPr>
              <p:nvPr/>
            </p:nvSpPr>
            <p:spPr bwMode="auto">
              <a:xfrm>
                <a:off x="4289" y="1660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5998" name="AutoShape 78"/>
              <p:cNvSpPr>
                <a:spLocks noChangeArrowheads="1"/>
              </p:cNvSpPr>
              <p:nvPr/>
            </p:nvSpPr>
            <p:spPr bwMode="auto">
              <a:xfrm>
                <a:off x="4026" y="1749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3138" name="Rectangle 79"/>
              <p:cNvSpPr>
                <a:spLocks noChangeArrowheads="1"/>
              </p:cNvSpPr>
              <p:nvPr/>
            </p:nvSpPr>
            <p:spPr bwMode="auto">
              <a:xfrm>
                <a:off x="4095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9" name="Rectangle 80"/>
              <p:cNvSpPr>
                <a:spLocks noChangeArrowheads="1"/>
              </p:cNvSpPr>
              <p:nvPr/>
            </p:nvSpPr>
            <p:spPr bwMode="auto">
              <a:xfrm>
                <a:off x="4201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40" name="Rectangle 81"/>
              <p:cNvSpPr>
                <a:spLocks noChangeArrowheads="1"/>
              </p:cNvSpPr>
              <p:nvPr/>
            </p:nvSpPr>
            <p:spPr bwMode="auto">
              <a:xfrm>
                <a:off x="4307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41" name="Rectangle 82"/>
              <p:cNvSpPr>
                <a:spLocks noChangeArrowheads="1"/>
              </p:cNvSpPr>
              <p:nvPr/>
            </p:nvSpPr>
            <p:spPr bwMode="auto">
              <a:xfrm>
                <a:off x="4413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42" name="Rectangle 83"/>
              <p:cNvSpPr>
                <a:spLocks noChangeArrowheads="1"/>
              </p:cNvSpPr>
              <p:nvPr/>
            </p:nvSpPr>
            <p:spPr bwMode="auto">
              <a:xfrm>
                <a:off x="4095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43" name="Rectangle 84"/>
              <p:cNvSpPr>
                <a:spLocks noChangeArrowheads="1"/>
              </p:cNvSpPr>
              <p:nvPr/>
            </p:nvSpPr>
            <p:spPr bwMode="auto">
              <a:xfrm>
                <a:off x="4201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44" name="Rectangle 85"/>
              <p:cNvSpPr>
                <a:spLocks noChangeArrowheads="1"/>
              </p:cNvSpPr>
              <p:nvPr/>
            </p:nvSpPr>
            <p:spPr bwMode="auto">
              <a:xfrm>
                <a:off x="4307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45" name="Rectangle 86"/>
              <p:cNvSpPr>
                <a:spLocks noChangeArrowheads="1"/>
              </p:cNvSpPr>
              <p:nvPr/>
            </p:nvSpPr>
            <p:spPr bwMode="auto">
              <a:xfrm>
                <a:off x="4413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  <p:grpSp>
          <p:nvGrpSpPr>
            <p:cNvPr id="43125" name="Group 87"/>
            <p:cNvGrpSpPr>
              <a:grpSpLocks/>
            </p:cNvGrpSpPr>
            <p:nvPr/>
          </p:nvGrpSpPr>
          <p:grpSpPr bwMode="auto">
            <a:xfrm>
              <a:off x="3925" y="1459"/>
              <a:ext cx="1462" cy="619"/>
              <a:chOff x="3742" y="742"/>
              <a:chExt cx="1462" cy="619"/>
            </a:xfrm>
          </p:grpSpPr>
          <p:sp>
            <p:nvSpPr>
              <p:cNvPr id="466008" name="AutoShape 88"/>
              <p:cNvSpPr>
                <a:spLocks noChangeArrowheads="1"/>
              </p:cNvSpPr>
              <p:nvPr/>
            </p:nvSpPr>
            <p:spPr bwMode="auto">
              <a:xfrm>
                <a:off x="4005" y="742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6009" name="AutoShape 89"/>
              <p:cNvSpPr>
                <a:spLocks noChangeArrowheads="1"/>
              </p:cNvSpPr>
              <p:nvPr/>
            </p:nvSpPr>
            <p:spPr bwMode="auto">
              <a:xfrm>
                <a:off x="3742" y="831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3128" name="Rectangle 90"/>
              <p:cNvSpPr>
                <a:spLocks noChangeArrowheads="1"/>
              </p:cNvSpPr>
              <p:nvPr/>
            </p:nvSpPr>
            <p:spPr bwMode="auto">
              <a:xfrm>
                <a:off x="3811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29" name="Rectangle 91"/>
              <p:cNvSpPr>
                <a:spLocks noChangeArrowheads="1"/>
              </p:cNvSpPr>
              <p:nvPr/>
            </p:nvSpPr>
            <p:spPr bwMode="auto">
              <a:xfrm>
                <a:off x="3917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0" name="Rectangle 92"/>
              <p:cNvSpPr>
                <a:spLocks noChangeArrowheads="1"/>
              </p:cNvSpPr>
              <p:nvPr/>
            </p:nvSpPr>
            <p:spPr bwMode="auto">
              <a:xfrm>
                <a:off x="4023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1" name="Rectangle 93"/>
              <p:cNvSpPr>
                <a:spLocks noChangeArrowheads="1"/>
              </p:cNvSpPr>
              <p:nvPr/>
            </p:nvSpPr>
            <p:spPr bwMode="auto">
              <a:xfrm>
                <a:off x="4129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2" name="Rectangle 94"/>
              <p:cNvSpPr>
                <a:spLocks noChangeArrowheads="1"/>
              </p:cNvSpPr>
              <p:nvPr/>
            </p:nvSpPr>
            <p:spPr bwMode="auto">
              <a:xfrm>
                <a:off x="3811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3" name="Rectangle 95"/>
              <p:cNvSpPr>
                <a:spLocks noChangeArrowheads="1"/>
              </p:cNvSpPr>
              <p:nvPr/>
            </p:nvSpPr>
            <p:spPr bwMode="auto">
              <a:xfrm>
                <a:off x="3917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4" name="Rectangle 96"/>
              <p:cNvSpPr>
                <a:spLocks noChangeArrowheads="1"/>
              </p:cNvSpPr>
              <p:nvPr/>
            </p:nvSpPr>
            <p:spPr bwMode="auto">
              <a:xfrm>
                <a:off x="4023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135" name="Rectangle 97"/>
              <p:cNvSpPr>
                <a:spLocks noChangeArrowheads="1"/>
              </p:cNvSpPr>
              <p:nvPr/>
            </p:nvSpPr>
            <p:spPr bwMode="auto">
              <a:xfrm>
                <a:off x="4129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</p:grpSp>
      <p:grpSp>
        <p:nvGrpSpPr>
          <p:cNvPr id="43017" name="Group 99"/>
          <p:cNvGrpSpPr>
            <a:grpSpLocks/>
          </p:cNvGrpSpPr>
          <p:nvPr/>
        </p:nvGrpSpPr>
        <p:grpSpPr bwMode="auto">
          <a:xfrm>
            <a:off x="1296988" y="1101725"/>
            <a:ext cx="3184525" cy="1546225"/>
            <a:chOff x="874" y="694"/>
            <a:chExt cx="2006" cy="974"/>
          </a:xfrm>
        </p:grpSpPr>
        <p:grpSp>
          <p:nvGrpSpPr>
            <p:cNvPr id="43091" name="Group 100"/>
            <p:cNvGrpSpPr>
              <a:grpSpLocks/>
            </p:cNvGrpSpPr>
            <p:nvPr/>
          </p:nvGrpSpPr>
          <p:grpSpPr bwMode="auto">
            <a:xfrm>
              <a:off x="874" y="694"/>
              <a:ext cx="1994" cy="974"/>
              <a:chOff x="862" y="694"/>
              <a:chExt cx="1994" cy="974"/>
            </a:xfrm>
          </p:grpSpPr>
          <p:grpSp>
            <p:nvGrpSpPr>
              <p:cNvPr id="43093" name="Group 101"/>
              <p:cNvGrpSpPr>
                <a:grpSpLocks/>
              </p:cNvGrpSpPr>
              <p:nvPr/>
            </p:nvGrpSpPr>
            <p:grpSpPr bwMode="auto">
              <a:xfrm>
                <a:off x="862" y="694"/>
                <a:ext cx="1994" cy="964"/>
                <a:chOff x="859" y="694"/>
                <a:chExt cx="1994" cy="964"/>
              </a:xfrm>
            </p:grpSpPr>
            <p:cxnSp>
              <p:nvCxnSpPr>
                <p:cNvPr id="43095" name="AutoShape 102"/>
                <p:cNvCxnSpPr>
                  <a:cxnSpLocks noChangeShapeType="1"/>
                  <a:stCxn id="43158" idx="3"/>
                  <a:endCxn id="43115" idx="1"/>
                </p:cNvCxnSpPr>
                <p:nvPr/>
              </p:nvCxnSpPr>
              <p:spPr bwMode="auto">
                <a:xfrm flipV="1">
                  <a:off x="859" y="1423"/>
                  <a:ext cx="263" cy="233"/>
                </a:xfrm>
                <a:prstGeom prst="straightConnector1">
                  <a:avLst/>
                </a:prstGeom>
                <a:noFill/>
                <a:ln w="25400">
                  <a:solidFill>
                    <a:srgbClr val="333333"/>
                  </a:solidFill>
                  <a:prstDash val="sysDot"/>
                  <a:round/>
                  <a:headEnd/>
                  <a:tailEnd type="arrow" w="sm" len="lg"/>
                </a:ln>
              </p:spPr>
            </p:cxnSp>
            <p:sp>
              <p:nvSpPr>
                <p:cNvPr id="466023" name="AutoShape 103"/>
                <p:cNvSpPr>
                  <a:spLocks noChangeArrowheads="1"/>
                </p:cNvSpPr>
                <p:nvPr/>
              </p:nvSpPr>
              <p:spPr bwMode="auto">
                <a:xfrm rot="5400000">
                  <a:off x="2026" y="217"/>
                  <a:ext cx="349" cy="1304"/>
                </a:xfrm>
                <a:prstGeom prst="can">
                  <a:avLst>
                    <a:gd name="adj" fmla="val 20913"/>
                  </a:avLst>
                </a:prstGeom>
                <a:solidFill>
                  <a:srgbClr val="EAEAEA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vert="eaVert" wrap="none" anchor="ctr"/>
                <a:lstStyle/>
                <a:p>
                  <a:pPr algn="ctr">
                    <a:spcBef>
                      <a:spcPct val="20000"/>
                    </a:spcBef>
                    <a:defRPr/>
                  </a:pPr>
                  <a:r>
                    <a:rPr lang="en-US" altLang="ja-JP">
                      <a:latin typeface="Helvetica" charset="0"/>
                      <a:ea typeface="ＭＳ Ｐゴシック" pitchFamily="50" charset="-128"/>
                    </a:rPr>
                    <a:t>Packet Sender</a:t>
                  </a:r>
                </a:p>
              </p:txBody>
            </p:sp>
            <p:sp>
              <p:nvSpPr>
                <p:cNvPr id="466024" name="AutoShape 104"/>
                <p:cNvSpPr>
                  <a:spLocks noChangeArrowheads="1"/>
                </p:cNvSpPr>
                <p:nvPr/>
              </p:nvSpPr>
              <p:spPr bwMode="auto">
                <a:xfrm>
                  <a:off x="1597" y="1039"/>
                  <a:ext cx="1199" cy="61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defRPr/>
                  </a:pPr>
                  <a:endParaRPr lang="en-US" altLang="ja-JP" sz="16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grpSp>
              <p:nvGrpSpPr>
                <p:cNvPr id="43098" name="Group 105"/>
                <p:cNvGrpSpPr>
                  <a:grpSpLocks/>
                </p:cNvGrpSpPr>
                <p:nvPr/>
              </p:nvGrpSpPr>
              <p:grpSpPr bwMode="auto">
                <a:xfrm>
                  <a:off x="2426" y="1285"/>
                  <a:ext cx="207" cy="251"/>
                  <a:chOff x="2540" y="1876"/>
                  <a:chExt cx="207" cy="251"/>
                </a:xfrm>
              </p:grpSpPr>
              <p:sp>
                <p:nvSpPr>
                  <p:cNvPr id="466026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2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3099" name="Group 108"/>
                <p:cNvGrpSpPr>
                  <a:grpSpLocks/>
                </p:cNvGrpSpPr>
                <p:nvPr/>
              </p:nvGrpSpPr>
              <p:grpSpPr bwMode="auto">
                <a:xfrm>
                  <a:off x="1122" y="1128"/>
                  <a:ext cx="994" cy="417"/>
                  <a:chOff x="513" y="3067"/>
                  <a:chExt cx="994" cy="417"/>
                </a:xfrm>
              </p:grpSpPr>
              <p:sp>
                <p:nvSpPr>
                  <p:cNvPr id="466029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733" y="3067"/>
                    <a:ext cx="555" cy="417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lnSpc>
                        <a:spcPct val="80000"/>
                      </a:lnSpc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798" y="3102"/>
                    <a:ext cx="94" cy="13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3333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3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3102"/>
                    <a:ext cx="94" cy="13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3333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3102"/>
                    <a:ext cx="94" cy="13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3333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116" y="3102"/>
                    <a:ext cx="94" cy="13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3333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6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98" y="3294"/>
                    <a:ext cx="94" cy="135"/>
                  </a:xfrm>
                  <a:prstGeom prst="rect">
                    <a:avLst/>
                  </a:prstGeom>
                  <a:solidFill>
                    <a:srgbClr val="333399"/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7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3294"/>
                    <a:ext cx="94" cy="135"/>
                  </a:xfrm>
                  <a:prstGeom prst="rect">
                    <a:avLst/>
                  </a:prstGeom>
                  <a:solidFill>
                    <a:srgbClr val="333399"/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3294"/>
                    <a:ext cx="94" cy="135"/>
                  </a:xfrm>
                  <a:prstGeom prst="rect">
                    <a:avLst/>
                  </a:prstGeom>
                  <a:solidFill>
                    <a:srgbClr val="333399"/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0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116" y="3294"/>
                    <a:ext cx="94" cy="135"/>
                  </a:xfrm>
                  <a:prstGeom prst="rect">
                    <a:avLst/>
                  </a:prstGeom>
                  <a:solidFill>
                    <a:srgbClr val="333399"/>
                  </a:solidFill>
                  <a:ln w="635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410" y="3102"/>
                    <a:ext cx="94" cy="13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3333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3294"/>
                    <a:ext cx="94" cy="135"/>
                  </a:xfrm>
                  <a:prstGeom prst="rect">
                    <a:avLst/>
                  </a:prstGeom>
                  <a:solidFill>
                    <a:srgbClr val="333399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cxnSp>
                <p:nvCxnSpPr>
                  <p:cNvPr id="43112" name="AutoShape 120"/>
                  <p:cNvCxnSpPr>
                    <a:cxnSpLocks noChangeShapeType="1"/>
                    <a:stCxn id="43110" idx="3"/>
                    <a:endCxn id="43111" idx="3"/>
                  </p:cNvCxnSpPr>
                  <p:nvPr/>
                </p:nvCxnSpPr>
                <p:spPr bwMode="auto">
                  <a:xfrm>
                    <a:off x="1504" y="3170"/>
                    <a:ext cx="3" cy="192"/>
                  </a:xfrm>
                  <a:prstGeom prst="curvedConnector3">
                    <a:avLst>
                      <a:gd name="adj1" fmla="val 490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</p:cxnSp>
              <p:cxnSp>
                <p:nvCxnSpPr>
                  <p:cNvPr id="43113" name="AutoShape 121"/>
                  <p:cNvCxnSpPr>
                    <a:cxnSpLocks noChangeShapeType="1"/>
                    <a:stCxn id="43105" idx="3"/>
                    <a:endCxn id="43110" idx="1"/>
                  </p:cNvCxnSpPr>
                  <p:nvPr/>
                </p:nvCxnSpPr>
                <p:spPr bwMode="auto">
                  <a:xfrm>
                    <a:off x="1210" y="3170"/>
                    <a:ext cx="2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</p:cxnSp>
              <p:cxnSp>
                <p:nvCxnSpPr>
                  <p:cNvPr id="43114" name="AutoShape 122"/>
                  <p:cNvCxnSpPr>
                    <a:cxnSpLocks noChangeShapeType="1"/>
                    <a:stCxn id="43109" idx="3"/>
                    <a:endCxn id="43111" idx="1"/>
                  </p:cNvCxnSpPr>
                  <p:nvPr/>
                </p:nvCxnSpPr>
                <p:spPr bwMode="auto">
                  <a:xfrm>
                    <a:off x="1210" y="3362"/>
                    <a:ext cx="203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  <p:sp>
                <p:nvSpPr>
                  <p:cNvPr id="4311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513" y="3294"/>
                    <a:ext cx="94" cy="135"/>
                  </a:xfrm>
                  <a:prstGeom prst="rect">
                    <a:avLst/>
                  </a:prstGeom>
                  <a:solidFill>
                    <a:srgbClr val="333399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3116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514" y="3102"/>
                    <a:ext cx="94" cy="13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333399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altLang="ja-JP" sz="1600">
                      <a:solidFill>
                        <a:srgbClr val="A50021"/>
                      </a:solidFill>
                      <a:ea typeface="HGP創英角ｺﾞｼｯｸUB" pitchFamily="50" charset="-128"/>
                    </a:endParaRPr>
                  </a:p>
                </p:txBody>
              </p:sp>
              <p:cxnSp>
                <p:nvCxnSpPr>
                  <p:cNvPr id="43117" name="AutoShape 125"/>
                  <p:cNvCxnSpPr>
                    <a:cxnSpLocks noChangeShapeType="1"/>
                    <a:stCxn id="43115" idx="1"/>
                    <a:endCxn id="43116" idx="1"/>
                  </p:cNvCxnSpPr>
                  <p:nvPr/>
                </p:nvCxnSpPr>
                <p:spPr bwMode="auto">
                  <a:xfrm rot="10800000" flipH="1">
                    <a:off x="513" y="3170"/>
                    <a:ext cx="1" cy="192"/>
                  </a:xfrm>
                  <a:prstGeom prst="curvedConnector3">
                    <a:avLst>
                      <a:gd name="adj1" fmla="val -14400005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</p:cxnSp>
              <p:cxnSp>
                <p:nvCxnSpPr>
                  <p:cNvPr id="43118" name="AutoShape 126"/>
                  <p:cNvCxnSpPr>
                    <a:cxnSpLocks noChangeShapeType="1"/>
                    <a:stCxn id="43116" idx="3"/>
                    <a:endCxn id="43102" idx="1"/>
                  </p:cNvCxnSpPr>
                  <p:nvPr/>
                </p:nvCxnSpPr>
                <p:spPr bwMode="auto">
                  <a:xfrm>
                    <a:off x="608" y="3170"/>
                    <a:ext cx="19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</p:cxnSp>
              <p:cxnSp>
                <p:nvCxnSpPr>
                  <p:cNvPr id="43119" name="AutoShape 127"/>
                  <p:cNvCxnSpPr>
                    <a:cxnSpLocks noChangeShapeType="1"/>
                    <a:stCxn id="43115" idx="3"/>
                    <a:endCxn id="43106" idx="1"/>
                  </p:cNvCxnSpPr>
                  <p:nvPr/>
                </p:nvCxnSpPr>
                <p:spPr bwMode="auto">
                  <a:xfrm>
                    <a:off x="607" y="3362"/>
                    <a:ext cx="191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  <p:cxnSp>
              <p:nvCxnSpPr>
                <p:cNvPr id="43100" name="AutoShape 128"/>
                <p:cNvCxnSpPr>
                  <a:cxnSpLocks noChangeShapeType="1"/>
                  <a:stCxn id="43111" idx="3"/>
                  <a:endCxn id="466026" idx="1"/>
                </p:cNvCxnSpPr>
                <p:nvPr/>
              </p:nvCxnSpPr>
              <p:spPr bwMode="auto">
                <a:xfrm flipV="1">
                  <a:off x="2116" y="1411"/>
                  <a:ext cx="304" cy="12"/>
                </a:xfrm>
                <a:prstGeom prst="straightConnector1">
                  <a:avLst/>
                </a:prstGeom>
                <a:noFill/>
                <a:ln w="25400">
                  <a:solidFill>
                    <a:srgbClr val="333333"/>
                  </a:solidFill>
                  <a:prstDash val="sysDot"/>
                  <a:round/>
                  <a:headEnd/>
                  <a:tailEnd type="arrow" w="sm" len="lg"/>
                </a:ln>
              </p:spPr>
            </p:cxnSp>
          </p:grpSp>
          <p:sp>
            <p:nvSpPr>
              <p:cNvPr id="43094" name="Rectangle 129"/>
              <p:cNvSpPr>
                <a:spLocks noChangeArrowheads="1"/>
              </p:cNvSpPr>
              <p:nvPr/>
            </p:nvSpPr>
            <p:spPr bwMode="auto">
              <a:xfrm>
                <a:off x="1920" y="1456"/>
                <a:ext cx="6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Packet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3092" name="Rectangle 130"/>
            <p:cNvSpPr>
              <a:spLocks noChangeArrowheads="1"/>
            </p:cNvSpPr>
            <p:nvPr/>
          </p:nvSpPr>
          <p:spPr bwMode="auto">
            <a:xfrm>
              <a:off x="2310" y="1097"/>
              <a:ext cx="5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000000"/>
                  </a:solidFill>
                  <a:ea typeface="HGP創英角ｺﾞｼｯｸUB" pitchFamily="50" charset="-128"/>
                </a:rPr>
                <a:t>Socket</a:t>
              </a:r>
              <a:endParaRPr lang="ja-JP" altLang="en-US" sz="1600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</p:grpSp>
      <p:grpSp>
        <p:nvGrpSpPr>
          <p:cNvPr id="43018" name="Group 131"/>
          <p:cNvGrpSpPr>
            <a:grpSpLocks/>
          </p:cNvGrpSpPr>
          <p:nvPr/>
        </p:nvGrpSpPr>
        <p:grpSpPr bwMode="auto">
          <a:xfrm>
            <a:off x="153988" y="4468813"/>
            <a:ext cx="2438400" cy="1300162"/>
            <a:chOff x="272" y="2641"/>
            <a:chExt cx="1536" cy="819"/>
          </a:xfrm>
        </p:grpSpPr>
        <p:sp>
          <p:nvSpPr>
            <p:cNvPr id="466052" name="AutoShape 132"/>
            <p:cNvSpPr>
              <a:spLocks noChangeArrowheads="1"/>
            </p:cNvSpPr>
            <p:nvPr/>
          </p:nvSpPr>
          <p:spPr bwMode="auto">
            <a:xfrm>
              <a:off x="277" y="2641"/>
              <a:ext cx="1448" cy="8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/>
            <a:lstStyle/>
            <a:p>
              <a:pPr>
                <a:defRPr/>
              </a:pPr>
              <a:endParaRPr lang="en-US" altLang="ja-JP" sz="1600" b="1">
                <a:solidFill>
                  <a:srgbClr val="A50021"/>
                </a:solidFill>
                <a:latin typeface="Helvetica" charset="0"/>
                <a:ea typeface="HGP創英角ｺﾞｼｯｸUB" pitchFamily="50" charset="-128"/>
              </a:endParaRPr>
            </a:p>
          </p:txBody>
        </p:sp>
        <p:sp>
          <p:nvSpPr>
            <p:cNvPr id="43072" name="Rectangle 133"/>
            <p:cNvSpPr>
              <a:spLocks noChangeArrowheads="1"/>
            </p:cNvSpPr>
            <p:nvPr/>
          </p:nvSpPr>
          <p:spPr bwMode="auto">
            <a:xfrm>
              <a:off x="272" y="2659"/>
              <a:ext cx="1411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90000" t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0" lang="en-US" altLang="ja-JP">
                  <a:solidFill>
                    <a:srgbClr val="000000"/>
                  </a:solidFill>
                </a:rPr>
                <a:t>ConnectionAcceptor</a:t>
              </a:r>
              <a:endParaRPr kumimoji="0"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3073" name="Rectangle 134"/>
            <p:cNvSpPr>
              <a:spLocks noChangeArrowheads="1"/>
            </p:cNvSpPr>
            <p:nvPr/>
          </p:nvSpPr>
          <p:spPr bwMode="auto">
            <a:xfrm>
              <a:off x="1238" y="3226"/>
              <a:ext cx="5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000000"/>
                  </a:solidFill>
                  <a:ea typeface="HGP創英角ｺﾞｼｯｸUB" pitchFamily="50" charset="-128"/>
                </a:rPr>
                <a:t>Socket</a:t>
              </a:r>
              <a:endParaRPr lang="ja-JP" altLang="en-US" sz="1600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  <p:grpSp>
          <p:nvGrpSpPr>
            <p:cNvPr id="43074" name="Group 135"/>
            <p:cNvGrpSpPr>
              <a:grpSpLocks/>
            </p:cNvGrpSpPr>
            <p:nvPr/>
          </p:nvGrpSpPr>
          <p:grpSpPr bwMode="auto">
            <a:xfrm>
              <a:off x="1431" y="2989"/>
              <a:ext cx="207" cy="251"/>
              <a:chOff x="2540" y="1876"/>
              <a:chExt cx="207" cy="251"/>
            </a:xfrm>
          </p:grpSpPr>
          <p:sp>
            <p:nvSpPr>
              <p:cNvPr id="466056" name="AutoShape 136"/>
              <p:cNvSpPr>
                <a:spLocks noChangeArrowheads="1"/>
              </p:cNvSpPr>
              <p:nvPr/>
            </p:nvSpPr>
            <p:spPr bwMode="auto">
              <a:xfrm>
                <a:off x="2540" y="1876"/>
                <a:ext cx="207" cy="251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3090" name="Oval 137"/>
              <p:cNvSpPr>
                <a:spLocks noChangeArrowheads="1"/>
              </p:cNvSpPr>
              <p:nvPr/>
            </p:nvSpPr>
            <p:spPr bwMode="auto">
              <a:xfrm>
                <a:off x="2597" y="1933"/>
                <a:ext cx="91" cy="137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</p:grpSp>
        <p:grpSp>
          <p:nvGrpSpPr>
            <p:cNvPr id="43075" name="Group 138"/>
            <p:cNvGrpSpPr>
              <a:grpSpLocks/>
            </p:cNvGrpSpPr>
            <p:nvPr/>
          </p:nvGrpSpPr>
          <p:grpSpPr bwMode="auto">
            <a:xfrm>
              <a:off x="334" y="2988"/>
              <a:ext cx="794" cy="252"/>
              <a:chOff x="952" y="2387"/>
              <a:chExt cx="794" cy="252"/>
            </a:xfrm>
          </p:grpSpPr>
          <p:grpSp>
            <p:nvGrpSpPr>
              <p:cNvPr id="43077" name="Group 139"/>
              <p:cNvGrpSpPr>
                <a:grpSpLocks/>
              </p:cNvGrpSpPr>
              <p:nvPr/>
            </p:nvGrpSpPr>
            <p:grpSpPr bwMode="auto">
              <a:xfrm>
                <a:off x="952" y="2388"/>
                <a:ext cx="207" cy="251"/>
                <a:chOff x="2540" y="1876"/>
                <a:chExt cx="207" cy="251"/>
              </a:xfrm>
            </p:grpSpPr>
            <p:sp>
              <p:nvSpPr>
                <p:cNvPr id="466060" name="AutoShape 140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88" name="Oval 141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grpSp>
            <p:nvGrpSpPr>
              <p:cNvPr id="43078" name="Group 142"/>
              <p:cNvGrpSpPr>
                <a:grpSpLocks/>
              </p:cNvGrpSpPr>
              <p:nvPr/>
            </p:nvGrpSpPr>
            <p:grpSpPr bwMode="auto">
              <a:xfrm>
                <a:off x="1142" y="2387"/>
                <a:ext cx="207" cy="251"/>
                <a:chOff x="2540" y="1876"/>
                <a:chExt cx="207" cy="251"/>
              </a:xfrm>
            </p:grpSpPr>
            <p:sp>
              <p:nvSpPr>
                <p:cNvPr id="466063" name="AutoShape 143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86" name="Oval 144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grpSp>
            <p:nvGrpSpPr>
              <p:cNvPr id="43079" name="Group 145"/>
              <p:cNvGrpSpPr>
                <a:grpSpLocks/>
              </p:cNvGrpSpPr>
              <p:nvPr/>
            </p:nvGrpSpPr>
            <p:grpSpPr bwMode="auto">
              <a:xfrm>
                <a:off x="1349" y="2387"/>
                <a:ext cx="207" cy="251"/>
                <a:chOff x="2540" y="1876"/>
                <a:chExt cx="207" cy="251"/>
              </a:xfrm>
            </p:grpSpPr>
            <p:sp>
              <p:nvSpPr>
                <p:cNvPr id="466066" name="AutoShape 146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84" name="Oval 147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grpSp>
            <p:nvGrpSpPr>
              <p:cNvPr id="43080" name="Group 148"/>
              <p:cNvGrpSpPr>
                <a:grpSpLocks/>
              </p:cNvGrpSpPr>
              <p:nvPr/>
            </p:nvGrpSpPr>
            <p:grpSpPr bwMode="auto">
              <a:xfrm>
                <a:off x="1539" y="2387"/>
                <a:ext cx="207" cy="251"/>
                <a:chOff x="2540" y="1876"/>
                <a:chExt cx="207" cy="251"/>
              </a:xfrm>
            </p:grpSpPr>
            <p:sp>
              <p:nvSpPr>
                <p:cNvPr id="466069" name="AutoShape 149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82" name="Oval 150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</p:grpSp>
        <p:sp>
          <p:nvSpPr>
            <p:cNvPr id="43076" name="Rectangle 151"/>
            <p:cNvSpPr>
              <a:spLocks noChangeArrowheads="1"/>
            </p:cNvSpPr>
            <p:nvPr/>
          </p:nvSpPr>
          <p:spPr bwMode="auto">
            <a:xfrm>
              <a:off x="277" y="3226"/>
              <a:ext cx="91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000000"/>
                  </a:solidFill>
                  <a:ea typeface="HGP創英角ｺﾞｼｯｸUB" pitchFamily="50" charset="-128"/>
                </a:rPr>
                <a:t>Socket List</a:t>
              </a:r>
              <a:endParaRPr lang="ja-JP" altLang="en-US" sz="1600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</p:grpSp>
      <p:sp>
        <p:nvSpPr>
          <p:cNvPr id="43019" name="Line 152"/>
          <p:cNvSpPr>
            <a:spLocks noChangeShapeType="1"/>
          </p:cNvSpPr>
          <p:nvPr/>
        </p:nvSpPr>
        <p:spPr bwMode="auto">
          <a:xfrm>
            <a:off x="153988" y="742950"/>
            <a:ext cx="0" cy="2686050"/>
          </a:xfrm>
          <a:prstGeom prst="line">
            <a:avLst/>
          </a:prstGeom>
          <a:noFill/>
          <a:ln w="6350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lIns="90000" tIns="0" anchor="ctr"/>
          <a:lstStyle/>
          <a:p>
            <a:endParaRPr lang="ja-JP" altLang="en-US"/>
          </a:p>
        </p:txBody>
      </p:sp>
      <p:grpSp>
        <p:nvGrpSpPr>
          <p:cNvPr id="43020" name="Group 153"/>
          <p:cNvGrpSpPr>
            <a:grpSpLocks/>
          </p:cNvGrpSpPr>
          <p:nvPr/>
        </p:nvGrpSpPr>
        <p:grpSpPr bwMode="auto">
          <a:xfrm>
            <a:off x="4189413" y="3417888"/>
            <a:ext cx="4627562" cy="2255837"/>
            <a:chOff x="2639" y="2153"/>
            <a:chExt cx="2915" cy="1421"/>
          </a:xfrm>
        </p:grpSpPr>
        <p:grpSp>
          <p:nvGrpSpPr>
            <p:cNvPr id="43022" name="Group 154"/>
            <p:cNvGrpSpPr>
              <a:grpSpLocks/>
            </p:cNvGrpSpPr>
            <p:nvPr/>
          </p:nvGrpSpPr>
          <p:grpSpPr bwMode="auto">
            <a:xfrm>
              <a:off x="2639" y="2153"/>
              <a:ext cx="2915" cy="1421"/>
              <a:chOff x="2639" y="2160"/>
              <a:chExt cx="2915" cy="1421"/>
            </a:xfrm>
          </p:grpSpPr>
          <p:sp>
            <p:nvSpPr>
              <p:cNvPr id="43024" name="Rectangle 155"/>
              <p:cNvSpPr>
                <a:spLocks noChangeArrowheads="1"/>
              </p:cNvSpPr>
              <p:nvPr/>
            </p:nvSpPr>
            <p:spPr bwMode="auto">
              <a:xfrm>
                <a:off x="4430" y="3067"/>
                <a:ext cx="117" cy="112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3025" name="AutoShape 156"/>
              <p:cNvSpPr>
                <a:spLocks noChangeArrowheads="1"/>
              </p:cNvSpPr>
              <p:nvPr/>
            </p:nvSpPr>
            <p:spPr bwMode="auto">
              <a:xfrm>
                <a:off x="3612" y="2160"/>
                <a:ext cx="1933" cy="1421"/>
              </a:xfrm>
              <a:prstGeom prst="roundRect">
                <a:avLst>
                  <a:gd name="adj" fmla="val 3801"/>
                </a:avLst>
              </a:prstGeom>
              <a:solidFill>
                <a:srgbClr val="F8F8F8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3026" name="AutoShape 157"/>
              <p:cNvSpPr>
                <a:spLocks noChangeArrowheads="1"/>
              </p:cNvSpPr>
              <p:nvPr/>
            </p:nvSpPr>
            <p:spPr bwMode="auto">
              <a:xfrm>
                <a:off x="4861" y="2160"/>
                <a:ext cx="693" cy="1421"/>
              </a:xfrm>
              <a:prstGeom prst="roundRect">
                <a:avLst>
                  <a:gd name="adj" fmla="val 0"/>
                </a:avLst>
              </a:prstGeom>
              <a:solidFill>
                <a:srgbClr val="F8F8F8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3027" name="Line 158"/>
              <p:cNvSpPr>
                <a:spLocks noChangeShapeType="1"/>
              </p:cNvSpPr>
              <p:nvPr/>
            </p:nvSpPr>
            <p:spPr bwMode="auto">
              <a:xfrm flipH="1">
                <a:off x="4127" y="3581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3028" name="Line 159"/>
              <p:cNvSpPr>
                <a:spLocks noChangeShapeType="1"/>
              </p:cNvSpPr>
              <p:nvPr/>
            </p:nvSpPr>
            <p:spPr bwMode="auto">
              <a:xfrm flipH="1">
                <a:off x="4132" y="2160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66080" name="AutoShape 160"/>
              <p:cNvSpPr>
                <a:spLocks noChangeArrowheads="1"/>
              </p:cNvSpPr>
              <p:nvPr/>
            </p:nvSpPr>
            <p:spPr bwMode="auto">
              <a:xfrm rot="5400000">
                <a:off x="4151" y="1913"/>
                <a:ext cx="349" cy="1304"/>
              </a:xfrm>
              <a:prstGeom prst="can">
                <a:avLst>
                  <a:gd name="adj" fmla="val 20913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Depacketizer</a:t>
                </a:r>
              </a:p>
            </p:txBody>
          </p:sp>
          <p:sp>
            <p:nvSpPr>
              <p:cNvPr id="466081" name="AutoShape 161"/>
              <p:cNvSpPr>
                <a:spLocks noChangeArrowheads="1"/>
              </p:cNvSpPr>
              <p:nvPr/>
            </p:nvSpPr>
            <p:spPr bwMode="auto">
              <a:xfrm>
                <a:off x="3722" y="2736"/>
                <a:ext cx="1199" cy="7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3031" name="Group 162"/>
              <p:cNvGrpSpPr>
                <a:grpSpLocks/>
              </p:cNvGrpSpPr>
              <p:nvPr/>
            </p:nvGrpSpPr>
            <p:grpSpPr bwMode="auto">
              <a:xfrm>
                <a:off x="3058" y="2825"/>
                <a:ext cx="994" cy="417"/>
                <a:chOff x="513" y="3067"/>
                <a:chExt cx="994" cy="417"/>
              </a:xfrm>
            </p:grpSpPr>
            <p:sp>
              <p:nvSpPr>
                <p:cNvPr id="466083" name="AutoShape 163"/>
                <p:cNvSpPr>
                  <a:spLocks noChangeArrowheads="1"/>
                </p:cNvSpPr>
                <p:nvPr/>
              </p:nvSpPr>
              <p:spPr bwMode="auto">
                <a:xfrm>
                  <a:off x="733" y="3067"/>
                  <a:ext cx="555" cy="41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3" name="Rectangle 164"/>
                <p:cNvSpPr>
                  <a:spLocks noChangeArrowheads="1"/>
                </p:cNvSpPr>
                <p:nvPr/>
              </p:nvSpPr>
              <p:spPr bwMode="auto">
                <a:xfrm>
                  <a:off x="798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4" name="Rectangle 165"/>
                <p:cNvSpPr>
                  <a:spLocks noChangeArrowheads="1"/>
                </p:cNvSpPr>
                <p:nvPr/>
              </p:nvSpPr>
              <p:spPr bwMode="auto">
                <a:xfrm>
                  <a:off x="90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5" name="Rectangle 166"/>
                <p:cNvSpPr>
                  <a:spLocks noChangeArrowheads="1"/>
                </p:cNvSpPr>
                <p:nvPr/>
              </p:nvSpPr>
              <p:spPr bwMode="auto">
                <a:xfrm>
                  <a:off x="10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6" name="Rectangle 167"/>
                <p:cNvSpPr>
                  <a:spLocks noChangeArrowheads="1"/>
                </p:cNvSpPr>
                <p:nvPr/>
              </p:nvSpPr>
              <p:spPr bwMode="auto">
                <a:xfrm>
                  <a:off x="1116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7" name="Rectangle 168"/>
                <p:cNvSpPr>
                  <a:spLocks noChangeArrowheads="1"/>
                </p:cNvSpPr>
                <p:nvPr/>
              </p:nvSpPr>
              <p:spPr bwMode="auto">
                <a:xfrm>
                  <a:off x="798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8" name="Rectangle 169"/>
                <p:cNvSpPr>
                  <a:spLocks noChangeArrowheads="1"/>
                </p:cNvSpPr>
                <p:nvPr/>
              </p:nvSpPr>
              <p:spPr bwMode="auto">
                <a:xfrm>
                  <a:off x="904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9" name="Rectangle 170"/>
                <p:cNvSpPr>
                  <a:spLocks noChangeArrowheads="1"/>
                </p:cNvSpPr>
                <p:nvPr/>
              </p:nvSpPr>
              <p:spPr bwMode="auto">
                <a:xfrm>
                  <a:off x="1010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60" name="Rectangle 171"/>
                <p:cNvSpPr>
                  <a:spLocks noChangeArrowheads="1"/>
                </p:cNvSpPr>
                <p:nvPr/>
              </p:nvSpPr>
              <p:spPr bwMode="auto">
                <a:xfrm>
                  <a:off x="1116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61" name="Rectangle 172"/>
                <p:cNvSpPr>
                  <a:spLocks noChangeArrowheads="1"/>
                </p:cNvSpPr>
                <p:nvPr/>
              </p:nvSpPr>
              <p:spPr bwMode="auto">
                <a:xfrm>
                  <a:off x="14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62" name="Rectangle 173"/>
                <p:cNvSpPr>
                  <a:spLocks noChangeArrowheads="1"/>
                </p:cNvSpPr>
                <p:nvPr/>
              </p:nvSpPr>
              <p:spPr bwMode="auto">
                <a:xfrm>
                  <a:off x="14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3063" name="AutoShape 174"/>
                <p:cNvCxnSpPr>
                  <a:cxnSpLocks noChangeShapeType="1"/>
                  <a:stCxn id="43061" idx="3"/>
                  <a:endCxn id="43062" idx="3"/>
                </p:cNvCxnSpPr>
                <p:nvPr/>
              </p:nvCxnSpPr>
              <p:spPr bwMode="auto">
                <a:xfrm>
                  <a:off x="1504" y="3170"/>
                  <a:ext cx="3" cy="192"/>
                </a:xfrm>
                <a:prstGeom prst="curvedConnector3">
                  <a:avLst>
                    <a:gd name="adj1" fmla="val 49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3064" name="AutoShape 175"/>
                <p:cNvCxnSpPr>
                  <a:cxnSpLocks noChangeShapeType="1"/>
                  <a:stCxn id="43056" idx="3"/>
                  <a:endCxn id="43061" idx="1"/>
                </p:cNvCxnSpPr>
                <p:nvPr/>
              </p:nvCxnSpPr>
              <p:spPr bwMode="auto">
                <a:xfrm>
                  <a:off x="1210" y="3170"/>
                  <a:ext cx="20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3065" name="AutoShape 176"/>
                <p:cNvCxnSpPr>
                  <a:cxnSpLocks noChangeShapeType="1"/>
                  <a:stCxn id="43060" idx="3"/>
                  <a:endCxn id="43062" idx="1"/>
                </p:cNvCxnSpPr>
                <p:nvPr/>
              </p:nvCxnSpPr>
              <p:spPr bwMode="auto">
                <a:xfrm>
                  <a:off x="1210" y="3362"/>
                  <a:ext cx="20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3066" name="Rectangle 177"/>
                <p:cNvSpPr>
                  <a:spLocks noChangeArrowheads="1"/>
                </p:cNvSpPr>
                <p:nvPr/>
              </p:nvSpPr>
              <p:spPr bwMode="auto">
                <a:xfrm>
                  <a:off x="5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67" name="Rectangle 178"/>
                <p:cNvSpPr>
                  <a:spLocks noChangeArrowheads="1"/>
                </p:cNvSpPr>
                <p:nvPr/>
              </p:nvSpPr>
              <p:spPr bwMode="auto">
                <a:xfrm>
                  <a:off x="51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3068" name="AutoShape 179"/>
                <p:cNvCxnSpPr>
                  <a:cxnSpLocks noChangeShapeType="1"/>
                  <a:stCxn id="43066" idx="1"/>
                  <a:endCxn id="43067" idx="1"/>
                </p:cNvCxnSpPr>
                <p:nvPr/>
              </p:nvCxnSpPr>
              <p:spPr bwMode="auto">
                <a:xfrm rot="10800000" flipH="1">
                  <a:off x="513" y="3170"/>
                  <a:ext cx="1" cy="192"/>
                </a:xfrm>
                <a:prstGeom prst="curvedConnector3">
                  <a:avLst>
                    <a:gd name="adj1" fmla="val -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3069" name="AutoShape 180"/>
                <p:cNvCxnSpPr>
                  <a:cxnSpLocks noChangeShapeType="1"/>
                  <a:stCxn id="43067" idx="3"/>
                  <a:endCxn id="43053" idx="1"/>
                </p:cNvCxnSpPr>
                <p:nvPr/>
              </p:nvCxnSpPr>
              <p:spPr bwMode="auto">
                <a:xfrm>
                  <a:off x="608" y="3170"/>
                  <a:ext cx="19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3070" name="AutoShape 181"/>
                <p:cNvCxnSpPr>
                  <a:cxnSpLocks noChangeShapeType="1"/>
                  <a:stCxn id="43066" idx="3"/>
                  <a:endCxn id="43057" idx="1"/>
                </p:cNvCxnSpPr>
                <p:nvPr/>
              </p:nvCxnSpPr>
              <p:spPr bwMode="auto">
                <a:xfrm>
                  <a:off x="607" y="3362"/>
                  <a:ext cx="191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3032" name="Group 182"/>
              <p:cNvGrpSpPr>
                <a:grpSpLocks/>
              </p:cNvGrpSpPr>
              <p:nvPr/>
            </p:nvGrpSpPr>
            <p:grpSpPr bwMode="auto">
              <a:xfrm>
                <a:off x="4430" y="2784"/>
                <a:ext cx="431" cy="463"/>
                <a:chOff x="1133" y="3038"/>
                <a:chExt cx="431" cy="463"/>
              </a:xfrm>
            </p:grpSpPr>
            <p:sp>
              <p:nvSpPr>
                <p:cNvPr id="430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1133" y="3038"/>
                  <a:ext cx="431" cy="46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46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250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1353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1458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146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45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248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1352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1457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1250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1353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30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1458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3033" name="Rectangle 196"/>
              <p:cNvSpPr>
                <a:spLocks noChangeArrowheads="1"/>
              </p:cNvSpPr>
              <p:nvPr/>
            </p:nvSpPr>
            <p:spPr bwMode="auto">
              <a:xfrm>
                <a:off x="3617" y="2160"/>
                <a:ext cx="19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ja-JP">
                    <a:solidFill>
                      <a:srgbClr val="000000"/>
                    </a:solidFill>
                    <a:ea typeface="HGP創英角ｺﾞｼｯｸUB" pitchFamily="50" charset="-128"/>
                  </a:rPr>
                  <a:t>MediaProcessor (Receiver)</a:t>
                </a:r>
                <a:endParaRPr kumimoji="0" lang="ja-JP" altLang="en-US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cxnSp>
            <p:nvCxnSpPr>
              <p:cNvPr id="43034" name="AutoShape 197"/>
              <p:cNvCxnSpPr>
                <a:cxnSpLocks noChangeShapeType="1"/>
                <a:stCxn id="43062" idx="3"/>
                <a:endCxn id="43024" idx="1"/>
              </p:cNvCxnSpPr>
              <p:nvPr/>
            </p:nvCxnSpPr>
            <p:spPr bwMode="auto">
              <a:xfrm>
                <a:off x="4052" y="3120"/>
                <a:ext cx="378" cy="3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cxnSp>
            <p:nvCxnSpPr>
              <p:cNvPr id="43035" name="AutoShape 198"/>
              <p:cNvCxnSpPr>
                <a:cxnSpLocks noChangeShapeType="1"/>
                <a:stCxn id="465926" idx="3"/>
                <a:endCxn id="43066" idx="1"/>
              </p:cNvCxnSpPr>
              <p:nvPr/>
            </p:nvCxnSpPr>
            <p:spPr bwMode="auto">
              <a:xfrm>
                <a:off x="2639" y="3116"/>
                <a:ext cx="419" cy="4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sp>
            <p:nvSpPr>
              <p:cNvPr id="43036" name="AutoShape 199"/>
              <p:cNvSpPr>
                <a:spLocks noChangeArrowheads="1"/>
              </p:cNvSpPr>
              <p:nvPr/>
            </p:nvSpPr>
            <p:spPr bwMode="auto">
              <a:xfrm>
                <a:off x="4870" y="2897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3037" name="Rectangle 200"/>
              <p:cNvSpPr>
                <a:spLocks noChangeArrowheads="1"/>
              </p:cNvSpPr>
              <p:nvPr/>
            </p:nvSpPr>
            <p:spPr bwMode="auto">
              <a:xfrm>
                <a:off x="4093" y="3237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3038" name="Rectangle 201"/>
              <p:cNvSpPr>
                <a:spLocks noChangeArrowheads="1"/>
              </p:cNvSpPr>
              <p:nvPr/>
            </p:nvSpPr>
            <p:spPr bwMode="auto">
              <a:xfrm>
                <a:off x="2770" y="3181"/>
                <a:ext cx="6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Packet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3023" name="Line 202"/>
            <p:cNvSpPr>
              <a:spLocks noChangeShapeType="1"/>
            </p:cNvSpPr>
            <p:nvPr/>
          </p:nvSpPr>
          <p:spPr bwMode="auto">
            <a:xfrm>
              <a:off x="5540" y="2153"/>
              <a:ext cx="5" cy="1421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sp>
        <p:nvSpPr>
          <p:cNvPr id="466123" name="Rectangle 203"/>
          <p:cNvSpPr>
            <a:spLocks noChangeArrowheads="1"/>
          </p:cNvSpPr>
          <p:nvPr/>
        </p:nvSpPr>
        <p:spPr bwMode="auto">
          <a:xfrm>
            <a:off x="5005388" y="746125"/>
            <a:ext cx="3975100" cy="196215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ja-JP" altLang="en-US" sz="2000">
                <a:latin typeface="HGPｺﾞｼｯｸM" pitchFamily="50" charset="-128"/>
                <a:ea typeface="HGPｺﾞｼｯｸM" pitchFamily="50" charset="-128"/>
              </a:rPr>
              <a:t>ストリーム送受信端点の動的接続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ja-JP" altLang="en-US" sz="2000">
                <a:latin typeface="HGPｺﾞｼｯｸM" pitchFamily="50" charset="-128"/>
                <a:ea typeface="HGPｺﾞｼｯｸM" pitchFamily="50" charset="-128"/>
              </a:rPr>
              <a:t>送信ストリームの分配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ja-JP" altLang="en-US" sz="2000">
                <a:latin typeface="HGPｺﾞｼｯｸM" pitchFamily="50" charset="-128"/>
                <a:ea typeface="HGPｺﾞｼｯｸM" pitchFamily="50" charset="-128"/>
              </a:rPr>
              <a:t>受信ストリームの端末内分配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ja-JP" sz="2000">
                <a:latin typeface="HGPｺﾞｼｯｸM" pitchFamily="50" charset="-128"/>
                <a:ea typeface="HGPｺﾞｼｯｸM" pitchFamily="50" charset="-128"/>
              </a:rPr>
              <a:t>UDP,TCP</a:t>
            </a:r>
            <a:r>
              <a:rPr lang="ja-JP" altLang="en-US" sz="2000">
                <a:latin typeface="HGPｺﾞｼｯｸM" pitchFamily="50" charset="-128"/>
                <a:ea typeface="HGPｺﾞｼｯｸM" pitchFamily="50" charset="-128"/>
              </a:rPr>
              <a:t>対応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altLang="ja-JP" sz="2000">
                <a:latin typeface="HGPｺﾞｼｯｸM" pitchFamily="50" charset="-128"/>
                <a:ea typeface="HGPｺﾞｼｯｸM" pitchFamily="50" charset="-128"/>
              </a:rPr>
              <a:t>IPv4,IPv6</a:t>
            </a:r>
            <a:r>
              <a:rPr lang="ja-JP" altLang="en-US" sz="2000">
                <a:latin typeface="HGPｺﾞｼｯｸM" pitchFamily="50" charset="-128"/>
                <a:ea typeface="HGPｺﾞｼｯｸM" pitchFamily="50" charset="-128"/>
              </a:rPr>
              <a:t>対応</a:t>
            </a:r>
          </a:p>
        </p:txBody>
      </p:sp>
      <p:sp>
        <p:nvSpPr>
          <p:cNvPr id="205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070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通信モジュール ：</a:t>
            </a:r>
            <a:r>
              <a:rPr lang="ja-JP" altLang="en-US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接続フロー （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UDP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）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00425" y="3783013"/>
            <a:ext cx="2432050" cy="2616200"/>
            <a:chOff x="2142" y="2383"/>
            <a:chExt cx="1532" cy="1648"/>
          </a:xfrm>
        </p:grpSpPr>
        <p:grpSp>
          <p:nvGrpSpPr>
            <p:cNvPr id="44222" name="Group 3"/>
            <p:cNvGrpSpPr>
              <a:grpSpLocks/>
            </p:cNvGrpSpPr>
            <p:nvPr/>
          </p:nvGrpSpPr>
          <p:grpSpPr bwMode="auto">
            <a:xfrm>
              <a:off x="2143" y="2383"/>
              <a:ext cx="1304" cy="1417"/>
              <a:chOff x="2143" y="2383"/>
              <a:chExt cx="1304" cy="1417"/>
            </a:xfrm>
          </p:grpSpPr>
          <p:sp>
            <p:nvSpPr>
              <p:cNvPr id="467972" name="AutoShape 4"/>
              <p:cNvSpPr>
                <a:spLocks noChangeArrowheads="1"/>
              </p:cNvSpPr>
              <p:nvPr/>
            </p:nvSpPr>
            <p:spPr bwMode="auto">
              <a:xfrm rot="5400000">
                <a:off x="2620" y="1906"/>
                <a:ext cx="349" cy="1304"/>
              </a:xfrm>
              <a:prstGeom prst="can">
                <a:avLst>
                  <a:gd name="adj" fmla="val 18613"/>
                </a:avLst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Packet Receiver</a:t>
                </a:r>
              </a:p>
            </p:txBody>
          </p:sp>
          <p:sp>
            <p:nvSpPr>
              <p:cNvPr id="467973" name="AutoShape 5"/>
              <p:cNvSpPr>
                <a:spLocks noChangeArrowheads="1"/>
              </p:cNvSpPr>
              <p:nvPr/>
            </p:nvSpPr>
            <p:spPr bwMode="auto">
              <a:xfrm>
                <a:off x="2176" y="2736"/>
                <a:ext cx="1237" cy="10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4226" name="Group 6"/>
              <p:cNvGrpSpPr>
                <a:grpSpLocks/>
              </p:cNvGrpSpPr>
              <p:nvPr/>
            </p:nvGrpSpPr>
            <p:grpSpPr bwMode="auto">
              <a:xfrm>
                <a:off x="2426" y="2986"/>
                <a:ext cx="207" cy="251"/>
                <a:chOff x="2540" y="1876"/>
                <a:chExt cx="207" cy="251"/>
              </a:xfrm>
            </p:grpSpPr>
            <p:sp>
              <p:nvSpPr>
                <p:cNvPr id="467975" name="AutoShape 7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230" name="Oval 8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sp>
            <p:nvSpPr>
              <p:cNvPr id="44227" name="Text Box 9"/>
              <p:cNvSpPr txBox="1">
                <a:spLocks noChangeArrowheads="1"/>
              </p:cNvSpPr>
              <p:nvPr/>
            </p:nvSpPr>
            <p:spPr bwMode="auto">
              <a:xfrm>
                <a:off x="2143" y="3598"/>
                <a:ext cx="740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ja-JP">
                    <a:solidFill>
                      <a:srgbClr val="A50021"/>
                    </a:solidFill>
                  </a:rPr>
                  <a:t>[IOName]</a:t>
                </a:r>
              </a:p>
            </p:txBody>
          </p:sp>
          <p:sp>
            <p:nvSpPr>
              <p:cNvPr id="44228" name="Rectangle 10"/>
              <p:cNvSpPr>
                <a:spLocks noChangeArrowheads="1"/>
              </p:cNvSpPr>
              <p:nvPr/>
            </p:nvSpPr>
            <p:spPr bwMode="auto">
              <a:xfrm>
                <a:off x="2310" y="2795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4223" name="Text Box 11"/>
            <p:cNvSpPr txBox="1">
              <a:spLocks noChangeArrowheads="1"/>
            </p:cNvSpPr>
            <p:nvPr/>
          </p:nvSpPr>
          <p:spPr bwMode="auto">
            <a:xfrm>
              <a:off x="2142" y="3848"/>
              <a:ext cx="1532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2) PacketReceiver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292725" y="3783013"/>
            <a:ext cx="3705225" cy="2616200"/>
            <a:chOff x="3334" y="2383"/>
            <a:chExt cx="2334" cy="1648"/>
          </a:xfrm>
        </p:grpSpPr>
        <p:grpSp>
          <p:nvGrpSpPr>
            <p:cNvPr id="44185" name="Group 13"/>
            <p:cNvGrpSpPr>
              <a:grpSpLocks/>
            </p:cNvGrpSpPr>
            <p:nvPr/>
          </p:nvGrpSpPr>
          <p:grpSpPr bwMode="auto">
            <a:xfrm>
              <a:off x="3334" y="2383"/>
              <a:ext cx="2334" cy="1648"/>
              <a:chOff x="3324" y="2383"/>
              <a:chExt cx="2334" cy="1648"/>
            </a:xfrm>
          </p:grpSpPr>
          <p:grpSp>
            <p:nvGrpSpPr>
              <p:cNvPr id="44188" name="Group 14"/>
              <p:cNvGrpSpPr>
                <a:grpSpLocks/>
              </p:cNvGrpSpPr>
              <p:nvPr/>
            </p:nvGrpSpPr>
            <p:grpSpPr bwMode="auto">
              <a:xfrm>
                <a:off x="3380" y="2610"/>
                <a:ext cx="2278" cy="1421"/>
                <a:chOff x="3161" y="2435"/>
                <a:chExt cx="2278" cy="1421"/>
              </a:xfrm>
            </p:grpSpPr>
            <p:sp>
              <p:nvSpPr>
                <p:cNvPr id="44206" name="AutoShape 15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4207" name="AutoShape 16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4208" name="Group 17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67986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421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67988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1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1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16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17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18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19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20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2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42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421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4189" name="Group 31"/>
              <p:cNvGrpSpPr>
                <a:grpSpLocks/>
              </p:cNvGrpSpPr>
              <p:nvPr/>
            </p:nvGrpSpPr>
            <p:grpSpPr bwMode="auto">
              <a:xfrm>
                <a:off x="3324" y="2383"/>
                <a:ext cx="2278" cy="1421"/>
                <a:chOff x="3161" y="2435"/>
                <a:chExt cx="2278" cy="1421"/>
              </a:xfrm>
            </p:grpSpPr>
            <p:sp>
              <p:nvSpPr>
                <p:cNvPr id="44190" name="AutoShape 32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4191" name="AutoShape 33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4192" name="Group 34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68003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419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68005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9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99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00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01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02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03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04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205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419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419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44186" name="Line 48"/>
            <p:cNvSpPr>
              <a:spLocks noChangeShapeType="1"/>
            </p:cNvSpPr>
            <p:nvPr/>
          </p:nvSpPr>
          <p:spPr bwMode="auto">
            <a:xfrm>
              <a:off x="5601" y="2384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4187" name="Line 49"/>
            <p:cNvSpPr>
              <a:spLocks noChangeShapeType="1"/>
            </p:cNvSpPr>
            <p:nvPr/>
          </p:nvSpPr>
          <p:spPr bwMode="auto">
            <a:xfrm>
              <a:off x="5658" y="2610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44037" name="Group 50"/>
          <p:cNvGrpSpPr>
            <a:grpSpLocks/>
          </p:cNvGrpSpPr>
          <p:nvPr/>
        </p:nvGrpSpPr>
        <p:grpSpPr bwMode="auto">
          <a:xfrm>
            <a:off x="160338" y="742950"/>
            <a:ext cx="4591050" cy="2686050"/>
            <a:chOff x="101" y="468"/>
            <a:chExt cx="2892" cy="1692"/>
          </a:xfrm>
        </p:grpSpPr>
        <p:sp>
          <p:nvSpPr>
            <p:cNvPr id="44180" name="AutoShape 51"/>
            <p:cNvSpPr>
              <a:spLocks noChangeArrowheads="1"/>
            </p:cNvSpPr>
            <p:nvPr/>
          </p:nvSpPr>
          <p:spPr bwMode="auto">
            <a:xfrm>
              <a:off x="158" y="468"/>
              <a:ext cx="2835" cy="1692"/>
            </a:xfrm>
            <a:prstGeom prst="roundRect">
              <a:avLst>
                <a:gd name="adj" fmla="val 2542"/>
              </a:avLst>
            </a:prstGeom>
            <a:solidFill>
              <a:srgbClr val="F8F8F8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4181" name="AutoShape 52"/>
            <p:cNvSpPr>
              <a:spLocks noChangeArrowheads="1"/>
            </p:cNvSpPr>
            <p:nvPr/>
          </p:nvSpPr>
          <p:spPr bwMode="auto">
            <a:xfrm>
              <a:off x="102" y="468"/>
              <a:ext cx="693" cy="1692"/>
            </a:xfrm>
            <a:prstGeom prst="roundRect">
              <a:avLst>
                <a:gd name="adj" fmla="val 0"/>
              </a:avLst>
            </a:prstGeom>
            <a:solidFill>
              <a:srgbClr val="F8F8F8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4182" name="Rectangle 53"/>
            <p:cNvSpPr>
              <a:spLocks noChangeArrowheads="1"/>
            </p:cNvSpPr>
            <p:nvPr/>
          </p:nvSpPr>
          <p:spPr bwMode="auto">
            <a:xfrm>
              <a:off x="101" y="468"/>
              <a:ext cx="1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ja-JP">
                  <a:solidFill>
                    <a:srgbClr val="000000"/>
                  </a:solidFill>
                  <a:ea typeface="HGP創英角ｺﾞｼｯｸUB" pitchFamily="50" charset="-128"/>
                </a:rPr>
                <a:t>MediaProcessor (Sender)</a:t>
              </a:r>
              <a:endParaRPr kumimoji="0" lang="ja-JP" altLang="en-US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4183" name="Line 54"/>
            <p:cNvSpPr>
              <a:spLocks noChangeShapeType="1"/>
            </p:cNvSpPr>
            <p:nvPr/>
          </p:nvSpPr>
          <p:spPr bwMode="auto">
            <a:xfrm flipH="1">
              <a:off x="106" y="2160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4184" name="Line 55"/>
            <p:cNvSpPr>
              <a:spLocks noChangeShapeType="1"/>
            </p:cNvSpPr>
            <p:nvPr/>
          </p:nvSpPr>
          <p:spPr bwMode="auto">
            <a:xfrm flipH="1">
              <a:off x="102" y="468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150813" y="1089025"/>
            <a:ext cx="2711450" cy="2970213"/>
            <a:chOff x="95" y="686"/>
            <a:chExt cx="1708" cy="1871"/>
          </a:xfrm>
        </p:grpSpPr>
        <p:grpSp>
          <p:nvGrpSpPr>
            <p:cNvPr id="44160" name="Group 57"/>
            <p:cNvGrpSpPr>
              <a:grpSpLocks/>
            </p:cNvGrpSpPr>
            <p:nvPr/>
          </p:nvGrpSpPr>
          <p:grpSpPr bwMode="auto">
            <a:xfrm>
              <a:off x="98" y="686"/>
              <a:ext cx="1354" cy="1372"/>
              <a:chOff x="155" y="638"/>
              <a:chExt cx="1354" cy="1372"/>
            </a:xfrm>
          </p:grpSpPr>
          <p:sp>
            <p:nvSpPr>
              <p:cNvPr id="468026" name="AutoShape 58"/>
              <p:cNvSpPr>
                <a:spLocks noChangeArrowheads="1"/>
              </p:cNvSpPr>
              <p:nvPr/>
            </p:nvSpPr>
            <p:spPr bwMode="auto">
              <a:xfrm rot="5400000">
                <a:off x="744" y="222"/>
                <a:ext cx="349" cy="1181"/>
              </a:xfrm>
              <a:prstGeom prst="can">
                <a:avLst>
                  <a:gd name="adj" fmla="val 23484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Packetizer</a:t>
                </a:r>
              </a:p>
            </p:txBody>
          </p:sp>
          <p:sp>
            <p:nvSpPr>
              <p:cNvPr id="468027" name="AutoShape 59"/>
              <p:cNvSpPr>
                <a:spLocks noChangeArrowheads="1"/>
              </p:cNvSpPr>
              <p:nvPr/>
            </p:nvSpPr>
            <p:spPr bwMode="auto">
              <a:xfrm>
                <a:off x="366" y="986"/>
                <a:ext cx="1086" cy="102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4164" name="AutoShape 60"/>
              <p:cNvSpPr>
                <a:spLocks noChangeArrowheads="1"/>
              </p:cNvSpPr>
              <p:nvPr/>
            </p:nvSpPr>
            <p:spPr bwMode="auto">
              <a:xfrm>
                <a:off x="155" y="1472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4165" name="Rectangle 61"/>
              <p:cNvSpPr>
                <a:spLocks noChangeArrowheads="1"/>
              </p:cNvSpPr>
              <p:nvPr/>
            </p:nvSpPr>
            <p:spPr bwMode="auto">
              <a:xfrm>
                <a:off x="441" y="1365"/>
                <a:ext cx="431" cy="4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66" name="Rectangle 62"/>
              <p:cNvSpPr>
                <a:spLocks noChangeArrowheads="1"/>
              </p:cNvSpPr>
              <p:nvPr/>
            </p:nvSpPr>
            <p:spPr bwMode="auto">
              <a:xfrm>
                <a:off x="454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67" name="Rectangle 63"/>
              <p:cNvSpPr>
                <a:spLocks noChangeArrowheads="1"/>
              </p:cNvSpPr>
              <p:nvPr/>
            </p:nvSpPr>
            <p:spPr bwMode="auto">
              <a:xfrm>
                <a:off x="558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68" name="Rectangle 64"/>
              <p:cNvSpPr>
                <a:spLocks noChangeArrowheads="1"/>
              </p:cNvSpPr>
              <p:nvPr/>
            </p:nvSpPr>
            <p:spPr bwMode="auto">
              <a:xfrm>
                <a:off x="661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69" name="Rectangle 65"/>
              <p:cNvSpPr>
                <a:spLocks noChangeArrowheads="1"/>
              </p:cNvSpPr>
              <p:nvPr/>
            </p:nvSpPr>
            <p:spPr bwMode="auto">
              <a:xfrm>
                <a:off x="766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0" name="Rectangle 66"/>
              <p:cNvSpPr>
                <a:spLocks noChangeArrowheads="1"/>
              </p:cNvSpPr>
              <p:nvPr/>
            </p:nvSpPr>
            <p:spPr bwMode="auto">
              <a:xfrm>
                <a:off x="454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1" name="Rectangle 67"/>
              <p:cNvSpPr>
                <a:spLocks noChangeArrowheads="1"/>
              </p:cNvSpPr>
              <p:nvPr/>
            </p:nvSpPr>
            <p:spPr bwMode="auto">
              <a:xfrm>
                <a:off x="453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2" name="Rectangle 68"/>
              <p:cNvSpPr>
                <a:spLocks noChangeArrowheads="1"/>
              </p:cNvSpPr>
              <p:nvPr/>
            </p:nvSpPr>
            <p:spPr bwMode="auto">
              <a:xfrm>
                <a:off x="556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3" name="Rectangle 69"/>
              <p:cNvSpPr>
                <a:spLocks noChangeArrowheads="1"/>
              </p:cNvSpPr>
              <p:nvPr/>
            </p:nvSpPr>
            <p:spPr bwMode="auto">
              <a:xfrm>
                <a:off x="660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4" name="Rectangle 70"/>
              <p:cNvSpPr>
                <a:spLocks noChangeArrowheads="1"/>
              </p:cNvSpPr>
              <p:nvPr/>
            </p:nvSpPr>
            <p:spPr bwMode="auto">
              <a:xfrm>
                <a:off x="765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5" name="Rectangle 71"/>
              <p:cNvSpPr>
                <a:spLocks noChangeArrowheads="1"/>
              </p:cNvSpPr>
              <p:nvPr/>
            </p:nvSpPr>
            <p:spPr bwMode="auto">
              <a:xfrm>
                <a:off x="558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6" name="Rectangle 72"/>
              <p:cNvSpPr>
                <a:spLocks noChangeArrowheads="1"/>
              </p:cNvSpPr>
              <p:nvPr/>
            </p:nvSpPr>
            <p:spPr bwMode="auto">
              <a:xfrm>
                <a:off x="661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7" name="Rectangle 73"/>
              <p:cNvSpPr>
                <a:spLocks noChangeArrowheads="1"/>
              </p:cNvSpPr>
              <p:nvPr/>
            </p:nvSpPr>
            <p:spPr bwMode="auto">
              <a:xfrm>
                <a:off x="766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78" name="Text Box 74"/>
              <p:cNvSpPr txBox="1">
                <a:spLocks noChangeArrowheads="1"/>
              </p:cNvSpPr>
              <p:nvPr/>
            </p:nvSpPr>
            <p:spPr bwMode="auto">
              <a:xfrm>
                <a:off x="328" y="994"/>
                <a:ext cx="740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ja-JP">
                    <a:solidFill>
                      <a:srgbClr val="A50021"/>
                    </a:solidFill>
                  </a:rPr>
                  <a:t>[IOName]</a:t>
                </a:r>
              </a:p>
            </p:txBody>
          </p:sp>
          <p:sp>
            <p:nvSpPr>
              <p:cNvPr id="44179" name="Rectangle 75"/>
              <p:cNvSpPr>
                <a:spLocks noChangeArrowheads="1"/>
              </p:cNvSpPr>
              <p:nvPr/>
            </p:nvSpPr>
            <p:spPr bwMode="auto">
              <a:xfrm>
                <a:off x="328" y="1795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4161" name="Text Box 76"/>
            <p:cNvSpPr txBox="1">
              <a:spLocks noChangeArrowheads="1"/>
            </p:cNvSpPr>
            <p:nvPr/>
          </p:nvSpPr>
          <p:spPr bwMode="auto">
            <a:xfrm>
              <a:off x="95" y="2205"/>
              <a:ext cx="1708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1) Packetizer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    [IOName, srcAddr]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告知</a:t>
              </a:r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2109788" y="1401763"/>
            <a:ext cx="2462212" cy="1870075"/>
            <a:chOff x="3925" y="1101"/>
            <a:chExt cx="1551" cy="1178"/>
          </a:xfrm>
        </p:grpSpPr>
        <p:sp>
          <p:nvSpPr>
            <p:cNvPr id="468046" name="AutoShape 78"/>
            <p:cNvSpPr>
              <a:spLocks noChangeArrowheads="1"/>
            </p:cNvSpPr>
            <p:nvPr/>
          </p:nvSpPr>
          <p:spPr bwMode="auto">
            <a:xfrm rot="5400000">
              <a:off x="4649" y="8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468047" name="AutoShape 79"/>
            <p:cNvSpPr>
              <a:spLocks noChangeArrowheads="1"/>
            </p:cNvSpPr>
            <p:nvPr/>
          </p:nvSpPr>
          <p:spPr bwMode="auto">
            <a:xfrm rot="5400000">
              <a:off x="4605" y="6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grpSp>
          <p:nvGrpSpPr>
            <p:cNvPr id="44138" name="Group 80"/>
            <p:cNvGrpSpPr>
              <a:grpSpLocks/>
            </p:cNvGrpSpPr>
            <p:nvPr/>
          </p:nvGrpSpPr>
          <p:grpSpPr bwMode="auto">
            <a:xfrm>
              <a:off x="3970" y="1660"/>
              <a:ext cx="1462" cy="619"/>
              <a:chOff x="4026" y="1660"/>
              <a:chExt cx="1462" cy="619"/>
            </a:xfrm>
          </p:grpSpPr>
          <p:sp>
            <p:nvSpPr>
              <p:cNvPr id="468049" name="AutoShape 81"/>
              <p:cNvSpPr>
                <a:spLocks noChangeArrowheads="1"/>
              </p:cNvSpPr>
              <p:nvPr/>
            </p:nvSpPr>
            <p:spPr bwMode="auto">
              <a:xfrm>
                <a:off x="4289" y="1660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8050" name="AutoShape 82"/>
              <p:cNvSpPr>
                <a:spLocks noChangeArrowheads="1"/>
              </p:cNvSpPr>
              <p:nvPr/>
            </p:nvSpPr>
            <p:spPr bwMode="auto">
              <a:xfrm>
                <a:off x="4026" y="1749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4152" name="Rectangle 83"/>
              <p:cNvSpPr>
                <a:spLocks noChangeArrowheads="1"/>
              </p:cNvSpPr>
              <p:nvPr/>
            </p:nvSpPr>
            <p:spPr bwMode="auto">
              <a:xfrm>
                <a:off x="4095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3" name="Rectangle 84"/>
              <p:cNvSpPr>
                <a:spLocks noChangeArrowheads="1"/>
              </p:cNvSpPr>
              <p:nvPr/>
            </p:nvSpPr>
            <p:spPr bwMode="auto">
              <a:xfrm>
                <a:off x="4201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4" name="Rectangle 85"/>
              <p:cNvSpPr>
                <a:spLocks noChangeArrowheads="1"/>
              </p:cNvSpPr>
              <p:nvPr/>
            </p:nvSpPr>
            <p:spPr bwMode="auto">
              <a:xfrm>
                <a:off x="4307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5" name="Rectangle 86"/>
              <p:cNvSpPr>
                <a:spLocks noChangeArrowheads="1"/>
              </p:cNvSpPr>
              <p:nvPr/>
            </p:nvSpPr>
            <p:spPr bwMode="auto">
              <a:xfrm>
                <a:off x="4413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6" name="Rectangle 87"/>
              <p:cNvSpPr>
                <a:spLocks noChangeArrowheads="1"/>
              </p:cNvSpPr>
              <p:nvPr/>
            </p:nvSpPr>
            <p:spPr bwMode="auto">
              <a:xfrm>
                <a:off x="4095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7" name="Rectangle 88"/>
              <p:cNvSpPr>
                <a:spLocks noChangeArrowheads="1"/>
              </p:cNvSpPr>
              <p:nvPr/>
            </p:nvSpPr>
            <p:spPr bwMode="auto">
              <a:xfrm>
                <a:off x="4201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8" name="Rectangle 89"/>
              <p:cNvSpPr>
                <a:spLocks noChangeArrowheads="1"/>
              </p:cNvSpPr>
              <p:nvPr/>
            </p:nvSpPr>
            <p:spPr bwMode="auto">
              <a:xfrm>
                <a:off x="4307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59" name="Rectangle 90"/>
              <p:cNvSpPr>
                <a:spLocks noChangeArrowheads="1"/>
              </p:cNvSpPr>
              <p:nvPr/>
            </p:nvSpPr>
            <p:spPr bwMode="auto">
              <a:xfrm>
                <a:off x="4413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  <p:grpSp>
          <p:nvGrpSpPr>
            <p:cNvPr id="44139" name="Group 91"/>
            <p:cNvGrpSpPr>
              <a:grpSpLocks/>
            </p:cNvGrpSpPr>
            <p:nvPr/>
          </p:nvGrpSpPr>
          <p:grpSpPr bwMode="auto">
            <a:xfrm>
              <a:off x="3925" y="1459"/>
              <a:ext cx="1462" cy="619"/>
              <a:chOff x="3742" y="742"/>
              <a:chExt cx="1462" cy="619"/>
            </a:xfrm>
          </p:grpSpPr>
          <p:sp>
            <p:nvSpPr>
              <p:cNvPr id="468060" name="AutoShape 92"/>
              <p:cNvSpPr>
                <a:spLocks noChangeArrowheads="1"/>
              </p:cNvSpPr>
              <p:nvPr/>
            </p:nvSpPr>
            <p:spPr bwMode="auto">
              <a:xfrm>
                <a:off x="4005" y="742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8061" name="AutoShape 93"/>
              <p:cNvSpPr>
                <a:spLocks noChangeArrowheads="1"/>
              </p:cNvSpPr>
              <p:nvPr/>
            </p:nvSpPr>
            <p:spPr bwMode="auto">
              <a:xfrm>
                <a:off x="3742" y="831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4142" name="Rectangle 94"/>
              <p:cNvSpPr>
                <a:spLocks noChangeArrowheads="1"/>
              </p:cNvSpPr>
              <p:nvPr/>
            </p:nvSpPr>
            <p:spPr bwMode="auto">
              <a:xfrm>
                <a:off x="3811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3" name="Rectangle 95"/>
              <p:cNvSpPr>
                <a:spLocks noChangeArrowheads="1"/>
              </p:cNvSpPr>
              <p:nvPr/>
            </p:nvSpPr>
            <p:spPr bwMode="auto">
              <a:xfrm>
                <a:off x="3917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4" name="Rectangle 96"/>
              <p:cNvSpPr>
                <a:spLocks noChangeArrowheads="1"/>
              </p:cNvSpPr>
              <p:nvPr/>
            </p:nvSpPr>
            <p:spPr bwMode="auto">
              <a:xfrm>
                <a:off x="4023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5" name="Rectangle 97"/>
              <p:cNvSpPr>
                <a:spLocks noChangeArrowheads="1"/>
              </p:cNvSpPr>
              <p:nvPr/>
            </p:nvSpPr>
            <p:spPr bwMode="auto">
              <a:xfrm>
                <a:off x="4129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6" name="Rectangle 98"/>
              <p:cNvSpPr>
                <a:spLocks noChangeArrowheads="1"/>
              </p:cNvSpPr>
              <p:nvPr/>
            </p:nvSpPr>
            <p:spPr bwMode="auto">
              <a:xfrm>
                <a:off x="3811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7" name="Rectangle 99"/>
              <p:cNvSpPr>
                <a:spLocks noChangeArrowheads="1"/>
              </p:cNvSpPr>
              <p:nvPr/>
            </p:nvSpPr>
            <p:spPr bwMode="auto">
              <a:xfrm>
                <a:off x="3917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8" name="Rectangle 100"/>
              <p:cNvSpPr>
                <a:spLocks noChangeArrowheads="1"/>
              </p:cNvSpPr>
              <p:nvPr/>
            </p:nvSpPr>
            <p:spPr bwMode="auto">
              <a:xfrm>
                <a:off x="4023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149" name="Rectangle 101"/>
              <p:cNvSpPr>
                <a:spLocks noChangeArrowheads="1"/>
              </p:cNvSpPr>
              <p:nvPr/>
            </p:nvSpPr>
            <p:spPr bwMode="auto">
              <a:xfrm>
                <a:off x="4129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1296988" y="998538"/>
            <a:ext cx="6667500" cy="1649412"/>
            <a:chOff x="817" y="629"/>
            <a:chExt cx="4200" cy="1039"/>
          </a:xfrm>
        </p:grpSpPr>
        <p:grpSp>
          <p:nvGrpSpPr>
            <p:cNvPr id="44103" name="Group 104"/>
            <p:cNvGrpSpPr>
              <a:grpSpLocks/>
            </p:cNvGrpSpPr>
            <p:nvPr/>
          </p:nvGrpSpPr>
          <p:grpSpPr bwMode="auto">
            <a:xfrm>
              <a:off x="817" y="694"/>
              <a:ext cx="2006" cy="974"/>
              <a:chOff x="874" y="694"/>
              <a:chExt cx="2006" cy="974"/>
            </a:xfrm>
          </p:grpSpPr>
          <p:grpSp>
            <p:nvGrpSpPr>
              <p:cNvPr id="44105" name="Group 105"/>
              <p:cNvGrpSpPr>
                <a:grpSpLocks/>
              </p:cNvGrpSpPr>
              <p:nvPr/>
            </p:nvGrpSpPr>
            <p:grpSpPr bwMode="auto">
              <a:xfrm>
                <a:off x="874" y="694"/>
                <a:ext cx="1994" cy="974"/>
                <a:chOff x="862" y="694"/>
                <a:chExt cx="1994" cy="974"/>
              </a:xfrm>
            </p:grpSpPr>
            <p:grpSp>
              <p:nvGrpSpPr>
                <p:cNvPr id="44107" name="Group 106"/>
                <p:cNvGrpSpPr>
                  <a:grpSpLocks/>
                </p:cNvGrpSpPr>
                <p:nvPr/>
              </p:nvGrpSpPr>
              <p:grpSpPr bwMode="auto">
                <a:xfrm>
                  <a:off x="862" y="694"/>
                  <a:ext cx="1994" cy="964"/>
                  <a:chOff x="859" y="694"/>
                  <a:chExt cx="1994" cy="964"/>
                </a:xfrm>
              </p:grpSpPr>
              <p:cxnSp>
                <p:nvCxnSpPr>
                  <p:cNvPr id="44109" name="AutoShape 107"/>
                  <p:cNvCxnSpPr>
                    <a:cxnSpLocks noChangeShapeType="1"/>
                    <a:stCxn id="44174" idx="3"/>
                    <a:endCxn id="44129" idx="1"/>
                  </p:cNvCxnSpPr>
                  <p:nvPr/>
                </p:nvCxnSpPr>
                <p:spPr bwMode="auto">
                  <a:xfrm flipV="1">
                    <a:off x="859" y="1423"/>
                    <a:ext cx="263" cy="233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333333"/>
                    </a:solidFill>
                    <a:prstDash val="sysDot"/>
                    <a:round/>
                    <a:headEnd/>
                    <a:tailEnd type="arrow" w="sm" len="lg"/>
                  </a:ln>
                </p:spPr>
              </p:cxnSp>
              <p:sp>
                <p:nvSpPr>
                  <p:cNvPr id="468076" name="AutoShape 10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26" y="217"/>
                    <a:ext cx="349" cy="1304"/>
                  </a:xfrm>
                  <a:prstGeom prst="can">
                    <a:avLst>
                      <a:gd name="adj" fmla="val 20913"/>
                    </a:avLst>
                  </a:prstGeom>
                  <a:solidFill>
                    <a:srgbClr val="EAEAEA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vert="eaVert" wrap="none" anchor="ctr"/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en-US" altLang="ja-JP">
                        <a:latin typeface="Helvetica" charset="0"/>
                        <a:ea typeface="ＭＳ Ｐゴシック" pitchFamily="50" charset="-128"/>
                      </a:rPr>
                      <a:t>Packet Sender</a:t>
                    </a:r>
                  </a:p>
                </p:txBody>
              </p:sp>
              <p:sp>
                <p:nvSpPr>
                  <p:cNvPr id="468077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1597" y="1039"/>
                    <a:ext cx="1199" cy="6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4112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2426" y="1285"/>
                    <a:ext cx="207" cy="251"/>
                    <a:chOff x="2540" y="1876"/>
                    <a:chExt cx="207" cy="251"/>
                  </a:xfrm>
                </p:grpSpPr>
                <p:sp>
                  <p:nvSpPr>
                    <p:cNvPr id="468079" name="AutoShap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0" y="1876"/>
                      <a:ext cx="207" cy="251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35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7" y="1933"/>
                      <a:ext cx="91" cy="137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endParaRPr lang="ja-JP" altLang="en-US"/>
                    </a:p>
                  </p:txBody>
                </p:sp>
              </p:grpSp>
              <p:grpSp>
                <p:nvGrpSpPr>
                  <p:cNvPr id="44113" name="Group 113"/>
                  <p:cNvGrpSpPr>
                    <a:grpSpLocks/>
                  </p:cNvGrpSpPr>
                  <p:nvPr/>
                </p:nvGrpSpPr>
                <p:grpSpPr bwMode="auto">
                  <a:xfrm>
                    <a:off x="1122" y="1128"/>
                    <a:ext cx="994" cy="417"/>
                    <a:chOff x="513" y="3067"/>
                    <a:chExt cx="994" cy="417"/>
                  </a:xfrm>
                </p:grpSpPr>
                <p:sp>
                  <p:nvSpPr>
                    <p:cNvPr id="468082" name="AutoShap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3" y="3067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16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17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18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0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19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6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20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21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22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0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23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6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24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0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25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3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cxnSp>
                  <p:nvCxnSpPr>
                    <p:cNvPr id="44126" name="AutoShape 125"/>
                    <p:cNvCxnSpPr>
                      <a:cxnSpLocks noChangeShapeType="1"/>
                      <a:stCxn id="44124" idx="3"/>
                      <a:endCxn id="44125" idx="3"/>
                    </p:cNvCxnSpPr>
                    <p:nvPr/>
                  </p:nvCxnSpPr>
                  <p:spPr bwMode="auto">
                    <a:xfrm>
                      <a:off x="1504" y="3170"/>
                      <a:ext cx="3" cy="192"/>
                    </a:xfrm>
                    <a:prstGeom prst="curvedConnector3">
                      <a:avLst>
                        <a:gd name="adj1" fmla="val 49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4127" name="AutoShape 126"/>
                    <p:cNvCxnSpPr>
                      <a:cxnSpLocks noChangeShapeType="1"/>
                      <a:stCxn id="44119" idx="3"/>
                      <a:endCxn id="44124" idx="1"/>
                    </p:cNvCxnSpPr>
                    <p:nvPr/>
                  </p:nvCxnSpPr>
                  <p:spPr bwMode="auto">
                    <a:xfrm>
                      <a:off x="1210" y="3170"/>
                      <a:ext cx="20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4128" name="AutoShape 127"/>
                    <p:cNvCxnSpPr>
                      <a:cxnSpLocks noChangeShapeType="1"/>
                      <a:stCxn id="44123" idx="3"/>
                      <a:endCxn id="44125" idx="1"/>
                    </p:cNvCxnSpPr>
                    <p:nvPr/>
                  </p:nvCxnSpPr>
                  <p:spPr bwMode="auto">
                    <a:xfrm>
                      <a:off x="1210" y="3362"/>
                      <a:ext cx="20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44129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4130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cxnSp>
                  <p:nvCxnSpPr>
                    <p:cNvPr id="44131" name="AutoShape 130"/>
                    <p:cNvCxnSpPr>
                      <a:cxnSpLocks noChangeShapeType="1"/>
                      <a:stCxn id="44129" idx="1"/>
                      <a:endCxn id="44130" idx="1"/>
                    </p:cNvCxnSpPr>
                    <p:nvPr/>
                  </p:nvCxnSpPr>
                  <p:spPr bwMode="auto">
                    <a:xfrm rot="10800000" flipH="1">
                      <a:off x="513" y="3170"/>
                      <a:ext cx="1" cy="192"/>
                    </a:xfrm>
                    <a:prstGeom prst="curvedConnector3">
                      <a:avLst>
                        <a:gd name="adj1" fmla="val -14400005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4132" name="AutoShape 131"/>
                    <p:cNvCxnSpPr>
                      <a:cxnSpLocks noChangeShapeType="1"/>
                      <a:stCxn id="44130" idx="3"/>
                      <a:endCxn id="44116" idx="1"/>
                    </p:cNvCxnSpPr>
                    <p:nvPr/>
                  </p:nvCxnSpPr>
                  <p:spPr bwMode="auto">
                    <a:xfrm>
                      <a:off x="608" y="3170"/>
                      <a:ext cx="19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4133" name="AutoShape 132"/>
                    <p:cNvCxnSpPr>
                      <a:cxnSpLocks noChangeShapeType="1"/>
                      <a:stCxn id="44129" idx="3"/>
                      <a:endCxn id="44120" idx="1"/>
                    </p:cNvCxnSpPr>
                    <p:nvPr/>
                  </p:nvCxnSpPr>
                  <p:spPr bwMode="auto">
                    <a:xfrm>
                      <a:off x="607" y="3362"/>
                      <a:ext cx="19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cxnSp>
                <p:nvCxnSpPr>
                  <p:cNvPr id="44114" name="AutoShape 133"/>
                  <p:cNvCxnSpPr>
                    <a:cxnSpLocks noChangeShapeType="1"/>
                    <a:stCxn id="44125" idx="3"/>
                    <a:endCxn id="468079" idx="1"/>
                  </p:cNvCxnSpPr>
                  <p:nvPr/>
                </p:nvCxnSpPr>
                <p:spPr bwMode="auto">
                  <a:xfrm flipV="1">
                    <a:off x="2116" y="1411"/>
                    <a:ext cx="304" cy="12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333333"/>
                    </a:solidFill>
                    <a:prstDash val="sysDot"/>
                    <a:round/>
                    <a:headEnd/>
                    <a:tailEnd type="arrow" w="sm" len="lg"/>
                  </a:ln>
                </p:spPr>
              </p:cxnSp>
            </p:grpSp>
            <p:sp>
              <p:nvSpPr>
                <p:cNvPr id="4410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20" y="1456"/>
                  <a:ext cx="62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ja-JP" sz="1600">
                      <a:solidFill>
                        <a:srgbClr val="000000"/>
                      </a:solidFill>
                      <a:ea typeface="HGP創英角ｺﾞｼｯｸUB" pitchFamily="50" charset="-128"/>
                    </a:rPr>
                    <a:t>Packet</a:t>
                  </a:r>
                  <a:endParaRPr lang="ja-JP" altLang="en-US" sz="1600">
                    <a:solidFill>
                      <a:srgbClr val="000000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4106" name="Rectangle 135"/>
              <p:cNvSpPr>
                <a:spLocks noChangeArrowheads="1"/>
              </p:cNvSpPr>
              <p:nvPr/>
            </p:nvSpPr>
            <p:spPr bwMode="auto">
              <a:xfrm>
                <a:off x="2310" y="1097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4104" name="Text Box 136"/>
            <p:cNvSpPr txBox="1">
              <a:spLocks noChangeArrowheads="1"/>
            </p:cNvSpPr>
            <p:nvPr/>
          </p:nvSpPr>
          <p:spPr bwMode="auto">
            <a:xfrm>
              <a:off x="3050" y="629"/>
              <a:ext cx="1967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4) PacketSender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</p:txBody>
        </p:sp>
      </p:grpSp>
      <p:sp>
        <p:nvSpPr>
          <p:cNvPr id="468105" name="Text Box 137"/>
          <p:cNvSpPr txBox="1">
            <a:spLocks noChangeArrowheads="1"/>
          </p:cNvSpPr>
          <p:nvPr/>
        </p:nvSpPr>
        <p:spPr bwMode="auto">
          <a:xfrm>
            <a:off x="1150938" y="4789488"/>
            <a:ext cx="2300287" cy="2905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600">
                <a:solidFill>
                  <a:srgbClr val="A50021"/>
                </a:solidFill>
                <a:latin typeface="HGPｺﾞｼｯｸE" pitchFamily="50" charset="-128"/>
                <a:ea typeface="HGPｺﾞｼｯｸE" pitchFamily="50" charset="-128"/>
              </a:rPr>
              <a:t>6) </a:t>
            </a:r>
            <a:r>
              <a:rPr lang="ja-JP" altLang="en-US" sz="1600">
                <a:solidFill>
                  <a:srgbClr val="A50021"/>
                </a:solidFill>
                <a:latin typeface="HGPｺﾞｼｯｸE" pitchFamily="50" charset="-128"/>
                <a:ea typeface="HGPｺﾞｼｯｸE" pitchFamily="50" charset="-128"/>
              </a:rPr>
              <a:t>送信元ソケットへ接続</a:t>
            </a:r>
          </a:p>
        </p:txBody>
      </p:sp>
      <p:grpSp>
        <p:nvGrpSpPr>
          <p:cNvPr id="25" name="Group 138"/>
          <p:cNvGrpSpPr>
            <a:grpSpLocks/>
          </p:cNvGrpSpPr>
          <p:nvPr/>
        </p:nvGrpSpPr>
        <p:grpSpPr bwMode="auto">
          <a:xfrm>
            <a:off x="3762375" y="2482850"/>
            <a:ext cx="1981200" cy="1344613"/>
            <a:chOff x="2370" y="1564"/>
            <a:chExt cx="1248" cy="847"/>
          </a:xfrm>
        </p:grpSpPr>
        <p:sp>
          <p:nvSpPr>
            <p:cNvPr id="44101" name="AutoShape 139"/>
            <p:cNvSpPr>
              <a:spLocks noChangeArrowheads="1"/>
            </p:cNvSpPr>
            <p:nvPr/>
          </p:nvSpPr>
          <p:spPr bwMode="auto">
            <a:xfrm rot="5400000">
              <a:off x="2066" y="1868"/>
              <a:ext cx="847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6 w 21600"/>
                <a:gd name="T13" fmla="*/ 5850 h 21600"/>
                <a:gd name="T14" fmla="*/ 19713 w 21600"/>
                <a:gd name="T15" fmla="*/ 157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494" y="0"/>
                  </a:moveTo>
                  <a:lnTo>
                    <a:pt x="17494" y="5849"/>
                  </a:lnTo>
                  <a:lnTo>
                    <a:pt x="3375" y="5849"/>
                  </a:lnTo>
                  <a:lnTo>
                    <a:pt x="3375" y="15751"/>
                  </a:lnTo>
                  <a:lnTo>
                    <a:pt x="17494" y="15751"/>
                  </a:lnTo>
                  <a:lnTo>
                    <a:pt x="17494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849"/>
                  </a:moveTo>
                  <a:lnTo>
                    <a:pt x="1350" y="15751"/>
                  </a:lnTo>
                  <a:lnTo>
                    <a:pt x="2700" y="15751"/>
                  </a:lnTo>
                  <a:lnTo>
                    <a:pt x="2700" y="5849"/>
                  </a:lnTo>
                  <a:close/>
                </a:path>
                <a:path w="21600" h="21600">
                  <a:moveTo>
                    <a:pt x="0" y="5849"/>
                  </a:moveTo>
                  <a:lnTo>
                    <a:pt x="0" y="15751"/>
                  </a:lnTo>
                  <a:lnTo>
                    <a:pt x="675" y="15751"/>
                  </a:lnTo>
                  <a:lnTo>
                    <a:pt x="675" y="5849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102" name="Text Box 140"/>
            <p:cNvSpPr txBox="1">
              <a:spLocks noChangeArrowheads="1"/>
            </p:cNvSpPr>
            <p:nvPr/>
          </p:nvSpPr>
          <p:spPr bwMode="auto">
            <a:xfrm>
              <a:off x="2543" y="2160"/>
              <a:ext cx="1075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7)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ストリーム送信</a:t>
              </a:r>
            </a:p>
          </p:txBody>
        </p:sp>
      </p:grpSp>
      <p:grpSp>
        <p:nvGrpSpPr>
          <p:cNvPr id="26" name="Group 141"/>
          <p:cNvGrpSpPr>
            <a:grpSpLocks/>
          </p:cNvGrpSpPr>
          <p:nvPr/>
        </p:nvGrpSpPr>
        <p:grpSpPr bwMode="auto">
          <a:xfrm>
            <a:off x="4940300" y="2708275"/>
            <a:ext cx="3232150" cy="558800"/>
            <a:chOff x="3112" y="1706"/>
            <a:chExt cx="2036" cy="352"/>
          </a:xfrm>
        </p:grpSpPr>
        <p:sp>
          <p:nvSpPr>
            <p:cNvPr id="44099" name="Text Box 142"/>
            <p:cNvSpPr txBox="1">
              <a:spLocks noChangeArrowheads="1"/>
            </p:cNvSpPr>
            <p:nvPr/>
          </p:nvSpPr>
          <p:spPr bwMode="auto">
            <a:xfrm>
              <a:off x="3294" y="1706"/>
              <a:ext cx="1854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3)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宛先追加要求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[IOName, dstAddr, dstPort]</a:t>
              </a:r>
            </a:p>
          </p:txBody>
        </p:sp>
        <p:sp>
          <p:nvSpPr>
            <p:cNvPr id="44100" name="Line 143"/>
            <p:cNvSpPr>
              <a:spLocks noChangeShapeType="1"/>
            </p:cNvSpPr>
            <p:nvPr/>
          </p:nvSpPr>
          <p:spPr bwMode="auto">
            <a:xfrm flipH="1" flipV="1">
              <a:off x="3112" y="1717"/>
              <a:ext cx="391" cy="239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27" name="Group 144"/>
          <p:cNvGrpSpPr>
            <a:grpSpLocks/>
          </p:cNvGrpSpPr>
          <p:nvPr/>
        </p:nvGrpSpPr>
        <p:grpSpPr bwMode="auto">
          <a:xfrm>
            <a:off x="4841875" y="1427163"/>
            <a:ext cx="3122613" cy="671512"/>
            <a:chOff x="3050" y="899"/>
            <a:chExt cx="1967" cy="423"/>
          </a:xfrm>
        </p:grpSpPr>
        <p:sp>
          <p:nvSpPr>
            <p:cNvPr id="44097" name="Text Box 145"/>
            <p:cNvSpPr txBox="1">
              <a:spLocks noChangeArrowheads="1"/>
            </p:cNvSpPr>
            <p:nvPr/>
          </p:nvSpPr>
          <p:spPr bwMode="auto">
            <a:xfrm>
              <a:off x="3050" y="899"/>
              <a:ext cx="1967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5)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送信元アドレス情報通知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  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[IOName, srcAddr, srcPort]</a:t>
              </a:r>
            </a:p>
          </p:txBody>
        </p:sp>
        <p:sp>
          <p:nvSpPr>
            <p:cNvPr id="44098" name="Line 146"/>
            <p:cNvSpPr>
              <a:spLocks noChangeShapeType="1"/>
            </p:cNvSpPr>
            <p:nvPr/>
          </p:nvSpPr>
          <p:spPr bwMode="auto">
            <a:xfrm>
              <a:off x="3113" y="1083"/>
              <a:ext cx="391" cy="239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sp>
        <p:nvSpPr>
          <p:cNvPr id="44046" name="Line 147"/>
          <p:cNvSpPr>
            <a:spLocks noChangeShapeType="1"/>
          </p:cNvSpPr>
          <p:nvPr/>
        </p:nvSpPr>
        <p:spPr bwMode="auto">
          <a:xfrm>
            <a:off x="153988" y="742950"/>
            <a:ext cx="0" cy="2686050"/>
          </a:xfrm>
          <a:prstGeom prst="line">
            <a:avLst/>
          </a:prstGeom>
          <a:noFill/>
          <a:ln w="6350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lIns="90000" tIns="0" anchor="ctr"/>
          <a:lstStyle/>
          <a:p>
            <a:endParaRPr lang="ja-JP" altLang="en-US"/>
          </a:p>
        </p:txBody>
      </p:sp>
      <p:grpSp>
        <p:nvGrpSpPr>
          <p:cNvPr id="28" name="Group 148"/>
          <p:cNvGrpSpPr>
            <a:grpSpLocks/>
          </p:cNvGrpSpPr>
          <p:nvPr/>
        </p:nvGrpSpPr>
        <p:grpSpPr bwMode="auto">
          <a:xfrm>
            <a:off x="4189413" y="3417888"/>
            <a:ext cx="4627562" cy="2262187"/>
            <a:chOff x="2639" y="2153"/>
            <a:chExt cx="2915" cy="1425"/>
          </a:xfrm>
        </p:grpSpPr>
        <p:grpSp>
          <p:nvGrpSpPr>
            <p:cNvPr id="44048" name="Group 149"/>
            <p:cNvGrpSpPr>
              <a:grpSpLocks/>
            </p:cNvGrpSpPr>
            <p:nvPr/>
          </p:nvGrpSpPr>
          <p:grpSpPr bwMode="auto">
            <a:xfrm>
              <a:off x="2639" y="2153"/>
              <a:ext cx="2915" cy="1421"/>
              <a:chOff x="2639" y="2160"/>
              <a:chExt cx="2915" cy="1421"/>
            </a:xfrm>
          </p:grpSpPr>
          <p:sp>
            <p:nvSpPr>
              <p:cNvPr id="44050" name="Rectangle 150"/>
              <p:cNvSpPr>
                <a:spLocks noChangeArrowheads="1"/>
              </p:cNvSpPr>
              <p:nvPr/>
            </p:nvSpPr>
            <p:spPr bwMode="auto">
              <a:xfrm>
                <a:off x="4430" y="3067"/>
                <a:ext cx="117" cy="112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4051" name="AutoShape 151"/>
              <p:cNvSpPr>
                <a:spLocks noChangeArrowheads="1"/>
              </p:cNvSpPr>
              <p:nvPr/>
            </p:nvSpPr>
            <p:spPr bwMode="auto">
              <a:xfrm>
                <a:off x="3612" y="2160"/>
                <a:ext cx="1933" cy="1421"/>
              </a:xfrm>
              <a:prstGeom prst="roundRect">
                <a:avLst>
                  <a:gd name="adj" fmla="val 3801"/>
                </a:avLst>
              </a:prstGeom>
              <a:solidFill>
                <a:srgbClr val="F8F8F8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4052" name="AutoShape 152"/>
              <p:cNvSpPr>
                <a:spLocks noChangeArrowheads="1"/>
              </p:cNvSpPr>
              <p:nvPr/>
            </p:nvSpPr>
            <p:spPr bwMode="auto">
              <a:xfrm>
                <a:off x="4861" y="2160"/>
                <a:ext cx="693" cy="1421"/>
              </a:xfrm>
              <a:prstGeom prst="roundRect">
                <a:avLst>
                  <a:gd name="adj" fmla="val 0"/>
                </a:avLst>
              </a:prstGeom>
              <a:solidFill>
                <a:srgbClr val="F8F8F8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4053" name="Line 153"/>
              <p:cNvSpPr>
                <a:spLocks noChangeShapeType="1"/>
              </p:cNvSpPr>
              <p:nvPr/>
            </p:nvSpPr>
            <p:spPr bwMode="auto">
              <a:xfrm flipH="1">
                <a:off x="4127" y="3581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4054" name="Line 154"/>
              <p:cNvSpPr>
                <a:spLocks noChangeShapeType="1"/>
              </p:cNvSpPr>
              <p:nvPr/>
            </p:nvSpPr>
            <p:spPr bwMode="auto">
              <a:xfrm flipH="1">
                <a:off x="4132" y="2160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68123" name="AutoShape 155"/>
              <p:cNvSpPr>
                <a:spLocks noChangeArrowheads="1"/>
              </p:cNvSpPr>
              <p:nvPr/>
            </p:nvSpPr>
            <p:spPr bwMode="auto">
              <a:xfrm rot="5400000">
                <a:off x="4151" y="1913"/>
                <a:ext cx="349" cy="1304"/>
              </a:xfrm>
              <a:prstGeom prst="can">
                <a:avLst>
                  <a:gd name="adj" fmla="val 20913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Depacketizer</a:t>
                </a:r>
              </a:p>
            </p:txBody>
          </p:sp>
          <p:sp>
            <p:nvSpPr>
              <p:cNvPr id="468124" name="AutoShape 156"/>
              <p:cNvSpPr>
                <a:spLocks noChangeArrowheads="1"/>
              </p:cNvSpPr>
              <p:nvPr/>
            </p:nvSpPr>
            <p:spPr bwMode="auto">
              <a:xfrm>
                <a:off x="3722" y="2736"/>
                <a:ext cx="1199" cy="7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4057" name="Group 157"/>
              <p:cNvGrpSpPr>
                <a:grpSpLocks/>
              </p:cNvGrpSpPr>
              <p:nvPr/>
            </p:nvGrpSpPr>
            <p:grpSpPr bwMode="auto">
              <a:xfrm>
                <a:off x="3058" y="2825"/>
                <a:ext cx="994" cy="417"/>
                <a:chOff x="513" y="3067"/>
                <a:chExt cx="994" cy="417"/>
              </a:xfrm>
            </p:grpSpPr>
            <p:sp>
              <p:nvSpPr>
                <p:cNvPr id="468126" name="AutoShape 158"/>
                <p:cNvSpPr>
                  <a:spLocks noChangeArrowheads="1"/>
                </p:cNvSpPr>
                <p:nvPr/>
              </p:nvSpPr>
              <p:spPr bwMode="auto">
                <a:xfrm>
                  <a:off x="733" y="3067"/>
                  <a:ext cx="555" cy="41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9" name="Rectangle 159"/>
                <p:cNvSpPr>
                  <a:spLocks noChangeArrowheads="1"/>
                </p:cNvSpPr>
                <p:nvPr/>
              </p:nvSpPr>
              <p:spPr bwMode="auto">
                <a:xfrm>
                  <a:off x="798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0" name="Rectangle 160"/>
                <p:cNvSpPr>
                  <a:spLocks noChangeArrowheads="1"/>
                </p:cNvSpPr>
                <p:nvPr/>
              </p:nvSpPr>
              <p:spPr bwMode="auto">
                <a:xfrm>
                  <a:off x="90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1" name="Rectangle 161"/>
                <p:cNvSpPr>
                  <a:spLocks noChangeArrowheads="1"/>
                </p:cNvSpPr>
                <p:nvPr/>
              </p:nvSpPr>
              <p:spPr bwMode="auto">
                <a:xfrm>
                  <a:off x="10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116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798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4" name="Rectangle 164"/>
                <p:cNvSpPr>
                  <a:spLocks noChangeArrowheads="1"/>
                </p:cNvSpPr>
                <p:nvPr/>
              </p:nvSpPr>
              <p:spPr bwMode="auto">
                <a:xfrm>
                  <a:off x="904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5" name="Rectangle 165"/>
                <p:cNvSpPr>
                  <a:spLocks noChangeArrowheads="1"/>
                </p:cNvSpPr>
                <p:nvPr/>
              </p:nvSpPr>
              <p:spPr bwMode="auto">
                <a:xfrm>
                  <a:off x="1010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6" name="Rectangle 166"/>
                <p:cNvSpPr>
                  <a:spLocks noChangeArrowheads="1"/>
                </p:cNvSpPr>
                <p:nvPr/>
              </p:nvSpPr>
              <p:spPr bwMode="auto">
                <a:xfrm>
                  <a:off x="1116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14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14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4089" name="AutoShape 169"/>
                <p:cNvCxnSpPr>
                  <a:cxnSpLocks noChangeShapeType="1"/>
                  <a:stCxn id="44087" idx="3"/>
                  <a:endCxn id="44088" idx="3"/>
                </p:cNvCxnSpPr>
                <p:nvPr/>
              </p:nvCxnSpPr>
              <p:spPr bwMode="auto">
                <a:xfrm>
                  <a:off x="1504" y="3170"/>
                  <a:ext cx="3" cy="192"/>
                </a:xfrm>
                <a:prstGeom prst="curvedConnector3">
                  <a:avLst>
                    <a:gd name="adj1" fmla="val 49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4090" name="AutoShape 170"/>
                <p:cNvCxnSpPr>
                  <a:cxnSpLocks noChangeShapeType="1"/>
                  <a:stCxn id="44082" idx="3"/>
                  <a:endCxn id="44087" idx="1"/>
                </p:cNvCxnSpPr>
                <p:nvPr/>
              </p:nvCxnSpPr>
              <p:spPr bwMode="auto">
                <a:xfrm>
                  <a:off x="1210" y="3170"/>
                  <a:ext cx="20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4091" name="AutoShape 171"/>
                <p:cNvCxnSpPr>
                  <a:cxnSpLocks noChangeShapeType="1"/>
                  <a:stCxn id="44086" idx="3"/>
                  <a:endCxn id="44088" idx="1"/>
                </p:cNvCxnSpPr>
                <p:nvPr/>
              </p:nvCxnSpPr>
              <p:spPr bwMode="auto">
                <a:xfrm>
                  <a:off x="1210" y="3362"/>
                  <a:ext cx="20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40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5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51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4094" name="AutoShape 174"/>
                <p:cNvCxnSpPr>
                  <a:cxnSpLocks noChangeShapeType="1"/>
                  <a:stCxn id="44092" idx="1"/>
                  <a:endCxn id="44093" idx="1"/>
                </p:cNvCxnSpPr>
                <p:nvPr/>
              </p:nvCxnSpPr>
              <p:spPr bwMode="auto">
                <a:xfrm rot="10800000" flipH="1">
                  <a:off x="513" y="3170"/>
                  <a:ext cx="1" cy="192"/>
                </a:xfrm>
                <a:prstGeom prst="curvedConnector3">
                  <a:avLst>
                    <a:gd name="adj1" fmla="val -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4095" name="AutoShape 175"/>
                <p:cNvCxnSpPr>
                  <a:cxnSpLocks noChangeShapeType="1"/>
                  <a:stCxn id="44093" idx="3"/>
                  <a:endCxn id="44079" idx="1"/>
                </p:cNvCxnSpPr>
                <p:nvPr/>
              </p:nvCxnSpPr>
              <p:spPr bwMode="auto">
                <a:xfrm>
                  <a:off x="608" y="3170"/>
                  <a:ext cx="19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4096" name="AutoShape 176"/>
                <p:cNvCxnSpPr>
                  <a:cxnSpLocks noChangeShapeType="1"/>
                  <a:stCxn id="44092" idx="3"/>
                  <a:endCxn id="44083" idx="1"/>
                </p:cNvCxnSpPr>
                <p:nvPr/>
              </p:nvCxnSpPr>
              <p:spPr bwMode="auto">
                <a:xfrm>
                  <a:off x="607" y="3362"/>
                  <a:ext cx="191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4058" name="Group 177"/>
              <p:cNvGrpSpPr>
                <a:grpSpLocks/>
              </p:cNvGrpSpPr>
              <p:nvPr/>
            </p:nvGrpSpPr>
            <p:grpSpPr bwMode="auto">
              <a:xfrm>
                <a:off x="4430" y="2784"/>
                <a:ext cx="431" cy="463"/>
                <a:chOff x="1133" y="3038"/>
                <a:chExt cx="431" cy="463"/>
              </a:xfrm>
            </p:grpSpPr>
            <p:sp>
              <p:nvSpPr>
                <p:cNvPr id="44065" name="Rectangle 178"/>
                <p:cNvSpPr>
                  <a:spLocks noChangeArrowheads="1"/>
                </p:cNvSpPr>
                <p:nvPr/>
              </p:nvSpPr>
              <p:spPr bwMode="auto">
                <a:xfrm>
                  <a:off x="1133" y="3038"/>
                  <a:ext cx="431" cy="46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66" name="Rectangle 179"/>
                <p:cNvSpPr>
                  <a:spLocks noChangeArrowheads="1"/>
                </p:cNvSpPr>
                <p:nvPr/>
              </p:nvSpPr>
              <p:spPr bwMode="auto">
                <a:xfrm>
                  <a:off x="1146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67" name="Rectangle 180"/>
                <p:cNvSpPr>
                  <a:spLocks noChangeArrowheads="1"/>
                </p:cNvSpPr>
                <p:nvPr/>
              </p:nvSpPr>
              <p:spPr bwMode="auto">
                <a:xfrm>
                  <a:off x="1250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68" name="Rectangle 181"/>
                <p:cNvSpPr>
                  <a:spLocks noChangeArrowheads="1"/>
                </p:cNvSpPr>
                <p:nvPr/>
              </p:nvSpPr>
              <p:spPr bwMode="auto">
                <a:xfrm>
                  <a:off x="1353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69" name="Rectangle 182"/>
                <p:cNvSpPr>
                  <a:spLocks noChangeArrowheads="1"/>
                </p:cNvSpPr>
                <p:nvPr/>
              </p:nvSpPr>
              <p:spPr bwMode="auto">
                <a:xfrm>
                  <a:off x="1458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0" name="Rectangle 183"/>
                <p:cNvSpPr>
                  <a:spLocks noChangeArrowheads="1"/>
                </p:cNvSpPr>
                <p:nvPr/>
              </p:nvSpPr>
              <p:spPr bwMode="auto">
                <a:xfrm>
                  <a:off x="1146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1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45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2" name="Rectangle 185"/>
                <p:cNvSpPr>
                  <a:spLocks noChangeArrowheads="1"/>
                </p:cNvSpPr>
                <p:nvPr/>
              </p:nvSpPr>
              <p:spPr bwMode="auto">
                <a:xfrm>
                  <a:off x="1248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3" name="Rectangle 186"/>
                <p:cNvSpPr>
                  <a:spLocks noChangeArrowheads="1"/>
                </p:cNvSpPr>
                <p:nvPr/>
              </p:nvSpPr>
              <p:spPr bwMode="auto">
                <a:xfrm>
                  <a:off x="1352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4" name="Rectangle 187"/>
                <p:cNvSpPr>
                  <a:spLocks noChangeArrowheads="1"/>
                </p:cNvSpPr>
                <p:nvPr/>
              </p:nvSpPr>
              <p:spPr bwMode="auto">
                <a:xfrm>
                  <a:off x="1457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5" name="Rectangle 188"/>
                <p:cNvSpPr>
                  <a:spLocks noChangeArrowheads="1"/>
                </p:cNvSpPr>
                <p:nvPr/>
              </p:nvSpPr>
              <p:spPr bwMode="auto">
                <a:xfrm>
                  <a:off x="1250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6" name="Rectangle 189"/>
                <p:cNvSpPr>
                  <a:spLocks noChangeArrowheads="1"/>
                </p:cNvSpPr>
                <p:nvPr/>
              </p:nvSpPr>
              <p:spPr bwMode="auto">
                <a:xfrm>
                  <a:off x="1353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4077" name="Rectangle 190"/>
                <p:cNvSpPr>
                  <a:spLocks noChangeArrowheads="1"/>
                </p:cNvSpPr>
                <p:nvPr/>
              </p:nvSpPr>
              <p:spPr bwMode="auto">
                <a:xfrm>
                  <a:off x="1458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4059" name="Rectangle 191"/>
              <p:cNvSpPr>
                <a:spLocks noChangeArrowheads="1"/>
              </p:cNvSpPr>
              <p:nvPr/>
            </p:nvSpPr>
            <p:spPr bwMode="auto">
              <a:xfrm>
                <a:off x="3617" y="2160"/>
                <a:ext cx="19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ja-JP">
                    <a:solidFill>
                      <a:srgbClr val="000000"/>
                    </a:solidFill>
                    <a:ea typeface="HGP創英角ｺﾞｼｯｸUB" pitchFamily="50" charset="-128"/>
                  </a:rPr>
                  <a:t>MediaProcessor (Receiver)</a:t>
                </a:r>
                <a:endParaRPr kumimoji="0" lang="ja-JP" altLang="en-US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cxnSp>
            <p:nvCxnSpPr>
              <p:cNvPr id="44060" name="AutoShape 192"/>
              <p:cNvCxnSpPr>
                <a:cxnSpLocks noChangeShapeType="1"/>
                <a:stCxn id="44088" idx="3"/>
                <a:endCxn id="44050" idx="1"/>
              </p:cNvCxnSpPr>
              <p:nvPr/>
            </p:nvCxnSpPr>
            <p:spPr bwMode="auto">
              <a:xfrm>
                <a:off x="4052" y="3120"/>
                <a:ext cx="378" cy="3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cxnSp>
            <p:nvCxnSpPr>
              <p:cNvPr id="44061" name="AutoShape 193"/>
              <p:cNvCxnSpPr>
                <a:cxnSpLocks noChangeShapeType="1"/>
                <a:stCxn id="467975" idx="3"/>
                <a:endCxn id="44092" idx="1"/>
              </p:cNvCxnSpPr>
              <p:nvPr/>
            </p:nvCxnSpPr>
            <p:spPr bwMode="auto">
              <a:xfrm>
                <a:off x="2639" y="3116"/>
                <a:ext cx="419" cy="4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sp>
            <p:nvSpPr>
              <p:cNvPr id="44062" name="AutoShape 194"/>
              <p:cNvSpPr>
                <a:spLocks noChangeArrowheads="1"/>
              </p:cNvSpPr>
              <p:nvPr/>
            </p:nvSpPr>
            <p:spPr bwMode="auto">
              <a:xfrm>
                <a:off x="4870" y="2897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4063" name="Rectangle 195"/>
              <p:cNvSpPr>
                <a:spLocks noChangeArrowheads="1"/>
              </p:cNvSpPr>
              <p:nvPr/>
            </p:nvSpPr>
            <p:spPr bwMode="auto">
              <a:xfrm>
                <a:off x="4093" y="3237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4064" name="Rectangle 196"/>
              <p:cNvSpPr>
                <a:spLocks noChangeArrowheads="1"/>
              </p:cNvSpPr>
              <p:nvPr/>
            </p:nvSpPr>
            <p:spPr bwMode="auto">
              <a:xfrm>
                <a:off x="2770" y="3181"/>
                <a:ext cx="6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Packet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4049" name="Line 197"/>
            <p:cNvSpPr>
              <a:spLocks noChangeShapeType="1"/>
            </p:cNvSpPr>
            <p:nvPr/>
          </p:nvSpPr>
          <p:spPr bwMode="auto">
            <a:xfrm>
              <a:off x="5545" y="2157"/>
              <a:ext cx="5" cy="1421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sp>
        <p:nvSpPr>
          <p:cNvPr id="199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6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118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通信モジュール ：</a:t>
            </a:r>
            <a:r>
              <a:rPr lang="ja-JP" altLang="en-US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接続フロー （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TCP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受信側接続）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00425" y="3783013"/>
            <a:ext cx="2432050" cy="2616200"/>
            <a:chOff x="2142" y="2383"/>
            <a:chExt cx="1532" cy="1648"/>
          </a:xfrm>
        </p:grpSpPr>
        <p:grpSp>
          <p:nvGrpSpPr>
            <p:cNvPr id="45273" name="Group 3"/>
            <p:cNvGrpSpPr>
              <a:grpSpLocks/>
            </p:cNvGrpSpPr>
            <p:nvPr/>
          </p:nvGrpSpPr>
          <p:grpSpPr bwMode="auto">
            <a:xfrm>
              <a:off x="2143" y="2383"/>
              <a:ext cx="1304" cy="1417"/>
              <a:chOff x="2143" y="2383"/>
              <a:chExt cx="1304" cy="1417"/>
            </a:xfrm>
          </p:grpSpPr>
          <p:sp>
            <p:nvSpPr>
              <p:cNvPr id="470020" name="AutoShape 4"/>
              <p:cNvSpPr>
                <a:spLocks noChangeArrowheads="1"/>
              </p:cNvSpPr>
              <p:nvPr/>
            </p:nvSpPr>
            <p:spPr bwMode="auto">
              <a:xfrm rot="5400000">
                <a:off x="2620" y="1906"/>
                <a:ext cx="349" cy="1304"/>
              </a:xfrm>
              <a:prstGeom prst="can">
                <a:avLst>
                  <a:gd name="adj" fmla="val 18613"/>
                </a:avLst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Packet Receiver</a:t>
                </a:r>
              </a:p>
            </p:txBody>
          </p:sp>
          <p:sp>
            <p:nvSpPr>
              <p:cNvPr id="470021" name="AutoShape 5"/>
              <p:cNvSpPr>
                <a:spLocks noChangeArrowheads="1"/>
              </p:cNvSpPr>
              <p:nvPr/>
            </p:nvSpPr>
            <p:spPr bwMode="auto">
              <a:xfrm>
                <a:off x="2176" y="2736"/>
                <a:ext cx="1237" cy="10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5277" name="Group 6"/>
              <p:cNvGrpSpPr>
                <a:grpSpLocks/>
              </p:cNvGrpSpPr>
              <p:nvPr/>
            </p:nvGrpSpPr>
            <p:grpSpPr bwMode="auto">
              <a:xfrm>
                <a:off x="2426" y="2986"/>
                <a:ext cx="207" cy="251"/>
                <a:chOff x="2540" y="1876"/>
                <a:chExt cx="207" cy="251"/>
              </a:xfrm>
            </p:grpSpPr>
            <p:sp>
              <p:nvSpPr>
                <p:cNvPr id="470023" name="AutoShape 7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281" name="Oval 8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sp>
            <p:nvSpPr>
              <p:cNvPr id="45278" name="Text Box 9"/>
              <p:cNvSpPr txBox="1">
                <a:spLocks noChangeArrowheads="1"/>
              </p:cNvSpPr>
              <p:nvPr/>
            </p:nvSpPr>
            <p:spPr bwMode="auto">
              <a:xfrm>
                <a:off x="2143" y="3598"/>
                <a:ext cx="740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ja-JP">
                    <a:solidFill>
                      <a:srgbClr val="A50021"/>
                    </a:solidFill>
                  </a:rPr>
                  <a:t>[IOName]</a:t>
                </a:r>
              </a:p>
            </p:txBody>
          </p:sp>
          <p:sp>
            <p:nvSpPr>
              <p:cNvPr id="45279" name="Rectangle 10"/>
              <p:cNvSpPr>
                <a:spLocks noChangeArrowheads="1"/>
              </p:cNvSpPr>
              <p:nvPr/>
            </p:nvSpPr>
            <p:spPr bwMode="auto">
              <a:xfrm>
                <a:off x="2310" y="2795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5274" name="Text Box 11"/>
            <p:cNvSpPr txBox="1">
              <a:spLocks noChangeArrowheads="1"/>
            </p:cNvSpPr>
            <p:nvPr/>
          </p:nvSpPr>
          <p:spPr bwMode="auto">
            <a:xfrm>
              <a:off x="2142" y="3848"/>
              <a:ext cx="1532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3) PacketReceiver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292725" y="3783013"/>
            <a:ext cx="3705225" cy="2616200"/>
            <a:chOff x="3334" y="2383"/>
            <a:chExt cx="2334" cy="1648"/>
          </a:xfrm>
        </p:grpSpPr>
        <p:grpSp>
          <p:nvGrpSpPr>
            <p:cNvPr id="45236" name="Group 13"/>
            <p:cNvGrpSpPr>
              <a:grpSpLocks/>
            </p:cNvGrpSpPr>
            <p:nvPr/>
          </p:nvGrpSpPr>
          <p:grpSpPr bwMode="auto">
            <a:xfrm>
              <a:off x="3334" y="2383"/>
              <a:ext cx="2334" cy="1648"/>
              <a:chOff x="3324" y="2383"/>
              <a:chExt cx="2334" cy="1648"/>
            </a:xfrm>
          </p:grpSpPr>
          <p:grpSp>
            <p:nvGrpSpPr>
              <p:cNvPr id="45239" name="Group 14"/>
              <p:cNvGrpSpPr>
                <a:grpSpLocks/>
              </p:cNvGrpSpPr>
              <p:nvPr/>
            </p:nvGrpSpPr>
            <p:grpSpPr bwMode="auto">
              <a:xfrm>
                <a:off x="3380" y="2610"/>
                <a:ext cx="2278" cy="1421"/>
                <a:chOff x="3161" y="2435"/>
                <a:chExt cx="2278" cy="1421"/>
              </a:xfrm>
            </p:grpSpPr>
            <p:sp>
              <p:nvSpPr>
                <p:cNvPr id="45257" name="AutoShape 15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5258" name="AutoShape 16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5259" name="Group 17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70034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526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70036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65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6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67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6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69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70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7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7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526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5261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5240" name="Group 31"/>
              <p:cNvGrpSpPr>
                <a:grpSpLocks/>
              </p:cNvGrpSpPr>
              <p:nvPr/>
            </p:nvGrpSpPr>
            <p:grpSpPr bwMode="auto">
              <a:xfrm>
                <a:off x="3324" y="2383"/>
                <a:ext cx="2278" cy="1421"/>
                <a:chOff x="3161" y="2435"/>
                <a:chExt cx="2278" cy="1421"/>
              </a:xfrm>
            </p:grpSpPr>
            <p:sp>
              <p:nvSpPr>
                <p:cNvPr id="45241" name="AutoShape 32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5242" name="AutoShape 33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5243" name="Group 34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70051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524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70053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49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1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2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3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4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5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256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524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524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45237" name="Line 48"/>
            <p:cNvSpPr>
              <a:spLocks noChangeShapeType="1"/>
            </p:cNvSpPr>
            <p:nvPr/>
          </p:nvSpPr>
          <p:spPr bwMode="auto">
            <a:xfrm>
              <a:off x="5601" y="2384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5238" name="Line 49"/>
            <p:cNvSpPr>
              <a:spLocks noChangeShapeType="1"/>
            </p:cNvSpPr>
            <p:nvPr/>
          </p:nvSpPr>
          <p:spPr bwMode="auto">
            <a:xfrm>
              <a:off x="5658" y="2610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45061" name="Group 50"/>
          <p:cNvGrpSpPr>
            <a:grpSpLocks/>
          </p:cNvGrpSpPr>
          <p:nvPr/>
        </p:nvGrpSpPr>
        <p:grpSpPr bwMode="auto">
          <a:xfrm>
            <a:off x="160338" y="742950"/>
            <a:ext cx="4591050" cy="2686050"/>
            <a:chOff x="101" y="468"/>
            <a:chExt cx="2892" cy="1692"/>
          </a:xfrm>
        </p:grpSpPr>
        <p:sp>
          <p:nvSpPr>
            <p:cNvPr id="45231" name="AutoShape 51"/>
            <p:cNvSpPr>
              <a:spLocks noChangeArrowheads="1"/>
            </p:cNvSpPr>
            <p:nvPr/>
          </p:nvSpPr>
          <p:spPr bwMode="auto">
            <a:xfrm>
              <a:off x="158" y="468"/>
              <a:ext cx="2835" cy="1692"/>
            </a:xfrm>
            <a:prstGeom prst="roundRect">
              <a:avLst>
                <a:gd name="adj" fmla="val 2542"/>
              </a:avLst>
            </a:prstGeom>
            <a:solidFill>
              <a:srgbClr val="F8F8F8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5232" name="AutoShape 52"/>
            <p:cNvSpPr>
              <a:spLocks noChangeArrowheads="1"/>
            </p:cNvSpPr>
            <p:nvPr/>
          </p:nvSpPr>
          <p:spPr bwMode="auto">
            <a:xfrm>
              <a:off x="102" y="468"/>
              <a:ext cx="693" cy="1692"/>
            </a:xfrm>
            <a:prstGeom prst="roundRect">
              <a:avLst>
                <a:gd name="adj" fmla="val 0"/>
              </a:avLst>
            </a:prstGeom>
            <a:solidFill>
              <a:srgbClr val="F8F8F8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5233" name="Rectangle 53"/>
            <p:cNvSpPr>
              <a:spLocks noChangeArrowheads="1"/>
            </p:cNvSpPr>
            <p:nvPr/>
          </p:nvSpPr>
          <p:spPr bwMode="auto">
            <a:xfrm>
              <a:off x="101" y="468"/>
              <a:ext cx="1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ja-JP">
                  <a:solidFill>
                    <a:srgbClr val="000000"/>
                  </a:solidFill>
                  <a:ea typeface="HGP創英角ｺﾞｼｯｸUB" pitchFamily="50" charset="-128"/>
                </a:rPr>
                <a:t>MediaProcessor (Sender)</a:t>
              </a:r>
              <a:endParaRPr kumimoji="0" lang="ja-JP" altLang="en-US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5234" name="Line 54"/>
            <p:cNvSpPr>
              <a:spLocks noChangeShapeType="1"/>
            </p:cNvSpPr>
            <p:nvPr/>
          </p:nvSpPr>
          <p:spPr bwMode="auto">
            <a:xfrm flipH="1">
              <a:off x="106" y="2160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5235" name="Line 55"/>
            <p:cNvSpPr>
              <a:spLocks noChangeShapeType="1"/>
            </p:cNvSpPr>
            <p:nvPr/>
          </p:nvSpPr>
          <p:spPr bwMode="auto">
            <a:xfrm flipH="1">
              <a:off x="102" y="468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150813" y="1089025"/>
            <a:ext cx="2711450" cy="2970213"/>
            <a:chOff x="95" y="686"/>
            <a:chExt cx="1708" cy="1871"/>
          </a:xfrm>
        </p:grpSpPr>
        <p:grpSp>
          <p:nvGrpSpPr>
            <p:cNvPr id="45211" name="Group 57"/>
            <p:cNvGrpSpPr>
              <a:grpSpLocks/>
            </p:cNvGrpSpPr>
            <p:nvPr/>
          </p:nvGrpSpPr>
          <p:grpSpPr bwMode="auto">
            <a:xfrm>
              <a:off x="98" y="686"/>
              <a:ext cx="1354" cy="1372"/>
              <a:chOff x="155" y="638"/>
              <a:chExt cx="1354" cy="1372"/>
            </a:xfrm>
          </p:grpSpPr>
          <p:sp>
            <p:nvSpPr>
              <p:cNvPr id="470074" name="AutoShape 58"/>
              <p:cNvSpPr>
                <a:spLocks noChangeArrowheads="1"/>
              </p:cNvSpPr>
              <p:nvPr/>
            </p:nvSpPr>
            <p:spPr bwMode="auto">
              <a:xfrm rot="5400000">
                <a:off x="744" y="222"/>
                <a:ext cx="349" cy="1181"/>
              </a:xfrm>
              <a:prstGeom prst="can">
                <a:avLst>
                  <a:gd name="adj" fmla="val 23484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Packetizer</a:t>
                </a:r>
              </a:p>
            </p:txBody>
          </p:sp>
          <p:sp>
            <p:nvSpPr>
              <p:cNvPr id="470075" name="AutoShape 59"/>
              <p:cNvSpPr>
                <a:spLocks noChangeArrowheads="1"/>
              </p:cNvSpPr>
              <p:nvPr/>
            </p:nvSpPr>
            <p:spPr bwMode="auto">
              <a:xfrm>
                <a:off x="366" y="986"/>
                <a:ext cx="1086" cy="102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5215" name="AutoShape 60"/>
              <p:cNvSpPr>
                <a:spLocks noChangeArrowheads="1"/>
              </p:cNvSpPr>
              <p:nvPr/>
            </p:nvSpPr>
            <p:spPr bwMode="auto">
              <a:xfrm>
                <a:off x="155" y="1472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5216" name="Rectangle 61"/>
              <p:cNvSpPr>
                <a:spLocks noChangeArrowheads="1"/>
              </p:cNvSpPr>
              <p:nvPr/>
            </p:nvSpPr>
            <p:spPr bwMode="auto">
              <a:xfrm>
                <a:off x="441" y="1365"/>
                <a:ext cx="431" cy="4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17" name="Rectangle 62"/>
              <p:cNvSpPr>
                <a:spLocks noChangeArrowheads="1"/>
              </p:cNvSpPr>
              <p:nvPr/>
            </p:nvSpPr>
            <p:spPr bwMode="auto">
              <a:xfrm>
                <a:off x="454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18" name="Rectangle 63"/>
              <p:cNvSpPr>
                <a:spLocks noChangeArrowheads="1"/>
              </p:cNvSpPr>
              <p:nvPr/>
            </p:nvSpPr>
            <p:spPr bwMode="auto">
              <a:xfrm>
                <a:off x="558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19" name="Rectangle 64"/>
              <p:cNvSpPr>
                <a:spLocks noChangeArrowheads="1"/>
              </p:cNvSpPr>
              <p:nvPr/>
            </p:nvSpPr>
            <p:spPr bwMode="auto">
              <a:xfrm>
                <a:off x="661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0" name="Rectangle 65"/>
              <p:cNvSpPr>
                <a:spLocks noChangeArrowheads="1"/>
              </p:cNvSpPr>
              <p:nvPr/>
            </p:nvSpPr>
            <p:spPr bwMode="auto">
              <a:xfrm>
                <a:off x="766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1" name="Rectangle 66"/>
              <p:cNvSpPr>
                <a:spLocks noChangeArrowheads="1"/>
              </p:cNvSpPr>
              <p:nvPr/>
            </p:nvSpPr>
            <p:spPr bwMode="auto">
              <a:xfrm>
                <a:off x="454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2" name="Rectangle 67"/>
              <p:cNvSpPr>
                <a:spLocks noChangeArrowheads="1"/>
              </p:cNvSpPr>
              <p:nvPr/>
            </p:nvSpPr>
            <p:spPr bwMode="auto">
              <a:xfrm>
                <a:off x="453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3" name="Rectangle 68"/>
              <p:cNvSpPr>
                <a:spLocks noChangeArrowheads="1"/>
              </p:cNvSpPr>
              <p:nvPr/>
            </p:nvSpPr>
            <p:spPr bwMode="auto">
              <a:xfrm>
                <a:off x="556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4" name="Rectangle 69"/>
              <p:cNvSpPr>
                <a:spLocks noChangeArrowheads="1"/>
              </p:cNvSpPr>
              <p:nvPr/>
            </p:nvSpPr>
            <p:spPr bwMode="auto">
              <a:xfrm>
                <a:off x="660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5" name="Rectangle 70"/>
              <p:cNvSpPr>
                <a:spLocks noChangeArrowheads="1"/>
              </p:cNvSpPr>
              <p:nvPr/>
            </p:nvSpPr>
            <p:spPr bwMode="auto">
              <a:xfrm>
                <a:off x="765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6" name="Rectangle 71"/>
              <p:cNvSpPr>
                <a:spLocks noChangeArrowheads="1"/>
              </p:cNvSpPr>
              <p:nvPr/>
            </p:nvSpPr>
            <p:spPr bwMode="auto">
              <a:xfrm>
                <a:off x="558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7" name="Rectangle 72"/>
              <p:cNvSpPr>
                <a:spLocks noChangeArrowheads="1"/>
              </p:cNvSpPr>
              <p:nvPr/>
            </p:nvSpPr>
            <p:spPr bwMode="auto">
              <a:xfrm>
                <a:off x="661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8" name="Rectangle 73"/>
              <p:cNvSpPr>
                <a:spLocks noChangeArrowheads="1"/>
              </p:cNvSpPr>
              <p:nvPr/>
            </p:nvSpPr>
            <p:spPr bwMode="auto">
              <a:xfrm>
                <a:off x="766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29" name="Text Box 74"/>
              <p:cNvSpPr txBox="1">
                <a:spLocks noChangeArrowheads="1"/>
              </p:cNvSpPr>
              <p:nvPr/>
            </p:nvSpPr>
            <p:spPr bwMode="auto">
              <a:xfrm>
                <a:off x="328" y="994"/>
                <a:ext cx="740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ja-JP">
                    <a:solidFill>
                      <a:srgbClr val="A50021"/>
                    </a:solidFill>
                  </a:rPr>
                  <a:t>[IOName]</a:t>
                </a:r>
              </a:p>
            </p:txBody>
          </p:sp>
          <p:sp>
            <p:nvSpPr>
              <p:cNvPr id="45230" name="Rectangle 75"/>
              <p:cNvSpPr>
                <a:spLocks noChangeArrowheads="1"/>
              </p:cNvSpPr>
              <p:nvPr/>
            </p:nvSpPr>
            <p:spPr bwMode="auto">
              <a:xfrm>
                <a:off x="328" y="1795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5212" name="Text Box 76"/>
            <p:cNvSpPr txBox="1">
              <a:spLocks noChangeArrowheads="1"/>
            </p:cNvSpPr>
            <p:nvPr/>
          </p:nvSpPr>
          <p:spPr bwMode="auto">
            <a:xfrm>
              <a:off x="95" y="2205"/>
              <a:ext cx="1708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1) Packetizer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    [IOName, srcAddr]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告知</a:t>
              </a:r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2109788" y="1401763"/>
            <a:ext cx="2462212" cy="1870075"/>
            <a:chOff x="3925" y="1101"/>
            <a:chExt cx="1551" cy="1178"/>
          </a:xfrm>
        </p:grpSpPr>
        <p:sp>
          <p:nvSpPr>
            <p:cNvPr id="470094" name="AutoShape 78"/>
            <p:cNvSpPr>
              <a:spLocks noChangeArrowheads="1"/>
            </p:cNvSpPr>
            <p:nvPr/>
          </p:nvSpPr>
          <p:spPr bwMode="auto">
            <a:xfrm rot="5400000">
              <a:off x="4649" y="8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470095" name="AutoShape 79"/>
            <p:cNvSpPr>
              <a:spLocks noChangeArrowheads="1"/>
            </p:cNvSpPr>
            <p:nvPr/>
          </p:nvSpPr>
          <p:spPr bwMode="auto">
            <a:xfrm rot="5400000">
              <a:off x="4605" y="6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grpSp>
          <p:nvGrpSpPr>
            <p:cNvPr id="45189" name="Group 80"/>
            <p:cNvGrpSpPr>
              <a:grpSpLocks/>
            </p:cNvGrpSpPr>
            <p:nvPr/>
          </p:nvGrpSpPr>
          <p:grpSpPr bwMode="auto">
            <a:xfrm>
              <a:off x="3970" y="1660"/>
              <a:ext cx="1462" cy="619"/>
              <a:chOff x="4026" y="1660"/>
              <a:chExt cx="1462" cy="619"/>
            </a:xfrm>
          </p:grpSpPr>
          <p:sp>
            <p:nvSpPr>
              <p:cNvPr id="470097" name="AutoShape 81"/>
              <p:cNvSpPr>
                <a:spLocks noChangeArrowheads="1"/>
              </p:cNvSpPr>
              <p:nvPr/>
            </p:nvSpPr>
            <p:spPr bwMode="auto">
              <a:xfrm>
                <a:off x="4289" y="1660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70098" name="AutoShape 82"/>
              <p:cNvSpPr>
                <a:spLocks noChangeArrowheads="1"/>
              </p:cNvSpPr>
              <p:nvPr/>
            </p:nvSpPr>
            <p:spPr bwMode="auto">
              <a:xfrm>
                <a:off x="4026" y="1749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5203" name="Rectangle 83"/>
              <p:cNvSpPr>
                <a:spLocks noChangeArrowheads="1"/>
              </p:cNvSpPr>
              <p:nvPr/>
            </p:nvSpPr>
            <p:spPr bwMode="auto">
              <a:xfrm>
                <a:off x="4095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4" name="Rectangle 84"/>
              <p:cNvSpPr>
                <a:spLocks noChangeArrowheads="1"/>
              </p:cNvSpPr>
              <p:nvPr/>
            </p:nvSpPr>
            <p:spPr bwMode="auto">
              <a:xfrm>
                <a:off x="4201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5" name="Rectangle 85"/>
              <p:cNvSpPr>
                <a:spLocks noChangeArrowheads="1"/>
              </p:cNvSpPr>
              <p:nvPr/>
            </p:nvSpPr>
            <p:spPr bwMode="auto">
              <a:xfrm>
                <a:off x="4307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6" name="Rectangle 86"/>
              <p:cNvSpPr>
                <a:spLocks noChangeArrowheads="1"/>
              </p:cNvSpPr>
              <p:nvPr/>
            </p:nvSpPr>
            <p:spPr bwMode="auto">
              <a:xfrm>
                <a:off x="4413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7" name="Rectangle 87"/>
              <p:cNvSpPr>
                <a:spLocks noChangeArrowheads="1"/>
              </p:cNvSpPr>
              <p:nvPr/>
            </p:nvSpPr>
            <p:spPr bwMode="auto">
              <a:xfrm>
                <a:off x="4095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8" name="Rectangle 88"/>
              <p:cNvSpPr>
                <a:spLocks noChangeArrowheads="1"/>
              </p:cNvSpPr>
              <p:nvPr/>
            </p:nvSpPr>
            <p:spPr bwMode="auto">
              <a:xfrm>
                <a:off x="4201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9" name="Rectangle 89"/>
              <p:cNvSpPr>
                <a:spLocks noChangeArrowheads="1"/>
              </p:cNvSpPr>
              <p:nvPr/>
            </p:nvSpPr>
            <p:spPr bwMode="auto">
              <a:xfrm>
                <a:off x="4307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10" name="Rectangle 90"/>
              <p:cNvSpPr>
                <a:spLocks noChangeArrowheads="1"/>
              </p:cNvSpPr>
              <p:nvPr/>
            </p:nvSpPr>
            <p:spPr bwMode="auto">
              <a:xfrm>
                <a:off x="4413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  <p:grpSp>
          <p:nvGrpSpPr>
            <p:cNvPr id="45190" name="Group 91"/>
            <p:cNvGrpSpPr>
              <a:grpSpLocks/>
            </p:cNvGrpSpPr>
            <p:nvPr/>
          </p:nvGrpSpPr>
          <p:grpSpPr bwMode="auto">
            <a:xfrm>
              <a:off x="3925" y="1459"/>
              <a:ext cx="1462" cy="619"/>
              <a:chOff x="3742" y="742"/>
              <a:chExt cx="1462" cy="619"/>
            </a:xfrm>
          </p:grpSpPr>
          <p:sp>
            <p:nvSpPr>
              <p:cNvPr id="470108" name="AutoShape 92"/>
              <p:cNvSpPr>
                <a:spLocks noChangeArrowheads="1"/>
              </p:cNvSpPr>
              <p:nvPr/>
            </p:nvSpPr>
            <p:spPr bwMode="auto">
              <a:xfrm>
                <a:off x="4005" y="742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70109" name="AutoShape 93"/>
              <p:cNvSpPr>
                <a:spLocks noChangeArrowheads="1"/>
              </p:cNvSpPr>
              <p:nvPr/>
            </p:nvSpPr>
            <p:spPr bwMode="auto">
              <a:xfrm>
                <a:off x="3742" y="831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5193" name="Rectangle 94"/>
              <p:cNvSpPr>
                <a:spLocks noChangeArrowheads="1"/>
              </p:cNvSpPr>
              <p:nvPr/>
            </p:nvSpPr>
            <p:spPr bwMode="auto">
              <a:xfrm>
                <a:off x="3811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194" name="Rectangle 95"/>
              <p:cNvSpPr>
                <a:spLocks noChangeArrowheads="1"/>
              </p:cNvSpPr>
              <p:nvPr/>
            </p:nvSpPr>
            <p:spPr bwMode="auto">
              <a:xfrm>
                <a:off x="3917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195" name="Rectangle 96"/>
              <p:cNvSpPr>
                <a:spLocks noChangeArrowheads="1"/>
              </p:cNvSpPr>
              <p:nvPr/>
            </p:nvSpPr>
            <p:spPr bwMode="auto">
              <a:xfrm>
                <a:off x="4023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196" name="Rectangle 97"/>
              <p:cNvSpPr>
                <a:spLocks noChangeArrowheads="1"/>
              </p:cNvSpPr>
              <p:nvPr/>
            </p:nvSpPr>
            <p:spPr bwMode="auto">
              <a:xfrm>
                <a:off x="4129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197" name="Rectangle 98"/>
              <p:cNvSpPr>
                <a:spLocks noChangeArrowheads="1"/>
              </p:cNvSpPr>
              <p:nvPr/>
            </p:nvSpPr>
            <p:spPr bwMode="auto">
              <a:xfrm>
                <a:off x="3811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198" name="Rectangle 99"/>
              <p:cNvSpPr>
                <a:spLocks noChangeArrowheads="1"/>
              </p:cNvSpPr>
              <p:nvPr/>
            </p:nvSpPr>
            <p:spPr bwMode="auto">
              <a:xfrm>
                <a:off x="3917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199" name="Rectangle 100"/>
              <p:cNvSpPr>
                <a:spLocks noChangeArrowheads="1"/>
              </p:cNvSpPr>
              <p:nvPr/>
            </p:nvSpPr>
            <p:spPr bwMode="auto">
              <a:xfrm>
                <a:off x="4023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200" name="Rectangle 101"/>
              <p:cNvSpPr>
                <a:spLocks noChangeArrowheads="1"/>
              </p:cNvSpPr>
              <p:nvPr/>
            </p:nvSpPr>
            <p:spPr bwMode="auto">
              <a:xfrm>
                <a:off x="4129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940300" y="2708275"/>
            <a:ext cx="3232150" cy="558800"/>
            <a:chOff x="3112" y="1706"/>
            <a:chExt cx="2036" cy="352"/>
          </a:xfrm>
        </p:grpSpPr>
        <p:sp>
          <p:nvSpPr>
            <p:cNvPr id="45185" name="Text Box 104"/>
            <p:cNvSpPr txBox="1">
              <a:spLocks noChangeArrowheads="1"/>
            </p:cNvSpPr>
            <p:nvPr/>
          </p:nvSpPr>
          <p:spPr bwMode="auto">
            <a:xfrm>
              <a:off x="3294" y="1706"/>
              <a:ext cx="1854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5)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宛先追加要求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[IOName, dstAddr, dstPort]</a:t>
              </a:r>
            </a:p>
          </p:txBody>
        </p:sp>
        <p:sp>
          <p:nvSpPr>
            <p:cNvPr id="45186" name="Line 105"/>
            <p:cNvSpPr>
              <a:spLocks noChangeShapeType="1"/>
            </p:cNvSpPr>
            <p:nvPr/>
          </p:nvSpPr>
          <p:spPr bwMode="auto">
            <a:xfrm flipH="1" flipV="1">
              <a:off x="3112" y="1717"/>
              <a:ext cx="391" cy="239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20" name="Group 106"/>
          <p:cNvGrpSpPr>
            <a:grpSpLocks/>
          </p:cNvGrpSpPr>
          <p:nvPr/>
        </p:nvGrpSpPr>
        <p:grpSpPr bwMode="auto">
          <a:xfrm>
            <a:off x="153988" y="4468813"/>
            <a:ext cx="2719387" cy="1928812"/>
            <a:chOff x="97" y="2815"/>
            <a:chExt cx="1713" cy="1215"/>
          </a:xfrm>
        </p:grpSpPr>
        <p:grpSp>
          <p:nvGrpSpPr>
            <p:cNvPr id="45163" name="Group 107"/>
            <p:cNvGrpSpPr>
              <a:grpSpLocks/>
            </p:cNvGrpSpPr>
            <p:nvPr/>
          </p:nvGrpSpPr>
          <p:grpSpPr bwMode="auto">
            <a:xfrm>
              <a:off x="97" y="2815"/>
              <a:ext cx="1536" cy="819"/>
              <a:chOff x="272" y="2641"/>
              <a:chExt cx="1536" cy="819"/>
            </a:xfrm>
          </p:grpSpPr>
          <p:sp>
            <p:nvSpPr>
              <p:cNvPr id="470124" name="AutoShape 108"/>
              <p:cNvSpPr>
                <a:spLocks noChangeArrowheads="1"/>
              </p:cNvSpPr>
              <p:nvPr/>
            </p:nvSpPr>
            <p:spPr bwMode="auto">
              <a:xfrm>
                <a:off x="277" y="2641"/>
                <a:ext cx="1448" cy="8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5166" name="Rectangle 109"/>
              <p:cNvSpPr>
                <a:spLocks noChangeArrowheads="1"/>
              </p:cNvSpPr>
              <p:nvPr/>
            </p:nvSpPr>
            <p:spPr bwMode="auto">
              <a:xfrm>
                <a:off x="272" y="2659"/>
                <a:ext cx="1411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0000" t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kumimoji="0" lang="en-US" altLang="ja-JP">
                    <a:solidFill>
                      <a:srgbClr val="000000"/>
                    </a:solidFill>
                  </a:rPr>
                  <a:t>ConnectionAcceptor</a:t>
                </a:r>
                <a:endParaRPr kumimoji="0"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167" name="Rectangle 110"/>
              <p:cNvSpPr>
                <a:spLocks noChangeArrowheads="1"/>
              </p:cNvSpPr>
              <p:nvPr/>
            </p:nvSpPr>
            <p:spPr bwMode="auto">
              <a:xfrm>
                <a:off x="1238" y="3226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grpSp>
            <p:nvGrpSpPr>
              <p:cNvPr id="45168" name="Group 111"/>
              <p:cNvGrpSpPr>
                <a:grpSpLocks/>
              </p:cNvGrpSpPr>
              <p:nvPr/>
            </p:nvGrpSpPr>
            <p:grpSpPr bwMode="auto">
              <a:xfrm>
                <a:off x="1431" y="2989"/>
                <a:ext cx="207" cy="251"/>
                <a:chOff x="2540" y="1876"/>
                <a:chExt cx="207" cy="251"/>
              </a:xfrm>
            </p:grpSpPr>
            <p:sp>
              <p:nvSpPr>
                <p:cNvPr id="470128" name="AutoShape 112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84" name="Oval 113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grpSp>
            <p:nvGrpSpPr>
              <p:cNvPr id="45169" name="Group 114"/>
              <p:cNvGrpSpPr>
                <a:grpSpLocks/>
              </p:cNvGrpSpPr>
              <p:nvPr/>
            </p:nvGrpSpPr>
            <p:grpSpPr bwMode="auto">
              <a:xfrm>
                <a:off x="334" y="2988"/>
                <a:ext cx="794" cy="252"/>
                <a:chOff x="952" y="2387"/>
                <a:chExt cx="794" cy="252"/>
              </a:xfrm>
            </p:grpSpPr>
            <p:grpSp>
              <p:nvGrpSpPr>
                <p:cNvPr id="45171" name="Group 115"/>
                <p:cNvGrpSpPr>
                  <a:grpSpLocks/>
                </p:cNvGrpSpPr>
                <p:nvPr/>
              </p:nvGrpSpPr>
              <p:grpSpPr bwMode="auto">
                <a:xfrm>
                  <a:off x="952" y="2388"/>
                  <a:ext cx="207" cy="251"/>
                  <a:chOff x="2540" y="1876"/>
                  <a:chExt cx="207" cy="251"/>
                </a:xfrm>
              </p:grpSpPr>
              <p:sp>
                <p:nvSpPr>
                  <p:cNvPr id="470132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5182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5172" name="Group 118"/>
                <p:cNvGrpSpPr>
                  <a:grpSpLocks/>
                </p:cNvGrpSpPr>
                <p:nvPr/>
              </p:nvGrpSpPr>
              <p:grpSpPr bwMode="auto">
                <a:xfrm>
                  <a:off x="1142" y="2387"/>
                  <a:ext cx="207" cy="251"/>
                  <a:chOff x="2540" y="1876"/>
                  <a:chExt cx="207" cy="251"/>
                </a:xfrm>
              </p:grpSpPr>
              <p:sp>
                <p:nvSpPr>
                  <p:cNvPr id="470135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5180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5173" name="Group 121"/>
                <p:cNvGrpSpPr>
                  <a:grpSpLocks/>
                </p:cNvGrpSpPr>
                <p:nvPr/>
              </p:nvGrpSpPr>
              <p:grpSpPr bwMode="auto">
                <a:xfrm>
                  <a:off x="1349" y="2387"/>
                  <a:ext cx="207" cy="251"/>
                  <a:chOff x="2540" y="1876"/>
                  <a:chExt cx="207" cy="251"/>
                </a:xfrm>
              </p:grpSpPr>
              <p:sp>
                <p:nvSpPr>
                  <p:cNvPr id="470138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5178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5174" name="Group 124"/>
                <p:cNvGrpSpPr>
                  <a:grpSpLocks/>
                </p:cNvGrpSpPr>
                <p:nvPr/>
              </p:nvGrpSpPr>
              <p:grpSpPr bwMode="auto">
                <a:xfrm>
                  <a:off x="1539" y="2387"/>
                  <a:ext cx="207" cy="251"/>
                  <a:chOff x="2540" y="1876"/>
                  <a:chExt cx="207" cy="251"/>
                </a:xfrm>
              </p:grpSpPr>
              <p:sp>
                <p:nvSpPr>
                  <p:cNvPr id="470141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517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</p:grpSp>
          <p:sp>
            <p:nvSpPr>
              <p:cNvPr id="45170" name="Rectangle 127"/>
              <p:cNvSpPr>
                <a:spLocks noChangeArrowheads="1"/>
              </p:cNvSpPr>
              <p:nvPr/>
            </p:nvSpPr>
            <p:spPr bwMode="auto">
              <a:xfrm>
                <a:off x="277" y="3226"/>
                <a:ext cx="91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 List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5164" name="Text Box 128"/>
            <p:cNvSpPr txBox="1">
              <a:spLocks noChangeArrowheads="1"/>
            </p:cNvSpPr>
            <p:nvPr/>
          </p:nvSpPr>
          <p:spPr bwMode="auto">
            <a:xfrm>
              <a:off x="101" y="3678"/>
              <a:ext cx="1709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2) ConnectionAcceptor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※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送信側</a:t>
              </a:r>
            </a:p>
          </p:txBody>
        </p:sp>
      </p:grpSp>
      <p:grpSp>
        <p:nvGrpSpPr>
          <p:cNvPr id="28" name="Group 129"/>
          <p:cNvGrpSpPr>
            <a:grpSpLocks/>
          </p:cNvGrpSpPr>
          <p:nvPr/>
        </p:nvGrpSpPr>
        <p:grpSpPr bwMode="auto">
          <a:xfrm>
            <a:off x="1420813" y="4933950"/>
            <a:ext cx="2905125" cy="925513"/>
            <a:chOff x="4055" y="736"/>
            <a:chExt cx="1830" cy="583"/>
          </a:xfrm>
        </p:grpSpPr>
        <p:cxnSp>
          <p:nvCxnSpPr>
            <p:cNvPr id="45160" name="AutoShape 130"/>
            <p:cNvCxnSpPr>
              <a:cxnSpLocks noChangeShapeType="1"/>
            </p:cNvCxnSpPr>
            <p:nvPr/>
          </p:nvCxnSpPr>
          <p:spPr bwMode="auto">
            <a:xfrm rot="5400000">
              <a:off x="5073" y="303"/>
              <a:ext cx="103" cy="1119"/>
            </a:xfrm>
            <a:prstGeom prst="bentConnector2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45161" name="Text Box 131"/>
            <p:cNvSpPr txBox="1">
              <a:spLocks noChangeArrowheads="1"/>
            </p:cNvSpPr>
            <p:nvPr/>
          </p:nvSpPr>
          <p:spPr bwMode="auto">
            <a:xfrm>
              <a:off x="4732" y="736"/>
              <a:ext cx="1153" cy="5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4)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接続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[dstAddr, dstPort]</a:t>
              </a:r>
            </a:p>
            <a:p>
              <a:pPr marL="457200" indent="-457200">
                <a:spcBef>
                  <a:spcPct val="50000"/>
                </a:spcBef>
              </a:pPr>
              <a:endParaRPr lang="ja-JP" altLang="en-US" sz="1600">
                <a:solidFill>
                  <a:srgbClr val="A5002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45162" name="AutoShape 132"/>
            <p:cNvCxnSpPr>
              <a:cxnSpLocks noChangeShapeType="1"/>
            </p:cNvCxnSpPr>
            <p:nvPr/>
          </p:nvCxnSpPr>
          <p:spPr bwMode="auto">
            <a:xfrm rot="10800000">
              <a:off x="4055" y="913"/>
              <a:ext cx="407" cy="1"/>
            </a:xfrm>
            <a:prstGeom prst="bentConnector3">
              <a:avLst>
                <a:gd name="adj1" fmla="val 50125"/>
              </a:avLst>
            </a:prstGeom>
            <a:noFill/>
            <a:ln w="25400" cap="rnd">
              <a:solidFill>
                <a:srgbClr val="A50021"/>
              </a:solidFill>
              <a:prstDash val="sysDot"/>
              <a:miter lim="800000"/>
              <a:headEnd/>
              <a:tailEnd type="arrow" w="sm" len="lg"/>
            </a:ln>
          </p:spPr>
        </p:cxnSp>
      </p:grpSp>
      <p:grpSp>
        <p:nvGrpSpPr>
          <p:cNvPr id="29" name="Group 133"/>
          <p:cNvGrpSpPr>
            <a:grpSpLocks/>
          </p:cNvGrpSpPr>
          <p:nvPr/>
        </p:nvGrpSpPr>
        <p:grpSpPr bwMode="auto">
          <a:xfrm>
            <a:off x="1296988" y="998538"/>
            <a:ext cx="6667500" cy="1649412"/>
            <a:chOff x="817" y="629"/>
            <a:chExt cx="4200" cy="1039"/>
          </a:xfrm>
        </p:grpSpPr>
        <p:grpSp>
          <p:nvGrpSpPr>
            <p:cNvPr id="45127" name="Group 134"/>
            <p:cNvGrpSpPr>
              <a:grpSpLocks/>
            </p:cNvGrpSpPr>
            <p:nvPr/>
          </p:nvGrpSpPr>
          <p:grpSpPr bwMode="auto">
            <a:xfrm>
              <a:off x="817" y="694"/>
              <a:ext cx="2006" cy="974"/>
              <a:chOff x="874" y="694"/>
              <a:chExt cx="2006" cy="974"/>
            </a:xfrm>
          </p:grpSpPr>
          <p:grpSp>
            <p:nvGrpSpPr>
              <p:cNvPr id="45129" name="Group 135"/>
              <p:cNvGrpSpPr>
                <a:grpSpLocks/>
              </p:cNvGrpSpPr>
              <p:nvPr/>
            </p:nvGrpSpPr>
            <p:grpSpPr bwMode="auto">
              <a:xfrm>
                <a:off x="874" y="694"/>
                <a:ext cx="1994" cy="974"/>
                <a:chOff x="862" y="694"/>
                <a:chExt cx="1994" cy="974"/>
              </a:xfrm>
            </p:grpSpPr>
            <p:grpSp>
              <p:nvGrpSpPr>
                <p:cNvPr id="45131" name="Group 136"/>
                <p:cNvGrpSpPr>
                  <a:grpSpLocks/>
                </p:cNvGrpSpPr>
                <p:nvPr/>
              </p:nvGrpSpPr>
              <p:grpSpPr bwMode="auto">
                <a:xfrm>
                  <a:off x="862" y="694"/>
                  <a:ext cx="1994" cy="964"/>
                  <a:chOff x="859" y="694"/>
                  <a:chExt cx="1994" cy="964"/>
                </a:xfrm>
              </p:grpSpPr>
              <p:cxnSp>
                <p:nvCxnSpPr>
                  <p:cNvPr id="45133" name="AutoShape 137"/>
                  <p:cNvCxnSpPr>
                    <a:cxnSpLocks noChangeShapeType="1"/>
                    <a:stCxn id="45225" idx="3"/>
                    <a:endCxn id="45153" idx="1"/>
                  </p:cNvCxnSpPr>
                  <p:nvPr/>
                </p:nvCxnSpPr>
                <p:spPr bwMode="auto">
                  <a:xfrm flipV="1">
                    <a:off x="859" y="1423"/>
                    <a:ext cx="263" cy="233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333333"/>
                    </a:solidFill>
                    <a:prstDash val="sysDot"/>
                    <a:round/>
                    <a:headEnd/>
                    <a:tailEnd type="arrow" w="sm" len="lg"/>
                  </a:ln>
                </p:spPr>
              </p:cxnSp>
              <p:sp>
                <p:nvSpPr>
                  <p:cNvPr id="470154" name="AutoShape 1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26" y="217"/>
                    <a:ext cx="349" cy="1304"/>
                  </a:xfrm>
                  <a:prstGeom prst="can">
                    <a:avLst>
                      <a:gd name="adj" fmla="val 20913"/>
                    </a:avLst>
                  </a:prstGeom>
                  <a:solidFill>
                    <a:srgbClr val="EAEAEA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vert="eaVert" wrap="none" anchor="ctr"/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en-US" altLang="ja-JP">
                        <a:latin typeface="Helvetica" charset="0"/>
                        <a:ea typeface="ＭＳ Ｐゴシック" pitchFamily="50" charset="-128"/>
                      </a:rPr>
                      <a:t>Packet Sender</a:t>
                    </a:r>
                  </a:p>
                </p:txBody>
              </p:sp>
              <p:sp>
                <p:nvSpPr>
                  <p:cNvPr id="470155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1597" y="1039"/>
                    <a:ext cx="1199" cy="6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5136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26" y="1285"/>
                    <a:ext cx="207" cy="251"/>
                    <a:chOff x="2540" y="1876"/>
                    <a:chExt cx="207" cy="251"/>
                  </a:xfrm>
                </p:grpSpPr>
                <p:sp>
                  <p:nvSpPr>
                    <p:cNvPr id="470157" name="AutoShap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0" y="1876"/>
                      <a:ext cx="207" cy="251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59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7" y="1933"/>
                      <a:ext cx="91" cy="13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endParaRPr lang="ja-JP" altLang="en-US"/>
                    </a:p>
                  </p:txBody>
                </p:sp>
              </p:grpSp>
              <p:grpSp>
                <p:nvGrpSpPr>
                  <p:cNvPr id="45137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122" y="1128"/>
                    <a:ext cx="994" cy="417"/>
                    <a:chOff x="513" y="3067"/>
                    <a:chExt cx="994" cy="417"/>
                  </a:xfrm>
                </p:grpSpPr>
                <p:sp>
                  <p:nvSpPr>
                    <p:cNvPr id="470160" name="AutoShap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3" y="3067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0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1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2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0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3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6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4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5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6" name="Rectangle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0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7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6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8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0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49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3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cxnSp>
                  <p:nvCxnSpPr>
                    <p:cNvPr id="45150" name="AutoShape 155"/>
                    <p:cNvCxnSpPr>
                      <a:cxnSpLocks noChangeShapeType="1"/>
                      <a:stCxn id="45148" idx="3"/>
                      <a:endCxn id="45149" idx="3"/>
                    </p:cNvCxnSpPr>
                    <p:nvPr/>
                  </p:nvCxnSpPr>
                  <p:spPr bwMode="auto">
                    <a:xfrm>
                      <a:off x="1504" y="3170"/>
                      <a:ext cx="3" cy="192"/>
                    </a:xfrm>
                    <a:prstGeom prst="curvedConnector3">
                      <a:avLst>
                        <a:gd name="adj1" fmla="val 49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5151" name="AutoShape 156"/>
                    <p:cNvCxnSpPr>
                      <a:cxnSpLocks noChangeShapeType="1"/>
                      <a:stCxn id="45143" idx="3"/>
                      <a:endCxn id="45148" idx="1"/>
                    </p:cNvCxnSpPr>
                    <p:nvPr/>
                  </p:nvCxnSpPr>
                  <p:spPr bwMode="auto">
                    <a:xfrm>
                      <a:off x="1210" y="3170"/>
                      <a:ext cx="20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5152" name="AutoShape 157"/>
                    <p:cNvCxnSpPr>
                      <a:cxnSpLocks noChangeShapeType="1"/>
                      <a:stCxn id="45147" idx="3"/>
                      <a:endCxn id="45149" idx="1"/>
                    </p:cNvCxnSpPr>
                    <p:nvPr/>
                  </p:nvCxnSpPr>
                  <p:spPr bwMode="auto">
                    <a:xfrm>
                      <a:off x="1210" y="3362"/>
                      <a:ext cx="20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45153" name="Rectangle 1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5154" name="Rectangle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cxnSp>
                  <p:nvCxnSpPr>
                    <p:cNvPr id="45155" name="AutoShape 160"/>
                    <p:cNvCxnSpPr>
                      <a:cxnSpLocks noChangeShapeType="1"/>
                      <a:stCxn id="45153" idx="1"/>
                      <a:endCxn id="45154" idx="1"/>
                    </p:cNvCxnSpPr>
                    <p:nvPr/>
                  </p:nvCxnSpPr>
                  <p:spPr bwMode="auto">
                    <a:xfrm rot="10800000" flipH="1">
                      <a:off x="513" y="3170"/>
                      <a:ext cx="1" cy="192"/>
                    </a:xfrm>
                    <a:prstGeom prst="curvedConnector3">
                      <a:avLst>
                        <a:gd name="adj1" fmla="val -14400005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5156" name="AutoShape 161"/>
                    <p:cNvCxnSpPr>
                      <a:cxnSpLocks noChangeShapeType="1"/>
                      <a:stCxn id="45154" idx="3"/>
                      <a:endCxn id="45140" idx="1"/>
                    </p:cNvCxnSpPr>
                    <p:nvPr/>
                  </p:nvCxnSpPr>
                  <p:spPr bwMode="auto">
                    <a:xfrm>
                      <a:off x="608" y="3170"/>
                      <a:ext cx="19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5157" name="AutoShape 162"/>
                    <p:cNvCxnSpPr>
                      <a:cxnSpLocks noChangeShapeType="1"/>
                      <a:stCxn id="45153" idx="3"/>
                      <a:endCxn id="45144" idx="1"/>
                    </p:cNvCxnSpPr>
                    <p:nvPr/>
                  </p:nvCxnSpPr>
                  <p:spPr bwMode="auto">
                    <a:xfrm>
                      <a:off x="607" y="3362"/>
                      <a:ext cx="19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cxnSp>
                <p:nvCxnSpPr>
                  <p:cNvPr id="45138" name="AutoShape 163"/>
                  <p:cNvCxnSpPr>
                    <a:cxnSpLocks noChangeShapeType="1"/>
                    <a:stCxn id="45149" idx="3"/>
                    <a:endCxn id="470157" idx="1"/>
                  </p:cNvCxnSpPr>
                  <p:nvPr/>
                </p:nvCxnSpPr>
                <p:spPr bwMode="auto">
                  <a:xfrm flipV="1">
                    <a:off x="2116" y="1411"/>
                    <a:ext cx="304" cy="12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333333"/>
                    </a:solidFill>
                    <a:prstDash val="sysDot"/>
                    <a:round/>
                    <a:headEnd/>
                    <a:tailEnd type="arrow" w="sm" len="lg"/>
                  </a:ln>
                </p:spPr>
              </p:cxnSp>
            </p:grpSp>
            <p:sp>
              <p:nvSpPr>
                <p:cNvPr id="45132" name="Rectangle 164"/>
                <p:cNvSpPr>
                  <a:spLocks noChangeArrowheads="1"/>
                </p:cNvSpPr>
                <p:nvPr/>
              </p:nvSpPr>
              <p:spPr bwMode="auto">
                <a:xfrm>
                  <a:off x="1920" y="1456"/>
                  <a:ext cx="62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ja-JP" sz="1600">
                      <a:solidFill>
                        <a:srgbClr val="000000"/>
                      </a:solidFill>
                      <a:ea typeface="HGP創英角ｺﾞｼｯｸUB" pitchFamily="50" charset="-128"/>
                    </a:rPr>
                    <a:t>Packet</a:t>
                  </a:r>
                  <a:endParaRPr lang="ja-JP" altLang="en-US" sz="1600">
                    <a:solidFill>
                      <a:srgbClr val="000000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5130" name="Rectangle 165"/>
              <p:cNvSpPr>
                <a:spLocks noChangeArrowheads="1"/>
              </p:cNvSpPr>
              <p:nvPr/>
            </p:nvSpPr>
            <p:spPr bwMode="auto">
              <a:xfrm>
                <a:off x="2310" y="1097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5128" name="Text Box 166"/>
            <p:cNvSpPr txBox="1">
              <a:spLocks noChangeArrowheads="1"/>
            </p:cNvSpPr>
            <p:nvPr/>
          </p:nvSpPr>
          <p:spPr bwMode="auto">
            <a:xfrm>
              <a:off x="3050" y="629"/>
              <a:ext cx="1967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6) PacketSender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</p:txBody>
        </p:sp>
      </p:grpSp>
      <p:grpSp>
        <p:nvGrpSpPr>
          <p:cNvPr id="47108" name="Group 167"/>
          <p:cNvGrpSpPr>
            <a:grpSpLocks/>
          </p:cNvGrpSpPr>
          <p:nvPr/>
        </p:nvGrpSpPr>
        <p:grpSpPr bwMode="auto">
          <a:xfrm>
            <a:off x="3762375" y="2482850"/>
            <a:ext cx="1981200" cy="1344613"/>
            <a:chOff x="2370" y="1564"/>
            <a:chExt cx="1248" cy="847"/>
          </a:xfrm>
        </p:grpSpPr>
        <p:sp>
          <p:nvSpPr>
            <p:cNvPr id="45125" name="AutoShape 168"/>
            <p:cNvSpPr>
              <a:spLocks noChangeArrowheads="1"/>
            </p:cNvSpPr>
            <p:nvPr/>
          </p:nvSpPr>
          <p:spPr bwMode="auto">
            <a:xfrm rot="5400000">
              <a:off x="2066" y="1868"/>
              <a:ext cx="847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6 w 21600"/>
                <a:gd name="T13" fmla="*/ 5850 h 21600"/>
                <a:gd name="T14" fmla="*/ 19713 w 21600"/>
                <a:gd name="T15" fmla="*/ 157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494" y="0"/>
                  </a:moveTo>
                  <a:lnTo>
                    <a:pt x="17494" y="5849"/>
                  </a:lnTo>
                  <a:lnTo>
                    <a:pt x="3375" y="5849"/>
                  </a:lnTo>
                  <a:lnTo>
                    <a:pt x="3375" y="15751"/>
                  </a:lnTo>
                  <a:lnTo>
                    <a:pt x="17494" y="15751"/>
                  </a:lnTo>
                  <a:lnTo>
                    <a:pt x="17494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849"/>
                  </a:moveTo>
                  <a:lnTo>
                    <a:pt x="1350" y="15751"/>
                  </a:lnTo>
                  <a:lnTo>
                    <a:pt x="2700" y="15751"/>
                  </a:lnTo>
                  <a:lnTo>
                    <a:pt x="2700" y="5849"/>
                  </a:lnTo>
                  <a:close/>
                </a:path>
                <a:path w="21600" h="21600">
                  <a:moveTo>
                    <a:pt x="0" y="5849"/>
                  </a:moveTo>
                  <a:lnTo>
                    <a:pt x="0" y="15751"/>
                  </a:lnTo>
                  <a:lnTo>
                    <a:pt x="675" y="15751"/>
                  </a:lnTo>
                  <a:lnTo>
                    <a:pt x="675" y="5849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126" name="Text Box 169"/>
            <p:cNvSpPr txBox="1">
              <a:spLocks noChangeArrowheads="1"/>
            </p:cNvSpPr>
            <p:nvPr/>
          </p:nvSpPr>
          <p:spPr bwMode="auto">
            <a:xfrm>
              <a:off x="2543" y="2160"/>
              <a:ext cx="1075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8)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ストリーム送信</a:t>
              </a:r>
            </a:p>
          </p:txBody>
        </p:sp>
      </p:grpSp>
      <p:grpSp>
        <p:nvGrpSpPr>
          <p:cNvPr id="47109" name="Group 170"/>
          <p:cNvGrpSpPr>
            <a:grpSpLocks/>
          </p:cNvGrpSpPr>
          <p:nvPr/>
        </p:nvGrpSpPr>
        <p:grpSpPr bwMode="auto">
          <a:xfrm>
            <a:off x="971550" y="2130425"/>
            <a:ext cx="3049588" cy="2527300"/>
            <a:chOff x="612" y="1342"/>
            <a:chExt cx="1921" cy="1592"/>
          </a:xfrm>
        </p:grpSpPr>
        <p:sp>
          <p:nvSpPr>
            <p:cNvPr id="45122" name="Text Box 171"/>
            <p:cNvSpPr txBox="1">
              <a:spLocks noChangeArrowheads="1"/>
            </p:cNvSpPr>
            <p:nvPr/>
          </p:nvSpPr>
          <p:spPr bwMode="auto">
            <a:xfrm>
              <a:off x="612" y="2657"/>
              <a:ext cx="1449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7)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接続済ソケットを取得</a:t>
              </a:r>
            </a:p>
          </p:txBody>
        </p:sp>
        <p:cxnSp>
          <p:nvCxnSpPr>
            <p:cNvPr id="45123" name="AutoShape 172"/>
            <p:cNvCxnSpPr>
              <a:cxnSpLocks noChangeShapeType="1"/>
              <a:stCxn id="45166" idx="3"/>
            </p:cNvCxnSpPr>
            <p:nvPr/>
          </p:nvCxnSpPr>
          <p:spPr bwMode="auto">
            <a:xfrm flipV="1">
              <a:off x="1508" y="1650"/>
              <a:ext cx="519" cy="1284"/>
            </a:xfrm>
            <a:prstGeom prst="bentConnector2">
              <a:avLst/>
            </a:prstGeom>
            <a:noFill/>
            <a:ln w="25400" cap="rnd">
              <a:solidFill>
                <a:srgbClr val="A50021"/>
              </a:solidFill>
              <a:prstDash val="sysDot"/>
              <a:miter lim="800000"/>
              <a:headEnd/>
              <a:tailEnd type="arrow" w="sm" len="lg"/>
            </a:ln>
          </p:spPr>
        </p:cxnSp>
        <p:sp>
          <p:nvSpPr>
            <p:cNvPr id="45124" name="Oval 173"/>
            <p:cNvSpPr>
              <a:spLocks noChangeArrowheads="1"/>
            </p:cNvSpPr>
            <p:nvPr/>
          </p:nvSpPr>
          <p:spPr bwMode="auto">
            <a:xfrm>
              <a:off x="2442" y="1342"/>
              <a:ext cx="91" cy="137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</p:grpSp>
      <p:sp>
        <p:nvSpPr>
          <p:cNvPr id="45071" name="Line 174"/>
          <p:cNvSpPr>
            <a:spLocks noChangeShapeType="1"/>
          </p:cNvSpPr>
          <p:nvPr/>
        </p:nvSpPr>
        <p:spPr bwMode="auto">
          <a:xfrm>
            <a:off x="153988" y="742950"/>
            <a:ext cx="0" cy="2686050"/>
          </a:xfrm>
          <a:prstGeom prst="line">
            <a:avLst/>
          </a:prstGeom>
          <a:noFill/>
          <a:ln w="6350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lIns="90000" tIns="0" anchor="ctr"/>
          <a:lstStyle/>
          <a:p>
            <a:endParaRPr lang="ja-JP" altLang="en-US"/>
          </a:p>
        </p:txBody>
      </p:sp>
      <p:grpSp>
        <p:nvGrpSpPr>
          <p:cNvPr id="47110" name="Group 175"/>
          <p:cNvGrpSpPr>
            <a:grpSpLocks/>
          </p:cNvGrpSpPr>
          <p:nvPr/>
        </p:nvGrpSpPr>
        <p:grpSpPr bwMode="auto">
          <a:xfrm>
            <a:off x="4189413" y="3417888"/>
            <a:ext cx="4627562" cy="2255837"/>
            <a:chOff x="2639" y="2153"/>
            <a:chExt cx="2915" cy="1421"/>
          </a:xfrm>
        </p:grpSpPr>
        <p:grpSp>
          <p:nvGrpSpPr>
            <p:cNvPr id="45073" name="Group 176"/>
            <p:cNvGrpSpPr>
              <a:grpSpLocks/>
            </p:cNvGrpSpPr>
            <p:nvPr/>
          </p:nvGrpSpPr>
          <p:grpSpPr bwMode="auto">
            <a:xfrm>
              <a:off x="2639" y="2153"/>
              <a:ext cx="2915" cy="1421"/>
              <a:chOff x="2639" y="2160"/>
              <a:chExt cx="2915" cy="1421"/>
            </a:xfrm>
          </p:grpSpPr>
          <p:sp>
            <p:nvSpPr>
              <p:cNvPr id="45075" name="Rectangle 177"/>
              <p:cNvSpPr>
                <a:spLocks noChangeArrowheads="1"/>
              </p:cNvSpPr>
              <p:nvPr/>
            </p:nvSpPr>
            <p:spPr bwMode="auto">
              <a:xfrm>
                <a:off x="4430" y="3067"/>
                <a:ext cx="117" cy="112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5076" name="AutoShape 178"/>
              <p:cNvSpPr>
                <a:spLocks noChangeArrowheads="1"/>
              </p:cNvSpPr>
              <p:nvPr/>
            </p:nvSpPr>
            <p:spPr bwMode="auto">
              <a:xfrm>
                <a:off x="3612" y="2160"/>
                <a:ext cx="1933" cy="1421"/>
              </a:xfrm>
              <a:prstGeom prst="roundRect">
                <a:avLst>
                  <a:gd name="adj" fmla="val 3801"/>
                </a:avLst>
              </a:prstGeom>
              <a:solidFill>
                <a:srgbClr val="F8F8F8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5077" name="AutoShape 179"/>
              <p:cNvSpPr>
                <a:spLocks noChangeArrowheads="1"/>
              </p:cNvSpPr>
              <p:nvPr/>
            </p:nvSpPr>
            <p:spPr bwMode="auto">
              <a:xfrm>
                <a:off x="4861" y="2160"/>
                <a:ext cx="693" cy="1421"/>
              </a:xfrm>
              <a:prstGeom prst="roundRect">
                <a:avLst>
                  <a:gd name="adj" fmla="val 0"/>
                </a:avLst>
              </a:prstGeom>
              <a:solidFill>
                <a:srgbClr val="F8F8F8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5078" name="Line 180"/>
              <p:cNvSpPr>
                <a:spLocks noChangeShapeType="1"/>
              </p:cNvSpPr>
              <p:nvPr/>
            </p:nvSpPr>
            <p:spPr bwMode="auto">
              <a:xfrm flipH="1">
                <a:off x="4127" y="3581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5079" name="Line 181"/>
              <p:cNvSpPr>
                <a:spLocks noChangeShapeType="1"/>
              </p:cNvSpPr>
              <p:nvPr/>
            </p:nvSpPr>
            <p:spPr bwMode="auto">
              <a:xfrm flipH="1">
                <a:off x="4132" y="2160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70198" name="AutoShape 182"/>
              <p:cNvSpPr>
                <a:spLocks noChangeArrowheads="1"/>
              </p:cNvSpPr>
              <p:nvPr/>
            </p:nvSpPr>
            <p:spPr bwMode="auto">
              <a:xfrm rot="5400000">
                <a:off x="4151" y="1913"/>
                <a:ext cx="349" cy="1304"/>
              </a:xfrm>
              <a:prstGeom prst="can">
                <a:avLst>
                  <a:gd name="adj" fmla="val 20913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Depacketizer</a:t>
                </a:r>
              </a:p>
            </p:txBody>
          </p:sp>
          <p:sp>
            <p:nvSpPr>
              <p:cNvPr id="470199" name="AutoShape 183"/>
              <p:cNvSpPr>
                <a:spLocks noChangeArrowheads="1"/>
              </p:cNvSpPr>
              <p:nvPr/>
            </p:nvSpPr>
            <p:spPr bwMode="auto">
              <a:xfrm>
                <a:off x="3722" y="2736"/>
                <a:ext cx="1199" cy="7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5082" name="Group 184"/>
              <p:cNvGrpSpPr>
                <a:grpSpLocks/>
              </p:cNvGrpSpPr>
              <p:nvPr/>
            </p:nvGrpSpPr>
            <p:grpSpPr bwMode="auto">
              <a:xfrm>
                <a:off x="3058" y="2825"/>
                <a:ext cx="994" cy="417"/>
                <a:chOff x="513" y="3067"/>
                <a:chExt cx="994" cy="417"/>
              </a:xfrm>
            </p:grpSpPr>
            <p:sp>
              <p:nvSpPr>
                <p:cNvPr id="470201" name="AutoShape 185"/>
                <p:cNvSpPr>
                  <a:spLocks noChangeArrowheads="1"/>
                </p:cNvSpPr>
                <p:nvPr/>
              </p:nvSpPr>
              <p:spPr bwMode="auto">
                <a:xfrm>
                  <a:off x="733" y="3067"/>
                  <a:ext cx="555" cy="41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4" name="Rectangle 186"/>
                <p:cNvSpPr>
                  <a:spLocks noChangeArrowheads="1"/>
                </p:cNvSpPr>
                <p:nvPr/>
              </p:nvSpPr>
              <p:spPr bwMode="auto">
                <a:xfrm>
                  <a:off x="798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5" name="Rectangle 187"/>
                <p:cNvSpPr>
                  <a:spLocks noChangeArrowheads="1"/>
                </p:cNvSpPr>
                <p:nvPr/>
              </p:nvSpPr>
              <p:spPr bwMode="auto">
                <a:xfrm>
                  <a:off x="90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6" name="Rectangle 188"/>
                <p:cNvSpPr>
                  <a:spLocks noChangeArrowheads="1"/>
                </p:cNvSpPr>
                <p:nvPr/>
              </p:nvSpPr>
              <p:spPr bwMode="auto">
                <a:xfrm>
                  <a:off x="10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7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8" name="Rectangle 190"/>
                <p:cNvSpPr>
                  <a:spLocks noChangeArrowheads="1"/>
                </p:cNvSpPr>
                <p:nvPr/>
              </p:nvSpPr>
              <p:spPr bwMode="auto">
                <a:xfrm>
                  <a:off x="798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9" name="Rectangle 191"/>
                <p:cNvSpPr>
                  <a:spLocks noChangeArrowheads="1"/>
                </p:cNvSpPr>
                <p:nvPr/>
              </p:nvSpPr>
              <p:spPr bwMode="auto">
                <a:xfrm>
                  <a:off x="904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10" name="Rectangle 192"/>
                <p:cNvSpPr>
                  <a:spLocks noChangeArrowheads="1"/>
                </p:cNvSpPr>
                <p:nvPr/>
              </p:nvSpPr>
              <p:spPr bwMode="auto">
                <a:xfrm>
                  <a:off x="1010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11" name="Rectangle 193"/>
                <p:cNvSpPr>
                  <a:spLocks noChangeArrowheads="1"/>
                </p:cNvSpPr>
                <p:nvPr/>
              </p:nvSpPr>
              <p:spPr bwMode="auto">
                <a:xfrm>
                  <a:off x="1116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12" name="Rectangle 194"/>
                <p:cNvSpPr>
                  <a:spLocks noChangeArrowheads="1"/>
                </p:cNvSpPr>
                <p:nvPr/>
              </p:nvSpPr>
              <p:spPr bwMode="auto">
                <a:xfrm>
                  <a:off x="14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13" name="Rectangle 195"/>
                <p:cNvSpPr>
                  <a:spLocks noChangeArrowheads="1"/>
                </p:cNvSpPr>
                <p:nvPr/>
              </p:nvSpPr>
              <p:spPr bwMode="auto">
                <a:xfrm>
                  <a:off x="14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5114" name="AutoShape 196"/>
                <p:cNvCxnSpPr>
                  <a:cxnSpLocks noChangeShapeType="1"/>
                  <a:stCxn id="45112" idx="3"/>
                  <a:endCxn id="45113" idx="3"/>
                </p:cNvCxnSpPr>
                <p:nvPr/>
              </p:nvCxnSpPr>
              <p:spPr bwMode="auto">
                <a:xfrm>
                  <a:off x="1504" y="3170"/>
                  <a:ext cx="3" cy="192"/>
                </a:xfrm>
                <a:prstGeom prst="curvedConnector3">
                  <a:avLst>
                    <a:gd name="adj1" fmla="val 49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5115" name="AutoShape 197"/>
                <p:cNvCxnSpPr>
                  <a:cxnSpLocks noChangeShapeType="1"/>
                  <a:stCxn id="45107" idx="3"/>
                  <a:endCxn id="45112" idx="1"/>
                </p:cNvCxnSpPr>
                <p:nvPr/>
              </p:nvCxnSpPr>
              <p:spPr bwMode="auto">
                <a:xfrm>
                  <a:off x="1210" y="3170"/>
                  <a:ext cx="20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5116" name="AutoShape 198"/>
                <p:cNvCxnSpPr>
                  <a:cxnSpLocks noChangeShapeType="1"/>
                  <a:stCxn id="45111" idx="3"/>
                  <a:endCxn id="45113" idx="1"/>
                </p:cNvCxnSpPr>
                <p:nvPr/>
              </p:nvCxnSpPr>
              <p:spPr bwMode="auto">
                <a:xfrm>
                  <a:off x="1210" y="3362"/>
                  <a:ext cx="20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5117" name="Rectangle 199"/>
                <p:cNvSpPr>
                  <a:spLocks noChangeArrowheads="1"/>
                </p:cNvSpPr>
                <p:nvPr/>
              </p:nvSpPr>
              <p:spPr bwMode="auto">
                <a:xfrm>
                  <a:off x="5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18" name="Rectangle 200"/>
                <p:cNvSpPr>
                  <a:spLocks noChangeArrowheads="1"/>
                </p:cNvSpPr>
                <p:nvPr/>
              </p:nvSpPr>
              <p:spPr bwMode="auto">
                <a:xfrm>
                  <a:off x="51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5119" name="AutoShape 201"/>
                <p:cNvCxnSpPr>
                  <a:cxnSpLocks noChangeShapeType="1"/>
                  <a:stCxn id="45117" idx="1"/>
                  <a:endCxn id="45118" idx="1"/>
                </p:cNvCxnSpPr>
                <p:nvPr/>
              </p:nvCxnSpPr>
              <p:spPr bwMode="auto">
                <a:xfrm rot="10800000" flipH="1">
                  <a:off x="513" y="3170"/>
                  <a:ext cx="1" cy="192"/>
                </a:xfrm>
                <a:prstGeom prst="curvedConnector3">
                  <a:avLst>
                    <a:gd name="adj1" fmla="val -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5120" name="AutoShape 202"/>
                <p:cNvCxnSpPr>
                  <a:cxnSpLocks noChangeShapeType="1"/>
                  <a:stCxn id="45118" idx="3"/>
                  <a:endCxn id="45104" idx="1"/>
                </p:cNvCxnSpPr>
                <p:nvPr/>
              </p:nvCxnSpPr>
              <p:spPr bwMode="auto">
                <a:xfrm>
                  <a:off x="608" y="3170"/>
                  <a:ext cx="19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5121" name="AutoShape 203"/>
                <p:cNvCxnSpPr>
                  <a:cxnSpLocks noChangeShapeType="1"/>
                  <a:stCxn id="45117" idx="3"/>
                  <a:endCxn id="45108" idx="1"/>
                </p:cNvCxnSpPr>
                <p:nvPr/>
              </p:nvCxnSpPr>
              <p:spPr bwMode="auto">
                <a:xfrm>
                  <a:off x="607" y="3362"/>
                  <a:ext cx="191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5083" name="Group 204"/>
              <p:cNvGrpSpPr>
                <a:grpSpLocks/>
              </p:cNvGrpSpPr>
              <p:nvPr/>
            </p:nvGrpSpPr>
            <p:grpSpPr bwMode="auto">
              <a:xfrm>
                <a:off x="4430" y="2784"/>
                <a:ext cx="431" cy="463"/>
                <a:chOff x="1133" y="3038"/>
                <a:chExt cx="431" cy="463"/>
              </a:xfrm>
            </p:grpSpPr>
            <p:sp>
              <p:nvSpPr>
                <p:cNvPr id="45090" name="Rectangle 205"/>
                <p:cNvSpPr>
                  <a:spLocks noChangeArrowheads="1"/>
                </p:cNvSpPr>
                <p:nvPr/>
              </p:nvSpPr>
              <p:spPr bwMode="auto">
                <a:xfrm>
                  <a:off x="1133" y="3038"/>
                  <a:ext cx="431" cy="46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1" name="Rectangle 206"/>
                <p:cNvSpPr>
                  <a:spLocks noChangeArrowheads="1"/>
                </p:cNvSpPr>
                <p:nvPr/>
              </p:nvSpPr>
              <p:spPr bwMode="auto">
                <a:xfrm>
                  <a:off x="1146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2" name="Rectangle 207"/>
                <p:cNvSpPr>
                  <a:spLocks noChangeArrowheads="1"/>
                </p:cNvSpPr>
                <p:nvPr/>
              </p:nvSpPr>
              <p:spPr bwMode="auto">
                <a:xfrm>
                  <a:off x="1250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3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53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4" name="Rectangle 209"/>
                <p:cNvSpPr>
                  <a:spLocks noChangeArrowheads="1"/>
                </p:cNvSpPr>
                <p:nvPr/>
              </p:nvSpPr>
              <p:spPr bwMode="auto">
                <a:xfrm>
                  <a:off x="1458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5" name="Rectangle 210"/>
                <p:cNvSpPr>
                  <a:spLocks noChangeArrowheads="1"/>
                </p:cNvSpPr>
                <p:nvPr/>
              </p:nvSpPr>
              <p:spPr bwMode="auto">
                <a:xfrm>
                  <a:off x="1146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6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45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7" name="Rectangle 212"/>
                <p:cNvSpPr>
                  <a:spLocks noChangeArrowheads="1"/>
                </p:cNvSpPr>
                <p:nvPr/>
              </p:nvSpPr>
              <p:spPr bwMode="auto">
                <a:xfrm>
                  <a:off x="1248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8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52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099" name="Rectangle 214"/>
                <p:cNvSpPr>
                  <a:spLocks noChangeArrowheads="1"/>
                </p:cNvSpPr>
                <p:nvPr/>
              </p:nvSpPr>
              <p:spPr bwMode="auto">
                <a:xfrm>
                  <a:off x="1457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0" name="Rectangle 215"/>
                <p:cNvSpPr>
                  <a:spLocks noChangeArrowheads="1"/>
                </p:cNvSpPr>
                <p:nvPr/>
              </p:nvSpPr>
              <p:spPr bwMode="auto">
                <a:xfrm>
                  <a:off x="1250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1" name="Rectangle 216"/>
                <p:cNvSpPr>
                  <a:spLocks noChangeArrowheads="1"/>
                </p:cNvSpPr>
                <p:nvPr/>
              </p:nvSpPr>
              <p:spPr bwMode="auto">
                <a:xfrm>
                  <a:off x="1353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5102" name="Rectangle 217"/>
                <p:cNvSpPr>
                  <a:spLocks noChangeArrowheads="1"/>
                </p:cNvSpPr>
                <p:nvPr/>
              </p:nvSpPr>
              <p:spPr bwMode="auto">
                <a:xfrm>
                  <a:off x="1458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5084" name="Rectangle 218"/>
              <p:cNvSpPr>
                <a:spLocks noChangeArrowheads="1"/>
              </p:cNvSpPr>
              <p:nvPr/>
            </p:nvSpPr>
            <p:spPr bwMode="auto">
              <a:xfrm>
                <a:off x="3617" y="2160"/>
                <a:ext cx="19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ja-JP">
                    <a:solidFill>
                      <a:srgbClr val="000000"/>
                    </a:solidFill>
                    <a:ea typeface="HGP創英角ｺﾞｼｯｸUB" pitchFamily="50" charset="-128"/>
                  </a:rPr>
                  <a:t>MediaProcessor (Receiver)</a:t>
                </a:r>
                <a:endParaRPr kumimoji="0" lang="ja-JP" altLang="en-US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cxnSp>
            <p:nvCxnSpPr>
              <p:cNvPr id="45085" name="AutoShape 219"/>
              <p:cNvCxnSpPr>
                <a:cxnSpLocks noChangeShapeType="1"/>
                <a:stCxn id="45113" idx="3"/>
                <a:endCxn id="45075" idx="1"/>
              </p:cNvCxnSpPr>
              <p:nvPr/>
            </p:nvCxnSpPr>
            <p:spPr bwMode="auto">
              <a:xfrm>
                <a:off x="4052" y="3120"/>
                <a:ext cx="378" cy="3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cxnSp>
            <p:nvCxnSpPr>
              <p:cNvPr id="45086" name="AutoShape 220"/>
              <p:cNvCxnSpPr>
                <a:cxnSpLocks noChangeShapeType="1"/>
                <a:stCxn id="470023" idx="3"/>
                <a:endCxn id="45117" idx="1"/>
              </p:cNvCxnSpPr>
              <p:nvPr/>
            </p:nvCxnSpPr>
            <p:spPr bwMode="auto">
              <a:xfrm>
                <a:off x="2639" y="3116"/>
                <a:ext cx="419" cy="4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sp>
            <p:nvSpPr>
              <p:cNvPr id="45087" name="AutoShape 221"/>
              <p:cNvSpPr>
                <a:spLocks noChangeArrowheads="1"/>
              </p:cNvSpPr>
              <p:nvPr/>
            </p:nvSpPr>
            <p:spPr bwMode="auto">
              <a:xfrm>
                <a:off x="4870" y="2897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5088" name="Rectangle 222"/>
              <p:cNvSpPr>
                <a:spLocks noChangeArrowheads="1"/>
              </p:cNvSpPr>
              <p:nvPr/>
            </p:nvSpPr>
            <p:spPr bwMode="auto">
              <a:xfrm>
                <a:off x="4093" y="3237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5089" name="Rectangle 223"/>
              <p:cNvSpPr>
                <a:spLocks noChangeArrowheads="1"/>
              </p:cNvSpPr>
              <p:nvPr/>
            </p:nvSpPr>
            <p:spPr bwMode="auto">
              <a:xfrm>
                <a:off x="2770" y="3181"/>
                <a:ext cx="6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Packet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5074" name="Line 224"/>
            <p:cNvSpPr>
              <a:spLocks noChangeShapeType="1"/>
            </p:cNvSpPr>
            <p:nvPr/>
          </p:nvSpPr>
          <p:spPr bwMode="auto">
            <a:xfrm>
              <a:off x="5540" y="2153"/>
              <a:ext cx="5" cy="1421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sp>
        <p:nvSpPr>
          <p:cNvPr id="226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166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通信モジュール ：</a:t>
            </a:r>
            <a:r>
              <a:rPr lang="ja-JP" altLang="en-US" sz="2400">
                <a:solidFill>
                  <a:srgbClr val="68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接続フロー （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TCP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送信側接続）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00425" y="3783013"/>
            <a:ext cx="2432050" cy="2616200"/>
            <a:chOff x="2142" y="2383"/>
            <a:chExt cx="1532" cy="1648"/>
          </a:xfrm>
        </p:grpSpPr>
        <p:grpSp>
          <p:nvGrpSpPr>
            <p:cNvPr id="46301" name="Group 3"/>
            <p:cNvGrpSpPr>
              <a:grpSpLocks/>
            </p:cNvGrpSpPr>
            <p:nvPr/>
          </p:nvGrpSpPr>
          <p:grpSpPr bwMode="auto">
            <a:xfrm>
              <a:off x="2143" y="2383"/>
              <a:ext cx="1304" cy="1417"/>
              <a:chOff x="2143" y="2383"/>
              <a:chExt cx="1304" cy="1417"/>
            </a:xfrm>
          </p:grpSpPr>
          <p:sp>
            <p:nvSpPr>
              <p:cNvPr id="472068" name="AutoShape 4"/>
              <p:cNvSpPr>
                <a:spLocks noChangeArrowheads="1"/>
              </p:cNvSpPr>
              <p:nvPr/>
            </p:nvSpPr>
            <p:spPr bwMode="auto">
              <a:xfrm rot="5400000">
                <a:off x="2620" y="1906"/>
                <a:ext cx="349" cy="1304"/>
              </a:xfrm>
              <a:prstGeom prst="can">
                <a:avLst>
                  <a:gd name="adj" fmla="val 18613"/>
                </a:avLst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Packet Receiver</a:t>
                </a:r>
              </a:p>
            </p:txBody>
          </p:sp>
          <p:sp>
            <p:nvSpPr>
              <p:cNvPr id="472069" name="AutoShape 5"/>
              <p:cNvSpPr>
                <a:spLocks noChangeArrowheads="1"/>
              </p:cNvSpPr>
              <p:nvPr/>
            </p:nvSpPr>
            <p:spPr bwMode="auto">
              <a:xfrm>
                <a:off x="2176" y="2736"/>
                <a:ext cx="1237" cy="10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6305" name="Group 6"/>
              <p:cNvGrpSpPr>
                <a:grpSpLocks/>
              </p:cNvGrpSpPr>
              <p:nvPr/>
            </p:nvGrpSpPr>
            <p:grpSpPr bwMode="auto">
              <a:xfrm>
                <a:off x="2426" y="2986"/>
                <a:ext cx="207" cy="251"/>
                <a:chOff x="2540" y="1876"/>
                <a:chExt cx="207" cy="251"/>
              </a:xfrm>
            </p:grpSpPr>
            <p:sp>
              <p:nvSpPr>
                <p:cNvPr id="472071" name="AutoShape 7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309" name="Oval 8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sp>
            <p:nvSpPr>
              <p:cNvPr id="46306" name="Text Box 9"/>
              <p:cNvSpPr txBox="1">
                <a:spLocks noChangeArrowheads="1"/>
              </p:cNvSpPr>
              <p:nvPr/>
            </p:nvSpPr>
            <p:spPr bwMode="auto">
              <a:xfrm>
                <a:off x="2143" y="3598"/>
                <a:ext cx="740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ja-JP">
                    <a:solidFill>
                      <a:srgbClr val="A50021"/>
                    </a:solidFill>
                  </a:rPr>
                  <a:t>[IOName]</a:t>
                </a:r>
              </a:p>
            </p:txBody>
          </p:sp>
          <p:sp>
            <p:nvSpPr>
              <p:cNvPr id="46307" name="Rectangle 10"/>
              <p:cNvSpPr>
                <a:spLocks noChangeArrowheads="1"/>
              </p:cNvSpPr>
              <p:nvPr/>
            </p:nvSpPr>
            <p:spPr bwMode="auto">
              <a:xfrm>
                <a:off x="2310" y="2795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6302" name="Text Box 11"/>
            <p:cNvSpPr txBox="1">
              <a:spLocks noChangeArrowheads="1"/>
            </p:cNvSpPr>
            <p:nvPr/>
          </p:nvSpPr>
          <p:spPr bwMode="auto">
            <a:xfrm>
              <a:off x="2142" y="3848"/>
              <a:ext cx="1532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2) PacketReceiver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5292725" y="3783013"/>
            <a:ext cx="3705225" cy="2616200"/>
            <a:chOff x="3334" y="2383"/>
            <a:chExt cx="2334" cy="1648"/>
          </a:xfrm>
        </p:grpSpPr>
        <p:grpSp>
          <p:nvGrpSpPr>
            <p:cNvPr id="46264" name="Group 13"/>
            <p:cNvGrpSpPr>
              <a:grpSpLocks/>
            </p:cNvGrpSpPr>
            <p:nvPr/>
          </p:nvGrpSpPr>
          <p:grpSpPr bwMode="auto">
            <a:xfrm>
              <a:off x="3334" y="2383"/>
              <a:ext cx="2334" cy="1648"/>
              <a:chOff x="3324" y="2383"/>
              <a:chExt cx="2334" cy="1648"/>
            </a:xfrm>
          </p:grpSpPr>
          <p:grpSp>
            <p:nvGrpSpPr>
              <p:cNvPr id="46267" name="Group 14"/>
              <p:cNvGrpSpPr>
                <a:grpSpLocks/>
              </p:cNvGrpSpPr>
              <p:nvPr/>
            </p:nvGrpSpPr>
            <p:grpSpPr bwMode="auto">
              <a:xfrm>
                <a:off x="3380" y="2610"/>
                <a:ext cx="2278" cy="1421"/>
                <a:chOff x="3161" y="2435"/>
                <a:chExt cx="2278" cy="1421"/>
              </a:xfrm>
            </p:grpSpPr>
            <p:sp>
              <p:nvSpPr>
                <p:cNvPr id="46285" name="AutoShape 15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6286" name="AutoShape 16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6287" name="Group 17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72082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629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72084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7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8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9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300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6288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628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6268" name="Group 31"/>
              <p:cNvGrpSpPr>
                <a:grpSpLocks/>
              </p:cNvGrpSpPr>
              <p:nvPr/>
            </p:nvGrpSpPr>
            <p:grpSpPr bwMode="auto">
              <a:xfrm>
                <a:off x="3324" y="2383"/>
                <a:ext cx="2278" cy="1421"/>
                <a:chOff x="3161" y="2435"/>
                <a:chExt cx="2278" cy="1421"/>
              </a:xfrm>
            </p:grpSpPr>
            <p:sp>
              <p:nvSpPr>
                <p:cNvPr id="46269" name="AutoShape 32"/>
                <p:cNvSpPr>
                  <a:spLocks noChangeArrowheads="1"/>
                </p:cNvSpPr>
                <p:nvPr/>
              </p:nvSpPr>
              <p:spPr bwMode="auto">
                <a:xfrm>
                  <a:off x="3495" y="2435"/>
                  <a:ext cx="1933" cy="1421"/>
                </a:xfrm>
                <a:prstGeom prst="roundRect">
                  <a:avLst>
                    <a:gd name="adj" fmla="val 3801"/>
                  </a:avLst>
                </a:prstGeom>
                <a:solidFill>
                  <a:srgbClr val="F8F8F8"/>
                </a:solidFill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sp>
              <p:nvSpPr>
                <p:cNvPr id="46270" name="AutoShape 33"/>
                <p:cNvSpPr>
                  <a:spLocks noChangeArrowheads="1"/>
                </p:cNvSpPr>
                <p:nvPr/>
              </p:nvSpPr>
              <p:spPr bwMode="auto">
                <a:xfrm>
                  <a:off x="4746" y="2435"/>
                  <a:ext cx="693" cy="142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8F8F8"/>
                </a:soli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  <p:grpSp>
              <p:nvGrpSpPr>
                <p:cNvPr id="46271" name="Group 34"/>
                <p:cNvGrpSpPr>
                  <a:grpSpLocks/>
                </p:cNvGrpSpPr>
                <p:nvPr/>
              </p:nvGrpSpPr>
              <p:grpSpPr bwMode="auto">
                <a:xfrm>
                  <a:off x="3161" y="3011"/>
                  <a:ext cx="1643" cy="732"/>
                  <a:chOff x="3219" y="1015"/>
                  <a:chExt cx="1643" cy="732"/>
                </a:xfrm>
              </p:grpSpPr>
              <p:sp>
                <p:nvSpPr>
                  <p:cNvPr id="472099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1015"/>
                    <a:ext cx="1199" cy="73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DDDDDD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6275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219" y="1104"/>
                    <a:ext cx="555" cy="417"/>
                    <a:chOff x="3219" y="1104"/>
                    <a:chExt cx="555" cy="417"/>
                  </a:xfrm>
                </p:grpSpPr>
                <p:sp>
                  <p:nvSpPr>
                    <p:cNvPr id="472101" name="AutoShap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9" y="1104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DDDDDD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77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78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79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80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139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81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4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82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0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83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6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284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2" y="1331"/>
                      <a:ext cx="94" cy="135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</p:grpSp>
            </p:grpSp>
            <p:sp>
              <p:nvSpPr>
                <p:cNvPr id="4627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017" y="3856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  <p:sp>
              <p:nvSpPr>
                <p:cNvPr id="4627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017" y="2435"/>
                  <a:ext cx="1413" cy="0"/>
                </a:xfrm>
                <a:prstGeom prst="line">
                  <a:avLst/>
                </a:prstGeom>
                <a:noFill/>
                <a:ln w="19050">
                  <a:solidFill>
                    <a:srgbClr val="DDDDDD"/>
                  </a:solidFill>
                  <a:round/>
                  <a:headEnd/>
                  <a:tailEnd/>
                </a:ln>
              </p:spPr>
              <p:txBody>
                <a:bodyPr wrap="none" lIns="90000" tIns="0" anchor="ctr"/>
                <a:lstStyle/>
                <a:p>
                  <a:endParaRPr lang="ja-JP" altLang="en-US"/>
                </a:p>
              </p:txBody>
            </p:sp>
          </p:grpSp>
        </p:grpSp>
        <p:sp>
          <p:nvSpPr>
            <p:cNvPr id="46265" name="Line 48"/>
            <p:cNvSpPr>
              <a:spLocks noChangeShapeType="1"/>
            </p:cNvSpPr>
            <p:nvPr/>
          </p:nvSpPr>
          <p:spPr bwMode="auto">
            <a:xfrm>
              <a:off x="5601" y="2384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6266" name="Line 49"/>
            <p:cNvSpPr>
              <a:spLocks noChangeShapeType="1"/>
            </p:cNvSpPr>
            <p:nvPr/>
          </p:nvSpPr>
          <p:spPr bwMode="auto">
            <a:xfrm>
              <a:off x="5658" y="2610"/>
              <a:ext cx="2" cy="1421"/>
            </a:xfrm>
            <a:prstGeom prst="line">
              <a:avLst/>
            </a:prstGeom>
            <a:noFill/>
            <a:ln w="6350">
              <a:solidFill>
                <a:srgbClr val="DDDDDD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46085" name="Group 50"/>
          <p:cNvGrpSpPr>
            <a:grpSpLocks/>
          </p:cNvGrpSpPr>
          <p:nvPr/>
        </p:nvGrpSpPr>
        <p:grpSpPr bwMode="auto">
          <a:xfrm>
            <a:off x="160338" y="742950"/>
            <a:ext cx="4591050" cy="2686050"/>
            <a:chOff x="101" y="468"/>
            <a:chExt cx="2892" cy="1692"/>
          </a:xfrm>
        </p:grpSpPr>
        <p:sp>
          <p:nvSpPr>
            <p:cNvPr id="46259" name="AutoShape 51"/>
            <p:cNvSpPr>
              <a:spLocks noChangeArrowheads="1"/>
            </p:cNvSpPr>
            <p:nvPr/>
          </p:nvSpPr>
          <p:spPr bwMode="auto">
            <a:xfrm>
              <a:off x="158" y="468"/>
              <a:ext cx="2835" cy="1692"/>
            </a:xfrm>
            <a:prstGeom prst="roundRect">
              <a:avLst>
                <a:gd name="adj" fmla="val 2542"/>
              </a:avLst>
            </a:prstGeom>
            <a:solidFill>
              <a:srgbClr val="F8F8F8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6260" name="AutoShape 52"/>
            <p:cNvSpPr>
              <a:spLocks noChangeArrowheads="1"/>
            </p:cNvSpPr>
            <p:nvPr/>
          </p:nvSpPr>
          <p:spPr bwMode="auto">
            <a:xfrm>
              <a:off x="102" y="468"/>
              <a:ext cx="693" cy="1692"/>
            </a:xfrm>
            <a:prstGeom prst="roundRect">
              <a:avLst>
                <a:gd name="adj" fmla="val 0"/>
              </a:avLst>
            </a:prstGeom>
            <a:solidFill>
              <a:srgbClr val="F8F8F8"/>
            </a:solidFill>
            <a:ln w="254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sp>
          <p:nvSpPr>
            <p:cNvPr id="46261" name="Rectangle 53"/>
            <p:cNvSpPr>
              <a:spLocks noChangeArrowheads="1"/>
            </p:cNvSpPr>
            <p:nvPr/>
          </p:nvSpPr>
          <p:spPr bwMode="auto">
            <a:xfrm>
              <a:off x="101" y="468"/>
              <a:ext cx="1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ja-JP">
                  <a:solidFill>
                    <a:srgbClr val="000000"/>
                  </a:solidFill>
                  <a:ea typeface="HGP創英角ｺﾞｼｯｸUB" pitchFamily="50" charset="-128"/>
                </a:rPr>
                <a:t>MediaProcessor (Sender)</a:t>
              </a:r>
              <a:endParaRPr kumimoji="0" lang="ja-JP" altLang="en-US">
                <a:solidFill>
                  <a:srgbClr val="000000"/>
                </a:solidFill>
                <a:ea typeface="HGP創英角ｺﾞｼｯｸUB" pitchFamily="50" charset="-128"/>
              </a:endParaRPr>
            </a:p>
          </p:txBody>
        </p:sp>
        <p:sp>
          <p:nvSpPr>
            <p:cNvPr id="46262" name="Line 54"/>
            <p:cNvSpPr>
              <a:spLocks noChangeShapeType="1"/>
            </p:cNvSpPr>
            <p:nvPr/>
          </p:nvSpPr>
          <p:spPr bwMode="auto">
            <a:xfrm flipH="1">
              <a:off x="106" y="2160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  <p:sp>
          <p:nvSpPr>
            <p:cNvPr id="46263" name="Line 55"/>
            <p:cNvSpPr>
              <a:spLocks noChangeShapeType="1"/>
            </p:cNvSpPr>
            <p:nvPr/>
          </p:nvSpPr>
          <p:spPr bwMode="auto">
            <a:xfrm flipH="1">
              <a:off x="102" y="468"/>
              <a:ext cx="1413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150813" y="1089025"/>
            <a:ext cx="2711450" cy="3238500"/>
            <a:chOff x="95" y="686"/>
            <a:chExt cx="1708" cy="2040"/>
          </a:xfrm>
        </p:grpSpPr>
        <p:grpSp>
          <p:nvGrpSpPr>
            <p:cNvPr id="46239" name="Group 57"/>
            <p:cNvGrpSpPr>
              <a:grpSpLocks/>
            </p:cNvGrpSpPr>
            <p:nvPr/>
          </p:nvGrpSpPr>
          <p:grpSpPr bwMode="auto">
            <a:xfrm>
              <a:off x="98" y="686"/>
              <a:ext cx="1354" cy="1372"/>
              <a:chOff x="155" y="638"/>
              <a:chExt cx="1354" cy="1372"/>
            </a:xfrm>
          </p:grpSpPr>
          <p:sp>
            <p:nvSpPr>
              <p:cNvPr id="472122" name="AutoShape 58"/>
              <p:cNvSpPr>
                <a:spLocks noChangeArrowheads="1"/>
              </p:cNvSpPr>
              <p:nvPr/>
            </p:nvSpPr>
            <p:spPr bwMode="auto">
              <a:xfrm rot="5400000">
                <a:off x="744" y="222"/>
                <a:ext cx="349" cy="1181"/>
              </a:xfrm>
              <a:prstGeom prst="can">
                <a:avLst>
                  <a:gd name="adj" fmla="val 23484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Packetizer</a:t>
                </a:r>
              </a:p>
            </p:txBody>
          </p:sp>
          <p:sp>
            <p:nvSpPr>
              <p:cNvPr id="472123" name="AutoShape 59"/>
              <p:cNvSpPr>
                <a:spLocks noChangeArrowheads="1"/>
              </p:cNvSpPr>
              <p:nvPr/>
            </p:nvSpPr>
            <p:spPr bwMode="auto">
              <a:xfrm>
                <a:off x="366" y="986"/>
                <a:ext cx="1086" cy="102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243" name="AutoShape 60"/>
              <p:cNvSpPr>
                <a:spLocks noChangeArrowheads="1"/>
              </p:cNvSpPr>
              <p:nvPr/>
            </p:nvSpPr>
            <p:spPr bwMode="auto">
              <a:xfrm>
                <a:off x="155" y="1472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6244" name="Rectangle 61"/>
              <p:cNvSpPr>
                <a:spLocks noChangeArrowheads="1"/>
              </p:cNvSpPr>
              <p:nvPr/>
            </p:nvSpPr>
            <p:spPr bwMode="auto">
              <a:xfrm>
                <a:off x="441" y="1365"/>
                <a:ext cx="431" cy="4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45" name="Rectangle 62"/>
              <p:cNvSpPr>
                <a:spLocks noChangeArrowheads="1"/>
              </p:cNvSpPr>
              <p:nvPr/>
            </p:nvSpPr>
            <p:spPr bwMode="auto">
              <a:xfrm>
                <a:off x="454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46" name="Rectangle 63"/>
              <p:cNvSpPr>
                <a:spLocks noChangeArrowheads="1"/>
              </p:cNvSpPr>
              <p:nvPr/>
            </p:nvSpPr>
            <p:spPr bwMode="auto">
              <a:xfrm>
                <a:off x="558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47" name="Rectangle 64"/>
              <p:cNvSpPr>
                <a:spLocks noChangeArrowheads="1"/>
              </p:cNvSpPr>
              <p:nvPr/>
            </p:nvSpPr>
            <p:spPr bwMode="auto">
              <a:xfrm>
                <a:off x="661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48" name="Rectangle 65"/>
              <p:cNvSpPr>
                <a:spLocks noChangeArrowheads="1"/>
              </p:cNvSpPr>
              <p:nvPr/>
            </p:nvSpPr>
            <p:spPr bwMode="auto">
              <a:xfrm>
                <a:off x="766" y="1385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49" name="Rectangle 66"/>
              <p:cNvSpPr>
                <a:spLocks noChangeArrowheads="1"/>
              </p:cNvSpPr>
              <p:nvPr/>
            </p:nvSpPr>
            <p:spPr bwMode="auto">
              <a:xfrm>
                <a:off x="454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0" name="Rectangle 67"/>
              <p:cNvSpPr>
                <a:spLocks noChangeArrowheads="1"/>
              </p:cNvSpPr>
              <p:nvPr/>
            </p:nvSpPr>
            <p:spPr bwMode="auto">
              <a:xfrm>
                <a:off x="453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1" name="Rectangle 68"/>
              <p:cNvSpPr>
                <a:spLocks noChangeArrowheads="1"/>
              </p:cNvSpPr>
              <p:nvPr/>
            </p:nvSpPr>
            <p:spPr bwMode="auto">
              <a:xfrm>
                <a:off x="556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2" name="Rectangle 69"/>
              <p:cNvSpPr>
                <a:spLocks noChangeArrowheads="1"/>
              </p:cNvSpPr>
              <p:nvPr/>
            </p:nvSpPr>
            <p:spPr bwMode="auto">
              <a:xfrm>
                <a:off x="660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3" name="Rectangle 70"/>
              <p:cNvSpPr>
                <a:spLocks noChangeArrowheads="1"/>
              </p:cNvSpPr>
              <p:nvPr/>
            </p:nvSpPr>
            <p:spPr bwMode="auto">
              <a:xfrm>
                <a:off x="765" y="1531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4" name="Rectangle 71"/>
              <p:cNvSpPr>
                <a:spLocks noChangeArrowheads="1"/>
              </p:cNvSpPr>
              <p:nvPr/>
            </p:nvSpPr>
            <p:spPr bwMode="auto">
              <a:xfrm>
                <a:off x="558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5" name="Rectangle 72"/>
              <p:cNvSpPr>
                <a:spLocks noChangeArrowheads="1"/>
              </p:cNvSpPr>
              <p:nvPr/>
            </p:nvSpPr>
            <p:spPr bwMode="auto">
              <a:xfrm>
                <a:off x="661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6" name="Rectangle 73"/>
              <p:cNvSpPr>
                <a:spLocks noChangeArrowheads="1"/>
              </p:cNvSpPr>
              <p:nvPr/>
            </p:nvSpPr>
            <p:spPr bwMode="auto">
              <a:xfrm>
                <a:off x="766" y="1677"/>
                <a:ext cx="94" cy="135"/>
              </a:xfrm>
              <a:prstGeom prst="rect">
                <a:avLst/>
              </a:prstGeom>
              <a:solidFill>
                <a:srgbClr val="333399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57" name="Text Box 74"/>
              <p:cNvSpPr txBox="1">
                <a:spLocks noChangeArrowheads="1"/>
              </p:cNvSpPr>
              <p:nvPr/>
            </p:nvSpPr>
            <p:spPr bwMode="auto">
              <a:xfrm>
                <a:off x="328" y="994"/>
                <a:ext cx="740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ja-JP">
                    <a:solidFill>
                      <a:srgbClr val="A50021"/>
                    </a:solidFill>
                  </a:rPr>
                  <a:t>[IOName]</a:t>
                </a:r>
              </a:p>
            </p:txBody>
          </p:sp>
          <p:sp>
            <p:nvSpPr>
              <p:cNvPr id="46258" name="Rectangle 75"/>
              <p:cNvSpPr>
                <a:spLocks noChangeArrowheads="1"/>
              </p:cNvSpPr>
              <p:nvPr/>
            </p:nvSpPr>
            <p:spPr bwMode="auto">
              <a:xfrm>
                <a:off x="328" y="1795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6240" name="Text Box 76"/>
            <p:cNvSpPr txBox="1">
              <a:spLocks noChangeArrowheads="1"/>
            </p:cNvSpPr>
            <p:nvPr/>
          </p:nvSpPr>
          <p:spPr bwMode="auto">
            <a:xfrm>
              <a:off x="95" y="2205"/>
              <a:ext cx="1708" cy="5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1) Packetizer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    [IOName, srcAddr] 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    告知</a:t>
              </a:r>
            </a:p>
          </p:txBody>
        </p:sp>
      </p:grpSp>
      <p:grpSp>
        <p:nvGrpSpPr>
          <p:cNvPr id="16" name="Group 77"/>
          <p:cNvGrpSpPr>
            <a:grpSpLocks/>
          </p:cNvGrpSpPr>
          <p:nvPr/>
        </p:nvGrpSpPr>
        <p:grpSpPr bwMode="auto">
          <a:xfrm>
            <a:off x="2109788" y="1401763"/>
            <a:ext cx="2462212" cy="1870075"/>
            <a:chOff x="3925" y="1101"/>
            <a:chExt cx="1551" cy="1178"/>
          </a:xfrm>
        </p:grpSpPr>
        <p:sp>
          <p:nvSpPr>
            <p:cNvPr id="472142" name="AutoShape 78"/>
            <p:cNvSpPr>
              <a:spLocks noChangeArrowheads="1"/>
            </p:cNvSpPr>
            <p:nvPr/>
          </p:nvSpPr>
          <p:spPr bwMode="auto">
            <a:xfrm rot="5400000">
              <a:off x="4649" y="8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472143" name="AutoShape 79"/>
            <p:cNvSpPr>
              <a:spLocks noChangeArrowheads="1"/>
            </p:cNvSpPr>
            <p:nvPr/>
          </p:nvSpPr>
          <p:spPr bwMode="auto">
            <a:xfrm rot="5400000">
              <a:off x="4605" y="624"/>
              <a:ext cx="349" cy="1304"/>
            </a:xfrm>
            <a:prstGeom prst="can">
              <a:avLst>
                <a:gd name="adj" fmla="val 20913"/>
              </a:avLst>
            </a:prstGeom>
            <a:solidFill>
              <a:srgbClr val="F8F8F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rot="10800000" vert="eaVert"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>
                <a:latin typeface="Helvetica" charset="0"/>
                <a:ea typeface="ＭＳ Ｐゴシック" pitchFamily="50" charset="-128"/>
              </a:endParaRPr>
            </a:p>
          </p:txBody>
        </p:sp>
        <p:grpSp>
          <p:nvGrpSpPr>
            <p:cNvPr id="46217" name="Group 80"/>
            <p:cNvGrpSpPr>
              <a:grpSpLocks/>
            </p:cNvGrpSpPr>
            <p:nvPr/>
          </p:nvGrpSpPr>
          <p:grpSpPr bwMode="auto">
            <a:xfrm>
              <a:off x="3970" y="1660"/>
              <a:ext cx="1462" cy="619"/>
              <a:chOff x="4026" y="1660"/>
              <a:chExt cx="1462" cy="619"/>
            </a:xfrm>
          </p:grpSpPr>
          <p:sp>
            <p:nvSpPr>
              <p:cNvPr id="472145" name="AutoShape 81"/>
              <p:cNvSpPr>
                <a:spLocks noChangeArrowheads="1"/>
              </p:cNvSpPr>
              <p:nvPr/>
            </p:nvSpPr>
            <p:spPr bwMode="auto">
              <a:xfrm>
                <a:off x="4289" y="1660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72146" name="AutoShape 82"/>
              <p:cNvSpPr>
                <a:spLocks noChangeArrowheads="1"/>
              </p:cNvSpPr>
              <p:nvPr/>
            </p:nvSpPr>
            <p:spPr bwMode="auto">
              <a:xfrm>
                <a:off x="4026" y="1749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231" name="Rectangle 83"/>
              <p:cNvSpPr>
                <a:spLocks noChangeArrowheads="1"/>
              </p:cNvSpPr>
              <p:nvPr/>
            </p:nvSpPr>
            <p:spPr bwMode="auto">
              <a:xfrm>
                <a:off x="4095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2" name="Rectangle 84"/>
              <p:cNvSpPr>
                <a:spLocks noChangeArrowheads="1"/>
              </p:cNvSpPr>
              <p:nvPr/>
            </p:nvSpPr>
            <p:spPr bwMode="auto">
              <a:xfrm>
                <a:off x="4201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3" name="Rectangle 85"/>
              <p:cNvSpPr>
                <a:spLocks noChangeArrowheads="1"/>
              </p:cNvSpPr>
              <p:nvPr/>
            </p:nvSpPr>
            <p:spPr bwMode="auto">
              <a:xfrm>
                <a:off x="4307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4" name="Rectangle 86"/>
              <p:cNvSpPr>
                <a:spLocks noChangeArrowheads="1"/>
              </p:cNvSpPr>
              <p:nvPr/>
            </p:nvSpPr>
            <p:spPr bwMode="auto">
              <a:xfrm>
                <a:off x="4413" y="1799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5" name="Rectangle 87"/>
              <p:cNvSpPr>
                <a:spLocks noChangeArrowheads="1"/>
              </p:cNvSpPr>
              <p:nvPr/>
            </p:nvSpPr>
            <p:spPr bwMode="auto">
              <a:xfrm>
                <a:off x="4095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6" name="Rectangle 88"/>
              <p:cNvSpPr>
                <a:spLocks noChangeArrowheads="1"/>
              </p:cNvSpPr>
              <p:nvPr/>
            </p:nvSpPr>
            <p:spPr bwMode="auto">
              <a:xfrm>
                <a:off x="4201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7" name="Rectangle 89"/>
              <p:cNvSpPr>
                <a:spLocks noChangeArrowheads="1"/>
              </p:cNvSpPr>
              <p:nvPr/>
            </p:nvSpPr>
            <p:spPr bwMode="auto">
              <a:xfrm>
                <a:off x="4307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38" name="Rectangle 90"/>
              <p:cNvSpPr>
                <a:spLocks noChangeArrowheads="1"/>
              </p:cNvSpPr>
              <p:nvPr/>
            </p:nvSpPr>
            <p:spPr bwMode="auto">
              <a:xfrm>
                <a:off x="4413" y="1997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  <p:grpSp>
          <p:nvGrpSpPr>
            <p:cNvPr id="46218" name="Group 91"/>
            <p:cNvGrpSpPr>
              <a:grpSpLocks/>
            </p:cNvGrpSpPr>
            <p:nvPr/>
          </p:nvGrpSpPr>
          <p:grpSpPr bwMode="auto">
            <a:xfrm>
              <a:off x="3925" y="1459"/>
              <a:ext cx="1462" cy="619"/>
              <a:chOff x="3742" y="742"/>
              <a:chExt cx="1462" cy="619"/>
            </a:xfrm>
          </p:grpSpPr>
          <p:sp>
            <p:nvSpPr>
              <p:cNvPr id="472156" name="AutoShape 92"/>
              <p:cNvSpPr>
                <a:spLocks noChangeArrowheads="1"/>
              </p:cNvSpPr>
              <p:nvPr/>
            </p:nvSpPr>
            <p:spPr bwMode="auto">
              <a:xfrm>
                <a:off x="4005" y="742"/>
                <a:ext cx="1199" cy="6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72157" name="AutoShape 93"/>
              <p:cNvSpPr>
                <a:spLocks noChangeArrowheads="1"/>
              </p:cNvSpPr>
              <p:nvPr/>
            </p:nvSpPr>
            <p:spPr bwMode="auto">
              <a:xfrm>
                <a:off x="3742" y="831"/>
                <a:ext cx="555" cy="417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DDDDD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lang="en-US" altLang="ja-JP" sz="14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221" name="Rectangle 94"/>
              <p:cNvSpPr>
                <a:spLocks noChangeArrowheads="1"/>
              </p:cNvSpPr>
              <p:nvPr/>
            </p:nvSpPr>
            <p:spPr bwMode="auto">
              <a:xfrm>
                <a:off x="3811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2" name="Rectangle 95"/>
              <p:cNvSpPr>
                <a:spLocks noChangeArrowheads="1"/>
              </p:cNvSpPr>
              <p:nvPr/>
            </p:nvSpPr>
            <p:spPr bwMode="auto">
              <a:xfrm>
                <a:off x="3917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3" name="Rectangle 96"/>
              <p:cNvSpPr>
                <a:spLocks noChangeArrowheads="1"/>
              </p:cNvSpPr>
              <p:nvPr/>
            </p:nvSpPr>
            <p:spPr bwMode="auto">
              <a:xfrm>
                <a:off x="4023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4" name="Rectangle 97"/>
              <p:cNvSpPr>
                <a:spLocks noChangeArrowheads="1"/>
              </p:cNvSpPr>
              <p:nvPr/>
            </p:nvSpPr>
            <p:spPr bwMode="auto">
              <a:xfrm>
                <a:off x="4129" y="881"/>
                <a:ext cx="94" cy="13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5" name="Rectangle 98"/>
              <p:cNvSpPr>
                <a:spLocks noChangeArrowheads="1"/>
              </p:cNvSpPr>
              <p:nvPr/>
            </p:nvSpPr>
            <p:spPr bwMode="auto">
              <a:xfrm>
                <a:off x="3811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6" name="Rectangle 99"/>
              <p:cNvSpPr>
                <a:spLocks noChangeArrowheads="1"/>
              </p:cNvSpPr>
              <p:nvPr/>
            </p:nvSpPr>
            <p:spPr bwMode="auto">
              <a:xfrm>
                <a:off x="3917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7" name="Rectangle 100"/>
              <p:cNvSpPr>
                <a:spLocks noChangeArrowheads="1"/>
              </p:cNvSpPr>
              <p:nvPr/>
            </p:nvSpPr>
            <p:spPr bwMode="auto">
              <a:xfrm>
                <a:off x="4023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228" name="Rectangle 101"/>
              <p:cNvSpPr>
                <a:spLocks noChangeArrowheads="1"/>
              </p:cNvSpPr>
              <p:nvPr/>
            </p:nvSpPr>
            <p:spPr bwMode="auto">
              <a:xfrm>
                <a:off x="4129" y="1073"/>
                <a:ext cx="94" cy="135"/>
              </a:xfrm>
              <a:prstGeom prst="rect">
                <a:avLst/>
              </a:prstGeom>
              <a:solidFill>
                <a:srgbClr val="C0C0C0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ja-JP" sz="1600">
                  <a:solidFill>
                    <a:srgbClr val="A50021"/>
                  </a:solidFill>
                  <a:ea typeface="HGP創英角ｺﾞｼｯｸUB" pitchFamily="50" charset="-128"/>
                </a:endParaRPr>
              </a:p>
            </p:txBody>
          </p:sp>
        </p:grpSp>
      </p:grpSp>
      <p:grpSp>
        <p:nvGrpSpPr>
          <p:cNvPr id="19" name="Group 103"/>
          <p:cNvGrpSpPr>
            <a:grpSpLocks/>
          </p:cNvGrpSpPr>
          <p:nvPr/>
        </p:nvGrpSpPr>
        <p:grpSpPr bwMode="auto">
          <a:xfrm>
            <a:off x="4940300" y="2708275"/>
            <a:ext cx="3232150" cy="558800"/>
            <a:chOff x="3112" y="1706"/>
            <a:chExt cx="2036" cy="352"/>
          </a:xfrm>
        </p:grpSpPr>
        <p:sp>
          <p:nvSpPr>
            <p:cNvPr id="46213" name="Text Box 104"/>
            <p:cNvSpPr txBox="1">
              <a:spLocks noChangeArrowheads="1"/>
            </p:cNvSpPr>
            <p:nvPr/>
          </p:nvSpPr>
          <p:spPr bwMode="auto">
            <a:xfrm>
              <a:off x="3294" y="1706"/>
              <a:ext cx="1854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4)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宛先追加要求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[IOName, dstAddr, dstPort]</a:t>
              </a:r>
            </a:p>
          </p:txBody>
        </p:sp>
        <p:sp>
          <p:nvSpPr>
            <p:cNvPr id="46214" name="Line 105"/>
            <p:cNvSpPr>
              <a:spLocks noChangeShapeType="1"/>
            </p:cNvSpPr>
            <p:nvPr/>
          </p:nvSpPr>
          <p:spPr bwMode="auto">
            <a:xfrm flipH="1" flipV="1">
              <a:off x="3112" y="1717"/>
              <a:ext cx="391" cy="239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20" name="Group 106"/>
          <p:cNvGrpSpPr>
            <a:grpSpLocks/>
          </p:cNvGrpSpPr>
          <p:nvPr/>
        </p:nvGrpSpPr>
        <p:grpSpPr bwMode="auto">
          <a:xfrm>
            <a:off x="153988" y="4468813"/>
            <a:ext cx="2719387" cy="1928812"/>
            <a:chOff x="97" y="2815"/>
            <a:chExt cx="1713" cy="1215"/>
          </a:xfrm>
        </p:grpSpPr>
        <p:grpSp>
          <p:nvGrpSpPr>
            <p:cNvPr id="46191" name="Group 107"/>
            <p:cNvGrpSpPr>
              <a:grpSpLocks/>
            </p:cNvGrpSpPr>
            <p:nvPr/>
          </p:nvGrpSpPr>
          <p:grpSpPr bwMode="auto">
            <a:xfrm>
              <a:off x="97" y="2815"/>
              <a:ext cx="1536" cy="819"/>
              <a:chOff x="272" y="2641"/>
              <a:chExt cx="1536" cy="819"/>
            </a:xfrm>
          </p:grpSpPr>
          <p:sp>
            <p:nvSpPr>
              <p:cNvPr id="472172" name="AutoShape 108"/>
              <p:cNvSpPr>
                <a:spLocks noChangeArrowheads="1"/>
              </p:cNvSpPr>
              <p:nvPr/>
            </p:nvSpPr>
            <p:spPr bwMode="auto">
              <a:xfrm>
                <a:off x="277" y="2641"/>
                <a:ext cx="1448" cy="81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sp>
            <p:nvSpPr>
              <p:cNvPr id="46194" name="Rectangle 109"/>
              <p:cNvSpPr>
                <a:spLocks noChangeArrowheads="1"/>
              </p:cNvSpPr>
              <p:nvPr/>
            </p:nvSpPr>
            <p:spPr bwMode="auto">
              <a:xfrm>
                <a:off x="272" y="2659"/>
                <a:ext cx="1411" cy="20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90000" tIns="0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kumimoji="0" lang="en-US" altLang="ja-JP">
                    <a:solidFill>
                      <a:srgbClr val="000000"/>
                    </a:solidFill>
                  </a:rPr>
                  <a:t>ConnectionAcceptor</a:t>
                </a:r>
                <a:endParaRPr kumimoji="0" lang="ja-JP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95" name="Rectangle 110"/>
              <p:cNvSpPr>
                <a:spLocks noChangeArrowheads="1"/>
              </p:cNvSpPr>
              <p:nvPr/>
            </p:nvSpPr>
            <p:spPr bwMode="auto">
              <a:xfrm>
                <a:off x="1238" y="3226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grpSp>
            <p:nvGrpSpPr>
              <p:cNvPr id="46196" name="Group 111"/>
              <p:cNvGrpSpPr>
                <a:grpSpLocks/>
              </p:cNvGrpSpPr>
              <p:nvPr/>
            </p:nvGrpSpPr>
            <p:grpSpPr bwMode="auto">
              <a:xfrm>
                <a:off x="1431" y="2989"/>
                <a:ext cx="207" cy="251"/>
                <a:chOff x="2540" y="1876"/>
                <a:chExt cx="207" cy="251"/>
              </a:xfrm>
            </p:grpSpPr>
            <p:sp>
              <p:nvSpPr>
                <p:cNvPr id="472176" name="AutoShape 112"/>
                <p:cNvSpPr>
                  <a:spLocks noChangeArrowheads="1"/>
                </p:cNvSpPr>
                <p:nvPr/>
              </p:nvSpPr>
              <p:spPr bwMode="auto">
                <a:xfrm>
                  <a:off x="2540" y="1876"/>
                  <a:ext cx="207" cy="25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212" name="Oval 113"/>
                <p:cNvSpPr>
                  <a:spLocks noChangeArrowheads="1"/>
                </p:cNvSpPr>
                <p:nvPr/>
              </p:nvSpPr>
              <p:spPr bwMode="auto">
                <a:xfrm>
                  <a:off x="2597" y="1933"/>
                  <a:ext cx="91" cy="137"/>
                </a:xfrm>
                <a:prstGeom prst="ellipse">
                  <a:avLst/>
                </a:prstGeom>
                <a:solidFill>
                  <a:srgbClr val="C0C0C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</a:pPr>
                  <a:endParaRPr lang="ja-JP" altLang="en-US"/>
                </a:p>
              </p:txBody>
            </p:sp>
          </p:grpSp>
          <p:grpSp>
            <p:nvGrpSpPr>
              <p:cNvPr id="46197" name="Group 114"/>
              <p:cNvGrpSpPr>
                <a:grpSpLocks/>
              </p:cNvGrpSpPr>
              <p:nvPr/>
            </p:nvGrpSpPr>
            <p:grpSpPr bwMode="auto">
              <a:xfrm>
                <a:off x="334" y="2988"/>
                <a:ext cx="794" cy="252"/>
                <a:chOff x="952" y="2387"/>
                <a:chExt cx="794" cy="252"/>
              </a:xfrm>
            </p:grpSpPr>
            <p:grpSp>
              <p:nvGrpSpPr>
                <p:cNvPr id="46199" name="Group 115"/>
                <p:cNvGrpSpPr>
                  <a:grpSpLocks/>
                </p:cNvGrpSpPr>
                <p:nvPr/>
              </p:nvGrpSpPr>
              <p:grpSpPr bwMode="auto">
                <a:xfrm>
                  <a:off x="952" y="2388"/>
                  <a:ext cx="207" cy="251"/>
                  <a:chOff x="2540" y="1876"/>
                  <a:chExt cx="207" cy="251"/>
                </a:xfrm>
              </p:grpSpPr>
              <p:sp>
                <p:nvSpPr>
                  <p:cNvPr id="472180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6210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6200" name="Group 118"/>
                <p:cNvGrpSpPr>
                  <a:grpSpLocks/>
                </p:cNvGrpSpPr>
                <p:nvPr/>
              </p:nvGrpSpPr>
              <p:grpSpPr bwMode="auto">
                <a:xfrm>
                  <a:off x="1142" y="2387"/>
                  <a:ext cx="207" cy="251"/>
                  <a:chOff x="2540" y="1876"/>
                  <a:chExt cx="207" cy="251"/>
                </a:xfrm>
              </p:grpSpPr>
              <p:sp>
                <p:nvSpPr>
                  <p:cNvPr id="472183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6208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6201" name="Group 121"/>
                <p:cNvGrpSpPr>
                  <a:grpSpLocks/>
                </p:cNvGrpSpPr>
                <p:nvPr/>
              </p:nvGrpSpPr>
              <p:grpSpPr bwMode="auto">
                <a:xfrm>
                  <a:off x="1349" y="2387"/>
                  <a:ext cx="207" cy="251"/>
                  <a:chOff x="2540" y="1876"/>
                  <a:chExt cx="207" cy="251"/>
                </a:xfrm>
              </p:grpSpPr>
              <p:sp>
                <p:nvSpPr>
                  <p:cNvPr id="472186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6206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  <p:grpSp>
              <p:nvGrpSpPr>
                <p:cNvPr id="46202" name="Group 124"/>
                <p:cNvGrpSpPr>
                  <a:grpSpLocks/>
                </p:cNvGrpSpPr>
                <p:nvPr/>
              </p:nvGrpSpPr>
              <p:grpSpPr bwMode="auto">
                <a:xfrm>
                  <a:off x="1539" y="2387"/>
                  <a:ext cx="207" cy="251"/>
                  <a:chOff x="2540" y="1876"/>
                  <a:chExt cx="207" cy="251"/>
                </a:xfrm>
              </p:grpSpPr>
              <p:sp>
                <p:nvSpPr>
                  <p:cNvPr id="472189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2540" y="1876"/>
                    <a:ext cx="207" cy="251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spcBef>
                        <a:spcPct val="20000"/>
                      </a:spcBef>
                      <a:defRPr/>
                    </a:pPr>
                    <a:endParaRPr lang="en-US" altLang="ja-JP" sz="14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sp>
                <p:nvSpPr>
                  <p:cNvPr id="46204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2597" y="1933"/>
                    <a:ext cx="91" cy="13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spcBef>
                        <a:spcPct val="20000"/>
                      </a:spcBef>
                    </a:pPr>
                    <a:endParaRPr lang="ja-JP" altLang="en-US"/>
                  </a:p>
                </p:txBody>
              </p:sp>
            </p:grpSp>
          </p:grpSp>
          <p:sp>
            <p:nvSpPr>
              <p:cNvPr id="46198" name="Rectangle 127"/>
              <p:cNvSpPr>
                <a:spLocks noChangeArrowheads="1"/>
              </p:cNvSpPr>
              <p:nvPr/>
            </p:nvSpPr>
            <p:spPr bwMode="auto">
              <a:xfrm>
                <a:off x="277" y="3226"/>
                <a:ext cx="91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 List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6192" name="Text Box 128"/>
            <p:cNvSpPr txBox="1">
              <a:spLocks noChangeArrowheads="1"/>
            </p:cNvSpPr>
            <p:nvPr/>
          </p:nvSpPr>
          <p:spPr bwMode="auto">
            <a:xfrm>
              <a:off x="101" y="3678"/>
              <a:ext cx="1709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3) ConnectionAcceptor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※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受信側</a:t>
              </a:r>
            </a:p>
          </p:txBody>
        </p:sp>
      </p:grpSp>
      <p:grpSp>
        <p:nvGrpSpPr>
          <p:cNvPr id="28" name="Group 129"/>
          <p:cNvGrpSpPr>
            <a:grpSpLocks/>
          </p:cNvGrpSpPr>
          <p:nvPr/>
        </p:nvGrpSpPr>
        <p:grpSpPr bwMode="auto">
          <a:xfrm>
            <a:off x="1296988" y="998538"/>
            <a:ext cx="6667500" cy="1649412"/>
            <a:chOff x="817" y="629"/>
            <a:chExt cx="4200" cy="1039"/>
          </a:xfrm>
        </p:grpSpPr>
        <p:grpSp>
          <p:nvGrpSpPr>
            <p:cNvPr id="46158" name="Group 130"/>
            <p:cNvGrpSpPr>
              <a:grpSpLocks/>
            </p:cNvGrpSpPr>
            <p:nvPr/>
          </p:nvGrpSpPr>
          <p:grpSpPr bwMode="auto">
            <a:xfrm>
              <a:off x="817" y="694"/>
              <a:ext cx="2006" cy="974"/>
              <a:chOff x="874" y="694"/>
              <a:chExt cx="2006" cy="974"/>
            </a:xfrm>
          </p:grpSpPr>
          <p:grpSp>
            <p:nvGrpSpPr>
              <p:cNvPr id="46160" name="Group 131"/>
              <p:cNvGrpSpPr>
                <a:grpSpLocks/>
              </p:cNvGrpSpPr>
              <p:nvPr/>
            </p:nvGrpSpPr>
            <p:grpSpPr bwMode="auto">
              <a:xfrm>
                <a:off x="874" y="694"/>
                <a:ext cx="1994" cy="974"/>
                <a:chOff x="862" y="694"/>
                <a:chExt cx="1994" cy="974"/>
              </a:xfrm>
            </p:grpSpPr>
            <p:grpSp>
              <p:nvGrpSpPr>
                <p:cNvPr id="46162" name="Group 132"/>
                <p:cNvGrpSpPr>
                  <a:grpSpLocks/>
                </p:cNvGrpSpPr>
                <p:nvPr/>
              </p:nvGrpSpPr>
              <p:grpSpPr bwMode="auto">
                <a:xfrm>
                  <a:off x="862" y="694"/>
                  <a:ext cx="1994" cy="964"/>
                  <a:chOff x="859" y="694"/>
                  <a:chExt cx="1994" cy="964"/>
                </a:xfrm>
              </p:grpSpPr>
              <p:cxnSp>
                <p:nvCxnSpPr>
                  <p:cNvPr id="46164" name="AutoShape 133"/>
                  <p:cNvCxnSpPr>
                    <a:cxnSpLocks noChangeShapeType="1"/>
                    <a:stCxn id="46253" idx="3"/>
                    <a:endCxn id="46184" idx="1"/>
                  </p:cNvCxnSpPr>
                  <p:nvPr/>
                </p:nvCxnSpPr>
                <p:spPr bwMode="auto">
                  <a:xfrm flipV="1">
                    <a:off x="859" y="1423"/>
                    <a:ext cx="263" cy="233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333333"/>
                    </a:solidFill>
                    <a:prstDash val="sysDot"/>
                    <a:round/>
                    <a:headEnd/>
                    <a:tailEnd type="arrow" w="sm" len="lg"/>
                  </a:ln>
                </p:spPr>
              </p:cxnSp>
              <p:sp>
                <p:nvSpPr>
                  <p:cNvPr id="472198" name="AutoShape 1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026" y="217"/>
                    <a:ext cx="349" cy="1304"/>
                  </a:xfrm>
                  <a:prstGeom prst="can">
                    <a:avLst>
                      <a:gd name="adj" fmla="val 20913"/>
                    </a:avLst>
                  </a:prstGeom>
                  <a:solidFill>
                    <a:srgbClr val="EAEAEA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vert="eaVert" wrap="none" anchor="ctr"/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en-US" altLang="ja-JP">
                        <a:latin typeface="Helvetica" charset="0"/>
                        <a:ea typeface="ＭＳ Ｐゴシック" pitchFamily="50" charset="-128"/>
                      </a:rPr>
                      <a:t>Packet Sender</a:t>
                    </a:r>
                  </a:p>
                </p:txBody>
              </p:sp>
              <p:sp>
                <p:nvSpPr>
                  <p:cNvPr id="472199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1597" y="1039"/>
                    <a:ext cx="1199" cy="6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rgbClr val="333333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altLang="ja-JP" sz="1600" b="1">
                      <a:solidFill>
                        <a:srgbClr val="A50021"/>
                      </a:solidFill>
                      <a:latin typeface="Helvetica" charset="0"/>
                      <a:ea typeface="HGP創英角ｺﾞｼｯｸUB" pitchFamily="50" charset="-128"/>
                    </a:endParaRPr>
                  </a:p>
                </p:txBody>
              </p:sp>
              <p:grpSp>
                <p:nvGrpSpPr>
                  <p:cNvPr id="46167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426" y="1285"/>
                    <a:ext cx="207" cy="251"/>
                    <a:chOff x="2540" y="1876"/>
                    <a:chExt cx="207" cy="251"/>
                  </a:xfrm>
                </p:grpSpPr>
                <p:sp>
                  <p:nvSpPr>
                    <p:cNvPr id="472201" name="AutoShape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40" y="1876"/>
                      <a:ext cx="207" cy="251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90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7" y="1933"/>
                      <a:ext cx="91" cy="137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endParaRPr lang="ja-JP" altLang="en-US"/>
                    </a:p>
                  </p:txBody>
                </p:sp>
              </p:grpSp>
              <p:grpSp>
                <p:nvGrpSpPr>
                  <p:cNvPr id="46168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1122" y="1128"/>
                    <a:ext cx="994" cy="417"/>
                    <a:chOff x="513" y="3067"/>
                    <a:chExt cx="994" cy="417"/>
                  </a:xfrm>
                </p:grpSpPr>
                <p:sp>
                  <p:nvSpPr>
                    <p:cNvPr id="472204" name="AutoShap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3" y="3067"/>
                      <a:ext cx="555" cy="41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333333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08080"/>
                      </a:outerShdw>
                    </a:effectLst>
                  </p:spPr>
                  <p:txBody>
                    <a:bodyPr wrap="none"/>
                    <a:lstStyle/>
                    <a:p>
                      <a:pPr>
                        <a:lnSpc>
                          <a:spcPct val="80000"/>
                        </a:lnSpc>
                        <a:spcBef>
                          <a:spcPct val="20000"/>
                        </a:spcBef>
                        <a:defRPr/>
                      </a:pPr>
                      <a:endParaRPr lang="en-US" altLang="ja-JP" sz="1400" b="1">
                        <a:solidFill>
                          <a:srgbClr val="A50021"/>
                        </a:solidFill>
                        <a:latin typeface="Helvetica" charset="0"/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1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2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3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0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6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5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6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7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0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8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6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635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79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0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80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13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cxnSp>
                  <p:nvCxnSpPr>
                    <p:cNvPr id="46181" name="AutoShape 151"/>
                    <p:cNvCxnSpPr>
                      <a:cxnSpLocks noChangeShapeType="1"/>
                      <a:stCxn id="46179" idx="3"/>
                      <a:endCxn id="46180" idx="3"/>
                    </p:cNvCxnSpPr>
                    <p:nvPr/>
                  </p:nvCxnSpPr>
                  <p:spPr bwMode="auto">
                    <a:xfrm>
                      <a:off x="1504" y="3170"/>
                      <a:ext cx="3" cy="192"/>
                    </a:xfrm>
                    <a:prstGeom prst="curvedConnector3">
                      <a:avLst>
                        <a:gd name="adj1" fmla="val 490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6182" name="AutoShape 152"/>
                    <p:cNvCxnSpPr>
                      <a:cxnSpLocks noChangeShapeType="1"/>
                      <a:stCxn id="46174" idx="3"/>
                      <a:endCxn id="46179" idx="1"/>
                    </p:cNvCxnSpPr>
                    <p:nvPr/>
                  </p:nvCxnSpPr>
                  <p:spPr bwMode="auto">
                    <a:xfrm>
                      <a:off x="1210" y="3170"/>
                      <a:ext cx="20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6183" name="AutoShape 153"/>
                    <p:cNvCxnSpPr>
                      <a:cxnSpLocks noChangeShapeType="1"/>
                      <a:stCxn id="46178" idx="3"/>
                      <a:endCxn id="46180" idx="1"/>
                    </p:cNvCxnSpPr>
                    <p:nvPr/>
                  </p:nvCxnSpPr>
                  <p:spPr bwMode="auto">
                    <a:xfrm>
                      <a:off x="1210" y="3362"/>
                      <a:ext cx="20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</p:cxnSp>
                <p:sp>
                  <p:nvSpPr>
                    <p:cNvPr id="46184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" y="3294"/>
                      <a:ext cx="94" cy="135"/>
                    </a:xfrm>
                    <a:prstGeom prst="rect">
                      <a:avLst/>
                    </a:prstGeom>
                    <a:solidFill>
                      <a:srgbClr val="333399"/>
                    </a:solidFill>
                    <a:ln w="254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sp>
                  <p:nvSpPr>
                    <p:cNvPr id="46185" name="Rectangle 1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" y="3102"/>
                      <a:ext cx="94" cy="1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altLang="ja-JP" sz="1600">
                        <a:solidFill>
                          <a:srgbClr val="A50021"/>
                        </a:solidFill>
                        <a:ea typeface="HGP創英角ｺﾞｼｯｸUB" pitchFamily="50" charset="-128"/>
                      </a:endParaRPr>
                    </a:p>
                  </p:txBody>
                </p:sp>
                <p:cxnSp>
                  <p:nvCxnSpPr>
                    <p:cNvPr id="46186" name="AutoShape 156"/>
                    <p:cNvCxnSpPr>
                      <a:cxnSpLocks noChangeShapeType="1"/>
                      <a:stCxn id="46184" idx="1"/>
                      <a:endCxn id="46185" idx="1"/>
                    </p:cNvCxnSpPr>
                    <p:nvPr/>
                  </p:nvCxnSpPr>
                  <p:spPr bwMode="auto">
                    <a:xfrm rot="10800000" flipH="1">
                      <a:off x="513" y="3170"/>
                      <a:ext cx="1" cy="192"/>
                    </a:xfrm>
                    <a:prstGeom prst="curvedConnector3">
                      <a:avLst>
                        <a:gd name="adj1" fmla="val -14400005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6187" name="AutoShape 157"/>
                    <p:cNvCxnSpPr>
                      <a:cxnSpLocks noChangeShapeType="1"/>
                      <a:stCxn id="46185" idx="3"/>
                      <a:endCxn id="46171" idx="1"/>
                    </p:cNvCxnSpPr>
                    <p:nvPr/>
                  </p:nvCxnSpPr>
                  <p:spPr bwMode="auto">
                    <a:xfrm>
                      <a:off x="608" y="3170"/>
                      <a:ext cx="19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</p:spPr>
                </p:cxnSp>
                <p:cxnSp>
                  <p:nvCxnSpPr>
                    <p:cNvPr id="46188" name="AutoShape 158"/>
                    <p:cNvCxnSpPr>
                      <a:cxnSpLocks noChangeShapeType="1"/>
                      <a:stCxn id="46184" idx="3"/>
                      <a:endCxn id="46175" idx="1"/>
                    </p:cNvCxnSpPr>
                    <p:nvPr/>
                  </p:nvCxnSpPr>
                  <p:spPr bwMode="auto">
                    <a:xfrm>
                      <a:off x="607" y="3362"/>
                      <a:ext cx="19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cxnSp>
                <p:nvCxnSpPr>
                  <p:cNvPr id="46169" name="AutoShape 159"/>
                  <p:cNvCxnSpPr>
                    <a:cxnSpLocks noChangeShapeType="1"/>
                    <a:stCxn id="46180" idx="3"/>
                    <a:endCxn id="472201" idx="1"/>
                  </p:cNvCxnSpPr>
                  <p:nvPr/>
                </p:nvCxnSpPr>
                <p:spPr bwMode="auto">
                  <a:xfrm flipV="1">
                    <a:off x="2116" y="1411"/>
                    <a:ext cx="304" cy="12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333333"/>
                    </a:solidFill>
                    <a:prstDash val="sysDot"/>
                    <a:round/>
                    <a:headEnd/>
                    <a:tailEnd type="arrow" w="sm" len="lg"/>
                  </a:ln>
                </p:spPr>
              </p:cxnSp>
            </p:grpSp>
            <p:sp>
              <p:nvSpPr>
                <p:cNvPr id="46163" name="Rectangle 160"/>
                <p:cNvSpPr>
                  <a:spLocks noChangeArrowheads="1"/>
                </p:cNvSpPr>
                <p:nvPr/>
              </p:nvSpPr>
              <p:spPr bwMode="auto">
                <a:xfrm>
                  <a:off x="1920" y="1456"/>
                  <a:ext cx="62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ja-JP" sz="1600">
                      <a:solidFill>
                        <a:srgbClr val="000000"/>
                      </a:solidFill>
                      <a:ea typeface="HGP創英角ｺﾞｼｯｸUB" pitchFamily="50" charset="-128"/>
                    </a:rPr>
                    <a:t>Packet</a:t>
                  </a:r>
                  <a:endParaRPr lang="ja-JP" altLang="en-US" sz="1600">
                    <a:solidFill>
                      <a:srgbClr val="000000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6161" name="Rectangle 161"/>
              <p:cNvSpPr>
                <a:spLocks noChangeArrowheads="1"/>
              </p:cNvSpPr>
              <p:nvPr/>
            </p:nvSpPr>
            <p:spPr bwMode="auto">
              <a:xfrm>
                <a:off x="2310" y="1097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Socket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6159" name="Text Box 162"/>
            <p:cNvSpPr txBox="1">
              <a:spLocks noChangeArrowheads="1"/>
            </p:cNvSpPr>
            <p:nvPr/>
          </p:nvSpPr>
          <p:spPr bwMode="auto">
            <a:xfrm>
              <a:off x="3050" y="629"/>
              <a:ext cx="1967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5) PacketSender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生成</a:t>
              </a:r>
            </a:p>
          </p:txBody>
        </p:sp>
      </p:grpSp>
      <p:grpSp>
        <p:nvGrpSpPr>
          <p:cNvPr id="48131" name="Group 163"/>
          <p:cNvGrpSpPr>
            <a:grpSpLocks/>
          </p:cNvGrpSpPr>
          <p:nvPr/>
        </p:nvGrpSpPr>
        <p:grpSpPr bwMode="auto">
          <a:xfrm>
            <a:off x="3762375" y="2482850"/>
            <a:ext cx="1981200" cy="1344613"/>
            <a:chOff x="2370" y="1564"/>
            <a:chExt cx="1248" cy="847"/>
          </a:xfrm>
        </p:grpSpPr>
        <p:sp>
          <p:nvSpPr>
            <p:cNvPr id="46156" name="AutoShape 164"/>
            <p:cNvSpPr>
              <a:spLocks noChangeArrowheads="1"/>
            </p:cNvSpPr>
            <p:nvPr/>
          </p:nvSpPr>
          <p:spPr bwMode="auto">
            <a:xfrm rot="5400000">
              <a:off x="2066" y="1868"/>
              <a:ext cx="847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6 w 21600"/>
                <a:gd name="T13" fmla="*/ 5850 h 21600"/>
                <a:gd name="T14" fmla="*/ 19713 w 21600"/>
                <a:gd name="T15" fmla="*/ 157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494" y="0"/>
                  </a:moveTo>
                  <a:lnTo>
                    <a:pt x="17494" y="5849"/>
                  </a:lnTo>
                  <a:lnTo>
                    <a:pt x="3375" y="5849"/>
                  </a:lnTo>
                  <a:lnTo>
                    <a:pt x="3375" y="15751"/>
                  </a:lnTo>
                  <a:lnTo>
                    <a:pt x="17494" y="15751"/>
                  </a:lnTo>
                  <a:lnTo>
                    <a:pt x="17494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849"/>
                  </a:moveTo>
                  <a:lnTo>
                    <a:pt x="1350" y="15751"/>
                  </a:lnTo>
                  <a:lnTo>
                    <a:pt x="2700" y="15751"/>
                  </a:lnTo>
                  <a:lnTo>
                    <a:pt x="2700" y="5849"/>
                  </a:lnTo>
                  <a:close/>
                </a:path>
                <a:path w="21600" h="21600">
                  <a:moveTo>
                    <a:pt x="0" y="5849"/>
                  </a:moveTo>
                  <a:lnTo>
                    <a:pt x="0" y="15751"/>
                  </a:lnTo>
                  <a:lnTo>
                    <a:pt x="675" y="15751"/>
                  </a:lnTo>
                  <a:lnTo>
                    <a:pt x="675" y="5849"/>
                  </a:lnTo>
                  <a:close/>
                </a:path>
              </a:pathLst>
            </a:custGeom>
            <a:solidFill>
              <a:srgbClr val="33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157" name="Text Box 165"/>
            <p:cNvSpPr txBox="1">
              <a:spLocks noChangeArrowheads="1"/>
            </p:cNvSpPr>
            <p:nvPr/>
          </p:nvSpPr>
          <p:spPr bwMode="auto">
            <a:xfrm>
              <a:off x="2543" y="2160"/>
              <a:ext cx="1075" cy="18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9)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ストリーム送信</a:t>
              </a:r>
            </a:p>
          </p:txBody>
        </p:sp>
      </p:grpSp>
      <p:grpSp>
        <p:nvGrpSpPr>
          <p:cNvPr id="48132" name="Group 166"/>
          <p:cNvGrpSpPr>
            <a:grpSpLocks/>
          </p:cNvGrpSpPr>
          <p:nvPr/>
        </p:nvGrpSpPr>
        <p:grpSpPr bwMode="auto">
          <a:xfrm>
            <a:off x="1420813" y="2619375"/>
            <a:ext cx="1981200" cy="2601913"/>
            <a:chOff x="895" y="1650"/>
            <a:chExt cx="1248" cy="1639"/>
          </a:xfrm>
        </p:grpSpPr>
        <p:cxnSp>
          <p:nvCxnSpPr>
            <p:cNvPr id="46153" name="AutoShape 167"/>
            <p:cNvCxnSpPr>
              <a:cxnSpLocks noChangeShapeType="1"/>
            </p:cNvCxnSpPr>
            <p:nvPr/>
          </p:nvCxnSpPr>
          <p:spPr bwMode="auto">
            <a:xfrm rot="10800000">
              <a:off x="895" y="3288"/>
              <a:ext cx="407" cy="1"/>
            </a:xfrm>
            <a:prstGeom prst="bentConnector3">
              <a:avLst>
                <a:gd name="adj1" fmla="val 50125"/>
              </a:avLst>
            </a:prstGeom>
            <a:noFill/>
            <a:ln w="25400" cap="rnd">
              <a:solidFill>
                <a:srgbClr val="A50021"/>
              </a:solidFill>
              <a:prstDash val="sysDot"/>
              <a:miter lim="800000"/>
              <a:headEnd/>
              <a:tailEnd type="arrow" w="sm" len="lg"/>
            </a:ln>
          </p:spPr>
        </p:cxnSp>
        <p:sp>
          <p:nvSpPr>
            <p:cNvPr id="46154" name="Text Box 168"/>
            <p:cNvSpPr txBox="1">
              <a:spLocks noChangeArrowheads="1"/>
            </p:cNvSpPr>
            <p:nvPr/>
          </p:nvSpPr>
          <p:spPr bwMode="auto">
            <a:xfrm>
              <a:off x="1480" y="2448"/>
              <a:ext cx="663" cy="50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6)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接続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[srcAddr,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 srcPort]</a:t>
              </a:r>
              <a:endParaRPr lang="ja-JP" altLang="en-US" sz="1600">
                <a:solidFill>
                  <a:srgbClr val="A50021"/>
                </a:solidFill>
                <a:latin typeface="HGPｺﾞｼｯｸE" pitchFamily="50" charset="-128"/>
                <a:ea typeface="HGPｺﾞｼｯｸE" pitchFamily="50" charset="-128"/>
              </a:endParaRPr>
            </a:p>
          </p:txBody>
        </p:sp>
        <p:cxnSp>
          <p:nvCxnSpPr>
            <p:cNvPr id="46155" name="AutoShape 169"/>
            <p:cNvCxnSpPr>
              <a:cxnSpLocks noChangeShapeType="1"/>
              <a:stCxn id="46212" idx="0"/>
            </p:cNvCxnSpPr>
            <p:nvPr/>
          </p:nvCxnSpPr>
          <p:spPr bwMode="auto">
            <a:xfrm rot="-5400000">
              <a:off x="936" y="2073"/>
              <a:ext cx="1564" cy="717"/>
            </a:xfrm>
            <a:prstGeom prst="bentConnector3">
              <a:avLst>
                <a:gd name="adj1" fmla="val 10741"/>
              </a:avLst>
            </a:prstGeom>
            <a:noFill/>
            <a:ln w="25400">
              <a:solidFill>
                <a:srgbClr val="A50021"/>
              </a:solidFill>
              <a:miter lim="800000"/>
              <a:headEnd type="triangle" w="med" len="med"/>
              <a:tailEnd type="none" w="sm" len="lg"/>
            </a:ln>
          </p:spPr>
        </p:cxnSp>
      </p:grpSp>
      <p:grpSp>
        <p:nvGrpSpPr>
          <p:cNvPr id="48133" name="Group 170"/>
          <p:cNvGrpSpPr>
            <a:grpSpLocks/>
          </p:cNvGrpSpPr>
          <p:nvPr/>
        </p:nvGrpSpPr>
        <p:grpSpPr bwMode="auto">
          <a:xfrm>
            <a:off x="4841875" y="1427163"/>
            <a:ext cx="3122613" cy="671512"/>
            <a:chOff x="3050" y="899"/>
            <a:chExt cx="1967" cy="423"/>
          </a:xfrm>
        </p:grpSpPr>
        <p:sp>
          <p:nvSpPr>
            <p:cNvPr id="46151" name="Text Box 171"/>
            <p:cNvSpPr txBox="1">
              <a:spLocks noChangeArrowheads="1"/>
            </p:cNvSpPr>
            <p:nvPr/>
          </p:nvSpPr>
          <p:spPr bwMode="auto">
            <a:xfrm>
              <a:off x="3050" y="899"/>
              <a:ext cx="1967" cy="35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0000" tIns="0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7) </a:t>
              </a: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送信元アドレス情報通知</a:t>
              </a:r>
            </a:p>
            <a:p>
              <a:pPr marL="457200" indent="-457200">
                <a:lnSpc>
                  <a:spcPct val="60000"/>
                </a:lnSpc>
                <a:spcBef>
                  <a:spcPct val="50000"/>
                </a:spcBef>
              </a:pPr>
              <a:r>
                <a:rPr lang="ja-JP" altLang="en-US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　　  </a:t>
              </a:r>
              <a:r>
                <a:rPr lang="en-US" altLang="ja-JP" sz="1600">
                  <a:solidFill>
                    <a:srgbClr val="A50021"/>
                  </a:solidFill>
                  <a:latin typeface="HGPｺﾞｼｯｸE" pitchFamily="50" charset="-128"/>
                  <a:ea typeface="HGPｺﾞｼｯｸE" pitchFamily="50" charset="-128"/>
                </a:rPr>
                <a:t>[IOName, srcAddr, srcPort]</a:t>
              </a:r>
            </a:p>
          </p:txBody>
        </p:sp>
        <p:sp>
          <p:nvSpPr>
            <p:cNvPr id="46152" name="Line 172"/>
            <p:cNvSpPr>
              <a:spLocks noChangeShapeType="1"/>
            </p:cNvSpPr>
            <p:nvPr/>
          </p:nvSpPr>
          <p:spPr bwMode="auto">
            <a:xfrm>
              <a:off x="3113" y="1083"/>
              <a:ext cx="391" cy="239"/>
            </a:xfrm>
            <a:prstGeom prst="line">
              <a:avLst/>
            </a:prstGeom>
            <a:noFill/>
            <a:ln w="25400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grpSp>
        <p:nvGrpSpPr>
          <p:cNvPr id="48134" name="Group 173"/>
          <p:cNvGrpSpPr>
            <a:grpSpLocks/>
          </p:cNvGrpSpPr>
          <p:nvPr/>
        </p:nvGrpSpPr>
        <p:grpSpPr bwMode="auto">
          <a:xfrm>
            <a:off x="1347788" y="4832350"/>
            <a:ext cx="3363912" cy="860425"/>
            <a:chOff x="849" y="3044"/>
            <a:chExt cx="2119" cy="542"/>
          </a:xfrm>
        </p:grpSpPr>
        <p:sp>
          <p:nvSpPr>
            <p:cNvPr id="46147" name="Oval 174"/>
            <p:cNvSpPr>
              <a:spLocks noChangeArrowheads="1"/>
            </p:cNvSpPr>
            <p:nvPr/>
          </p:nvSpPr>
          <p:spPr bwMode="auto">
            <a:xfrm>
              <a:off x="2483" y="3044"/>
              <a:ext cx="91" cy="137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ja-JP" altLang="en-US"/>
            </a:p>
          </p:txBody>
        </p:sp>
        <p:grpSp>
          <p:nvGrpSpPr>
            <p:cNvPr id="46148" name="Group 175"/>
            <p:cNvGrpSpPr>
              <a:grpSpLocks/>
            </p:cNvGrpSpPr>
            <p:nvPr/>
          </p:nvGrpSpPr>
          <p:grpSpPr bwMode="auto">
            <a:xfrm>
              <a:off x="849" y="3362"/>
              <a:ext cx="2119" cy="224"/>
              <a:chOff x="849" y="3362"/>
              <a:chExt cx="2119" cy="224"/>
            </a:xfrm>
          </p:grpSpPr>
          <p:cxnSp>
            <p:nvCxnSpPr>
              <p:cNvPr id="46149" name="AutoShape 176"/>
              <p:cNvCxnSpPr>
                <a:cxnSpLocks noChangeShapeType="1"/>
                <a:stCxn id="46204" idx="4"/>
              </p:cNvCxnSpPr>
              <p:nvPr/>
            </p:nvCxnSpPr>
            <p:spPr bwMode="auto">
              <a:xfrm rot="16200000" flipH="1">
                <a:off x="1401" y="2810"/>
                <a:ext cx="224" cy="1327"/>
              </a:xfrm>
              <a:prstGeom prst="bentConnector2">
                <a:avLst/>
              </a:prstGeom>
              <a:noFill/>
              <a:ln w="25400" cap="rnd">
                <a:solidFill>
                  <a:srgbClr val="A50021"/>
                </a:solidFill>
                <a:prstDash val="sysDot"/>
                <a:miter lim="800000"/>
                <a:headEnd/>
                <a:tailEnd type="arrow" w="sm" len="lg"/>
              </a:ln>
            </p:spPr>
          </p:cxnSp>
          <p:sp>
            <p:nvSpPr>
              <p:cNvPr id="46150" name="Text Box 177"/>
              <p:cNvSpPr txBox="1">
                <a:spLocks noChangeArrowheads="1"/>
              </p:cNvSpPr>
              <p:nvPr/>
            </p:nvSpPr>
            <p:spPr bwMode="auto">
              <a:xfrm>
                <a:off x="1519" y="3395"/>
                <a:ext cx="1449" cy="18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90000" t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A50021"/>
                    </a:solidFill>
                    <a:latin typeface="HGPｺﾞｼｯｸE" pitchFamily="50" charset="-128"/>
                    <a:ea typeface="HGPｺﾞｼｯｸE" pitchFamily="50" charset="-128"/>
                  </a:rPr>
                  <a:t>8) </a:t>
                </a:r>
                <a:r>
                  <a:rPr lang="ja-JP" altLang="en-US" sz="1600">
                    <a:solidFill>
                      <a:srgbClr val="A50021"/>
                    </a:solidFill>
                    <a:latin typeface="HGPｺﾞｼｯｸE" pitchFamily="50" charset="-128"/>
                    <a:ea typeface="HGPｺﾞｼｯｸE" pitchFamily="50" charset="-128"/>
                  </a:rPr>
                  <a:t>接続済ソケットを取得</a:t>
                </a:r>
              </a:p>
            </p:txBody>
          </p:sp>
        </p:grpSp>
      </p:grpSp>
      <p:sp>
        <p:nvSpPr>
          <p:cNvPr id="46096" name="Line 178"/>
          <p:cNvSpPr>
            <a:spLocks noChangeShapeType="1"/>
          </p:cNvSpPr>
          <p:nvPr/>
        </p:nvSpPr>
        <p:spPr bwMode="auto">
          <a:xfrm>
            <a:off x="153988" y="742950"/>
            <a:ext cx="0" cy="2686050"/>
          </a:xfrm>
          <a:prstGeom prst="line">
            <a:avLst/>
          </a:prstGeom>
          <a:noFill/>
          <a:ln w="6350">
            <a:solidFill>
              <a:srgbClr val="333333"/>
            </a:solidFill>
            <a:prstDash val="dash"/>
            <a:round/>
            <a:headEnd/>
            <a:tailEnd/>
          </a:ln>
        </p:spPr>
        <p:txBody>
          <a:bodyPr wrap="none" lIns="90000" tIns="0" anchor="ctr"/>
          <a:lstStyle/>
          <a:p>
            <a:endParaRPr lang="ja-JP" altLang="en-US"/>
          </a:p>
        </p:txBody>
      </p:sp>
      <p:grpSp>
        <p:nvGrpSpPr>
          <p:cNvPr id="48136" name="Group 179"/>
          <p:cNvGrpSpPr>
            <a:grpSpLocks/>
          </p:cNvGrpSpPr>
          <p:nvPr/>
        </p:nvGrpSpPr>
        <p:grpSpPr bwMode="auto">
          <a:xfrm>
            <a:off x="4189413" y="3417888"/>
            <a:ext cx="4627562" cy="2255837"/>
            <a:chOff x="2639" y="2153"/>
            <a:chExt cx="2915" cy="1421"/>
          </a:xfrm>
        </p:grpSpPr>
        <p:grpSp>
          <p:nvGrpSpPr>
            <p:cNvPr id="46098" name="Group 180"/>
            <p:cNvGrpSpPr>
              <a:grpSpLocks/>
            </p:cNvGrpSpPr>
            <p:nvPr/>
          </p:nvGrpSpPr>
          <p:grpSpPr bwMode="auto">
            <a:xfrm>
              <a:off x="2639" y="2153"/>
              <a:ext cx="2915" cy="1421"/>
              <a:chOff x="2639" y="2160"/>
              <a:chExt cx="2915" cy="1421"/>
            </a:xfrm>
          </p:grpSpPr>
          <p:sp>
            <p:nvSpPr>
              <p:cNvPr id="46100" name="Rectangle 181"/>
              <p:cNvSpPr>
                <a:spLocks noChangeArrowheads="1"/>
              </p:cNvSpPr>
              <p:nvPr/>
            </p:nvSpPr>
            <p:spPr bwMode="auto">
              <a:xfrm>
                <a:off x="4430" y="3067"/>
                <a:ext cx="117" cy="112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0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6101" name="AutoShape 182"/>
              <p:cNvSpPr>
                <a:spLocks noChangeArrowheads="1"/>
              </p:cNvSpPr>
              <p:nvPr/>
            </p:nvSpPr>
            <p:spPr bwMode="auto">
              <a:xfrm>
                <a:off x="3612" y="2160"/>
                <a:ext cx="1933" cy="1421"/>
              </a:xfrm>
              <a:prstGeom prst="roundRect">
                <a:avLst>
                  <a:gd name="adj" fmla="val 3801"/>
                </a:avLst>
              </a:prstGeom>
              <a:solidFill>
                <a:srgbClr val="F8F8F8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6102" name="AutoShape 183"/>
              <p:cNvSpPr>
                <a:spLocks noChangeArrowheads="1"/>
              </p:cNvSpPr>
              <p:nvPr/>
            </p:nvSpPr>
            <p:spPr bwMode="auto">
              <a:xfrm>
                <a:off x="4861" y="2160"/>
                <a:ext cx="693" cy="1421"/>
              </a:xfrm>
              <a:prstGeom prst="roundRect">
                <a:avLst>
                  <a:gd name="adj" fmla="val 0"/>
                </a:avLst>
              </a:prstGeom>
              <a:solidFill>
                <a:srgbClr val="F8F8F8"/>
              </a:solidFill>
              <a:ln w="254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</a:pPr>
                <a:endParaRPr lang="ja-JP" altLang="en-US"/>
              </a:p>
            </p:txBody>
          </p:sp>
          <p:sp>
            <p:nvSpPr>
              <p:cNvPr id="46103" name="Line 184"/>
              <p:cNvSpPr>
                <a:spLocks noChangeShapeType="1"/>
              </p:cNvSpPr>
              <p:nvPr/>
            </p:nvSpPr>
            <p:spPr bwMode="auto">
              <a:xfrm flipH="1">
                <a:off x="4127" y="3581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6104" name="Line 185"/>
              <p:cNvSpPr>
                <a:spLocks noChangeShapeType="1"/>
              </p:cNvSpPr>
              <p:nvPr/>
            </p:nvSpPr>
            <p:spPr bwMode="auto">
              <a:xfrm flipH="1">
                <a:off x="4132" y="2160"/>
                <a:ext cx="1413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lIns="90000" tIns="0" anchor="ctr"/>
              <a:lstStyle/>
              <a:p>
                <a:endParaRPr lang="ja-JP" altLang="en-US"/>
              </a:p>
            </p:txBody>
          </p:sp>
          <p:sp>
            <p:nvSpPr>
              <p:cNvPr id="472250" name="AutoShape 186"/>
              <p:cNvSpPr>
                <a:spLocks noChangeArrowheads="1"/>
              </p:cNvSpPr>
              <p:nvPr/>
            </p:nvSpPr>
            <p:spPr bwMode="auto">
              <a:xfrm rot="5400000">
                <a:off x="4151" y="1913"/>
                <a:ext cx="349" cy="1304"/>
              </a:xfrm>
              <a:prstGeom prst="can">
                <a:avLst>
                  <a:gd name="adj" fmla="val 20913"/>
                </a:avLst>
              </a:prstGeom>
              <a:solidFill>
                <a:srgbClr val="EAEAEA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rot="10800000" vert="eaVert"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US" altLang="ja-JP">
                    <a:latin typeface="Helvetica" charset="0"/>
                    <a:ea typeface="ＭＳ Ｐゴシック" pitchFamily="50" charset="-128"/>
                  </a:rPr>
                  <a:t>Depacketizer</a:t>
                </a:r>
              </a:p>
            </p:txBody>
          </p:sp>
          <p:sp>
            <p:nvSpPr>
              <p:cNvPr id="472251" name="AutoShape 187"/>
              <p:cNvSpPr>
                <a:spLocks noChangeArrowheads="1"/>
              </p:cNvSpPr>
              <p:nvPr/>
            </p:nvSpPr>
            <p:spPr bwMode="auto">
              <a:xfrm>
                <a:off x="3722" y="2736"/>
                <a:ext cx="1199" cy="73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333333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/>
              <a:lstStyle/>
              <a:p>
                <a:pPr>
                  <a:defRPr/>
                </a:pPr>
                <a:endParaRPr lang="en-US" altLang="ja-JP" sz="1600" b="1">
                  <a:solidFill>
                    <a:srgbClr val="A50021"/>
                  </a:solidFill>
                  <a:latin typeface="Helvetica" charset="0"/>
                  <a:ea typeface="HGP創英角ｺﾞｼｯｸUB" pitchFamily="50" charset="-128"/>
                </a:endParaRPr>
              </a:p>
            </p:txBody>
          </p:sp>
          <p:grpSp>
            <p:nvGrpSpPr>
              <p:cNvPr id="46107" name="Group 188"/>
              <p:cNvGrpSpPr>
                <a:grpSpLocks/>
              </p:cNvGrpSpPr>
              <p:nvPr/>
            </p:nvGrpSpPr>
            <p:grpSpPr bwMode="auto">
              <a:xfrm>
                <a:off x="3058" y="2825"/>
                <a:ext cx="994" cy="417"/>
                <a:chOff x="513" y="3067"/>
                <a:chExt cx="994" cy="417"/>
              </a:xfrm>
            </p:grpSpPr>
            <p:sp>
              <p:nvSpPr>
                <p:cNvPr id="4722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733" y="3067"/>
                  <a:ext cx="555" cy="41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333333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 wrap="none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defRPr/>
                  </a:pPr>
                  <a:endParaRPr lang="en-US" altLang="ja-JP" sz="1400" b="1">
                    <a:solidFill>
                      <a:srgbClr val="A50021"/>
                    </a:solidFill>
                    <a:latin typeface="Helvetica" charset="0"/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9" name="Rectangle 190"/>
                <p:cNvSpPr>
                  <a:spLocks noChangeArrowheads="1"/>
                </p:cNvSpPr>
                <p:nvPr/>
              </p:nvSpPr>
              <p:spPr bwMode="auto">
                <a:xfrm>
                  <a:off x="798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0" name="Rectangle 191"/>
                <p:cNvSpPr>
                  <a:spLocks noChangeArrowheads="1"/>
                </p:cNvSpPr>
                <p:nvPr/>
              </p:nvSpPr>
              <p:spPr bwMode="auto">
                <a:xfrm>
                  <a:off x="90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1" name="Rectangle 192"/>
                <p:cNvSpPr>
                  <a:spLocks noChangeArrowheads="1"/>
                </p:cNvSpPr>
                <p:nvPr/>
              </p:nvSpPr>
              <p:spPr bwMode="auto">
                <a:xfrm>
                  <a:off x="10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2" name="Rectangle 193"/>
                <p:cNvSpPr>
                  <a:spLocks noChangeArrowheads="1"/>
                </p:cNvSpPr>
                <p:nvPr/>
              </p:nvSpPr>
              <p:spPr bwMode="auto">
                <a:xfrm>
                  <a:off x="1116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3" name="Rectangle 194"/>
                <p:cNvSpPr>
                  <a:spLocks noChangeArrowheads="1"/>
                </p:cNvSpPr>
                <p:nvPr/>
              </p:nvSpPr>
              <p:spPr bwMode="auto">
                <a:xfrm>
                  <a:off x="798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4" name="Rectangle 195"/>
                <p:cNvSpPr>
                  <a:spLocks noChangeArrowheads="1"/>
                </p:cNvSpPr>
                <p:nvPr/>
              </p:nvSpPr>
              <p:spPr bwMode="auto">
                <a:xfrm>
                  <a:off x="904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5" name="Rectangle 196"/>
                <p:cNvSpPr>
                  <a:spLocks noChangeArrowheads="1"/>
                </p:cNvSpPr>
                <p:nvPr/>
              </p:nvSpPr>
              <p:spPr bwMode="auto">
                <a:xfrm>
                  <a:off x="1010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6" name="Rectangle 197"/>
                <p:cNvSpPr>
                  <a:spLocks noChangeArrowheads="1"/>
                </p:cNvSpPr>
                <p:nvPr/>
              </p:nvSpPr>
              <p:spPr bwMode="auto">
                <a:xfrm>
                  <a:off x="1116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635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7" name="Rectangle 198"/>
                <p:cNvSpPr>
                  <a:spLocks noChangeArrowheads="1"/>
                </p:cNvSpPr>
                <p:nvPr/>
              </p:nvSpPr>
              <p:spPr bwMode="auto">
                <a:xfrm>
                  <a:off x="1410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38" name="Rectangle 199"/>
                <p:cNvSpPr>
                  <a:spLocks noChangeArrowheads="1"/>
                </p:cNvSpPr>
                <p:nvPr/>
              </p:nvSpPr>
              <p:spPr bwMode="auto">
                <a:xfrm>
                  <a:off x="14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6139" name="AutoShape 200"/>
                <p:cNvCxnSpPr>
                  <a:cxnSpLocks noChangeShapeType="1"/>
                  <a:stCxn id="46137" idx="3"/>
                  <a:endCxn id="46138" idx="3"/>
                </p:cNvCxnSpPr>
                <p:nvPr/>
              </p:nvCxnSpPr>
              <p:spPr bwMode="auto">
                <a:xfrm>
                  <a:off x="1504" y="3170"/>
                  <a:ext cx="3" cy="192"/>
                </a:xfrm>
                <a:prstGeom prst="curvedConnector3">
                  <a:avLst>
                    <a:gd name="adj1" fmla="val 49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6140" name="AutoShape 201"/>
                <p:cNvCxnSpPr>
                  <a:cxnSpLocks noChangeShapeType="1"/>
                  <a:stCxn id="46132" idx="3"/>
                  <a:endCxn id="46137" idx="1"/>
                </p:cNvCxnSpPr>
                <p:nvPr/>
              </p:nvCxnSpPr>
              <p:spPr bwMode="auto">
                <a:xfrm>
                  <a:off x="1210" y="3170"/>
                  <a:ext cx="20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6141" name="AutoShape 202"/>
                <p:cNvCxnSpPr>
                  <a:cxnSpLocks noChangeShapeType="1"/>
                  <a:stCxn id="46136" idx="3"/>
                  <a:endCxn id="46138" idx="1"/>
                </p:cNvCxnSpPr>
                <p:nvPr/>
              </p:nvCxnSpPr>
              <p:spPr bwMode="auto">
                <a:xfrm>
                  <a:off x="1210" y="3362"/>
                  <a:ext cx="203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6142" name="Rectangle 203"/>
                <p:cNvSpPr>
                  <a:spLocks noChangeArrowheads="1"/>
                </p:cNvSpPr>
                <p:nvPr/>
              </p:nvSpPr>
              <p:spPr bwMode="auto">
                <a:xfrm>
                  <a:off x="513" y="329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43" name="Rectangle 204"/>
                <p:cNvSpPr>
                  <a:spLocks noChangeArrowheads="1"/>
                </p:cNvSpPr>
                <p:nvPr/>
              </p:nvSpPr>
              <p:spPr bwMode="auto">
                <a:xfrm>
                  <a:off x="514" y="3102"/>
                  <a:ext cx="94" cy="1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cxnSp>
              <p:nvCxnSpPr>
                <p:cNvPr id="46144" name="AutoShape 205"/>
                <p:cNvCxnSpPr>
                  <a:cxnSpLocks noChangeShapeType="1"/>
                  <a:stCxn id="46142" idx="1"/>
                  <a:endCxn id="46143" idx="1"/>
                </p:cNvCxnSpPr>
                <p:nvPr/>
              </p:nvCxnSpPr>
              <p:spPr bwMode="auto">
                <a:xfrm rot="10800000" flipH="1">
                  <a:off x="513" y="3170"/>
                  <a:ext cx="1" cy="192"/>
                </a:xfrm>
                <a:prstGeom prst="curvedConnector3">
                  <a:avLst>
                    <a:gd name="adj1" fmla="val -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6145" name="AutoShape 206"/>
                <p:cNvCxnSpPr>
                  <a:cxnSpLocks noChangeShapeType="1"/>
                  <a:stCxn id="46143" idx="3"/>
                  <a:endCxn id="46129" idx="1"/>
                </p:cNvCxnSpPr>
                <p:nvPr/>
              </p:nvCxnSpPr>
              <p:spPr bwMode="auto">
                <a:xfrm>
                  <a:off x="608" y="3170"/>
                  <a:ext cx="190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</p:cxnSp>
            <p:cxnSp>
              <p:nvCxnSpPr>
                <p:cNvPr id="46146" name="AutoShape 207"/>
                <p:cNvCxnSpPr>
                  <a:cxnSpLocks noChangeShapeType="1"/>
                  <a:stCxn id="46142" idx="3"/>
                  <a:endCxn id="46133" idx="1"/>
                </p:cNvCxnSpPr>
                <p:nvPr/>
              </p:nvCxnSpPr>
              <p:spPr bwMode="auto">
                <a:xfrm>
                  <a:off x="607" y="3362"/>
                  <a:ext cx="191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46108" name="Group 208"/>
              <p:cNvGrpSpPr>
                <a:grpSpLocks/>
              </p:cNvGrpSpPr>
              <p:nvPr/>
            </p:nvGrpSpPr>
            <p:grpSpPr bwMode="auto">
              <a:xfrm>
                <a:off x="4430" y="2784"/>
                <a:ext cx="431" cy="463"/>
                <a:chOff x="1133" y="3038"/>
                <a:chExt cx="431" cy="463"/>
              </a:xfrm>
            </p:grpSpPr>
            <p:sp>
              <p:nvSpPr>
                <p:cNvPr id="46115" name="Rectangle 209"/>
                <p:cNvSpPr>
                  <a:spLocks noChangeArrowheads="1"/>
                </p:cNvSpPr>
                <p:nvPr/>
              </p:nvSpPr>
              <p:spPr bwMode="auto">
                <a:xfrm>
                  <a:off x="1133" y="3038"/>
                  <a:ext cx="431" cy="46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3333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16" name="Rectangle 210"/>
                <p:cNvSpPr>
                  <a:spLocks noChangeArrowheads="1"/>
                </p:cNvSpPr>
                <p:nvPr/>
              </p:nvSpPr>
              <p:spPr bwMode="auto">
                <a:xfrm>
                  <a:off x="1146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17" name="Rectangle 211"/>
                <p:cNvSpPr>
                  <a:spLocks noChangeArrowheads="1"/>
                </p:cNvSpPr>
                <p:nvPr/>
              </p:nvSpPr>
              <p:spPr bwMode="auto">
                <a:xfrm>
                  <a:off x="1250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18" name="Rectangle 212"/>
                <p:cNvSpPr>
                  <a:spLocks noChangeArrowheads="1"/>
                </p:cNvSpPr>
                <p:nvPr/>
              </p:nvSpPr>
              <p:spPr bwMode="auto">
                <a:xfrm>
                  <a:off x="1353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19" name="Rectangle 213"/>
                <p:cNvSpPr>
                  <a:spLocks noChangeArrowheads="1"/>
                </p:cNvSpPr>
                <p:nvPr/>
              </p:nvSpPr>
              <p:spPr bwMode="auto">
                <a:xfrm>
                  <a:off x="1458" y="3058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0" name="Rectangle 214"/>
                <p:cNvSpPr>
                  <a:spLocks noChangeArrowheads="1"/>
                </p:cNvSpPr>
                <p:nvPr/>
              </p:nvSpPr>
              <p:spPr bwMode="auto">
                <a:xfrm>
                  <a:off x="1146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1" name="Rectangle 215"/>
                <p:cNvSpPr>
                  <a:spLocks noChangeArrowheads="1"/>
                </p:cNvSpPr>
                <p:nvPr/>
              </p:nvSpPr>
              <p:spPr bwMode="auto">
                <a:xfrm>
                  <a:off x="1145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2" name="Rectangle 216"/>
                <p:cNvSpPr>
                  <a:spLocks noChangeArrowheads="1"/>
                </p:cNvSpPr>
                <p:nvPr/>
              </p:nvSpPr>
              <p:spPr bwMode="auto">
                <a:xfrm>
                  <a:off x="1248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3" name="Rectangle 217"/>
                <p:cNvSpPr>
                  <a:spLocks noChangeArrowheads="1"/>
                </p:cNvSpPr>
                <p:nvPr/>
              </p:nvSpPr>
              <p:spPr bwMode="auto">
                <a:xfrm>
                  <a:off x="1352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4" name="Rectangle 218"/>
                <p:cNvSpPr>
                  <a:spLocks noChangeArrowheads="1"/>
                </p:cNvSpPr>
                <p:nvPr/>
              </p:nvSpPr>
              <p:spPr bwMode="auto">
                <a:xfrm>
                  <a:off x="1457" y="3204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250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3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  <p:sp>
              <p:nvSpPr>
                <p:cNvPr id="46127" name="Rectangle 221"/>
                <p:cNvSpPr>
                  <a:spLocks noChangeArrowheads="1"/>
                </p:cNvSpPr>
                <p:nvPr/>
              </p:nvSpPr>
              <p:spPr bwMode="auto">
                <a:xfrm>
                  <a:off x="1458" y="3350"/>
                  <a:ext cx="94" cy="135"/>
                </a:xfrm>
                <a:prstGeom prst="rect">
                  <a:avLst/>
                </a:prstGeom>
                <a:solidFill>
                  <a:srgbClr val="333399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altLang="ja-JP" sz="1600">
                    <a:solidFill>
                      <a:srgbClr val="A50021"/>
                    </a:solidFill>
                    <a:ea typeface="HGP創英角ｺﾞｼｯｸUB" pitchFamily="50" charset="-128"/>
                  </a:endParaRPr>
                </a:p>
              </p:txBody>
            </p:sp>
          </p:grpSp>
          <p:sp>
            <p:nvSpPr>
              <p:cNvPr id="46109" name="Rectangle 222"/>
              <p:cNvSpPr>
                <a:spLocks noChangeArrowheads="1"/>
              </p:cNvSpPr>
              <p:nvPr/>
            </p:nvSpPr>
            <p:spPr bwMode="auto">
              <a:xfrm>
                <a:off x="3617" y="2160"/>
                <a:ext cx="19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ja-JP">
                    <a:solidFill>
                      <a:srgbClr val="000000"/>
                    </a:solidFill>
                    <a:ea typeface="HGP創英角ｺﾞｼｯｸUB" pitchFamily="50" charset="-128"/>
                  </a:rPr>
                  <a:t>MediaProcessor (Receiver)</a:t>
                </a:r>
                <a:endParaRPr kumimoji="0" lang="ja-JP" altLang="en-US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cxnSp>
            <p:nvCxnSpPr>
              <p:cNvPr id="46110" name="AutoShape 223"/>
              <p:cNvCxnSpPr>
                <a:cxnSpLocks noChangeShapeType="1"/>
                <a:stCxn id="46138" idx="3"/>
                <a:endCxn id="46100" idx="1"/>
              </p:cNvCxnSpPr>
              <p:nvPr/>
            </p:nvCxnSpPr>
            <p:spPr bwMode="auto">
              <a:xfrm>
                <a:off x="4052" y="3120"/>
                <a:ext cx="378" cy="3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cxnSp>
            <p:nvCxnSpPr>
              <p:cNvPr id="46111" name="AutoShape 224"/>
              <p:cNvCxnSpPr>
                <a:cxnSpLocks noChangeShapeType="1"/>
                <a:stCxn id="472071" idx="3"/>
                <a:endCxn id="46142" idx="1"/>
              </p:cNvCxnSpPr>
              <p:nvPr/>
            </p:nvCxnSpPr>
            <p:spPr bwMode="auto">
              <a:xfrm>
                <a:off x="2639" y="3116"/>
                <a:ext cx="419" cy="4"/>
              </a:xfrm>
              <a:prstGeom prst="straightConnector1">
                <a:avLst/>
              </a:prstGeom>
              <a:noFill/>
              <a:ln w="25400">
                <a:solidFill>
                  <a:srgbClr val="333333"/>
                </a:solidFill>
                <a:prstDash val="sysDot"/>
                <a:round/>
                <a:headEnd/>
                <a:tailEnd type="arrow" w="sm" len="lg"/>
              </a:ln>
            </p:spPr>
          </p:cxnSp>
          <p:sp>
            <p:nvSpPr>
              <p:cNvPr id="46112" name="AutoShape 225"/>
              <p:cNvSpPr>
                <a:spLocks noChangeArrowheads="1"/>
              </p:cNvSpPr>
              <p:nvPr/>
            </p:nvSpPr>
            <p:spPr bwMode="auto">
              <a:xfrm>
                <a:off x="4870" y="2897"/>
                <a:ext cx="288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75 w 21600"/>
                  <a:gd name="T13" fmla="*/ 5040 h 21600"/>
                  <a:gd name="T14" fmla="*/ 15975 w 21600"/>
                  <a:gd name="T15" fmla="*/ 1656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1070" y="0"/>
                    </a:moveTo>
                    <a:lnTo>
                      <a:pt x="11070" y="5040"/>
                    </a:lnTo>
                    <a:lnTo>
                      <a:pt x="3375" y="5040"/>
                    </a:lnTo>
                    <a:lnTo>
                      <a:pt x="3375" y="16560"/>
                    </a:lnTo>
                    <a:lnTo>
                      <a:pt x="11070" y="16560"/>
                    </a:lnTo>
                    <a:lnTo>
                      <a:pt x="1107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040"/>
                    </a:moveTo>
                    <a:lnTo>
                      <a:pt x="1350" y="16560"/>
                    </a:lnTo>
                    <a:lnTo>
                      <a:pt x="2700" y="16560"/>
                    </a:lnTo>
                    <a:lnTo>
                      <a:pt x="2700" y="5040"/>
                    </a:lnTo>
                    <a:close/>
                  </a:path>
                  <a:path w="21600" h="21600">
                    <a:moveTo>
                      <a:pt x="0" y="5040"/>
                    </a:moveTo>
                    <a:lnTo>
                      <a:pt x="0" y="16560"/>
                    </a:lnTo>
                    <a:lnTo>
                      <a:pt x="675" y="16560"/>
                    </a:lnTo>
                    <a:lnTo>
                      <a:pt x="675" y="504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46113" name="Rectangle 226"/>
              <p:cNvSpPr>
                <a:spLocks noChangeArrowheads="1"/>
              </p:cNvSpPr>
              <p:nvPr/>
            </p:nvSpPr>
            <p:spPr bwMode="auto">
              <a:xfrm>
                <a:off x="4093" y="3237"/>
                <a:ext cx="9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Sample Data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  <p:sp>
            <p:nvSpPr>
              <p:cNvPr id="46114" name="Rectangle 227"/>
              <p:cNvSpPr>
                <a:spLocks noChangeArrowheads="1"/>
              </p:cNvSpPr>
              <p:nvPr/>
            </p:nvSpPr>
            <p:spPr bwMode="auto">
              <a:xfrm>
                <a:off x="2770" y="3181"/>
                <a:ext cx="6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600">
                    <a:solidFill>
                      <a:srgbClr val="000000"/>
                    </a:solidFill>
                    <a:ea typeface="HGP創英角ｺﾞｼｯｸUB" pitchFamily="50" charset="-128"/>
                  </a:rPr>
                  <a:t>Packet</a:t>
                </a:r>
                <a:endParaRPr lang="ja-JP" altLang="en-US" sz="1600">
                  <a:solidFill>
                    <a:srgbClr val="000000"/>
                  </a:solidFill>
                  <a:ea typeface="HGP創英角ｺﾞｼｯｸUB" pitchFamily="50" charset="-128"/>
                </a:endParaRPr>
              </a:p>
            </p:txBody>
          </p:sp>
        </p:grpSp>
        <p:sp>
          <p:nvSpPr>
            <p:cNvPr id="46099" name="Line 228"/>
            <p:cNvSpPr>
              <a:spLocks noChangeShapeType="1"/>
            </p:cNvSpPr>
            <p:nvPr/>
          </p:nvSpPr>
          <p:spPr bwMode="auto">
            <a:xfrm>
              <a:off x="5540" y="2153"/>
              <a:ext cx="5" cy="1421"/>
            </a:xfrm>
            <a:prstGeom prst="line">
              <a:avLst/>
            </a:prstGeom>
            <a:noFill/>
            <a:ln w="6350">
              <a:solidFill>
                <a:srgbClr val="333333"/>
              </a:solidFill>
              <a:prstDash val="dash"/>
              <a:round/>
              <a:headEnd/>
              <a:tailEnd/>
            </a:ln>
          </p:spPr>
          <p:txBody>
            <a:bodyPr wrap="none" lIns="90000" tIns="0" anchor="ctr"/>
            <a:lstStyle/>
            <a:p>
              <a:endParaRPr lang="ja-JP" altLang="en-US"/>
            </a:p>
          </p:txBody>
        </p:sp>
      </p:grpSp>
      <p:sp>
        <p:nvSpPr>
          <p:cNvPr id="230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53A7848-A581-49F2-A1C3-18FFA0E0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D4067A-E359-4457-BC93-AF653A9C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Multimedia Framework 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F3E125-B02A-4D4F-B79B-516EA3595FC9}"/>
              </a:ext>
            </a:extLst>
          </p:cNvPr>
          <p:cNvSpPr/>
          <p:nvPr/>
        </p:nvSpPr>
        <p:spPr>
          <a:xfrm>
            <a:off x="503548" y="908720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DirectShow：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https://docs.microsoft.com/en-us/windows/win32/DirectShow/directshow</a:t>
            </a:r>
            <a:endParaRPr lang="en-US" altLang="ja-JP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https://docs.microsoft.com/en-us/windows/win32/DirectShow/directshow-system-overview</a:t>
            </a:r>
            <a:endParaRPr lang="en-US" altLang="ja-JP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Media Foundation：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https://docs.microsoft.com/en-us/windows/win32/medfound/microsoft-media-foundation-sdk</a:t>
            </a:r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https://docs.microsoft.com/en-us/windows/win32/medfound/overview-of-the-media-foundation-architecture</a:t>
            </a:r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https://docs.microsoft.com/en-us/windows/win32/medfound/supported-media-formats-in-media-foundation</a:t>
            </a:r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GStreamer：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https://gstreamer.freedesktop.org/</a:t>
            </a:r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https://gstreamer.freedesktop.org/documentation/application-development/introduction/gstreamer.html?gi-language=c</a:t>
            </a:r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FFmpeg：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https://ffmpeg.org/</a:t>
            </a:r>
            <a:endParaRPr lang="ja-JP" altLang="en-US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PｺﾞｼｯｸM" panose="020B0600000000000000" pitchFamily="50" charset="-128"/>
                <a:ea typeface="HGPｺﾞｼｯｸM" panose="020B0600000000000000" pitchFamily="50" charset="-128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https://ffmpeg.org/ffmpeg.html</a:t>
            </a:r>
            <a:endParaRPr lang="en-US" altLang="ja-JP" sz="16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65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線コネクタ 76"/>
          <p:cNvCxnSpPr>
            <a:stCxn id="76" idx="0"/>
            <a:endCxn id="72" idx="2"/>
          </p:cNvCxnSpPr>
          <p:nvPr/>
        </p:nvCxnSpPr>
        <p:spPr bwMode="auto">
          <a:xfrm flipV="1">
            <a:off x="3023828" y="3212976"/>
            <a:ext cx="0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2" name="正方形/長方形 71"/>
          <p:cNvSpPr/>
          <p:nvPr/>
        </p:nvSpPr>
        <p:spPr bwMode="auto">
          <a:xfrm>
            <a:off x="2915816" y="2996952"/>
            <a:ext cx="216024" cy="2160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822403" y="1333616"/>
            <a:ext cx="3646778" cy="190755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MidField System Version 5</a:t>
            </a:r>
            <a:r>
              <a:rPr kumimoji="1" lang="ja-JP" altLang="en-US" dirty="0"/>
              <a:t>： システム構成概要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971600" y="1795405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DB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971600" y="2587493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P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895985" y="1795405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2508090" y="1795405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3660146" y="1795405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895985" y="2587493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R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508090" y="2587493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R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3660146" y="2587493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R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707832" y="5526427"/>
            <a:ext cx="56773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kumimoji="0" lang="en-US" altLang="ja-JP" sz="2400" dirty="0">
                <a:latin typeface="Helvetica" panose="020B0604020202020204" pitchFamily="34" charset="0"/>
                <a:ea typeface="HGPｺﾞｼｯｸM" pitchFamily="50" charset="-128"/>
                <a:cs typeface="Helvetica" panose="020B0604020202020204" pitchFamily="34" charset="0"/>
              </a:rPr>
              <a:t>. . . </a:t>
            </a:r>
            <a:endParaRPr lang="ja-JP" altLang="en-US" sz="2400" dirty="0">
              <a:latin typeface="Helvetica" panose="020B0604020202020204" pitchFamily="34" charset="0"/>
              <a:ea typeface="HGPｺﾞｼｯｸM" pitchFamily="50" charset="-128"/>
              <a:cs typeface="Helvetica" panose="020B0604020202020204" pitchFamily="34" charset="0"/>
            </a:endParaRPr>
          </a:p>
        </p:txBody>
      </p:sp>
      <p:cxnSp>
        <p:nvCxnSpPr>
          <p:cNvPr id="51" name="直線コネクタ 50"/>
          <p:cNvCxnSpPr>
            <a:stCxn id="46" idx="0"/>
            <a:endCxn id="53" idx="2"/>
          </p:cNvCxnSpPr>
          <p:nvPr/>
        </p:nvCxnSpPr>
        <p:spPr bwMode="auto">
          <a:xfrm flipV="1">
            <a:off x="2807696" y="4646507"/>
            <a:ext cx="350685" cy="8080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5" name="直線コネクタ 54"/>
          <p:cNvCxnSpPr>
            <a:stCxn id="47" idx="0"/>
            <a:endCxn id="56" idx="2"/>
          </p:cNvCxnSpPr>
          <p:nvPr/>
        </p:nvCxnSpPr>
        <p:spPr bwMode="auto">
          <a:xfrm flipV="1">
            <a:off x="3455768" y="4646507"/>
            <a:ext cx="36" cy="8080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7" name="直線コネクタ 56"/>
          <p:cNvCxnSpPr>
            <a:stCxn id="48" idx="0"/>
            <a:endCxn id="58" idx="2"/>
          </p:cNvCxnSpPr>
          <p:nvPr/>
        </p:nvCxnSpPr>
        <p:spPr bwMode="auto">
          <a:xfrm flipH="1" flipV="1">
            <a:off x="3959932" y="4646507"/>
            <a:ext cx="576028" cy="8080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0" name="テキスト ボックス 79"/>
          <p:cNvSpPr txBox="1"/>
          <p:nvPr/>
        </p:nvSpPr>
        <p:spPr>
          <a:xfrm>
            <a:off x="287536" y="620688"/>
            <a:ext cx="378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Multi-Source Live Streaming Group</a:t>
            </a:r>
            <a:endParaRPr kumimoji="1" lang="ja-JP" altLang="en-US" dirty="0">
              <a:latin typeface="Helvetica" panose="020B0604020202020204" pitchFamily="34" charset="0"/>
              <a:ea typeface="ＭＳ Ｐゴシック" panose="020B0600070205080204" pitchFamily="50" charset="-128"/>
              <a:cs typeface="Helvetica" panose="020B0604020202020204" pitchFamily="34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369281" y="908720"/>
            <a:ext cx="3744405" cy="4445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txBody>
          <a:bodyPr wrap="square" lIns="180000" tIns="144000" rIns="180000" bIns="144000" rtlCol="0">
            <a:spAutoFit/>
          </a:bodyPr>
          <a:lstStyle/>
          <a:p>
            <a:r>
              <a:rPr lang="ja-JP" altLang="en-US" b="1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▼グループと通信セッション：</a:t>
            </a:r>
            <a:endParaRPr lang="en-US" altLang="ja-JP" b="1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u="sng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ソースグループ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：映像送出元における送信端末とローカルミキサーの集合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u="sng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ミキサーグループ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：バックエンドミキサーの集合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u="sng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多元中継グループ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：ソースグループとミキサーグループを統合し，中継元の機器とバックエンドミキサーおよび利用者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視聴者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端末を繋ぐために必要となる計算機及びネットワーク資源の集合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u="sng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多元中継セッション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：多元中継グループを利用した通信セッション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6096" y="5616045"/>
            <a:ext cx="3642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DB: </a:t>
            </a:r>
            <a:r>
              <a:rPr kumimoji="1"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D</a:t>
            </a:r>
            <a:r>
              <a:rPr kumimoji="1"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ata</a:t>
            </a:r>
            <a:r>
              <a:rPr kumimoji="1"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b</a:t>
            </a:r>
            <a:r>
              <a:rPr kumimoji="1"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ase for Session Information,</a:t>
            </a:r>
            <a:endParaRPr lang="en-US" altLang="ja-JP" sz="1600" dirty="0">
              <a:latin typeface="Helvetica" panose="020B0604020202020204" pitchFamily="34" charset="0"/>
              <a:ea typeface="ＭＳ Ｐゴシック" panose="020B0600070205080204" pitchFamily="50" charset="-128"/>
              <a:cs typeface="Helvetica" panose="020B0604020202020204" pitchFamily="34" charset="0"/>
            </a:endParaRPr>
          </a:p>
          <a:p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P: </a:t>
            </a:r>
            <a:r>
              <a:rPr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P</a:t>
            </a:r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ortal Session Server, M: </a:t>
            </a:r>
            <a:r>
              <a:rPr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M</a:t>
            </a:r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ixer,</a:t>
            </a:r>
          </a:p>
          <a:p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R: </a:t>
            </a:r>
            <a:r>
              <a:rPr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R</a:t>
            </a:r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elay Server, S: </a:t>
            </a:r>
            <a:r>
              <a:rPr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S</a:t>
            </a:r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ource Terminal,</a:t>
            </a:r>
          </a:p>
          <a:p>
            <a:r>
              <a:rPr lang="en-US" altLang="ja-JP" sz="1600" u="sng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U</a:t>
            </a:r>
            <a:r>
              <a:rPr lang="en-US" altLang="ja-JP" sz="1600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ser Terminal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3011477" y="2629884"/>
            <a:ext cx="56773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kumimoji="0" lang="en-US" altLang="ja-JP" sz="2400" dirty="0">
                <a:latin typeface="Helvetica" panose="020B0604020202020204" pitchFamily="34" charset="0"/>
                <a:ea typeface="HGPｺﾞｼｯｸM" pitchFamily="50" charset="-128"/>
                <a:cs typeface="Helvetica" panose="020B0604020202020204" pitchFamily="34" charset="0"/>
              </a:rPr>
              <a:t>. . . </a:t>
            </a:r>
            <a:endParaRPr lang="ja-JP" altLang="en-US" sz="2400" dirty="0">
              <a:latin typeface="Helvetica" panose="020B0604020202020204" pitchFamily="34" charset="0"/>
              <a:ea typeface="HGPｺﾞｼｯｸM" pitchFamily="50" charset="-128"/>
              <a:cs typeface="Helvetica" panose="020B0604020202020204" pitchFamily="34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012146" y="1837796"/>
            <a:ext cx="56773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kumimoji="0" lang="en-US" altLang="ja-JP" sz="2400" dirty="0">
                <a:latin typeface="Helvetica" panose="020B0604020202020204" pitchFamily="34" charset="0"/>
                <a:ea typeface="HGPｺﾞｼｯｸM" pitchFamily="50" charset="-128"/>
                <a:cs typeface="Helvetica" panose="020B0604020202020204" pitchFamily="34" charset="0"/>
              </a:rPr>
              <a:t>. . . </a:t>
            </a:r>
            <a:endParaRPr lang="ja-JP" altLang="en-US" sz="2400" dirty="0">
              <a:latin typeface="Helvetica" panose="020B0604020202020204" pitchFamily="34" charset="0"/>
              <a:ea typeface="HGPｺﾞｼｯｸM" pitchFamily="50" charset="-128"/>
              <a:cs typeface="Helvetica" panose="020B0604020202020204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V="1">
            <a:off x="5436096" y="5541476"/>
            <a:ext cx="3677590" cy="833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正方形/長方形 43"/>
          <p:cNvSpPr/>
          <p:nvPr/>
        </p:nvSpPr>
        <p:spPr bwMode="auto">
          <a:xfrm>
            <a:off x="646999" y="3819547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646999" y="4379091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1295071" y="3819547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1295071" y="4379092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 rot="5400000">
            <a:off x="709013" y="4936182"/>
            <a:ext cx="56773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kumimoji="0" lang="en-US" altLang="ja-JP" sz="2400" dirty="0">
                <a:latin typeface="Helvetica" panose="020B0604020202020204" pitchFamily="34" charset="0"/>
                <a:ea typeface="HGPｺﾞｼｯｸM" pitchFamily="50" charset="-128"/>
                <a:cs typeface="Helvetica" panose="020B0604020202020204" pitchFamily="34" charset="0"/>
              </a:rPr>
              <a:t>. . . </a:t>
            </a:r>
            <a:endParaRPr lang="ja-JP" altLang="en-US" sz="2400" dirty="0">
              <a:latin typeface="Helvetica" panose="020B0604020202020204" pitchFamily="34" charset="0"/>
              <a:ea typeface="HGPｺﾞｼｯｸM" pitchFamily="50" charset="-128"/>
              <a:cs typeface="Helvetica" panose="020B0604020202020204" pitchFamily="34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 rot="5400000">
            <a:off x="1357085" y="4936183"/>
            <a:ext cx="567734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kumimoji="0" lang="en-US" altLang="ja-JP" sz="2400" dirty="0">
                <a:latin typeface="Helvetica" panose="020B0604020202020204" pitchFamily="34" charset="0"/>
                <a:ea typeface="HGPｺﾞｼｯｸM" pitchFamily="50" charset="-128"/>
                <a:cs typeface="Helvetica" panose="020B0604020202020204" pitchFamily="34" charset="0"/>
              </a:rPr>
              <a:t>. . . </a:t>
            </a:r>
            <a:endParaRPr lang="ja-JP" altLang="en-US" sz="2400" dirty="0">
              <a:latin typeface="Helvetica" panose="020B0604020202020204" pitchFamily="34" charset="0"/>
              <a:ea typeface="HGPｺﾞｼｯｸM" pitchFamily="50" charset="-128"/>
              <a:cs typeface="Helvetica" panose="020B0604020202020204" pitchFamily="34" charset="0"/>
            </a:endParaRPr>
          </a:p>
        </p:txBody>
      </p:sp>
      <p:sp>
        <p:nvSpPr>
          <p:cNvPr id="64" name="角丸四角形 63"/>
          <p:cNvSpPr/>
          <p:nvPr/>
        </p:nvSpPr>
        <p:spPr bwMode="auto">
          <a:xfrm>
            <a:off x="1766863" y="1681006"/>
            <a:ext cx="2523383" cy="771763"/>
          </a:xfrm>
          <a:prstGeom prst="roundRect">
            <a:avLst>
              <a:gd name="adj" fmla="val 10347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  <a:cs typeface="Helvetica" panose="020B0604020202020204" pitchFamily="34" charset="0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287609" y="996013"/>
            <a:ext cx="4716439" cy="5673347"/>
          </a:xfrm>
          <a:prstGeom prst="roundRect">
            <a:avLst>
              <a:gd name="adj" fmla="val 145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  <a:cs typeface="Helvetica" panose="020B0604020202020204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691680" y="1354065"/>
            <a:ext cx="14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Mixer Group</a:t>
            </a:r>
            <a:endParaRPr kumimoji="1" lang="ja-JP" altLang="en-US" dirty="0">
              <a:latin typeface="Helvetica" panose="020B0604020202020204" pitchFamily="34" charset="0"/>
              <a:ea typeface="ＭＳ Ｐゴシック" panose="020B0600070205080204" pitchFamily="50" charset="-128"/>
              <a:cs typeface="Helvetica" panose="020B0604020202020204" pitchFamily="34" charset="0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467543" y="3669601"/>
            <a:ext cx="1562159" cy="2423695"/>
          </a:xfrm>
          <a:prstGeom prst="roundRect">
            <a:avLst>
              <a:gd name="adj" fmla="val 513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GPｺﾞｼｯｸM" panose="020B0600000000000000" pitchFamily="50" charset="-128"/>
              <a:ea typeface="HGPｺﾞｼｯｸM" panose="020B0600000000000000" pitchFamily="50" charset="-128"/>
              <a:cs typeface="Helvetica" panose="020B0604020202020204" pitchFamily="34" charset="0"/>
            </a:endParaRPr>
          </a:p>
        </p:txBody>
      </p:sp>
      <p:cxnSp>
        <p:nvCxnSpPr>
          <p:cNvPr id="70" name="直線コネクタ 69"/>
          <p:cNvCxnSpPr>
            <a:stCxn id="69" idx="1"/>
            <a:endCxn id="67" idx="3"/>
          </p:cNvCxnSpPr>
          <p:nvPr/>
        </p:nvCxnSpPr>
        <p:spPr bwMode="auto">
          <a:xfrm flipH="1">
            <a:off x="2029702" y="4640847"/>
            <a:ext cx="526074" cy="2406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" name="テキスト ボックス 70"/>
          <p:cNvSpPr txBox="1"/>
          <p:nvPr/>
        </p:nvSpPr>
        <p:spPr>
          <a:xfrm>
            <a:off x="467544" y="32849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Source</a:t>
            </a:r>
            <a:r>
              <a:rPr kumimoji="1" lang="ja-JP" altLang="en-US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ea typeface="ＭＳ Ｐゴシック" panose="020B0600070205080204" pitchFamily="50" charset="-128"/>
                <a:cs typeface="Helvetica" panose="020B0604020202020204" pitchFamily="34" charset="0"/>
              </a:rPr>
              <a:t>Group</a:t>
            </a:r>
            <a:endParaRPr kumimoji="1" lang="ja-JP" altLang="en-US" dirty="0">
              <a:latin typeface="Helvetica" panose="020B0604020202020204" pitchFamily="34" charset="0"/>
              <a:ea typeface="ＭＳ Ｐゴシック" panose="020B0600070205080204" pitchFamily="50" charset="-128"/>
              <a:cs typeface="Helvetica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 bwMode="auto">
          <a:xfrm>
            <a:off x="646999" y="5450882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88" name="正方形/長方形 87"/>
          <p:cNvSpPr/>
          <p:nvPr/>
        </p:nvSpPr>
        <p:spPr bwMode="auto">
          <a:xfrm>
            <a:off x="1295071" y="5452783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cxnSp>
        <p:nvCxnSpPr>
          <p:cNvPr id="90" name="直線コネクタ 89"/>
          <p:cNvCxnSpPr/>
          <p:nvPr/>
        </p:nvCxnSpPr>
        <p:spPr bwMode="auto">
          <a:xfrm>
            <a:off x="5436096" y="5541476"/>
            <a:ext cx="0" cy="1271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正方形/長方形 67"/>
          <p:cNvSpPr/>
          <p:nvPr/>
        </p:nvSpPr>
        <p:spPr>
          <a:xfrm>
            <a:off x="822404" y="980728"/>
            <a:ext cx="3646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ja-JP" altLang="en-US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■</a:t>
            </a:r>
            <a:r>
              <a:rPr lang="en-US" altLang="ja-JP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Backend System</a:t>
            </a:r>
            <a:endParaRPr lang="ja-JP" altLang="en-US" b="1" dirty="0"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6" name="正方形/長方形 75"/>
          <p:cNvSpPr/>
          <p:nvPr/>
        </p:nvSpPr>
        <p:spPr bwMode="auto">
          <a:xfrm>
            <a:off x="2915816" y="3861048"/>
            <a:ext cx="216024" cy="2160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050369" y="4430483"/>
            <a:ext cx="216024" cy="2160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347792" y="4430483"/>
            <a:ext cx="216024" cy="2160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58" name="正方形/長方形 57"/>
          <p:cNvSpPr/>
          <p:nvPr/>
        </p:nvSpPr>
        <p:spPr bwMode="auto">
          <a:xfrm>
            <a:off x="3851920" y="4430483"/>
            <a:ext cx="216024" cy="2160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69" name="正方形/長方形 68"/>
          <p:cNvSpPr/>
          <p:nvPr/>
        </p:nvSpPr>
        <p:spPr bwMode="auto">
          <a:xfrm>
            <a:off x="2555776" y="4532835"/>
            <a:ext cx="216024" cy="21602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547664" y="6300028"/>
            <a:ext cx="2560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ja-JP" altLang="en-US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■</a:t>
            </a:r>
            <a:r>
              <a:rPr lang="en-US" altLang="ja-JP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Frontend System</a:t>
            </a:r>
            <a:endParaRPr lang="ja-JP" altLang="en-US" b="1" dirty="0"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8" name="右中かっこ 77"/>
          <p:cNvSpPr/>
          <p:nvPr/>
        </p:nvSpPr>
        <p:spPr bwMode="auto">
          <a:xfrm rot="5400000">
            <a:off x="2533216" y="4089181"/>
            <a:ext cx="194129" cy="4315490"/>
          </a:xfrm>
          <a:prstGeom prst="rightBrace">
            <a:avLst>
              <a:gd name="adj1" fmla="val 39735"/>
              <a:gd name="adj2" fmla="val 7048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41" name="Cloud"/>
          <p:cNvSpPr>
            <a:spLocks noChangeAspect="1" noEditPoints="1" noChangeArrowheads="1"/>
          </p:cNvSpPr>
          <p:nvPr/>
        </p:nvSpPr>
        <p:spPr bwMode="auto">
          <a:xfrm>
            <a:off x="2128324" y="3585372"/>
            <a:ext cx="2364058" cy="14278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505858" y="3801814"/>
            <a:ext cx="177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elvetica" panose="020B0604020202020204" pitchFamily="34" charset="0"/>
                <a:cs typeface="Helvetica" panose="020B0604020202020204" pitchFamily="34" charset="0"/>
              </a:rPr>
              <a:t>Interconnected Computer</a:t>
            </a:r>
          </a:p>
          <a:p>
            <a:r>
              <a:rPr kumimoji="1" lang="en-US" altLang="ja-JP" dirty="0">
                <a:latin typeface="Helvetica" panose="020B0604020202020204" pitchFamily="34" charset="0"/>
                <a:cs typeface="Helvetica" panose="020B0604020202020204" pitchFamily="34" charset="0"/>
              </a:rPr>
              <a:t>Networks</a:t>
            </a:r>
            <a:endParaRPr kumimoji="1" lang="ja-JP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2555632" y="5454516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U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203704" y="5454516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U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4283896" y="5454516"/>
            <a:ext cx="504128" cy="50405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U</a:t>
            </a: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9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MidField System Version 5</a:t>
            </a:r>
            <a:r>
              <a:rPr kumimoji="1" lang="ja-JP" altLang="en-US" dirty="0"/>
              <a:t>： システムアーキテクチャ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724128" y="725331"/>
            <a:ext cx="3419872" cy="58000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txBody>
          <a:bodyPr wrap="square" lIns="180000" tIns="144000" rIns="180000" bIns="144000" rtlCol="0">
            <a:spAutoFit/>
          </a:bodyPr>
          <a:lstStyle/>
          <a:p>
            <a:r>
              <a:rPr lang="ja-JP" altLang="en-US" b="1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▼アーキテクチャ概要：</a:t>
            </a:r>
            <a:endParaRPr lang="en-US" altLang="ja-JP" b="1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プロセス間通信を用いた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API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を整備し，アプリケーションとシステムの機能を異なるプロセスで実現：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ローカルとリモートにおける操作の統一化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複数プラットフォーム対応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各種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GUI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コンポーネント対応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endParaRPr lang="en-US" altLang="ja-JP" sz="800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Video/Audio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のストリーム機能における制御部と処理部を異なるプロセスに分離：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ネイティブの機能を活かした高機能化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既存システム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/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プログラムのプラグイン化による機能拡張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多数のミキシングとエンコード処理機能の管理の容易化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既存の負荷分散手法の適用を考慮</a:t>
            </a:r>
            <a:endParaRPr lang="en-US" altLang="ja-JP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79512" y="5159296"/>
            <a:ext cx="1440160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Stream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Segment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79512" y="6095400"/>
            <a:ext cx="1440160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Stream I/O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1763688" y="5159296"/>
            <a:ext cx="1301120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Stream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Performer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3064808" y="5159296"/>
            <a:ext cx="1301120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Session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Member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4355976" y="5159296"/>
            <a:ext cx="1296144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Frontend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Manager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1763688" y="6095400"/>
            <a:ext cx="3888432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Message I/O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81" name="正方形/長方形 80"/>
          <p:cNvSpPr/>
          <p:nvPr/>
        </p:nvSpPr>
        <p:spPr bwMode="auto">
          <a:xfrm>
            <a:off x="179512" y="4297304"/>
            <a:ext cx="5472608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Frontend Application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179512" y="4657344"/>
            <a:ext cx="5472608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MidField System API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cxnSp>
        <p:nvCxnSpPr>
          <p:cNvPr id="104" name="直線コネクタ 103"/>
          <p:cNvCxnSpPr/>
          <p:nvPr/>
        </p:nvCxnSpPr>
        <p:spPr bwMode="auto">
          <a:xfrm>
            <a:off x="107504" y="3645024"/>
            <a:ext cx="55316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正方形/長方形 6"/>
          <p:cNvSpPr/>
          <p:nvPr/>
        </p:nvSpPr>
        <p:spPr>
          <a:xfrm>
            <a:off x="139327" y="3861048"/>
            <a:ext cx="5512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ja-JP" altLang="en-US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■</a:t>
            </a:r>
            <a:r>
              <a:rPr lang="en-US" altLang="ja-JP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Frontend System Architecture</a:t>
            </a:r>
            <a:endParaRPr lang="ja-JP" altLang="en-US" b="1" dirty="0"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179512" y="1986736"/>
            <a:ext cx="1440160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Stream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Segment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179512" y="2922840"/>
            <a:ext cx="1440160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Stream I/O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1763688" y="1986736"/>
            <a:ext cx="1301120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Stream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Performer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98" name="正方形/長方形 97"/>
          <p:cNvSpPr/>
          <p:nvPr/>
        </p:nvSpPr>
        <p:spPr bwMode="auto">
          <a:xfrm>
            <a:off x="3064808" y="1986736"/>
            <a:ext cx="1301120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Session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Owner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99" name="正方形/長方形 98"/>
          <p:cNvSpPr/>
          <p:nvPr/>
        </p:nvSpPr>
        <p:spPr bwMode="auto">
          <a:xfrm>
            <a:off x="4355976" y="1986736"/>
            <a:ext cx="1296144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Backend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Manager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100" name="正方形/長方形 99"/>
          <p:cNvSpPr/>
          <p:nvPr/>
        </p:nvSpPr>
        <p:spPr bwMode="auto">
          <a:xfrm>
            <a:off x="1763688" y="2922840"/>
            <a:ext cx="3155404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Message I/O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101" name="正方形/長方形 100"/>
          <p:cNvSpPr/>
          <p:nvPr/>
        </p:nvSpPr>
        <p:spPr bwMode="auto">
          <a:xfrm>
            <a:off x="1763688" y="1124744"/>
            <a:ext cx="3888432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Backend Application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1763688" y="1484784"/>
            <a:ext cx="3888432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MidField System API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4919092" y="2922840"/>
            <a:ext cx="733028" cy="3579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0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DB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126379" y="692696"/>
            <a:ext cx="5512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ja-JP" altLang="en-US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■</a:t>
            </a:r>
            <a:r>
              <a:rPr lang="en-US" altLang="ja-JP" b="1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Backend System Architecture</a:t>
            </a:r>
            <a:endParaRPr lang="ja-JP" altLang="en-US" b="1" dirty="0"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716016" y="3244334"/>
            <a:ext cx="1116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ja-JP" sz="1600" dirty="0">
                <a:latin typeface="Helvetica" panose="020B0604020202020204" pitchFamily="34" charset="0"/>
                <a:ea typeface="ＭＳ Ｐゴシック" pitchFamily="50" charset="-128"/>
                <a:cs typeface="Helvetica" panose="020B0604020202020204" pitchFamily="34" charset="0"/>
              </a:rPr>
              <a:t>(Interface)</a:t>
            </a:r>
            <a:endParaRPr lang="ja-JP" altLang="en-US" sz="1600" dirty="0">
              <a:latin typeface="Helvetica" panose="020B0604020202020204" pitchFamily="34" charset="0"/>
              <a:ea typeface="ＭＳ Ｐゴシック" pitchFamily="50" charset="-128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3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60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Stream Performer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： 構成</a:t>
            </a:r>
          </a:p>
        </p:txBody>
      </p:sp>
      <p:sp>
        <p:nvSpPr>
          <p:cNvPr id="265271" name="AutoShape 55"/>
          <p:cNvSpPr>
            <a:spLocks noChangeArrowheads="1"/>
          </p:cNvSpPr>
          <p:nvPr/>
        </p:nvSpPr>
        <p:spPr bwMode="auto">
          <a:xfrm>
            <a:off x="2238375" y="1538288"/>
            <a:ext cx="4673600" cy="2790825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endParaRPr lang="en-US" altLang="ja-JP" sz="1600" b="1">
              <a:solidFill>
                <a:srgbClr val="A50021"/>
              </a:solidFill>
              <a:latin typeface="Helvetica" charset="0"/>
              <a:ea typeface="HGP創英角ｺﾞｼｯｸUB" pitchFamily="50" charset="-128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5400000">
            <a:off x="3525838" y="879475"/>
            <a:ext cx="2057400" cy="4343400"/>
          </a:xfrm>
          <a:prstGeom prst="can">
            <a:avLst>
              <a:gd name="adj" fmla="val 25148"/>
            </a:avLst>
          </a:prstGeom>
          <a:solidFill>
            <a:srgbClr val="F8F8F8"/>
          </a:solidFill>
          <a:ln w="28575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82838" y="2022475"/>
            <a:ext cx="533400" cy="2057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2535238" y="2555875"/>
            <a:ext cx="228600" cy="9906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63" name="AutoShape 9"/>
          <p:cNvSpPr>
            <a:spLocks noChangeArrowheads="1"/>
          </p:cNvSpPr>
          <p:nvPr/>
        </p:nvSpPr>
        <p:spPr bwMode="auto">
          <a:xfrm>
            <a:off x="2992438" y="2432050"/>
            <a:ext cx="3124200" cy="1181100"/>
          </a:xfrm>
          <a:prstGeom prst="roundRect">
            <a:avLst>
              <a:gd name="adj" fmla="val 4167"/>
            </a:avLst>
          </a:prstGeom>
          <a:solidFill>
            <a:srgbClr val="F8F8F8"/>
          </a:solidFill>
          <a:ln w="2540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64" name="Oval 13"/>
          <p:cNvSpPr>
            <a:spLocks noChangeArrowheads="1"/>
          </p:cNvSpPr>
          <p:nvPr/>
        </p:nvSpPr>
        <p:spPr bwMode="auto">
          <a:xfrm>
            <a:off x="6345238" y="2555875"/>
            <a:ext cx="228600" cy="9906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65" name="Rectangle 16"/>
          <p:cNvSpPr>
            <a:spLocks noChangeArrowheads="1"/>
          </p:cNvSpPr>
          <p:nvPr/>
        </p:nvSpPr>
        <p:spPr bwMode="auto">
          <a:xfrm>
            <a:off x="3040063" y="2393950"/>
            <a:ext cx="189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ja-JP">
                <a:solidFill>
                  <a:srgbClr val="A50021"/>
                </a:solidFill>
                <a:ea typeface="HGP創英角ｺﾞｼｯｸUB" pitchFamily="50" charset="-128"/>
              </a:rPr>
              <a:t>MediaProcessor</a:t>
            </a:r>
          </a:p>
        </p:txBody>
      </p:sp>
      <p:sp>
        <p:nvSpPr>
          <p:cNvPr id="19466" name="AutoShape 18"/>
          <p:cNvSpPr>
            <a:spLocks noChangeArrowheads="1"/>
          </p:cNvSpPr>
          <p:nvPr/>
        </p:nvSpPr>
        <p:spPr bwMode="auto">
          <a:xfrm>
            <a:off x="6421438" y="2867025"/>
            <a:ext cx="381000" cy="381000"/>
          </a:xfrm>
          <a:custGeom>
            <a:avLst/>
            <a:gdLst>
              <a:gd name="T0" fmla="*/ 1071595979 w 21600"/>
              <a:gd name="T1" fmla="*/ 0 h 21600"/>
              <a:gd name="T2" fmla="*/ 0 w 21600"/>
              <a:gd name="T3" fmla="*/ 1045462211 h 21600"/>
              <a:gd name="T4" fmla="*/ 1071595979 w 21600"/>
              <a:gd name="T5" fmla="*/ 2090924422 h 21600"/>
              <a:gd name="T6" fmla="*/ 2090924422 w 21600"/>
              <a:gd name="T7" fmla="*/ 104546221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040 h 21600"/>
              <a:gd name="T14" fmla="*/ 15984 w 21600"/>
              <a:gd name="T15" fmla="*/ 16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070" y="0"/>
                </a:moveTo>
                <a:lnTo>
                  <a:pt x="11070" y="5040"/>
                </a:lnTo>
                <a:lnTo>
                  <a:pt x="3375" y="5040"/>
                </a:lnTo>
                <a:lnTo>
                  <a:pt x="3375" y="16560"/>
                </a:lnTo>
                <a:lnTo>
                  <a:pt x="11070" y="16560"/>
                </a:lnTo>
                <a:lnTo>
                  <a:pt x="110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40"/>
                </a:moveTo>
                <a:lnTo>
                  <a:pt x="1350" y="16560"/>
                </a:lnTo>
                <a:lnTo>
                  <a:pt x="2700" y="16560"/>
                </a:lnTo>
                <a:lnTo>
                  <a:pt x="2700" y="5040"/>
                </a:lnTo>
                <a:close/>
              </a:path>
              <a:path w="21600" h="21600">
                <a:moveTo>
                  <a:pt x="0" y="5040"/>
                </a:moveTo>
                <a:lnTo>
                  <a:pt x="0" y="16560"/>
                </a:lnTo>
                <a:lnTo>
                  <a:pt x="675" y="16560"/>
                </a:lnTo>
                <a:lnTo>
                  <a:pt x="675" y="5040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7" name="Rectangle 26"/>
          <p:cNvSpPr>
            <a:spLocks noChangeArrowheads="1"/>
          </p:cNvSpPr>
          <p:nvPr/>
        </p:nvSpPr>
        <p:spPr bwMode="auto">
          <a:xfrm>
            <a:off x="6134100" y="4676775"/>
            <a:ext cx="2438400" cy="1362075"/>
          </a:xfrm>
          <a:prstGeom prst="rect">
            <a:avLst/>
          </a:prstGeom>
          <a:solidFill>
            <a:srgbClr val="F5F5F5"/>
          </a:solidFill>
          <a:ln w="12700">
            <a:solidFill>
              <a:srgbClr val="333333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ja-JP" sz="2000"/>
              <a:t>&lt;&lt;interface&gt;&gt;</a:t>
            </a:r>
          </a:p>
          <a:p>
            <a:pPr>
              <a:lnSpc>
                <a:spcPct val="60000"/>
              </a:lnSpc>
              <a:spcBef>
                <a:spcPct val="20000"/>
              </a:spcBef>
            </a:pPr>
            <a:r>
              <a:rPr kumimoji="0" lang="en-US" altLang="ja-JP" sz="2000"/>
              <a:t>SegmentController</a:t>
            </a:r>
          </a:p>
          <a:p>
            <a:pPr>
              <a:lnSpc>
                <a:spcPct val="140000"/>
              </a:lnSpc>
              <a:spcBef>
                <a:spcPct val="20000"/>
              </a:spcBef>
            </a:pPr>
            <a:r>
              <a:rPr kumimoji="0" lang="ja-JP" altLang="en-US" sz="1400"/>
              <a:t>・</a:t>
            </a:r>
            <a:r>
              <a:rPr kumimoji="0" lang="en-US" altLang="ja-JP" sz="1600"/>
              <a:t>setParameter()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ja-JP" altLang="en-US" sz="1600"/>
              <a:t>・</a:t>
            </a:r>
            <a:r>
              <a:rPr kumimoji="0" lang="en-US" altLang="ja-JP" sz="1600"/>
              <a:t>getParameter()</a:t>
            </a:r>
            <a:endParaRPr kumimoji="0" lang="en-US" altLang="ja-JP" sz="1600">
              <a:ea typeface="HGP創英角ｺﾞｼｯｸUB" pitchFamily="50" charset="-128"/>
            </a:endParaRPr>
          </a:p>
        </p:txBody>
      </p:sp>
      <p:cxnSp>
        <p:nvCxnSpPr>
          <p:cNvPr id="19468" name="AutoShape 28"/>
          <p:cNvCxnSpPr>
            <a:cxnSpLocks noChangeShapeType="1"/>
            <a:stCxn id="19483" idx="3"/>
            <a:endCxn id="19467" idx="1"/>
          </p:cNvCxnSpPr>
          <p:nvPr/>
        </p:nvCxnSpPr>
        <p:spPr bwMode="auto">
          <a:xfrm>
            <a:off x="5053013" y="5357813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9469" name="Rectangle 29"/>
          <p:cNvSpPr>
            <a:spLocks noChangeArrowheads="1"/>
          </p:cNvSpPr>
          <p:nvPr/>
        </p:nvSpPr>
        <p:spPr bwMode="auto">
          <a:xfrm rot="-5400000">
            <a:off x="5128419" y="5118894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ja-JP" altLang="en-US" sz="1200"/>
              <a:t>▲</a:t>
            </a:r>
          </a:p>
        </p:txBody>
      </p:sp>
      <p:sp>
        <p:nvSpPr>
          <p:cNvPr id="19470" name="Rectangle 30"/>
          <p:cNvSpPr>
            <a:spLocks noChangeArrowheads="1"/>
          </p:cNvSpPr>
          <p:nvPr/>
        </p:nvSpPr>
        <p:spPr bwMode="auto">
          <a:xfrm>
            <a:off x="5286375" y="5103813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ja-JP" sz="1200"/>
              <a:t>Controls</a:t>
            </a:r>
          </a:p>
        </p:txBody>
      </p:sp>
      <p:sp>
        <p:nvSpPr>
          <p:cNvPr id="19471" name="Rectangle 31"/>
          <p:cNvSpPr>
            <a:spLocks noChangeArrowheads="1"/>
          </p:cNvSpPr>
          <p:nvPr/>
        </p:nvSpPr>
        <p:spPr bwMode="auto">
          <a:xfrm>
            <a:off x="4729163" y="2865438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ja-JP" altLang="en-US" sz="2000">
                <a:ea typeface="HGP創英角ｺﾞｼｯｸUB" pitchFamily="50" charset="-128"/>
              </a:rPr>
              <a:t>・ ・ ・</a:t>
            </a:r>
          </a:p>
        </p:txBody>
      </p:sp>
      <p:sp>
        <p:nvSpPr>
          <p:cNvPr id="19472" name="AutoShape 32"/>
          <p:cNvSpPr>
            <a:spLocks noChangeArrowheads="1"/>
          </p:cNvSpPr>
          <p:nvPr/>
        </p:nvSpPr>
        <p:spPr bwMode="auto">
          <a:xfrm rot="5400000">
            <a:off x="3118644" y="2870994"/>
            <a:ext cx="554038" cy="381000"/>
          </a:xfrm>
          <a:prstGeom prst="can">
            <a:avLst>
              <a:gd name="adj" fmla="val 44213"/>
            </a:avLst>
          </a:prstGeom>
          <a:solidFill>
            <a:srgbClr val="EAEAEA"/>
          </a:solidFill>
          <a:ln w="1905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73" name="AutoShape 33"/>
          <p:cNvSpPr>
            <a:spLocks noChangeArrowheads="1"/>
          </p:cNvSpPr>
          <p:nvPr/>
        </p:nvSpPr>
        <p:spPr bwMode="auto">
          <a:xfrm>
            <a:off x="3452813" y="2867025"/>
            <a:ext cx="4572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045462211 h 21600"/>
              <a:gd name="T4" fmla="*/ 2147483647 w 21600"/>
              <a:gd name="T5" fmla="*/ 2090924422 h 21600"/>
              <a:gd name="T6" fmla="*/ 2147483647 w 21600"/>
              <a:gd name="T7" fmla="*/ 104546221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040 h 21600"/>
              <a:gd name="T14" fmla="*/ 15984 w 21600"/>
              <a:gd name="T15" fmla="*/ 16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070" y="0"/>
                </a:moveTo>
                <a:lnTo>
                  <a:pt x="11070" y="5040"/>
                </a:lnTo>
                <a:lnTo>
                  <a:pt x="3375" y="5040"/>
                </a:lnTo>
                <a:lnTo>
                  <a:pt x="3375" y="16560"/>
                </a:lnTo>
                <a:lnTo>
                  <a:pt x="11070" y="16560"/>
                </a:lnTo>
                <a:lnTo>
                  <a:pt x="110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40"/>
                </a:moveTo>
                <a:lnTo>
                  <a:pt x="1350" y="16560"/>
                </a:lnTo>
                <a:lnTo>
                  <a:pt x="2700" y="16560"/>
                </a:lnTo>
                <a:lnTo>
                  <a:pt x="2700" y="5040"/>
                </a:lnTo>
                <a:close/>
              </a:path>
              <a:path w="21600" h="21600">
                <a:moveTo>
                  <a:pt x="0" y="5040"/>
                </a:moveTo>
                <a:lnTo>
                  <a:pt x="0" y="16560"/>
                </a:lnTo>
                <a:lnTo>
                  <a:pt x="675" y="16560"/>
                </a:lnTo>
                <a:lnTo>
                  <a:pt x="675" y="5040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4" name="AutoShape 34"/>
          <p:cNvSpPr>
            <a:spLocks noChangeArrowheads="1"/>
          </p:cNvSpPr>
          <p:nvPr/>
        </p:nvSpPr>
        <p:spPr bwMode="auto">
          <a:xfrm rot="5400000">
            <a:off x="3728244" y="2870994"/>
            <a:ext cx="554038" cy="381000"/>
          </a:xfrm>
          <a:prstGeom prst="can">
            <a:avLst>
              <a:gd name="adj" fmla="val 44213"/>
            </a:avLst>
          </a:prstGeom>
          <a:solidFill>
            <a:srgbClr val="EAEAEA"/>
          </a:solidFill>
          <a:ln w="1905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75" name="AutoShape 35"/>
          <p:cNvSpPr>
            <a:spLocks noChangeArrowheads="1"/>
          </p:cNvSpPr>
          <p:nvPr/>
        </p:nvSpPr>
        <p:spPr bwMode="auto">
          <a:xfrm rot="5400000">
            <a:off x="5328444" y="2870994"/>
            <a:ext cx="554038" cy="381000"/>
          </a:xfrm>
          <a:prstGeom prst="can">
            <a:avLst>
              <a:gd name="adj" fmla="val 44213"/>
            </a:avLst>
          </a:prstGeom>
          <a:solidFill>
            <a:srgbClr val="EAEAEA"/>
          </a:solidFill>
          <a:ln w="1905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76" name="AutoShape 36"/>
          <p:cNvSpPr>
            <a:spLocks noChangeArrowheads="1"/>
          </p:cNvSpPr>
          <p:nvPr/>
        </p:nvSpPr>
        <p:spPr bwMode="auto">
          <a:xfrm>
            <a:off x="4062413" y="2867025"/>
            <a:ext cx="4572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045462211 h 21600"/>
              <a:gd name="T4" fmla="*/ 2147483647 w 21600"/>
              <a:gd name="T5" fmla="*/ 2090924422 h 21600"/>
              <a:gd name="T6" fmla="*/ 2147483647 w 21600"/>
              <a:gd name="T7" fmla="*/ 104546221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040 h 21600"/>
              <a:gd name="T14" fmla="*/ 15984 w 21600"/>
              <a:gd name="T15" fmla="*/ 16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070" y="0"/>
                </a:moveTo>
                <a:lnTo>
                  <a:pt x="11070" y="5040"/>
                </a:lnTo>
                <a:lnTo>
                  <a:pt x="3375" y="5040"/>
                </a:lnTo>
                <a:lnTo>
                  <a:pt x="3375" y="16560"/>
                </a:lnTo>
                <a:lnTo>
                  <a:pt x="11070" y="16560"/>
                </a:lnTo>
                <a:lnTo>
                  <a:pt x="110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40"/>
                </a:moveTo>
                <a:lnTo>
                  <a:pt x="1350" y="16560"/>
                </a:lnTo>
                <a:lnTo>
                  <a:pt x="2700" y="16560"/>
                </a:lnTo>
                <a:lnTo>
                  <a:pt x="2700" y="5040"/>
                </a:lnTo>
                <a:close/>
              </a:path>
              <a:path w="21600" h="21600">
                <a:moveTo>
                  <a:pt x="0" y="5040"/>
                </a:moveTo>
                <a:lnTo>
                  <a:pt x="0" y="16560"/>
                </a:lnTo>
                <a:lnTo>
                  <a:pt x="675" y="16560"/>
                </a:lnTo>
                <a:lnTo>
                  <a:pt x="675" y="5040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7" name="AutoShape 37"/>
          <p:cNvSpPr>
            <a:spLocks noChangeArrowheads="1"/>
          </p:cNvSpPr>
          <p:nvPr/>
        </p:nvSpPr>
        <p:spPr bwMode="auto">
          <a:xfrm>
            <a:off x="5662613" y="2867025"/>
            <a:ext cx="4572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045462211 h 21600"/>
              <a:gd name="T4" fmla="*/ 2147483647 w 21600"/>
              <a:gd name="T5" fmla="*/ 2090924422 h 21600"/>
              <a:gd name="T6" fmla="*/ 2147483647 w 21600"/>
              <a:gd name="T7" fmla="*/ 104546221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040 h 21600"/>
              <a:gd name="T14" fmla="*/ 15984 w 21600"/>
              <a:gd name="T15" fmla="*/ 16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070" y="0"/>
                </a:moveTo>
                <a:lnTo>
                  <a:pt x="11070" y="5040"/>
                </a:lnTo>
                <a:lnTo>
                  <a:pt x="3375" y="5040"/>
                </a:lnTo>
                <a:lnTo>
                  <a:pt x="3375" y="16560"/>
                </a:lnTo>
                <a:lnTo>
                  <a:pt x="11070" y="16560"/>
                </a:lnTo>
                <a:lnTo>
                  <a:pt x="110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40"/>
                </a:moveTo>
                <a:lnTo>
                  <a:pt x="1350" y="16560"/>
                </a:lnTo>
                <a:lnTo>
                  <a:pt x="2700" y="16560"/>
                </a:lnTo>
                <a:lnTo>
                  <a:pt x="2700" y="5040"/>
                </a:lnTo>
                <a:close/>
              </a:path>
              <a:path w="21600" h="21600">
                <a:moveTo>
                  <a:pt x="0" y="5040"/>
                </a:moveTo>
                <a:lnTo>
                  <a:pt x="0" y="16560"/>
                </a:lnTo>
                <a:lnTo>
                  <a:pt x="675" y="16560"/>
                </a:lnTo>
                <a:lnTo>
                  <a:pt x="675" y="5040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8" name="AutoShape 38"/>
          <p:cNvSpPr>
            <a:spLocks noChangeArrowheads="1"/>
          </p:cNvSpPr>
          <p:nvPr/>
        </p:nvSpPr>
        <p:spPr bwMode="auto">
          <a:xfrm rot="5400000">
            <a:off x="4337844" y="2870994"/>
            <a:ext cx="554038" cy="381000"/>
          </a:xfrm>
          <a:prstGeom prst="can">
            <a:avLst>
              <a:gd name="adj" fmla="val 44213"/>
            </a:avLst>
          </a:prstGeom>
          <a:solidFill>
            <a:srgbClr val="EAEAEA"/>
          </a:solidFill>
          <a:ln w="19050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79" name="Line 39"/>
          <p:cNvSpPr>
            <a:spLocks noChangeShapeType="1"/>
          </p:cNvSpPr>
          <p:nvPr/>
        </p:nvSpPr>
        <p:spPr bwMode="auto">
          <a:xfrm flipH="1">
            <a:off x="3298825" y="3454400"/>
            <a:ext cx="898525" cy="12350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9481" name="Line 51"/>
          <p:cNvSpPr>
            <a:spLocks noChangeShapeType="1"/>
          </p:cNvSpPr>
          <p:nvPr/>
        </p:nvSpPr>
        <p:spPr bwMode="auto">
          <a:xfrm>
            <a:off x="6134100" y="528955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endParaRPr lang="ja-JP" altLang="en-US"/>
          </a:p>
        </p:txBody>
      </p:sp>
      <p:sp>
        <p:nvSpPr>
          <p:cNvPr id="19482" name="Line 52"/>
          <p:cNvSpPr>
            <a:spLocks noChangeShapeType="1"/>
          </p:cNvSpPr>
          <p:nvPr/>
        </p:nvSpPr>
        <p:spPr bwMode="auto">
          <a:xfrm>
            <a:off x="6134100" y="5319713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endParaRPr lang="ja-JP" altLang="en-US"/>
          </a:p>
        </p:txBody>
      </p:sp>
      <p:sp>
        <p:nvSpPr>
          <p:cNvPr id="19483" name="AutoShape 53"/>
          <p:cNvSpPr>
            <a:spLocks noChangeArrowheads="1"/>
          </p:cNvSpPr>
          <p:nvPr/>
        </p:nvSpPr>
        <p:spPr bwMode="auto">
          <a:xfrm flipV="1">
            <a:off x="611188" y="4676775"/>
            <a:ext cx="4441825" cy="1362075"/>
          </a:xfrm>
          <a:prstGeom prst="foldedCorner">
            <a:avLst>
              <a:gd name="adj" fmla="val 6398"/>
            </a:avLst>
          </a:prstGeom>
          <a:solidFill>
            <a:srgbClr val="F5F5F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lIns="90000" tIns="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0" lang="en-US" altLang="ja-JP" sz="2000">
                <a:ea typeface="HGP創英角ｺﾞｼｯｸUB" pitchFamily="50" charset="-128"/>
              </a:rPr>
              <a:t>Connected Plug-In Modules</a:t>
            </a:r>
            <a:endParaRPr kumimoji="0" lang="en-US" altLang="ja-JP" sz="1400">
              <a:ea typeface="HGP創英角ｺﾞｼｯｸUB" pitchFamily="50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0" lang="en-US" altLang="ja-JP" sz="2000">
              <a:ea typeface="HGP創英角ｺﾞｼｯｸUB" pitchFamily="50" charset="-128"/>
            </a:endParaRPr>
          </a:p>
          <a:p>
            <a:pPr>
              <a:spcBef>
                <a:spcPct val="20000"/>
              </a:spcBef>
            </a:pPr>
            <a:endParaRPr lang="ja-JP" altLang="en-US" sz="1400" b="1"/>
          </a:p>
        </p:txBody>
      </p:sp>
      <p:sp>
        <p:nvSpPr>
          <p:cNvPr id="19484" name="Rectangle 22"/>
          <p:cNvSpPr>
            <a:spLocks noChangeArrowheads="1"/>
          </p:cNvSpPr>
          <p:nvPr/>
        </p:nvSpPr>
        <p:spPr bwMode="auto">
          <a:xfrm>
            <a:off x="731838" y="5229225"/>
            <a:ext cx="1717675" cy="630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ja-JP" altLang="en-US" sz="1600">
                <a:ea typeface="HGP創英角ｺﾞｼｯｸUB" pitchFamily="50" charset="-128"/>
              </a:rPr>
              <a:t>・</a:t>
            </a:r>
            <a:r>
              <a:rPr kumimoji="0" lang="en-US" altLang="ja-JP" sz="1600">
                <a:ea typeface="HGP創英角ｺﾞｼｯｸUB" pitchFamily="50" charset="-128"/>
              </a:rPr>
              <a:t>PacketReceiver</a:t>
            </a:r>
          </a:p>
          <a:p>
            <a:pPr>
              <a:spcBef>
                <a:spcPct val="20000"/>
              </a:spcBef>
            </a:pPr>
            <a:r>
              <a:rPr kumimoji="0" lang="ja-JP" altLang="en-US" sz="1600">
                <a:ea typeface="HGP創英角ｺﾞｼｯｸUB" pitchFamily="50" charset="-128"/>
              </a:rPr>
              <a:t>・</a:t>
            </a:r>
            <a:r>
              <a:rPr kumimoji="0" lang="en-US" altLang="ja-JP" sz="1600">
                <a:ea typeface="HGP創英角ｺﾞｼｯｸUB" pitchFamily="50" charset="-128"/>
              </a:rPr>
              <a:t>Depacketizer</a:t>
            </a:r>
            <a:endParaRPr kumimoji="0" lang="en-US" altLang="ja-JP" sz="1400"/>
          </a:p>
        </p:txBody>
      </p:sp>
      <p:sp>
        <p:nvSpPr>
          <p:cNvPr id="19485" name="Rectangle 23"/>
          <p:cNvSpPr>
            <a:spLocks noChangeArrowheads="1"/>
          </p:cNvSpPr>
          <p:nvPr/>
        </p:nvSpPr>
        <p:spPr bwMode="auto">
          <a:xfrm>
            <a:off x="2360613" y="5229225"/>
            <a:ext cx="1219200" cy="630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ja-JP" altLang="en-US" sz="1600">
                <a:ea typeface="HGP創英角ｺﾞｼｯｸUB" pitchFamily="50" charset="-128"/>
              </a:rPr>
              <a:t>・</a:t>
            </a:r>
            <a:r>
              <a:rPr kumimoji="0" lang="en-US" altLang="ja-JP" sz="1600">
                <a:ea typeface="HGP創英角ｺﾞｼｯｸUB" pitchFamily="50" charset="-128"/>
              </a:rPr>
              <a:t>Encoder</a:t>
            </a:r>
          </a:p>
          <a:p>
            <a:pPr>
              <a:spcBef>
                <a:spcPct val="20000"/>
              </a:spcBef>
            </a:pPr>
            <a:r>
              <a:rPr kumimoji="0" lang="ja-JP" altLang="en-US" sz="1600">
                <a:ea typeface="HGP創英角ｺﾞｼｯｸUB" pitchFamily="50" charset="-128"/>
              </a:rPr>
              <a:t>・</a:t>
            </a:r>
            <a:r>
              <a:rPr kumimoji="0" lang="en-US" altLang="ja-JP" sz="1600">
                <a:ea typeface="HGP創英角ｺﾞｼｯｸUB" pitchFamily="50" charset="-128"/>
              </a:rPr>
              <a:t>Decoder</a:t>
            </a:r>
          </a:p>
        </p:txBody>
      </p:sp>
      <p:sp>
        <p:nvSpPr>
          <p:cNvPr id="19486" name="Rectangle 24"/>
          <p:cNvSpPr>
            <a:spLocks noChangeArrowheads="1"/>
          </p:cNvSpPr>
          <p:nvPr/>
        </p:nvSpPr>
        <p:spPr bwMode="auto">
          <a:xfrm>
            <a:off x="3357563" y="5229225"/>
            <a:ext cx="1604962" cy="6302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ja-JP" altLang="en-US" sz="1600">
                <a:ea typeface="HGP創英角ｺﾞｼｯｸUB" pitchFamily="50" charset="-128"/>
              </a:rPr>
              <a:t>・</a:t>
            </a:r>
            <a:r>
              <a:rPr kumimoji="0" lang="en-US" altLang="ja-JP" sz="1600">
                <a:ea typeface="HGP創英角ｺﾞｼｯｸUB" pitchFamily="50" charset="-128"/>
              </a:rPr>
              <a:t>PacketSender</a:t>
            </a:r>
          </a:p>
          <a:p>
            <a:pPr>
              <a:spcBef>
                <a:spcPct val="20000"/>
              </a:spcBef>
            </a:pPr>
            <a:r>
              <a:rPr kumimoji="0" lang="ja-JP" altLang="en-US" sz="1600">
                <a:ea typeface="HGP創英角ｺﾞｼｯｸUB" pitchFamily="50" charset="-128"/>
              </a:rPr>
              <a:t>・</a:t>
            </a:r>
            <a:r>
              <a:rPr kumimoji="0" lang="en-US" altLang="ja-JP" sz="1600">
                <a:ea typeface="HGP創英角ｺﾞｼｯｸUB" pitchFamily="50" charset="-128"/>
              </a:rPr>
              <a:t>Packetizer</a:t>
            </a:r>
          </a:p>
        </p:txBody>
      </p:sp>
      <p:sp>
        <p:nvSpPr>
          <p:cNvPr id="19487" name="AutoShape 54"/>
          <p:cNvSpPr>
            <a:spLocks noChangeArrowheads="1"/>
          </p:cNvSpPr>
          <p:nvPr/>
        </p:nvSpPr>
        <p:spPr bwMode="auto">
          <a:xfrm>
            <a:off x="731838" y="5259388"/>
            <a:ext cx="4232275" cy="539750"/>
          </a:xfrm>
          <a:prstGeom prst="bracketPair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19488" name="Rectangle 56"/>
          <p:cNvSpPr>
            <a:spLocks noChangeArrowheads="1"/>
          </p:cNvSpPr>
          <p:nvPr/>
        </p:nvSpPr>
        <p:spPr bwMode="auto">
          <a:xfrm>
            <a:off x="2770188" y="1981200"/>
            <a:ext cx="1890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ja-JP">
                <a:solidFill>
                  <a:srgbClr val="A50021"/>
                </a:solidFill>
                <a:ea typeface="HGP創英角ｺﾞｼｯｸUB" pitchFamily="50" charset="-128"/>
              </a:rPr>
              <a:t>StreamSegment</a:t>
            </a:r>
          </a:p>
        </p:txBody>
      </p:sp>
      <p:sp>
        <p:nvSpPr>
          <p:cNvPr id="19489" name="Rectangle 57"/>
          <p:cNvSpPr>
            <a:spLocks noChangeArrowheads="1"/>
          </p:cNvSpPr>
          <p:nvPr/>
        </p:nvSpPr>
        <p:spPr bwMode="auto">
          <a:xfrm>
            <a:off x="2319337" y="1531938"/>
            <a:ext cx="2105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ja-JP" dirty="0" err="1">
                <a:solidFill>
                  <a:srgbClr val="A50021"/>
                </a:solidFill>
                <a:ea typeface="HGP創英角ｺﾞｼｯｸUB" pitchFamily="50" charset="-128"/>
              </a:rPr>
              <a:t>StreamPerformer</a:t>
            </a:r>
            <a:endParaRPr kumimoji="0" lang="en-US" altLang="ja-JP" dirty="0">
              <a:solidFill>
                <a:srgbClr val="A50021"/>
              </a:solidFill>
              <a:ea typeface="HGP創英角ｺﾞｼｯｸUB" pitchFamily="50" charset="-128"/>
            </a:endParaRPr>
          </a:p>
        </p:txBody>
      </p:sp>
      <p:sp>
        <p:nvSpPr>
          <p:cNvPr id="19490" name="AutoShape 60"/>
          <p:cNvSpPr>
            <a:spLocks noChangeArrowheads="1"/>
          </p:cNvSpPr>
          <p:nvPr/>
        </p:nvSpPr>
        <p:spPr bwMode="auto">
          <a:xfrm>
            <a:off x="2590800" y="2867025"/>
            <a:ext cx="4572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045462211 h 21600"/>
              <a:gd name="T4" fmla="*/ 2147483647 w 21600"/>
              <a:gd name="T5" fmla="*/ 2090924422 h 21600"/>
              <a:gd name="T6" fmla="*/ 2147483647 w 21600"/>
              <a:gd name="T7" fmla="*/ 104546221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040 h 21600"/>
              <a:gd name="T14" fmla="*/ 15984 w 21600"/>
              <a:gd name="T15" fmla="*/ 16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070" y="0"/>
                </a:moveTo>
                <a:lnTo>
                  <a:pt x="11070" y="5040"/>
                </a:lnTo>
                <a:lnTo>
                  <a:pt x="3375" y="5040"/>
                </a:lnTo>
                <a:lnTo>
                  <a:pt x="3375" y="16560"/>
                </a:lnTo>
                <a:lnTo>
                  <a:pt x="11070" y="16560"/>
                </a:lnTo>
                <a:lnTo>
                  <a:pt x="1107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040"/>
                </a:moveTo>
                <a:lnTo>
                  <a:pt x="1350" y="16560"/>
                </a:lnTo>
                <a:lnTo>
                  <a:pt x="2700" y="16560"/>
                </a:lnTo>
                <a:lnTo>
                  <a:pt x="2700" y="5040"/>
                </a:lnTo>
                <a:close/>
              </a:path>
              <a:path w="21600" h="21600">
                <a:moveTo>
                  <a:pt x="0" y="5040"/>
                </a:moveTo>
                <a:lnTo>
                  <a:pt x="0" y="16560"/>
                </a:lnTo>
                <a:lnTo>
                  <a:pt x="675" y="16560"/>
                </a:lnTo>
                <a:lnTo>
                  <a:pt x="675" y="5040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91" name="AutoShape 67"/>
          <p:cNvSpPr>
            <a:spLocks noChangeArrowheads="1"/>
          </p:cNvSpPr>
          <p:nvPr/>
        </p:nvSpPr>
        <p:spPr bwMode="auto">
          <a:xfrm>
            <a:off x="161925" y="1268413"/>
            <a:ext cx="1987550" cy="1176337"/>
          </a:xfrm>
          <a:prstGeom prst="wedgeRectCallout">
            <a:avLst>
              <a:gd name="adj1" fmla="val 73481"/>
              <a:gd name="adj2" fmla="val 104116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0000" tIns="0" anchor="ctr"/>
          <a:lstStyle/>
          <a:p>
            <a:pPr>
              <a:spcBef>
                <a:spcPct val="20000"/>
              </a:spcBef>
            </a:pPr>
            <a:r>
              <a:rPr kumimoji="0" lang="en-US" altLang="ja-JP"/>
              <a:t>Input: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/>
              <a:t>- Capture Device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/>
              <a:t>- Media Stream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/>
              <a:t>- Media File</a:t>
            </a:r>
            <a:endParaRPr lang="ja-JP" altLang="en-US" b="1"/>
          </a:p>
        </p:txBody>
      </p:sp>
      <p:sp>
        <p:nvSpPr>
          <p:cNvPr id="19492" name="AutoShape 68"/>
          <p:cNvSpPr>
            <a:spLocks noChangeArrowheads="1"/>
          </p:cNvSpPr>
          <p:nvPr/>
        </p:nvSpPr>
        <p:spPr bwMode="auto">
          <a:xfrm>
            <a:off x="7002463" y="1268413"/>
            <a:ext cx="1979612" cy="1176337"/>
          </a:xfrm>
          <a:prstGeom prst="wedgeRectCallout">
            <a:avLst>
              <a:gd name="adj1" fmla="val -60505"/>
              <a:gd name="adj2" fmla="val 103037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0000" tIns="0" anchor="ctr"/>
          <a:lstStyle/>
          <a:p>
            <a:pPr>
              <a:spcBef>
                <a:spcPct val="20000"/>
              </a:spcBef>
            </a:pPr>
            <a:r>
              <a:rPr kumimoji="0" lang="en-US" altLang="ja-JP"/>
              <a:t>Output: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/>
              <a:t>- Playout Device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/>
              <a:t>- Media Stream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0" lang="en-US" altLang="ja-JP"/>
              <a:t>- Media File</a:t>
            </a:r>
            <a:endParaRPr kumimoji="0" lang="ja-JP" altLang="en-US"/>
          </a:p>
        </p:txBody>
      </p:sp>
      <p:sp>
        <p:nvSpPr>
          <p:cNvPr id="37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Filter Graph : Supported Filter Graphs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61925" y="2876550"/>
            <a:ext cx="3240088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2. ASF File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61925" y="738188"/>
            <a:ext cx="260985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1. Player</a:t>
            </a: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242888" y="1108075"/>
            <a:ext cx="4059237" cy="1330325"/>
            <a:chOff x="153" y="686"/>
            <a:chExt cx="2557" cy="838"/>
          </a:xfrm>
        </p:grpSpPr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1990" y="824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15" name="Rectangle 7"/>
            <p:cNvSpPr>
              <a:spLocks noChangeArrowheads="1"/>
            </p:cNvSpPr>
            <p:nvPr/>
          </p:nvSpPr>
          <p:spPr bwMode="auto">
            <a:xfrm>
              <a:off x="2086" y="686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Video Mixing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Renderer 9</a:t>
              </a:r>
            </a:p>
          </p:txBody>
        </p:sp>
        <p:sp>
          <p:nvSpPr>
            <p:cNvPr id="350216" name="Rectangle 8"/>
            <p:cNvSpPr>
              <a:spLocks noChangeArrowheads="1"/>
            </p:cNvSpPr>
            <p:nvPr/>
          </p:nvSpPr>
          <p:spPr bwMode="auto">
            <a:xfrm>
              <a:off x="1990" y="1270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2086" y="1140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Audio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Renderer</a:t>
              </a:r>
            </a:p>
          </p:txBody>
        </p:sp>
        <p:cxnSp>
          <p:nvCxnSpPr>
            <p:cNvPr id="27717" name="AutoShape 10"/>
            <p:cNvCxnSpPr>
              <a:cxnSpLocks noChangeShapeType="1"/>
              <a:stCxn id="350225" idx="3"/>
              <a:endCxn id="350214" idx="1"/>
            </p:cNvCxnSpPr>
            <p:nvPr/>
          </p:nvCxnSpPr>
          <p:spPr bwMode="auto">
            <a:xfrm>
              <a:off x="1837" y="872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718" name="AutoShape 11"/>
            <p:cNvCxnSpPr>
              <a:cxnSpLocks noChangeShapeType="1"/>
              <a:stCxn id="350229" idx="3"/>
              <a:endCxn id="350216" idx="1"/>
            </p:cNvCxnSpPr>
            <p:nvPr/>
          </p:nvCxnSpPr>
          <p:spPr bwMode="auto">
            <a:xfrm>
              <a:off x="1827" y="1318"/>
              <a:ext cx="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20" name="Rectangle 12"/>
            <p:cNvSpPr>
              <a:spLocks noChangeArrowheads="1"/>
            </p:cNvSpPr>
            <p:nvPr/>
          </p:nvSpPr>
          <p:spPr bwMode="auto">
            <a:xfrm>
              <a:off x="153" y="686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AV Source</a:t>
              </a:r>
            </a:p>
          </p:txBody>
        </p:sp>
        <p:sp>
          <p:nvSpPr>
            <p:cNvPr id="350221" name="Rectangle 13"/>
            <p:cNvSpPr>
              <a:spLocks noChangeArrowheads="1"/>
            </p:cNvSpPr>
            <p:nvPr/>
          </p:nvSpPr>
          <p:spPr bwMode="auto">
            <a:xfrm>
              <a:off x="777" y="743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  <p:sp>
          <p:nvSpPr>
            <p:cNvPr id="350222" name="Rectangle 14"/>
            <p:cNvSpPr>
              <a:spLocks noChangeArrowheads="1"/>
            </p:cNvSpPr>
            <p:nvPr/>
          </p:nvSpPr>
          <p:spPr bwMode="auto">
            <a:xfrm>
              <a:off x="777" y="914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</a:t>
              </a:r>
            </a:p>
          </p:txBody>
        </p:sp>
        <p:sp>
          <p:nvSpPr>
            <p:cNvPr id="350223" name="Rectangle 15"/>
            <p:cNvSpPr>
              <a:spLocks noChangeArrowheads="1"/>
            </p:cNvSpPr>
            <p:nvPr/>
          </p:nvSpPr>
          <p:spPr bwMode="auto">
            <a:xfrm>
              <a:off x="1021" y="743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en-US" altLang="ja-JP" sz="1200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24" name="Rectangle 16"/>
            <p:cNvSpPr>
              <a:spLocks noChangeArrowheads="1"/>
            </p:cNvSpPr>
            <p:nvPr/>
          </p:nvSpPr>
          <p:spPr bwMode="auto">
            <a:xfrm>
              <a:off x="1117" y="686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&lt;&lt;Option&gt;&gt;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Video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Effector (s)</a:t>
              </a:r>
            </a:p>
          </p:txBody>
        </p:sp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1741" y="824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  <p:cxnSp>
          <p:nvCxnSpPr>
            <p:cNvPr id="27725" name="AutoShape 18"/>
            <p:cNvCxnSpPr>
              <a:cxnSpLocks noChangeShapeType="1"/>
              <a:stCxn id="350221" idx="3"/>
              <a:endCxn id="350223" idx="1"/>
            </p:cNvCxnSpPr>
            <p:nvPr/>
          </p:nvCxnSpPr>
          <p:spPr bwMode="auto">
            <a:xfrm>
              <a:off x="879" y="791"/>
              <a:ext cx="14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27" name="Rectangle 19"/>
            <p:cNvSpPr>
              <a:spLocks noChangeArrowheads="1"/>
            </p:cNvSpPr>
            <p:nvPr/>
          </p:nvSpPr>
          <p:spPr bwMode="auto">
            <a:xfrm>
              <a:off x="1011" y="1270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28" name="Rectangle 20"/>
            <p:cNvSpPr>
              <a:spLocks noChangeArrowheads="1"/>
            </p:cNvSpPr>
            <p:nvPr/>
          </p:nvSpPr>
          <p:spPr bwMode="auto">
            <a:xfrm>
              <a:off x="1107" y="1140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&lt;&lt;Option&gt;&gt;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Audio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Effector (s)</a:t>
              </a:r>
            </a:p>
          </p:txBody>
        </p:sp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1731" y="1270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</a:t>
              </a:r>
            </a:p>
          </p:txBody>
        </p:sp>
        <p:cxnSp>
          <p:nvCxnSpPr>
            <p:cNvPr id="27729" name="AutoShape 22"/>
            <p:cNvCxnSpPr>
              <a:cxnSpLocks noChangeShapeType="1"/>
              <a:stCxn id="350222" idx="2"/>
              <a:endCxn id="350227" idx="1"/>
            </p:cNvCxnSpPr>
            <p:nvPr/>
          </p:nvCxnSpPr>
          <p:spPr bwMode="auto">
            <a:xfrm rot="16200000" flipH="1">
              <a:off x="767" y="1074"/>
              <a:ext cx="302" cy="18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7655" name="Text Box 23"/>
          <p:cNvSpPr txBox="1">
            <a:spLocks noChangeArrowheads="1"/>
          </p:cNvSpPr>
          <p:nvPr/>
        </p:nvSpPr>
        <p:spPr bwMode="auto">
          <a:xfrm>
            <a:off x="161925" y="4338638"/>
            <a:ext cx="2163763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3. AV/MFSP</a:t>
            </a:r>
          </a:p>
        </p:txBody>
      </p:sp>
      <p:sp>
        <p:nvSpPr>
          <p:cNvPr id="350232" name="Rectangle 24"/>
          <p:cNvSpPr>
            <a:spLocks noChangeArrowheads="1"/>
          </p:cNvSpPr>
          <p:nvPr/>
        </p:nvSpPr>
        <p:spPr bwMode="auto">
          <a:xfrm>
            <a:off x="1625600" y="33432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1625600" y="36131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0234" name="Rectangle 26"/>
          <p:cNvSpPr>
            <a:spLocks noChangeArrowheads="1"/>
          </p:cNvSpPr>
          <p:nvPr/>
        </p:nvSpPr>
        <p:spPr bwMode="auto">
          <a:xfrm>
            <a:off x="242888" y="3248025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Renderable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AV Source</a:t>
            </a:r>
          </a:p>
        </p:txBody>
      </p:sp>
      <p:sp>
        <p:nvSpPr>
          <p:cNvPr id="350235" name="Rectangle 27"/>
          <p:cNvSpPr>
            <a:spLocks noChangeArrowheads="1"/>
          </p:cNvSpPr>
          <p:nvPr/>
        </p:nvSpPr>
        <p:spPr bwMode="auto">
          <a:xfrm>
            <a:off x="1233488" y="3343275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0236" name="Rectangle 28"/>
          <p:cNvSpPr>
            <a:spLocks noChangeArrowheads="1"/>
          </p:cNvSpPr>
          <p:nvPr/>
        </p:nvSpPr>
        <p:spPr bwMode="auto">
          <a:xfrm>
            <a:off x="1233488" y="361315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7661" name="AutoShape 29"/>
          <p:cNvCxnSpPr>
            <a:cxnSpLocks noChangeShapeType="1"/>
            <a:stCxn id="350235" idx="3"/>
            <a:endCxn id="350232" idx="1"/>
          </p:cNvCxnSpPr>
          <p:nvPr/>
        </p:nvCxnSpPr>
        <p:spPr bwMode="auto">
          <a:xfrm>
            <a:off x="1395413" y="3419475"/>
            <a:ext cx="230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0238" name="Rectangle 30"/>
          <p:cNvSpPr>
            <a:spLocks noChangeArrowheads="1"/>
          </p:cNvSpPr>
          <p:nvPr/>
        </p:nvSpPr>
        <p:spPr bwMode="auto">
          <a:xfrm>
            <a:off x="1778000" y="32480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WM ASF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Writer</a:t>
            </a:r>
          </a:p>
        </p:txBody>
      </p:sp>
      <p:cxnSp>
        <p:nvCxnSpPr>
          <p:cNvPr id="27663" name="AutoShape 31"/>
          <p:cNvCxnSpPr>
            <a:cxnSpLocks noChangeShapeType="1"/>
            <a:stCxn id="350236" idx="3"/>
            <a:endCxn id="350233" idx="1"/>
          </p:cNvCxnSpPr>
          <p:nvPr/>
        </p:nvCxnSpPr>
        <p:spPr bwMode="auto">
          <a:xfrm>
            <a:off x="1395413" y="3689350"/>
            <a:ext cx="230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7664" name="Group 32"/>
          <p:cNvGrpSpPr>
            <a:grpSpLocks/>
          </p:cNvGrpSpPr>
          <p:nvPr/>
        </p:nvGrpSpPr>
        <p:grpSpPr bwMode="auto">
          <a:xfrm>
            <a:off x="249238" y="4711700"/>
            <a:ext cx="2522537" cy="1327150"/>
            <a:chOff x="3050" y="2345"/>
            <a:chExt cx="1589" cy="836"/>
          </a:xfrm>
        </p:grpSpPr>
        <p:sp>
          <p:nvSpPr>
            <p:cNvPr id="350241" name="Rectangle 33"/>
            <p:cNvSpPr>
              <a:spLocks noChangeArrowheads="1"/>
            </p:cNvSpPr>
            <p:nvPr/>
          </p:nvSpPr>
          <p:spPr bwMode="auto">
            <a:xfrm>
              <a:off x="3050" y="2347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Enc. Source</a:t>
              </a:r>
            </a:p>
          </p:txBody>
        </p:sp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3674" y="2404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3674" y="2575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</a:t>
              </a:r>
            </a:p>
          </p:txBody>
        </p:sp>
        <p:cxnSp>
          <p:nvCxnSpPr>
            <p:cNvPr id="27707" name="AutoShape 36"/>
            <p:cNvCxnSpPr>
              <a:cxnSpLocks noChangeShapeType="1"/>
              <a:stCxn id="350242" idx="3"/>
              <a:endCxn id="350246" idx="1"/>
            </p:cNvCxnSpPr>
            <p:nvPr/>
          </p:nvCxnSpPr>
          <p:spPr bwMode="auto">
            <a:xfrm>
              <a:off x="3776" y="2452"/>
              <a:ext cx="14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708" name="AutoShape 37"/>
            <p:cNvCxnSpPr>
              <a:cxnSpLocks noChangeShapeType="1"/>
              <a:stCxn id="350243" idx="2"/>
              <a:endCxn id="350248" idx="1"/>
            </p:cNvCxnSpPr>
            <p:nvPr/>
          </p:nvCxnSpPr>
          <p:spPr bwMode="auto">
            <a:xfrm rot="16200000" flipH="1">
              <a:off x="3670" y="2729"/>
              <a:ext cx="299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50246" name="Rectangle 38"/>
            <p:cNvSpPr>
              <a:spLocks noChangeArrowheads="1"/>
            </p:cNvSpPr>
            <p:nvPr/>
          </p:nvSpPr>
          <p:spPr bwMode="auto">
            <a:xfrm>
              <a:off x="3918" y="2404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47" name="Rectangle 39"/>
            <p:cNvSpPr>
              <a:spLocks noChangeArrowheads="1"/>
            </p:cNvSpPr>
            <p:nvPr/>
          </p:nvSpPr>
          <p:spPr bwMode="auto">
            <a:xfrm>
              <a:off x="4014" y="2345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&lt;&lt;MidField&gt;&gt; 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MF Video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Packetizer</a:t>
              </a:r>
            </a:p>
          </p:txBody>
        </p:sp>
        <p:sp>
          <p:nvSpPr>
            <p:cNvPr id="350248" name="Rectangle 40"/>
            <p:cNvSpPr>
              <a:spLocks noChangeArrowheads="1"/>
            </p:cNvSpPr>
            <p:nvPr/>
          </p:nvSpPr>
          <p:spPr bwMode="auto">
            <a:xfrm>
              <a:off x="3918" y="2928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49" name="Rectangle 41"/>
            <p:cNvSpPr>
              <a:spLocks noChangeArrowheads="1"/>
            </p:cNvSpPr>
            <p:nvPr/>
          </p:nvSpPr>
          <p:spPr bwMode="auto">
            <a:xfrm>
              <a:off x="4015" y="2797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&lt;&lt;MidField&gt;&gt;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MF Audio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Packetizer</a:t>
              </a:r>
            </a:p>
          </p:txBody>
        </p:sp>
      </p:grpSp>
      <p:grpSp>
        <p:nvGrpSpPr>
          <p:cNvPr id="27665" name="Group 42"/>
          <p:cNvGrpSpPr>
            <a:grpSpLocks/>
          </p:cNvGrpSpPr>
          <p:nvPr/>
        </p:nvGrpSpPr>
        <p:grpSpPr bwMode="auto">
          <a:xfrm>
            <a:off x="4841875" y="2187575"/>
            <a:ext cx="4051300" cy="609600"/>
            <a:chOff x="441" y="2047"/>
            <a:chExt cx="2552" cy="384"/>
          </a:xfrm>
        </p:grpSpPr>
        <p:sp>
          <p:nvSpPr>
            <p:cNvPr id="350251" name="Rectangle 43"/>
            <p:cNvSpPr>
              <a:spLocks noChangeArrowheads="1"/>
            </p:cNvSpPr>
            <p:nvPr/>
          </p:nvSpPr>
          <p:spPr bwMode="auto">
            <a:xfrm>
              <a:off x="1304" y="2166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52" name="Rectangle 44"/>
            <p:cNvSpPr>
              <a:spLocks noChangeArrowheads="1"/>
            </p:cNvSpPr>
            <p:nvPr/>
          </p:nvSpPr>
          <p:spPr bwMode="auto">
            <a:xfrm>
              <a:off x="1400" y="2047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AVI Mux</a:t>
              </a:r>
            </a:p>
          </p:txBody>
        </p:sp>
        <p:sp>
          <p:nvSpPr>
            <p:cNvPr id="350253" name="Rectangle 45"/>
            <p:cNvSpPr>
              <a:spLocks noChangeArrowheads="1"/>
            </p:cNvSpPr>
            <p:nvPr/>
          </p:nvSpPr>
          <p:spPr bwMode="auto">
            <a:xfrm>
              <a:off x="2273" y="2166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54" name="Rectangle 46"/>
            <p:cNvSpPr>
              <a:spLocks noChangeArrowheads="1"/>
            </p:cNvSpPr>
            <p:nvPr/>
          </p:nvSpPr>
          <p:spPr bwMode="auto">
            <a:xfrm>
              <a:off x="2369" y="2047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File Writer</a:t>
              </a:r>
            </a:p>
          </p:txBody>
        </p:sp>
        <p:cxnSp>
          <p:nvCxnSpPr>
            <p:cNvPr id="27699" name="AutoShape 47"/>
            <p:cNvCxnSpPr>
              <a:cxnSpLocks noChangeShapeType="1"/>
              <a:stCxn id="350256" idx="3"/>
              <a:endCxn id="350253" idx="1"/>
            </p:cNvCxnSpPr>
            <p:nvPr/>
          </p:nvCxnSpPr>
          <p:spPr bwMode="auto">
            <a:xfrm>
              <a:off x="2120" y="2214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56" name="Rectangle 48"/>
            <p:cNvSpPr>
              <a:spLocks noChangeArrowheads="1"/>
            </p:cNvSpPr>
            <p:nvPr/>
          </p:nvSpPr>
          <p:spPr bwMode="auto">
            <a:xfrm>
              <a:off x="2024" y="2166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  <p:cxnSp>
          <p:nvCxnSpPr>
            <p:cNvPr id="27701" name="AutoShape 49"/>
            <p:cNvCxnSpPr>
              <a:cxnSpLocks noChangeShapeType="1"/>
              <a:stCxn id="350259" idx="3"/>
              <a:endCxn id="350251" idx="1"/>
            </p:cNvCxnSpPr>
            <p:nvPr/>
          </p:nvCxnSpPr>
          <p:spPr bwMode="auto">
            <a:xfrm>
              <a:off x="1167" y="2214"/>
              <a:ext cx="1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58" name="Rectangle 50"/>
            <p:cNvSpPr>
              <a:spLocks noChangeArrowheads="1"/>
            </p:cNvSpPr>
            <p:nvPr/>
          </p:nvSpPr>
          <p:spPr bwMode="auto">
            <a:xfrm>
              <a:off x="441" y="2047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DV Source</a:t>
              </a:r>
            </a:p>
          </p:txBody>
        </p:sp>
        <p:sp>
          <p:nvSpPr>
            <p:cNvPr id="350259" name="Rectangle 51"/>
            <p:cNvSpPr>
              <a:spLocks noChangeArrowheads="1"/>
            </p:cNvSpPr>
            <p:nvPr/>
          </p:nvSpPr>
          <p:spPr bwMode="auto">
            <a:xfrm>
              <a:off x="1065" y="2166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</p:grpSp>
      <p:sp>
        <p:nvSpPr>
          <p:cNvPr id="27666" name="Text Box 52"/>
          <p:cNvSpPr txBox="1">
            <a:spLocks noChangeArrowheads="1"/>
          </p:cNvSpPr>
          <p:nvPr/>
        </p:nvSpPr>
        <p:spPr bwMode="auto">
          <a:xfrm>
            <a:off x="4751388" y="1808163"/>
            <a:ext cx="2919412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5. AVI File (DV Type1)</a:t>
            </a:r>
          </a:p>
        </p:txBody>
      </p:sp>
      <p:sp>
        <p:nvSpPr>
          <p:cNvPr id="27667" name="Text Box 53"/>
          <p:cNvSpPr txBox="1">
            <a:spLocks noChangeArrowheads="1"/>
          </p:cNvSpPr>
          <p:nvPr/>
        </p:nvSpPr>
        <p:spPr bwMode="auto">
          <a:xfrm>
            <a:off x="4751388" y="728663"/>
            <a:ext cx="2611437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4. DV/MFSP</a:t>
            </a:r>
          </a:p>
        </p:txBody>
      </p:sp>
      <p:grpSp>
        <p:nvGrpSpPr>
          <p:cNvPr id="27668" name="Group 54"/>
          <p:cNvGrpSpPr>
            <a:grpSpLocks/>
          </p:cNvGrpSpPr>
          <p:nvPr/>
        </p:nvGrpSpPr>
        <p:grpSpPr bwMode="auto">
          <a:xfrm>
            <a:off x="4841875" y="1108075"/>
            <a:ext cx="2520950" cy="609600"/>
            <a:chOff x="442" y="901"/>
            <a:chExt cx="1588" cy="384"/>
          </a:xfrm>
        </p:grpSpPr>
        <p:sp>
          <p:nvSpPr>
            <p:cNvPr id="350263" name="Rectangle 55"/>
            <p:cNvSpPr>
              <a:spLocks noChangeArrowheads="1"/>
            </p:cNvSpPr>
            <p:nvPr/>
          </p:nvSpPr>
          <p:spPr bwMode="auto">
            <a:xfrm>
              <a:off x="1310" y="1027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64" name="Rectangle 56"/>
            <p:cNvSpPr>
              <a:spLocks noChangeArrowheads="1"/>
            </p:cNvSpPr>
            <p:nvPr/>
          </p:nvSpPr>
          <p:spPr bwMode="auto">
            <a:xfrm>
              <a:off x="1406" y="901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&lt;&lt;MidField&gt;&gt;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MF DVSD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Packetizer</a:t>
              </a:r>
            </a:p>
          </p:txBody>
        </p:sp>
        <p:cxnSp>
          <p:nvCxnSpPr>
            <p:cNvPr id="27692" name="AutoShape 57"/>
            <p:cNvCxnSpPr>
              <a:cxnSpLocks noChangeShapeType="1"/>
              <a:stCxn id="350267" idx="3"/>
              <a:endCxn id="350263" idx="1"/>
            </p:cNvCxnSpPr>
            <p:nvPr/>
          </p:nvCxnSpPr>
          <p:spPr bwMode="auto">
            <a:xfrm>
              <a:off x="1168" y="1075"/>
              <a:ext cx="14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66" name="Rectangle 58"/>
            <p:cNvSpPr>
              <a:spLocks noChangeArrowheads="1"/>
            </p:cNvSpPr>
            <p:nvPr/>
          </p:nvSpPr>
          <p:spPr bwMode="auto">
            <a:xfrm>
              <a:off x="442" y="901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DV Source</a:t>
              </a:r>
            </a:p>
          </p:txBody>
        </p:sp>
        <p:sp>
          <p:nvSpPr>
            <p:cNvPr id="350267" name="Rectangle 59"/>
            <p:cNvSpPr>
              <a:spLocks noChangeArrowheads="1"/>
            </p:cNvSpPr>
            <p:nvPr/>
          </p:nvSpPr>
          <p:spPr bwMode="auto">
            <a:xfrm>
              <a:off x="1066" y="1027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</p:grpSp>
      <p:sp>
        <p:nvSpPr>
          <p:cNvPr id="27669" name="Text Box 60"/>
          <p:cNvSpPr txBox="1">
            <a:spLocks noChangeArrowheads="1"/>
          </p:cNvSpPr>
          <p:nvPr/>
        </p:nvSpPr>
        <p:spPr bwMode="auto">
          <a:xfrm>
            <a:off x="4751388" y="4330700"/>
            <a:ext cx="2160587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7. HDV/MFSP</a:t>
            </a:r>
          </a:p>
        </p:txBody>
      </p:sp>
      <p:grpSp>
        <p:nvGrpSpPr>
          <p:cNvPr id="27670" name="Group 61"/>
          <p:cNvGrpSpPr>
            <a:grpSpLocks/>
          </p:cNvGrpSpPr>
          <p:nvPr/>
        </p:nvGrpSpPr>
        <p:grpSpPr bwMode="auto">
          <a:xfrm>
            <a:off x="4841875" y="4708525"/>
            <a:ext cx="2513013" cy="609600"/>
            <a:chOff x="3657" y="913"/>
            <a:chExt cx="1583" cy="384"/>
          </a:xfrm>
        </p:grpSpPr>
        <p:sp>
          <p:nvSpPr>
            <p:cNvPr id="350270" name="Rectangle 62"/>
            <p:cNvSpPr>
              <a:spLocks noChangeArrowheads="1"/>
            </p:cNvSpPr>
            <p:nvPr/>
          </p:nvSpPr>
          <p:spPr bwMode="auto">
            <a:xfrm>
              <a:off x="4520" y="1031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71" name="Rectangle 63"/>
            <p:cNvSpPr>
              <a:spLocks noChangeArrowheads="1"/>
            </p:cNvSpPr>
            <p:nvPr/>
          </p:nvSpPr>
          <p:spPr bwMode="auto">
            <a:xfrm>
              <a:off x="4616" y="913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&lt;&lt;MidField&gt;&gt;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MF Video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Packetizer</a:t>
              </a:r>
            </a:p>
          </p:txBody>
        </p:sp>
        <p:cxnSp>
          <p:nvCxnSpPr>
            <p:cNvPr id="27687" name="AutoShape 64"/>
            <p:cNvCxnSpPr>
              <a:cxnSpLocks noChangeShapeType="1"/>
              <a:stCxn id="350274" idx="3"/>
              <a:endCxn id="350270" idx="1"/>
            </p:cNvCxnSpPr>
            <p:nvPr/>
          </p:nvCxnSpPr>
          <p:spPr bwMode="auto">
            <a:xfrm>
              <a:off x="4383" y="1079"/>
              <a:ext cx="1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73" name="Rectangle 65"/>
            <p:cNvSpPr>
              <a:spLocks noChangeArrowheads="1"/>
            </p:cNvSpPr>
            <p:nvPr/>
          </p:nvSpPr>
          <p:spPr bwMode="auto">
            <a:xfrm>
              <a:off x="3657" y="913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HDV Source</a:t>
              </a:r>
            </a:p>
          </p:txBody>
        </p:sp>
        <p:sp>
          <p:nvSpPr>
            <p:cNvPr id="350274" name="Rectangle 66"/>
            <p:cNvSpPr>
              <a:spLocks noChangeArrowheads="1"/>
            </p:cNvSpPr>
            <p:nvPr/>
          </p:nvSpPr>
          <p:spPr bwMode="auto">
            <a:xfrm>
              <a:off x="4281" y="1031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</p:grpSp>
      <p:grpSp>
        <p:nvGrpSpPr>
          <p:cNvPr id="27671" name="Group 67"/>
          <p:cNvGrpSpPr>
            <a:grpSpLocks/>
          </p:cNvGrpSpPr>
          <p:nvPr/>
        </p:nvGrpSpPr>
        <p:grpSpPr bwMode="auto">
          <a:xfrm>
            <a:off x="4841875" y="5789613"/>
            <a:ext cx="2513013" cy="609600"/>
            <a:chOff x="3657" y="2047"/>
            <a:chExt cx="1583" cy="384"/>
          </a:xfrm>
        </p:grpSpPr>
        <p:sp>
          <p:nvSpPr>
            <p:cNvPr id="350276" name="Rectangle 68"/>
            <p:cNvSpPr>
              <a:spLocks noChangeArrowheads="1"/>
            </p:cNvSpPr>
            <p:nvPr/>
          </p:nvSpPr>
          <p:spPr bwMode="auto">
            <a:xfrm>
              <a:off x="4520" y="2166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77" name="Rectangle 69"/>
            <p:cNvSpPr>
              <a:spLocks noChangeArrowheads="1"/>
            </p:cNvSpPr>
            <p:nvPr/>
          </p:nvSpPr>
          <p:spPr bwMode="auto">
            <a:xfrm>
              <a:off x="4616" y="2047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&lt;&lt;MidField&gt;&gt;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MF Sample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Writer</a:t>
              </a:r>
            </a:p>
          </p:txBody>
        </p:sp>
        <p:cxnSp>
          <p:nvCxnSpPr>
            <p:cNvPr id="27682" name="AutoShape 70"/>
            <p:cNvCxnSpPr>
              <a:cxnSpLocks noChangeShapeType="1"/>
              <a:stCxn id="350280" idx="3"/>
              <a:endCxn id="350276" idx="1"/>
            </p:cNvCxnSpPr>
            <p:nvPr/>
          </p:nvCxnSpPr>
          <p:spPr bwMode="auto">
            <a:xfrm>
              <a:off x="4383" y="2214"/>
              <a:ext cx="1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79" name="Rectangle 71"/>
            <p:cNvSpPr>
              <a:spLocks noChangeArrowheads="1"/>
            </p:cNvSpPr>
            <p:nvPr/>
          </p:nvSpPr>
          <p:spPr bwMode="auto">
            <a:xfrm>
              <a:off x="3657" y="2047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HDV Source</a:t>
              </a:r>
            </a:p>
          </p:txBody>
        </p:sp>
        <p:sp>
          <p:nvSpPr>
            <p:cNvPr id="350280" name="Rectangle 72"/>
            <p:cNvSpPr>
              <a:spLocks noChangeArrowheads="1"/>
            </p:cNvSpPr>
            <p:nvPr/>
          </p:nvSpPr>
          <p:spPr bwMode="auto">
            <a:xfrm>
              <a:off x="4281" y="2166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</p:grpSp>
      <p:sp>
        <p:nvSpPr>
          <p:cNvPr id="27672" name="Text Box 73"/>
          <p:cNvSpPr txBox="1">
            <a:spLocks noChangeArrowheads="1"/>
          </p:cNvSpPr>
          <p:nvPr/>
        </p:nvSpPr>
        <p:spPr bwMode="auto">
          <a:xfrm>
            <a:off x="4751388" y="5419725"/>
            <a:ext cx="1800225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8. M2T File</a:t>
            </a:r>
          </a:p>
        </p:txBody>
      </p:sp>
      <p:sp>
        <p:nvSpPr>
          <p:cNvPr id="27673" name="Text Box 74"/>
          <p:cNvSpPr txBox="1">
            <a:spLocks noChangeArrowheads="1"/>
          </p:cNvSpPr>
          <p:nvPr/>
        </p:nvSpPr>
        <p:spPr bwMode="auto">
          <a:xfrm>
            <a:off x="4751388" y="2887663"/>
            <a:ext cx="2251075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6. DV/IEEE1394</a:t>
            </a:r>
          </a:p>
        </p:txBody>
      </p:sp>
      <p:grpSp>
        <p:nvGrpSpPr>
          <p:cNvPr id="27674" name="Group 75"/>
          <p:cNvGrpSpPr>
            <a:grpSpLocks/>
          </p:cNvGrpSpPr>
          <p:nvPr/>
        </p:nvGrpSpPr>
        <p:grpSpPr bwMode="auto">
          <a:xfrm>
            <a:off x="4841875" y="3246438"/>
            <a:ext cx="2520950" cy="609600"/>
            <a:chOff x="442" y="3169"/>
            <a:chExt cx="1588" cy="384"/>
          </a:xfrm>
        </p:grpSpPr>
        <p:sp>
          <p:nvSpPr>
            <p:cNvPr id="350284" name="Rectangle 76"/>
            <p:cNvSpPr>
              <a:spLocks noChangeArrowheads="1"/>
            </p:cNvSpPr>
            <p:nvPr/>
          </p:nvSpPr>
          <p:spPr bwMode="auto">
            <a:xfrm>
              <a:off x="1310" y="3295"/>
              <a:ext cx="96" cy="9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lang="ja-JP" altLang="en-US">
                <a:latin typeface="Helvetica" charset="0"/>
                <a:ea typeface="ＭＳ Ｐゴシック" pitchFamily="50" charset="-128"/>
              </a:endParaRPr>
            </a:p>
          </p:txBody>
        </p:sp>
        <p:sp>
          <p:nvSpPr>
            <p:cNvPr id="350285" name="Rectangle 77"/>
            <p:cNvSpPr>
              <a:spLocks noChangeArrowheads="1"/>
            </p:cNvSpPr>
            <p:nvPr/>
          </p:nvSpPr>
          <p:spPr bwMode="auto">
            <a:xfrm>
              <a:off x="1406" y="3169"/>
              <a:ext cx="624" cy="384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Microsoft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DV Camera </a:t>
              </a:r>
            </a:p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and VCR</a:t>
              </a:r>
            </a:p>
          </p:txBody>
        </p:sp>
        <p:cxnSp>
          <p:nvCxnSpPr>
            <p:cNvPr id="27677" name="AutoShape 78"/>
            <p:cNvCxnSpPr>
              <a:cxnSpLocks noChangeShapeType="1"/>
              <a:stCxn id="350288" idx="3"/>
              <a:endCxn id="350284" idx="1"/>
            </p:cNvCxnSpPr>
            <p:nvPr/>
          </p:nvCxnSpPr>
          <p:spPr bwMode="auto">
            <a:xfrm>
              <a:off x="1168" y="3343"/>
              <a:ext cx="14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0287" name="Rectangle 79"/>
            <p:cNvSpPr>
              <a:spLocks noChangeArrowheads="1"/>
            </p:cNvSpPr>
            <p:nvPr/>
          </p:nvSpPr>
          <p:spPr bwMode="auto">
            <a:xfrm>
              <a:off x="442" y="3169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DV Source</a:t>
              </a:r>
            </a:p>
          </p:txBody>
        </p:sp>
        <p:sp>
          <p:nvSpPr>
            <p:cNvPr id="350288" name="Rectangle 80"/>
            <p:cNvSpPr>
              <a:spLocks noChangeArrowheads="1"/>
            </p:cNvSpPr>
            <p:nvPr/>
          </p:nvSpPr>
          <p:spPr bwMode="auto">
            <a:xfrm>
              <a:off x="1066" y="3295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</p:grpSp>
      <p:sp>
        <p:nvSpPr>
          <p:cNvPr id="82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Filter Graph : AV Source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8675" name="AutoShape 2"/>
          <p:cNvSpPr>
            <a:spLocks noChangeArrowheads="1"/>
          </p:cNvSpPr>
          <p:nvPr/>
        </p:nvSpPr>
        <p:spPr bwMode="auto">
          <a:xfrm>
            <a:off x="161925" y="4346575"/>
            <a:ext cx="2879725" cy="1333500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28676" name="AutoShape 3"/>
          <p:cNvSpPr>
            <a:spLocks noChangeArrowheads="1"/>
          </p:cNvSpPr>
          <p:nvPr/>
        </p:nvSpPr>
        <p:spPr bwMode="auto">
          <a:xfrm>
            <a:off x="161925" y="963613"/>
            <a:ext cx="8189913" cy="3455987"/>
          </a:xfrm>
          <a:prstGeom prst="roundRect">
            <a:avLst>
              <a:gd name="adj" fmla="val 1315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 cstate="print"/>
          <a:srcRect l="40816" t="32263" r="47256" b="65834"/>
          <a:stretch>
            <a:fillRect/>
          </a:stretch>
        </p:blipFill>
        <p:spPr bwMode="auto">
          <a:xfrm>
            <a:off x="169863" y="4329113"/>
            <a:ext cx="1530350" cy="231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 cstate="print"/>
          <a:srcRect l="40816" t="32263" r="47256" b="65834"/>
          <a:stretch>
            <a:fillRect/>
          </a:stretch>
        </p:blipFill>
        <p:spPr bwMode="auto">
          <a:xfrm>
            <a:off x="1511300" y="4276725"/>
            <a:ext cx="1524000" cy="231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8679" name="AutoShape 6"/>
          <p:cNvSpPr>
            <a:spLocks noChangeArrowheads="1"/>
          </p:cNvSpPr>
          <p:nvPr/>
        </p:nvSpPr>
        <p:spPr bwMode="auto">
          <a:xfrm>
            <a:off x="3163888" y="4852988"/>
            <a:ext cx="5908675" cy="1546225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61925" y="638175"/>
            <a:ext cx="1979613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1. AV Source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4970463" y="1089025"/>
            <a:ext cx="1979612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(d) Cam. &amp; Mic.</a:t>
            </a:r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250825" y="4260850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Encoded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Source</a:t>
            </a:r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1241425" y="4621213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1625600" y="51879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auto">
          <a:xfrm>
            <a:off x="1778000" y="497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2767013" y="518795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688" name="AutoShape 15"/>
          <p:cNvCxnSpPr>
            <a:cxnSpLocks noChangeShapeType="1"/>
            <a:stCxn id="351243" idx="2"/>
            <a:endCxn id="351244" idx="1"/>
          </p:cNvCxnSpPr>
          <p:nvPr/>
        </p:nvCxnSpPr>
        <p:spPr bwMode="auto">
          <a:xfrm rot="16200000" flipH="1">
            <a:off x="1231107" y="4869656"/>
            <a:ext cx="481012" cy="3079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161925" y="3898900"/>
            <a:ext cx="2606675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(c) Decoded AV</a:t>
            </a:r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252413" y="1444625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DV Source</a:t>
            </a:r>
          </a:p>
        </p:txBody>
      </p:sp>
      <p:sp>
        <p:nvSpPr>
          <p:cNvPr id="351250" name="Rectangle 18"/>
          <p:cNvSpPr>
            <a:spLocks noChangeArrowheads="1"/>
          </p:cNvSpPr>
          <p:nvPr/>
        </p:nvSpPr>
        <p:spPr bwMode="auto">
          <a:xfrm>
            <a:off x="1243013" y="165258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8692" name="AutoShape 19"/>
          <p:cNvCxnSpPr>
            <a:cxnSpLocks noChangeShapeType="1"/>
            <a:stCxn id="351250" idx="3"/>
            <a:endCxn id="351252" idx="1"/>
          </p:cNvCxnSpPr>
          <p:nvPr/>
        </p:nvCxnSpPr>
        <p:spPr bwMode="auto">
          <a:xfrm>
            <a:off x="1404938" y="1728788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1627188" y="16525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3163888" y="153511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54" name="Rectangle 22"/>
          <p:cNvSpPr>
            <a:spLocks noChangeArrowheads="1"/>
          </p:cNvSpPr>
          <p:nvPr/>
        </p:nvSpPr>
        <p:spPr bwMode="auto">
          <a:xfrm>
            <a:off x="1779588" y="14446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 Splitter</a:t>
            </a:r>
          </a:p>
        </p:txBody>
      </p:sp>
      <p:sp>
        <p:nvSpPr>
          <p:cNvPr id="351255" name="Rectangle 23"/>
          <p:cNvSpPr>
            <a:spLocks noChangeArrowheads="1"/>
          </p:cNvSpPr>
          <p:nvPr/>
        </p:nvSpPr>
        <p:spPr bwMode="auto">
          <a:xfrm>
            <a:off x="3316288" y="14446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 Video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1256" name="Rectangle 24"/>
          <p:cNvSpPr>
            <a:spLocks noChangeArrowheads="1"/>
          </p:cNvSpPr>
          <p:nvPr/>
        </p:nvSpPr>
        <p:spPr bwMode="auto">
          <a:xfrm>
            <a:off x="2770188" y="153511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257" name="Rectangle 25"/>
          <p:cNvSpPr>
            <a:spLocks noChangeArrowheads="1"/>
          </p:cNvSpPr>
          <p:nvPr/>
        </p:nvSpPr>
        <p:spPr bwMode="auto">
          <a:xfrm>
            <a:off x="2770188" y="18256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258" name="Rectangle 26"/>
          <p:cNvSpPr>
            <a:spLocks noChangeArrowheads="1"/>
          </p:cNvSpPr>
          <p:nvPr/>
        </p:nvSpPr>
        <p:spPr bwMode="auto">
          <a:xfrm>
            <a:off x="4306888" y="167322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8700" name="AutoShape 27"/>
          <p:cNvCxnSpPr>
            <a:cxnSpLocks noChangeShapeType="1"/>
            <a:stCxn id="351256" idx="3"/>
            <a:endCxn id="351253" idx="1"/>
          </p:cNvCxnSpPr>
          <p:nvPr/>
        </p:nvCxnSpPr>
        <p:spPr bwMode="auto">
          <a:xfrm>
            <a:off x="2922588" y="1611313"/>
            <a:ext cx="241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161925" y="1085850"/>
            <a:ext cx="207010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(a) Decoded DV</a:t>
            </a:r>
          </a:p>
        </p:txBody>
      </p:sp>
      <p:sp>
        <p:nvSpPr>
          <p:cNvPr id="351263" name="Rectangle 31"/>
          <p:cNvSpPr>
            <a:spLocks noChangeArrowheads="1"/>
          </p:cNvSpPr>
          <p:nvPr/>
        </p:nvSpPr>
        <p:spPr bwMode="auto">
          <a:xfrm>
            <a:off x="1622425" y="31908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64" name="Rectangle 32"/>
          <p:cNvSpPr>
            <a:spLocks noChangeArrowheads="1"/>
          </p:cNvSpPr>
          <p:nvPr/>
        </p:nvSpPr>
        <p:spPr bwMode="auto">
          <a:xfrm>
            <a:off x="1774825" y="29876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MPEG2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Demultiplexer</a:t>
            </a:r>
          </a:p>
        </p:txBody>
      </p:sp>
      <p:sp>
        <p:nvSpPr>
          <p:cNvPr id="351265" name="Rectangle 33"/>
          <p:cNvSpPr>
            <a:spLocks noChangeArrowheads="1"/>
          </p:cNvSpPr>
          <p:nvPr/>
        </p:nvSpPr>
        <p:spPr bwMode="auto">
          <a:xfrm>
            <a:off x="2765425" y="30781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266" name="Rectangle 34"/>
          <p:cNvSpPr>
            <a:spLocks noChangeArrowheads="1"/>
          </p:cNvSpPr>
          <p:nvPr/>
        </p:nvSpPr>
        <p:spPr bwMode="auto">
          <a:xfrm>
            <a:off x="2765425" y="33686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706" name="AutoShape 35"/>
          <p:cNvCxnSpPr>
            <a:cxnSpLocks noChangeShapeType="1"/>
            <a:stCxn id="351265" idx="3"/>
          </p:cNvCxnSpPr>
          <p:nvPr/>
        </p:nvCxnSpPr>
        <p:spPr bwMode="auto">
          <a:xfrm>
            <a:off x="2917825" y="3154363"/>
            <a:ext cx="233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1268" name="Rectangle 36"/>
          <p:cNvSpPr>
            <a:spLocks noChangeArrowheads="1"/>
          </p:cNvSpPr>
          <p:nvPr/>
        </p:nvSpPr>
        <p:spPr bwMode="auto">
          <a:xfrm>
            <a:off x="3163888" y="30781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3316288" y="29876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MPEG2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1270" name="Rectangle 38"/>
          <p:cNvSpPr>
            <a:spLocks noChangeArrowheads="1"/>
          </p:cNvSpPr>
          <p:nvPr/>
        </p:nvSpPr>
        <p:spPr bwMode="auto">
          <a:xfrm>
            <a:off x="4306888" y="317817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271" name="Rectangle 39"/>
          <p:cNvSpPr>
            <a:spLocks noChangeArrowheads="1"/>
          </p:cNvSpPr>
          <p:nvPr/>
        </p:nvSpPr>
        <p:spPr bwMode="auto">
          <a:xfrm>
            <a:off x="3162300" y="39163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72" name="Rectangle 40"/>
          <p:cNvSpPr>
            <a:spLocks noChangeArrowheads="1"/>
          </p:cNvSpPr>
          <p:nvPr/>
        </p:nvSpPr>
        <p:spPr bwMode="auto">
          <a:xfrm>
            <a:off x="3314700" y="3708400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1273" name="Rectangle 41"/>
          <p:cNvSpPr>
            <a:spLocks noChangeArrowheads="1"/>
          </p:cNvSpPr>
          <p:nvPr/>
        </p:nvSpPr>
        <p:spPr bwMode="auto">
          <a:xfrm>
            <a:off x="4305300" y="3916363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713" name="AutoShape 42"/>
          <p:cNvCxnSpPr>
            <a:cxnSpLocks noChangeShapeType="1"/>
            <a:stCxn id="351266" idx="2"/>
            <a:endCxn id="351271" idx="1"/>
          </p:cNvCxnSpPr>
          <p:nvPr/>
        </p:nvCxnSpPr>
        <p:spPr bwMode="auto">
          <a:xfrm rot="16200000" flipH="1">
            <a:off x="2766219" y="3596481"/>
            <a:ext cx="471488" cy="320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714" name="Text Box 43"/>
          <p:cNvSpPr txBox="1">
            <a:spLocks noChangeArrowheads="1"/>
          </p:cNvSpPr>
          <p:nvPr/>
        </p:nvSpPr>
        <p:spPr bwMode="auto">
          <a:xfrm>
            <a:off x="157163" y="2624138"/>
            <a:ext cx="233680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(b) Decoded HDV</a:t>
            </a:r>
          </a:p>
        </p:txBody>
      </p:sp>
      <p:sp>
        <p:nvSpPr>
          <p:cNvPr id="351276" name="Rectangle 44"/>
          <p:cNvSpPr>
            <a:spLocks noChangeArrowheads="1"/>
          </p:cNvSpPr>
          <p:nvPr/>
        </p:nvSpPr>
        <p:spPr bwMode="auto">
          <a:xfrm>
            <a:off x="247650" y="297973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HDV Source</a:t>
            </a:r>
          </a:p>
        </p:txBody>
      </p:sp>
      <p:sp>
        <p:nvSpPr>
          <p:cNvPr id="351277" name="Rectangle 45"/>
          <p:cNvSpPr>
            <a:spLocks noChangeArrowheads="1"/>
          </p:cNvSpPr>
          <p:nvPr/>
        </p:nvSpPr>
        <p:spPr bwMode="auto">
          <a:xfrm>
            <a:off x="1238250" y="3190875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8717" name="AutoShape 46"/>
          <p:cNvCxnSpPr>
            <a:cxnSpLocks noChangeShapeType="1"/>
            <a:stCxn id="351277" idx="3"/>
            <a:endCxn id="351263" idx="1"/>
          </p:cNvCxnSpPr>
          <p:nvPr/>
        </p:nvCxnSpPr>
        <p:spPr bwMode="auto">
          <a:xfrm>
            <a:off x="1400175" y="3267075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718" name="Text Box 47"/>
          <p:cNvSpPr txBox="1">
            <a:spLocks noChangeArrowheads="1"/>
          </p:cNvSpPr>
          <p:nvPr/>
        </p:nvSpPr>
        <p:spPr bwMode="auto">
          <a:xfrm>
            <a:off x="3222625" y="4518025"/>
            <a:ext cx="3240088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2. Renderable AV Source</a:t>
            </a:r>
          </a:p>
        </p:txBody>
      </p:sp>
      <p:sp>
        <p:nvSpPr>
          <p:cNvPr id="351280" name="Rectangle 48"/>
          <p:cNvSpPr>
            <a:spLocks noChangeArrowheads="1"/>
          </p:cNvSpPr>
          <p:nvPr/>
        </p:nvSpPr>
        <p:spPr bwMode="auto">
          <a:xfrm>
            <a:off x="7750175" y="5054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81" name="Rectangle 49"/>
          <p:cNvSpPr>
            <a:spLocks noChangeArrowheads="1"/>
          </p:cNvSpPr>
          <p:nvPr/>
        </p:nvSpPr>
        <p:spPr bwMode="auto">
          <a:xfrm>
            <a:off x="6213475" y="51720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82" name="Rectangle 50"/>
          <p:cNvSpPr>
            <a:spLocks noChangeArrowheads="1"/>
          </p:cNvSpPr>
          <p:nvPr/>
        </p:nvSpPr>
        <p:spPr bwMode="auto">
          <a:xfrm>
            <a:off x="7902575" y="49641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Video Mixing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 9</a:t>
            </a:r>
          </a:p>
        </p:txBody>
      </p:sp>
      <p:sp>
        <p:nvSpPr>
          <p:cNvPr id="351283" name="Rectangle 51"/>
          <p:cNvSpPr>
            <a:spLocks noChangeArrowheads="1"/>
          </p:cNvSpPr>
          <p:nvPr/>
        </p:nvSpPr>
        <p:spPr bwMode="auto">
          <a:xfrm>
            <a:off x="6365875" y="49641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Infinite Pin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or Smart Tee</a:t>
            </a:r>
          </a:p>
        </p:txBody>
      </p:sp>
      <p:sp>
        <p:nvSpPr>
          <p:cNvPr id="351284" name="Rectangle 52"/>
          <p:cNvSpPr>
            <a:spLocks noChangeArrowheads="1"/>
          </p:cNvSpPr>
          <p:nvPr/>
        </p:nvSpPr>
        <p:spPr bwMode="auto">
          <a:xfrm>
            <a:off x="7356475" y="5054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285" name="Rectangle 53"/>
          <p:cNvSpPr>
            <a:spLocks noChangeArrowheads="1"/>
          </p:cNvSpPr>
          <p:nvPr/>
        </p:nvSpPr>
        <p:spPr bwMode="auto">
          <a:xfrm>
            <a:off x="7356475" y="5345113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8725" name="AutoShape 54"/>
          <p:cNvCxnSpPr>
            <a:cxnSpLocks noChangeShapeType="1"/>
            <a:stCxn id="351284" idx="3"/>
            <a:endCxn id="351280" idx="1"/>
          </p:cNvCxnSpPr>
          <p:nvPr/>
        </p:nvCxnSpPr>
        <p:spPr bwMode="auto">
          <a:xfrm>
            <a:off x="7508875" y="5130800"/>
            <a:ext cx="241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1287" name="Rectangle 55"/>
          <p:cNvSpPr>
            <a:spLocks noChangeArrowheads="1"/>
          </p:cNvSpPr>
          <p:nvPr/>
        </p:nvSpPr>
        <p:spPr bwMode="auto">
          <a:xfrm>
            <a:off x="4697413" y="504983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88" name="Rectangle 56"/>
          <p:cNvSpPr>
            <a:spLocks noChangeArrowheads="1"/>
          </p:cNvSpPr>
          <p:nvPr/>
        </p:nvSpPr>
        <p:spPr bwMode="auto">
          <a:xfrm>
            <a:off x="4849813" y="49641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&lt;&lt;Option&gt;&gt;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Effector (s)</a:t>
            </a:r>
          </a:p>
        </p:txBody>
      </p:sp>
      <p:sp>
        <p:nvSpPr>
          <p:cNvPr id="351289" name="Rectangle 57"/>
          <p:cNvSpPr>
            <a:spLocks noChangeArrowheads="1"/>
          </p:cNvSpPr>
          <p:nvPr/>
        </p:nvSpPr>
        <p:spPr bwMode="auto">
          <a:xfrm>
            <a:off x="5840413" y="51720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4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8729" name="AutoShape 58"/>
          <p:cNvCxnSpPr>
            <a:cxnSpLocks noChangeShapeType="1"/>
            <a:stCxn id="351289" idx="3"/>
            <a:endCxn id="351281" idx="1"/>
          </p:cNvCxnSpPr>
          <p:nvPr/>
        </p:nvCxnSpPr>
        <p:spPr bwMode="auto">
          <a:xfrm>
            <a:off x="5992813" y="5248275"/>
            <a:ext cx="2206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1291" name="Rectangle 59"/>
          <p:cNvSpPr>
            <a:spLocks noChangeArrowheads="1"/>
          </p:cNvSpPr>
          <p:nvPr/>
        </p:nvSpPr>
        <p:spPr bwMode="auto">
          <a:xfrm>
            <a:off x="7750175" y="57800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92" name="Rectangle 60"/>
          <p:cNvSpPr>
            <a:spLocks noChangeArrowheads="1"/>
          </p:cNvSpPr>
          <p:nvPr/>
        </p:nvSpPr>
        <p:spPr bwMode="auto">
          <a:xfrm>
            <a:off x="6213475" y="58975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93" name="Rectangle 61"/>
          <p:cNvSpPr>
            <a:spLocks noChangeArrowheads="1"/>
          </p:cNvSpPr>
          <p:nvPr/>
        </p:nvSpPr>
        <p:spPr bwMode="auto">
          <a:xfrm>
            <a:off x="7902575" y="5689600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</a:t>
            </a:r>
          </a:p>
        </p:txBody>
      </p:sp>
      <p:sp>
        <p:nvSpPr>
          <p:cNvPr id="351294" name="Rectangle 62"/>
          <p:cNvSpPr>
            <a:spLocks noChangeArrowheads="1"/>
          </p:cNvSpPr>
          <p:nvPr/>
        </p:nvSpPr>
        <p:spPr bwMode="auto">
          <a:xfrm>
            <a:off x="6365875" y="5689600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Infinite Pin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or Smart Tee</a:t>
            </a:r>
          </a:p>
        </p:txBody>
      </p:sp>
      <p:sp>
        <p:nvSpPr>
          <p:cNvPr id="351295" name="Rectangle 63"/>
          <p:cNvSpPr>
            <a:spLocks noChangeArrowheads="1"/>
          </p:cNvSpPr>
          <p:nvPr/>
        </p:nvSpPr>
        <p:spPr bwMode="auto">
          <a:xfrm>
            <a:off x="7356475" y="57800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296" name="Rectangle 64"/>
          <p:cNvSpPr>
            <a:spLocks noChangeArrowheads="1"/>
          </p:cNvSpPr>
          <p:nvPr/>
        </p:nvSpPr>
        <p:spPr bwMode="auto">
          <a:xfrm>
            <a:off x="7356475" y="607060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736" name="AutoShape 65"/>
          <p:cNvCxnSpPr>
            <a:cxnSpLocks noChangeShapeType="1"/>
            <a:stCxn id="351295" idx="3"/>
            <a:endCxn id="351291" idx="1"/>
          </p:cNvCxnSpPr>
          <p:nvPr/>
        </p:nvCxnSpPr>
        <p:spPr bwMode="auto">
          <a:xfrm>
            <a:off x="7508875" y="5856288"/>
            <a:ext cx="241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1298" name="Rectangle 66"/>
          <p:cNvSpPr>
            <a:spLocks noChangeArrowheads="1"/>
          </p:cNvSpPr>
          <p:nvPr/>
        </p:nvSpPr>
        <p:spPr bwMode="auto">
          <a:xfrm>
            <a:off x="4697413" y="58975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299" name="Rectangle 67"/>
          <p:cNvSpPr>
            <a:spLocks noChangeArrowheads="1"/>
          </p:cNvSpPr>
          <p:nvPr/>
        </p:nvSpPr>
        <p:spPr bwMode="auto">
          <a:xfrm>
            <a:off x="4849813" y="5689600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&lt;&lt;Option&gt;&gt;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Effector (s)</a:t>
            </a:r>
          </a:p>
        </p:txBody>
      </p:sp>
      <p:sp>
        <p:nvSpPr>
          <p:cNvPr id="351300" name="Rectangle 68"/>
          <p:cNvSpPr>
            <a:spLocks noChangeArrowheads="1"/>
          </p:cNvSpPr>
          <p:nvPr/>
        </p:nvSpPr>
        <p:spPr bwMode="auto">
          <a:xfrm>
            <a:off x="5840413" y="58975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4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740" name="AutoShape 69"/>
          <p:cNvCxnSpPr>
            <a:cxnSpLocks noChangeShapeType="1"/>
            <a:stCxn id="351300" idx="3"/>
            <a:endCxn id="351292" idx="1"/>
          </p:cNvCxnSpPr>
          <p:nvPr/>
        </p:nvCxnSpPr>
        <p:spPr bwMode="auto">
          <a:xfrm>
            <a:off x="5992813" y="5973763"/>
            <a:ext cx="2206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8741" name="Group 70"/>
          <p:cNvGrpSpPr>
            <a:grpSpLocks/>
          </p:cNvGrpSpPr>
          <p:nvPr/>
        </p:nvGrpSpPr>
        <p:grpSpPr bwMode="auto">
          <a:xfrm>
            <a:off x="2592388" y="5789613"/>
            <a:ext cx="1143000" cy="609600"/>
            <a:chOff x="4921" y="2897"/>
            <a:chExt cx="720" cy="384"/>
          </a:xfrm>
        </p:grpSpPr>
        <p:sp>
          <p:nvSpPr>
            <p:cNvPr id="351303" name="Rectangle 71"/>
            <p:cNvSpPr>
              <a:spLocks noChangeArrowheads="1"/>
            </p:cNvSpPr>
            <p:nvPr/>
          </p:nvSpPr>
          <p:spPr bwMode="auto">
            <a:xfrm>
              <a:off x="4921" y="2897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Renderable</a:t>
              </a:r>
            </a:p>
            <a:p>
              <a:pPr algn="ctr">
                <a:defRPr/>
              </a:pPr>
              <a:r>
                <a:rPr lang="en-US" altLang="ja-JP" sz="12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AV Source</a:t>
              </a:r>
            </a:p>
          </p:txBody>
        </p:sp>
        <p:sp>
          <p:nvSpPr>
            <p:cNvPr id="351304" name="Rectangle 72"/>
            <p:cNvSpPr>
              <a:spLocks noChangeArrowheads="1"/>
            </p:cNvSpPr>
            <p:nvPr/>
          </p:nvSpPr>
          <p:spPr bwMode="auto">
            <a:xfrm>
              <a:off x="5545" y="2954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  <p:sp>
          <p:nvSpPr>
            <p:cNvPr id="351305" name="Rectangle 73"/>
            <p:cNvSpPr>
              <a:spLocks noChangeArrowheads="1"/>
            </p:cNvSpPr>
            <p:nvPr/>
          </p:nvSpPr>
          <p:spPr bwMode="auto">
            <a:xfrm>
              <a:off x="5545" y="3125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</a:t>
              </a:r>
            </a:p>
          </p:txBody>
        </p:sp>
      </p:grpSp>
      <p:grpSp>
        <p:nvGrpSpPr>
          <p:cNvPr id="28742" name="Group 74"/>
          <p:cNvGrpSpPr>
            <a:grpSpLocks/>
          </p:cNvGrpSpPr>
          <p:nvPr/>
        </p:nvGrpSpPr>
        <p:grpSpPr bwMode="auto">
          <a:xfrm>
            <a:off x="7451725" y="839788"/>
            <a:ext cx="1143000" cy="609600"/>
            <a:chOff x="4921" y="415"/>
            <a:chExt cx="720" cy="384"/>
          </a:xfrm>
        </p:grpSpPr>
        <p:sp>
          <p:nvSpPr>
            <p:cNvPr id="351307" name="Rectangle 75"/>
            <p:cNvSpPr>
              <a:spLocks noChangeArrowheads="1"/>
            </p:cNvSpPr>
            <p:nvPr/>
          </p:nvSpPr>
          <p:spPr bwMode="auto">
            <a:xfrm>
              <a:off x="4921" y="415"/>
              <a:ext cx="624" cy="384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&lt;&lt;Combo&gt;&gt;</a:t>
              </a:r>
            </a:p>
            <a:p>
              <a:pPr algn="ctr">
                <a:defRPr/>
              </a:pPr>
              <a:r>
                <a:rPr lang="en-US" altLang="ja-JP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Helvetica" charset="0"/>
                  <a:ea typeface="ＭＳ Ｐゴシック" pitchFamily="50" charset="-128"/>
                </a:rPr>
                <a:t>AV Source</a:t>
              </a:r>
            </a:p>
          </p:txBody>
        </p:sp>
        <p:sp>
          <p:nvSpPr>
            <p:cNvPr id="351308" name="Rectangle 76"/>
            <p:cNvSpPr>
              <a:spLocks noChangeArrowheads="1"/>
            </p:cNvSpPr>
            <p:nvPr/>
          </p:nvSpPr>
          <p:spPr bwMode="auto">
            <a:xfrm>
              <a:off x="5545" y="459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V</a:t>
              </a:r>
            </a:p>
          </p:txBody>
        </p:sp>
        <p:sp>
          <p:nvSpPr>
            <p:cNvPr id="351309" name="Rectangle 77"/>
            <p:cNvSpPr>
              <a:spLocks noChangeArrowheads="1"/>
            </p:cNvSpPr>
            <p:nvPr/>
          </p:nvSpPr>
          <p:spPr bwMode="auto">
            <a:xfrm>
              <a:off x="5545" y="643"/>
              <a:ext cx="96" cy="96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sz="1200">
                  <a:latin typeface="Helvetica" charset="0"/>
                  <a:ea typeface="ＭＳ Ｐゴシック" pitchFamily="50" charset="-128"/>
                </a:rPr>
                <a:t>A</a:t>
              </a:r>
            </a:p>
          </p:txBody>
        </p:sp>
      </p:grpSp>
      <p:sp>
        <p:nvSpPr>
          <p:cNvPr id="351310" name="Rectangle 78"/>
          <p:cNvSpPr>
            <a:spLocks noChangeArrowheads="1"/>
          </p:cNvSpPr>
          <p:nvPr/>
        </p:nvSpPr>
        <p:spPr bwMode="auto">
          <a:xfrm>
            <a:off x="5348288" y="3284538"/>
            <a:ext cx="990600" cy="6096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ja-JP" sz="1200" b="1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11" name="Rectangle 79"/>
          <p:cNvSpPr>
            <a:spLocks noChangeArrowheads="1"/>
          </p:cNvSpPr>
          <p:nvPr/>
        </p:nvSpPr>
        <p:spPr bwMode="auto">
          <a:xfrm>
            <a:off x="6338888" y="3381375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solidFill>
                  <a:srgbClr val="5F5F5F"/>
                </a:solidFill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12" name="Rectangle 80"/>
          <p:cNvSpPr>
            <a:spLocks noChangeArrowheads="1"/>
          </p:cNvSpPr>
          <p:nvPr/>
        </p:nvSpPr>
        <p:spPr bwMode="auto">
          <a:xfrm>
            <a:off x="6338888" y="3557588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solidFill>
                  <a:srgbClr val="5F5F5F"/>
                </a:solidFill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313" name="Rectangle 81"/>
          <p:cNvSpPr>
            <a:spLocks noChangeArrowheads="1"/>
          </p:cNvSpPr>
          <p:nvPr/>
        </p:nvSpPr>
        <p:spPr bwMode="auto">
          <a:xfrm>
            <a:off x="5207000" y="3143250"/>
            <a:ext cx="990600" cy="6096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ja-JP" sz="1200" b="1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14" name="Rectangle 82"/>
          <p:cNvSpPr>
            <a:spLocks noChangeArrowheads="1"/>
          </p:cNvSpPr>
          <p:nvPr/>
        </p:nvSpPr>
        <p:spPr bwMode="auto">
          <a:xfrm>
            <a:off x="6197600" y="3203575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solidFill>
                  <a:srgbClr val="5F5F5F"/>
                </a:solidFill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15" name="Rectangle 83"/>
          <p:cNvSpPr>
            <a:spLocks noChangeArrowheads="1"/>
          </p:cNvSpPr>
          <p:nvPr/>
        </p:nvSpPr>
        <p:spPr bwMode="auto">
          <a:xfrm>
            <a:off x="6197600" y="3386138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solidFill>
                  <a:srgbClr val="5F5F5F"/>
                </a:solidFill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316" name="Rectangle 84"/>
          <p:cNvSpPr>
            <a:spLocks noChangeArrowheads="1"/>
          </p:cNvSpPr>
          <p:nvPr/>
        </p:nvSpPr>
        <p:spPr bwMode="auto">
          <a:xfrm>
            <a:off x="5060950" y="299878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AV Source</a:t>
            </a:r>
          </a:p>
        </p:txBody>
      </p:sp>
      <p:sp>
        <p:nvSpPr>
          <p:cNvPr id="351317" name="Rectangle 85"/>
          <p:cNvSpPr>
            <a:spLocks noChangeArrowheads="1"/>
          </p:cNvSpPr>
          <p:nvPr/>
        </p:nvSpPr>
        <p:spPr bwMode="auto">
          <a:xfrm>
            <a:off x="6051550" y="3021013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18" name="Rectangle 86"/>
          <p:cNvSpPr>
            <a:spLocks noChangeArrowheads="1"/>
          </p:cNvSpPr>
          <p:nvPr/>
        </p:nvSpPr>
        <p:spPr bwMode="auto">
          <a:xfrm>
            <a:off x="6051550" y="320198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319" name="Rectangle 87"/>
          <p:cNvSpPr>
            <a:spLocks noChangeArrowheads="1"/>
          </p:cNvSpPr>
          <p:nvPr/>
        </p:nvSpPr>
        <p:spPr bwMode="auto">
          <a:xfrm>
            <a:off x="6761163" y="3022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20" name="Rectangle 88"/>
          <p:cNvSpPr>
            <a:spLocks noChangeArrowheads="1"/>
          </p:cNvSpPr>
          <p:nvPr/>
        </p:nvSpPr>
        <p:spPr bwMode="auto">
          <a:xfrm>
            <a:off x="6761163" y="37433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21" name="Rectangle 89"/>
          <p:cNvSpPr>
            <a:spLocks noChangeArrowheads="1"/>
          </p:cNvSpPr>
          <p:nvPr/>
        </p:nvSpPr>
        <p:spPr bwMode="auto">
          <a:xfrm>
            <a:off x="6761163" y="3203575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22" name="Rectangle 90"/>
          <p:cNvSpPr>
            <a:spLocks noChangeArrowheads="1"/>
          </p:cNvSpPr>
          <p:nvPr/>
        </p:nvSpPr>
        <p:spPr bwMode="auto">
          <a:xfrm>
            <a:off x="6761163" y="3922713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23" name="Rectangle 91"/>
          <p:cNvSpPr>
            <a:spLocks noChangeArrowheads="1"/>
          </p:cNvSpPr>
          <p:nvPr/>
        </p:nvSpPr>
        <p:spPr bwMode="auto">
          <a:xfrm>
            <a:off x="6761163" y="3381375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24" name="Rectangle 92"/>
          <p:cNvSpPr>
            <a:spLocks noChangeArrowheads="1"/>
          </p:cNvSpPr>
          <p:nvPr/>
        </p:nvSpPr>
        <p:spPr bwMode="auto">
          <a:xfrm>
            <a:off x="6761163" y="4102100"/>
            <a:ext cx="152400" cy="152400"/>
          </a:xfrm>
          <a:prstGeom prst="rect">
            <a:avLst/>
          </a:prstGeom>
          <a:solidFill>
            <a:srgbClr val="F8F8F8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25" name="Rectangle 93"/>
          <p:cNvSpPr>
            <a:spLocks noChangeArrowheads="1"/>
          </p:cNvSpPr>
          <p:nvPr/>
        </p:nvSpPr>
        <p:spPr bwMode="auto">
          <a:xfrm>
            <a:off x="6913563" y="29940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&lt;&lt;MidField&gt;&gt;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MF RGB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Mixer</a:t>
            </a:r>
          </a:p>
        </p:txBody>
      </p:sp>
      <p:sp>
        <p:nvSpPr>
          <p:cNvPr id="351326" name="Rectangle 94"/>
          <p:cNvSpPr>
            <a:spLocks noChangeArrowheads="1"/>
          </p:cNvSpPr>
          <p:nvPr/>
        </p:nvSpPr>
        <p:spPr bwMode="auto">
          <a:xfrm>
            <a:off x="6913563" y="37195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&lt;&lt;MidField&gt;&gt;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MF PCM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Mixer</a:t>
            </a:r>
          </a:p>
        </p:txBody>
      </p:sp>
      <p:cxnSp>
        <p:nvCxnSpPr>
          <p:cNvPr id="28760" name="AutoShape 95"/>
          <p:cNvCxnSpPr>
            <a:cxnSpLocks noChangeShapeType="1"/>
            <a:stCxn id="351317" idx="3"/>
            <a:endCxn id="351319" idx="1"/>
          </p:cNvCxnSpPr>
          <p:nvPr/>
        </p:nvCxnSpPr>
        <p:spPr bwMode="auto">
          <a:xfrm>
            <a:off x="6213475" y="3097213"/>
            <a:ext cx="547688" cy="1587"/>
          </a:xfrm>
          <a:prstGeom prst="bentConnector3">
            <a:avLst>
              <a:gd name="adj1" fmla="val 4898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761" name="AutoShape 96"/>
          <p:cNvCxnSpPr>
            <a:cxnSpLocks noChangeShapeType="1"/>
            <a:stCxn id="351318" idx="2"/>
            <a:endCxn id="351320" idx="1"/>
          </p:cNvCxnSpPr>
          <p:nvPr/>
        </p:nvCxnSpPr>
        <p:spPr bwMode="auto">
          <a:xfrm rot="16200000" flipH="1">
            <a:off x="6216651" y="3275012"/>
            <a:ext cx="455612" cy="6334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762" name="AutoShape 97"/>
          <p:cNvCxnSpPr>
            <a:cxnSpLocks noChangeShapeType="1"/>
            <a:stCxn id="351314" idx="3"/>
            <a:endCxn id="351321" idx="1"/>
          </p:cNvCxnSpPr>
          <p:nvPr/>
        </p:nvCxnSpPr>
        <p:spPr bwMode="auto">
          <a:xfrm>
            <a:off x="6350000" y="3279775"/>
            <a:ext cx="411163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28763" name="AutoShape 98"/>
          <p:cNvCxnSpPr>
            <a:cxnSpLocks noChangeShapeType="1"/>
            <a:stCxn id="351311" idx="3"/>
            <a:endCxn id="351323" idx="1"/>
          </p:cNvCxnSpPr>
          <p:nvPr/>
        </p:nvCxnSpPr>
        <p:spPr bwMode="auto">
          <a:xfrm>
            <a:off x="6491288" y="3457575"/>
            <a:ext cx="269875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28764" name="AutoShape 99"/>
          <p:cNvCxnSpPr>
            <a:cxnSpLocks noChangeShapeType="1"/>
            <a:stCxn id="351315" idx="2"/>
            <a:endCxn id="351322" idx="1"/>
          </p:cNvCxnSpPr>
          <p:nvPr/>
        </p:nvCxnSpPr>
        <p:spPr bwMode="auto">
          <a:xfrm rot="16200000" flipH="1">
            <a:off x="6287294" y="3525044"/>
            <a:ext cx="460375" cy="487363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sysDot"/>
            <a:miter lim="800000"/>
            <a:headEnd/>
            <a:tailEnd type="arrow" w="med" len="med"/>
          </a:ln>
        </p:spPr>
      </p:cxnSp>
      <p:cxnSp>
        <p:nvCxnSpPr>
          <p:cNvPr id="28765" name="AutoShape 100"/>
          <p:cNvCxnSpPr>
            <a:cxnSpLocks noChangeShapeType="1"/>
            <a:stCxn id="351312" idx="2"/>
            <a:endCxn id="351324" idx="1"/>
          </p:cNvCxnSpPr>
          <p:nvPr/>
        </p:nvCxnSpPr>
        <p:spPr bwMode="auto">
          <a:xfrm rot="16200000" flipH="1">
            <a:off x="6353970" y="3771106"/>
            <a:ext cx="468312" cy="346075"/>
          </a:xfrm>
          <a:prstGeom prst="bentConnector2">
            <a:avLst/>
          </a:prstGeom>
          <a:noFill/>
          <a:ln w="9525">
            <a:solidFill>
              <a:srgbClr val="808080"/>
            </a:solidFill>
            <a:prstDash val="sysDot"/>
            <a:miter lim="800000"/>
            <a:headEnd/>
            <a:tailEnd type="arrow" w="med" len="med"/>
          </a:ln>
        </p:spPr>
      </p:cxnSp>
      <p:sp>
        <p:nvSpPr>
          <p:cNvPr id="351333" name="Rectangle 101"/>
          <p:cNvSpPr>
            <a:spLocks noChangeArrowheads="1"/>
          </p:cNvSpPr>
          <p:nvPr/>
        </p:nvSpPr>
        <p:spPr bwMode="auto">
          <a:xfrm>
            <a:off x="5214938" y="18811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Microphone</a:t>
            </a:r>
          </a:p>
        </p:txBody>
      </p:sp>
      <p:sp>
        <p:nvSpPr>
          <p:cNvPr id="351334" name="Rectangle 102"/>
          <p:cNvSpPr>
            <a:spLocks noChangeArrowheads="1"/>
          </p:cNvSpPr>
          <p:nvPr/>
        </p:nvSpPr>
        <p:spPr bwMode="auto">
          <a:xfrm>
            <a:off x="6205538" y="209708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335" name="Rectangle 103"/>
          <p:cNvSpPr>
            <a:spLocks noChangeArrowheads="1"/>
          </p:cNvSpPr>
          <p:nvPr/>
        </p:nvSpPr>
        <p:spPr bwMode="auto">
          <a:xfrm>
            <a:off x="5060950" y="143986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Camera</a:t>
            </a:r>
          </a:p>
        </p:txBody>
      </p:sp>
      <p:sp>
        <p:nvSpPr>
          <p:cNvPr id="351336" name="Rectangle 104"/>
          <p:cNvSpPr>
            <a:spLocks noChangeArrowheads="1"/>
          </p:cNvSpPr>
          <p:nvPr/>
        </p:nvSpPr>
        <p:spPr bwMode="auto">
          <a:xfrm>
            <a:off x="6051550" y="1655763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37" name="Rectangle 105"/>
          <p:cNvSpPr>
            <a:spLocks noChangeArrowheads="1"/>
          </p:cNvSpPr>
          <p:nvPr/>
        </p:nvSpPr>
        <p:spPr bwMode="auto">
          <a:xfrm>
            <a:off x="3311525" y="4959350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AV Source</a:t>
            </a:r>
          </a:p>
        </p:txBody>
      </p:sp>
      <p:sp>
        <p:nvSpPr>
          <p:cNvPr id="351338" name="Rectangle 106"/>
          <p:cNvSpPr>
            <a:spLocks noChangeArrowheads="1"/>
          </p:cNvSpPr>
          <p:nvPr/>
        </p:nvSpPr>
        <p:spPr bwMode="auto">
          <a:xfrm>
            <a:off x="4302125" y="504983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39" name="Rectangle 107"/>
          <p:cNvSpPr>
            <a:spLocks noChangeArrowheads="1"/>
          </p:cNvSpPr>
          <p:nvPr/>
        </p:nvSpPr>
        <p:spPr bwMode="auto">
          <a:xfrm>
            <a:off x="4302125" y="532130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773" name="AutoShape 108"/>
          <p:cNvCxnSpPr>
            <a:cxnSpLocks noChangeShapeType="1"/>
            <a:stCxn id="351338" idx="3"/>
            <a:endCxn id="351287" idx="1"/>
          </p:cNvCxnSpPr>
          <p:nvPr/>
        </p:nvCxnSpPr>
        <p:spPr bwMode="auto">
          <a:xfrm>
            <a:off x="4464050" y="5126038"/>
            <a:ext cx="233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774" name="AutoShape 109"/>
          <p:cNvCxnSpPr>
            <a:cxnSpLocks noChangeShapeType="1"/>
            <a:stCxn id="351339" idx="2"/>
            <a:endCxn id="351298" idx="1"/>
          </p:cNvCxnSpPr>
          <p:nvPr/>
        </p:nvCxnSpPr>
        <p:spPr bwMode="auto">
          <a:xfrm rot="16200000" flipH="1">
            <a:off x="4292600" y="5568950"/>
            <a:ext cx="490538" cy="3190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775" name="Text Box 110"/>
          <p:cNvSpPr txBox="1">
            <a:spLocks noChangeArrowheads="1"/>
          </p:cNvSpPr>
          <p:nvPr/>
        </p:nvSpPr>
        <p:spPr bwMode="auto">
          <a:xfrm>
            <a:off x="4970463" y="2633663"/>
            <a:ext cx="2727325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(f) Mixed AV Source</a:t>
            </a:r>
          </a:p>
        </p:txBody>
      </p:sp>
      <p:sp>
        <p:nvSpPr>
          <p:cNvPr id="351343" name="Rectangle 111"/>
          <p:cNvSpPr>
            <a:spLocks noChangeArrowheads="1"/>
          </p:cNvSpPr>
          <p:nvPr/>
        </p:nvSpPr>
        <p:spPr bwMode="auto">
          <a:xfrm>
            <a:off x="1241425" y="434975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44" name="Rectangle 112"/>
          <p:cNvSpPr>
            <a:spLocks noChangeArrowheads="1"/>
          </p:cNvSpPr>
          <p:nvPr/>
        </p:nvSpPr>
        <p:spPr bwMode="auto">
          <a:xfrm>
            <a:off x="1625600" y="43497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45" name="Rectangle 113"/>
          <p:cNvSpPr>
            <a:spLocks noChangeArrowheads="1"/>
          </p:cNvSpPr>
          <p:nvPr/>
        </p:nvSpPr>
        <p:spPr bwMode="auto">
          <a:xfrm>
            <a:off x="1778000" y="4260850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1346" name="Rectangle 114"/>
          <p:cNvSpPr>
            <a:spLocks noChangeArrowheads="1"/>
          </p:cNvSpPr>
          <p:nvPr/>
        </p:nvSpPr>
        <p:spPr bwMode="auto">
          <a:xfrm>
            <a:off x="2767013" y="4468813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8780" name="AutoShape 115"/>
          <p:cNvCxnSpPr>
            <a:cxnSpLocks noChangeShapeType="1"/>
            <a:stCxn id="351343" idx="3"/>
            <a:endCxn id="351344" idx="1"/>
          </p:cNvCxnSpPr>
          <p:nvPr/>
        </p:nvCxnSpPr>
        <p:spPr bwMode="auto">
          <a:xfrm>
            <a:off x="1403350" y="4425950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781" name="Text Box 116"/>
          <p:cNvSpPr txBox="1">
            <a:spLocks noChangeArrowheads="1"/>
          </p:cNvSpPr>
          <p:nvPr/>
        </p:nvSpPr>
        <p:spPr bwMode="auto">
          <a:xfrm>
            <a:off x="6669088" y="1538288"/>
            <a:ext cx="159385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(e) Desktop</a:t>
            </a:r>
          </a:p>
        </p:txBody>
      </p:sp>
      <p:sp>
        <p:nvSpPr>
          <p:cNvPr id="351349" name="Rectangle 117"/>
          <p:cNvSpPr>
            <a:spLocks noChangeArrowheads="1"/>
          </p:cNvSpPr>
          <p:nvPr/>
        </p:nvSpPr>
        <p:spPr bwMode="auto">
          <a:xfrm>
            <a:off x="6913563" y="18891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&lt;&lt;MidField&gt;&gt;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Desktop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Image</a:t>
            </a:r>
            <a:endParaRPr lang="ja-JP" altLang="en-US" sz="1200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50" name="Rectangle 118"/>
          <p:cNvSpPr>
            <a:spLocks noChangeArrowheads="1"/>
          </p:cNvSpPr>
          <p:nvPr/>
        </p:nvSpPr>
        <p:spPr bwMode="auto">
          <a:xfrm>
            <a:off x="7904163" y="210502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51" name="Rectangle 119"/>
          <p:cNvSpPr>
            <a:spLocks noChangeArrowheads="1"/>
          </p:cNvSpPr>
          <p:nvPr/>
        </p:nvSpPr>
        <p:spPr bwMode="auto">
          <a:xfrm>
            <a:off x="7904163" y="320198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1352" name="Rectangle 120"/>
          <p:cNvSpPr>
            <a:spLocks noChangeArrowheads="1"/>
          </p:cNvSpPr>
          <p:nvPr/>
        </p:nvSpPr>
        <p:spPr bwMode="auto">
          <a:xfrm>
            <a:off x="7904163" y="393223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1357" name="Rectangle 125"/>
          <p:cNvSpPr>
            <a:spLocks noChangeArrowheads="1"/>
          </p:cNvSpPr>
          <p:nvPr/>
        </p:nvSpPr>
        <p:spPr bwMode="auto">
          <a:xfrm>
            <a:off x="3159125" y="23844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1358" name="Rectangle 126"/>
          <p:cNvSpPr>
            <a:spLocks noChangeArrowheads="1"/>
          </p:cNvSpPr>
          <p:nvPr/>
        </p:nvSpPr>
        <p:spPr bwMode="auto">
          <a:xfrm>
            <a:off x="3311525" y="217646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ACM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Wrapper</a:t>
            </a:r>
          </a:p>
        </p:txBody>
      </p:sp>
      <p:sp>
        <p:nvSpPr>
          <p:cNvPr id="351359" name="Rectangle 127"/>
          <p:cNvSpPr>
            <a:spLocks noChangeArrowheads="1"/>
          </p:cNvSpPr>
          <p:nvPr/>
        </p:nvSpPr>
        <p:spPr bwMode="auto">
          <a:xfrm>
            <a:off x="4302125" y="238442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8789" name="AutoShape 128"/>
          <p:cNvCxnSpPr>
            <a:cxnSpLocks noChangeShapeType="1"/>
            <a:stCxn id="351257" idx="2"/>
            <a:endCxn id="351357" idx="1"/>
          </p:cNvCxnSpPr>
          <p:nvPr/>
        </p:nvCxnSpPr>
        <p:spPr bwMode="auto">
          <a:xfrm rot="16200000" flipH="1">
            <a:off x="2761457" y="2062956"/>
            <a:ext cx="482600" cy="312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4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Filter Graph : Encoded Source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520700" y="3159125"/>
            <a:ext cx="8012113" cy="3149600"/>
          </a:xfrm>
          <a:prstGeom prst="roundRect">
            <a:avLst>
              <a:gd name="adj" fmla="val 1653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522288" y="1168400"/>
            <a:ext cx="8010525" cy="1449388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4841875" y="17113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File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Reader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5832475" y="179070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751388" y="1366838"/>
            <a:ext cx="2701925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(b) AV File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161925" y="817563"/>
            <a:ext cx="3052763" cy="354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000"/>
              <a:t>1. Encoded Source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7661275" y="817563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Encoded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Source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161925" y="2808288"/>
            <a:ext cx="3870325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2. Renderable Encoded Source</a:t>
            </a:r>
          </a:p>
        </p:txBody>
      </p:sp>
      <p:sp>
        <p:nvSpPr>
          <p:cNvPr id="352267" name="Rectangle 11"/>
          <p:cNvSpPr>
            <a:spLocks noChangeArrowheads="1"/>
          </p:cNvSpPr>
          <p:nvPr/>
        </p:nvSpPr>
        <p:spPr bwMode="auto">
          <a:xfrm>
            <a:off x="7661275" y="2798763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Renderable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Enc. Source</a:t>
            </a: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5832475" y="206057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692275" y="1176338"/>
            <a:ext cx="1979613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(a) AV/MFSP</a:t>
            </a:r>
          </a:p>
        </p:txBody>
      </p:sp>
      <p:sp>
        <p:nvSpPr>
          <p:cNvPr id="352270" name="Rectangle 14"/>
          <p:cNvSpPr>
            <a:spLocks noChangeArrowheads="1"/>
          </p:cNvSpPr>
          <p:nvPr/>
        </p:nvSpPr>
        <p:spPr bwMode="auto">
          <a:xfrm>
            <a:off x="1935163" y="1936750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b" anchorCtr="1"/>
          <a:lstStyle/>
          <a:p>
            <a:pPr algn="ctr">
              <a:defRPr/>
            </a:pPr>
            <a:endParaRPr lang="en-US" altLang="ja-JP" sz="1200">
              <a:latin typeface="Helvetica" charset="0"/>
              <a:ea typeface="ＭＳ Ｐゴシック" pitchFamily="50" charset="-128"/>
            </a:endParaRP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MF 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Depacketizer</a:t>
            </a:r>
          </a:p>
        </p:txBody>
      </p:sp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2925763" y="215265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2272" name="Rectangle 16"/>
          <p:cNvSpPr>
            <a:spLocks noChangeArrowheads="1"/>
          </p:cNvSpPr>
          <p:nvPr/>
        </p:nvSpPr>
        <p:spPr bwMode="auto">
          <a:xfrm>
            <a:off x="1781175" y="14954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&lt;&lt;MidField&gt;&gt;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MF Video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Depacketizer</a:t>
            </a:r>
          </a:p>
        </p:txBody>
      </p:sp>
      <p:sp>
        <p:nvSpPr>
          <p:cNvPr id="352273" name="Rectangle 17"/>
          <p:cNvSpPr>
            <a:spLocks noChangeArrowheads="1"/>
          </p:cNvSpPr>
          <p:nvPr/>
        </p:nvSpPr>
        <p:spPr bwMode="auto">
          <a:xfrm>
            <a:off x="2771775" y="171132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4154488" y="461803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4306888" y="44307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Infinite Pin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or Smart Tee</a:t>
            </a:r>
          </a:p>
        </p:txBody>
      </p:sp>
      <p:sp>
        <p:nvSpPr>
          <p:cNvPr id="352276" name="Rectangle 20"/>
          <p:cNvSpPr>
            <a:spLocks noChangeArrowheads="1"/>
          </p:cNvSpPr>
          <p:nvPr/>
        </p:nvSpPr>
        <p:spPr bwMode="auto">
          <a:xfrm>
            <a:off x="5297488" y="45275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2277" name="Rectangle 21"/>
          <p:cNvSpPr>
            <a:spLocks noChangeArrowheads="1"/>
          </p:cNvSpPr>
          <p:nvPr/>
        </p:nvSpPr>
        <p:spPr bwMode="auto">
          <a:xfrm>
            <a:off x="5297488" y="4797425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2278" name="Rectangle 22"/>
          <p:cNvSpPr>
            <a:spLocks noChangeArrowheads="1"/>
          </p:cNvSpPr>
          <p:nvPr/>
        </p:nvSpPr>
        <p:spPr bwMode="auto">
          <a:xfrm>
            <a:off x="5683250" y="38068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279" name="Rectangle 23"/>
          <p:cNvSpPr>
            <a:spLocks noChangeArrowheads="1"/>
          </p:cNvSpPr>
          <p:nvPr/>
        </p:nvSpPr>
        <p:spPr bwMode="auto">
          <a:xfrm>
            <a:off x="5835650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2280" name="Rectangle 24"/>
          <p:cNvSpPr>
            <a:spLocks noChangeArrowheads="1"/>
          </p:cNvSpPr>
          <p:nvPr/>
        </p:nvSpPr>
        <p:spPr bwMode="auto">
          <a:xfrm>
            <a:off x="6826250" y="389731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29722" name="AutoShape 25"/>
          <p:cNvCxnSpPr>
            <a:cxnSpLocks noChangeShapeType="1"/>
            <a:stCxn id="352280" idx="3"/>
            <a:endCxn id="352286" idx="1"/>
          </p:cNvCxnSpPr>
          <p:nvPr/>
        </p:nvCxnSpPr>
        <p:spPr bwMode="auto">
          <a:xfrm>
            <a:off x="6978650" y="397351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2282" name="Rectangle 26"/>
          <p:cNvSpPr>
            <a:spLocks noChangeArrowheads="1"/>
          </p:cNvSpPr>
          <p:nvPr/>
        </p:nvSpPr>
        <p:spPr bwMode="auto">
          <a:xfrm>
            <a:off x="4151313" y="37988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283" name="Rectangle 27"/>
          <p:cNvSpPr>
            <a:spLocks noChangeArrowheads="1"/>
          </p:cNvSpPr>
          <p:nvPr/>
        </p:nvSpPr>
        <p:spPr bwMode="auto">
          <a:xfrm>
            <a:off x="4303713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Infinite Pin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or Smart Tee</a:t>
            </a:r>
          </a:p>
        </p:txBody>
      </p:sp>
      <p:sp>
        <p:nvSpPr>
          <p:cNvPr id="352284" name="Rectangle 28"/>
          <p:cNvSpPr>
            <a:spLocks noChangeArrowheads="1"/>
          </p:cNvSpPr>
          <p:nvPr/>
        </p:nvSpPr>
        <p:spPr bwMode="auto">
          <a:xfrm>
            <a:off x="5294313" y="380682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285" name="Rectangle 29"/>
          <p:cNvSpPr>
            <a:spLocks noChangeArrowheads="1"/>
          </p:cNvSpPr>
          <p:nvPr/>
        </p:nvSpPr>
        <p:spPr bwMode="auto">
          <a:xfrm>
            <a:off x="5294313" y="407670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286" name="Rectangle 30"/>
          <p:cNvSpPr>
            <a:spLocks noChangeArrowheads="1"/>
          </p:cNvSpPr>
          <p:nvPr/>
        </p:nvSpPr>
        <p:spPr bwMode="auto">
          <a:xfrm>
            <a:off x="7207250" y="389731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287" name="Rectangle 31"/>
          <p:cNvSpPr>
            <a:spLocks noChangeArrowheads="1"/>
          </p:cNvSpPr>
          <p:nvPr/>
        </p:nvSpPr>
        <p:spPr bwMode="auto">
          <a:xfrm>
            <a:off x="7359650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Video Mixing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 9</a:t>
            </a:r>
          </a:p>
        </p:txBody>
      </p:sp>
      <p:cxnSp>
        <p:nvCxnSpPr>
          <p:cNvPr id="29729" name="AutoShape 32"/>
          <p:cNvCxnSpPr>
            <a:cxnSpLocks noChangeShapeType="1"/>
            <a:stCxn id="352284" idx="3"/>
            <a:endCxn id="352278" idx="1"/>
          </p:cNvCxnSpPr>
          <p:nvPr/>
        </p:nvCxnSpPr>
        <p:spPr bwMode="auto">
          <a:xfrm>
            <a:off x="5446713" y="3883025"/>
            <a:ext cx="236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2289" name="Rectangle 33"/>
          <p:cNvSpPr>
            <a:spLocks noChangeArrowheads="1"/>
          </p:cNvSpPr>
          <p:nvPr/>
        </p:nvSpPr>
        <p:spPr bwMode="auto">
          <a:xfrm>
            <a:off x="2771775" y="370998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Encoded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Source</a:t>
            </a:r>
          </a:p>
        </p:txBody>
      </p:sp>
      <p:sp>
        <p:nvSpPr>
          <p:cNvPr id="352290" name="Rectangle 34"/>
          <p:cNvSpPr>
            <a:spLocks noChangeArrowheads="1"/>
          </p:cNvSpPr>
          <p:nvPr/>
        </p:nvSpPr>
        <p:spPr bwMode="auto">
          <a:xfrm>
            <a:off x="3762375" y="379888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291" name="Rectangle 35"/>
          <p:cNvSpPr>
            <a:spLocks noChangeArrowheads="1"/>
          </p:cNvSpPr>
          <p:nvPr/>
        </p:nvSpPr>
        <p:spPr bwMode="auto">
          <a:xfrm>
            <a:off x="3762375" y="407670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9733" name="AutoShape 36"/>
          <p:cNvCxnSpPr>
            <a:cxnSpLocks noChangeShapeType="1"/>
            <a:stCxn id="352290" idx="3"/>
            <a:endCxn id="352282" idx="1"/>
          </p:cNvCxnSpPr>
          <p:nvPr/>
        </p:nvCxnSpPr>
        <p:spPr bwMode="auto">
          <a:xfrm>
            <a:off x="3924300" y="3875088"/>
            <a:ext cx="2270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2293" name="Rectangle 37"/>
          <p:cNvSpPr>
            <a:spLocks noChangeArrowheads="1"/>
          </p:cNvSpPr>
          <p:nvPr/>
        </p:nvSpPr>
        <p:spPr bwMode="auto">
          <a:xfrm>
            <a:off x="5681663" y="45275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294" name="Rectangle 38"/>
          <p:cNvSpPr>
            <a:spLocks noChangeArrowheads="1"/>
          </p:cNvSpPr>
          <p:nvPr/>
        </p:nvSpPr>
        <p:spPr bwMode="auto">
          <a:xfrm>
            <a:off x="5834063" y="44307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2295" name="Rectangle 39"/>
          <p:cNvSpPr>
            <a:spLocks noChangeArrowheads="1"/>
          </p:cNvSpPr>
          <p:nvPr/>
        </p:nvSpPr>
        <p:spPr bwMode="auto">
          <a:xfrm>
            <a:off x="6824663" y="461803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2296" name="Rectangle 40"/>
          <p:cNvSpPr>
            <a:spLocks noChangeArrowheads="1"/>
          </p:cNvSpPr>
          <p:nvPr/>
        </p:nvSpPr>
        <p:spPr bwMode="auto">
          <a:xfrm>
            <a:off x="7207250" y="461803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7359650" y="443071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</a:t>
            </a:r>
          </a:p>
        </p:txBody>
      </p:sp>
      <p:cxnSp>
        <p:nvCxnSpPr>
          <p:cNvPr id="29739" name="AutoShape 42"/>
          <p:cNvCxnSpPr>
            <a:cxnSpLocks noChangeShapeType="1"/>
            <a:stCxn id="352276" idx="3"/>
            <a:endCxn id="352293" idx="1"/>
          </p:cNvCxnSpPr>
          <p:nvPr/>
        </p:nvCxnSpPr>
        <p:spPr bwMode="auto">
          <a:xfrm>
            <a:off x="5449888" y="4603750"/>
            <a:ext cx="231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40" name="AutoShape 43"/>
          <p:cNvCxnSpPr>
            <a:cxnSpLocks noChangeShapeType="1"/>
            <a:stCxn id="352295" idx="3"/>
            <a:endCxn id="352296" idx="1"/>
          </p:cNvCxnSpPr>
          <p:nvPr/>
        </p:nvCxnSpPr>
        <p:spPr bwMode="auto">
          <a:xfrm>
            <a:off x="6977063" y="4694238"/>
            <a:ext cx="2301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41" name="AutoShape 44"/>
          <p:cNvCxnSpPr>
            <a:cxnSpLocks noChangeShapeType="1"/>
            <a:stCxn id="352291" idx="2"/>
            <a:endCxn id="352274" idx="1"/>
          </p:cNvCxnSpPr>
          <p:nvPr/>
        </p:nvCxnSpPr>
        <p:spPr bwMode="auto">
          <a:xfrm rot="16200000" flipH="1">
            <a:off x="3768725" y="4308475"/>
            <a:ext cx="455613" cy="3159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2301" name="Rectangle 45"/>
          <p:cNvSpPr>
            <a:spLocks noChangeArrowheads="1"/>
          </p:cNvSpPr>
          <p:nvPr/>
        </p:nvSpPr>
        <p:spPr bwMode="auto">
          <a:xfrm>
            <a:off x="8651875" y="287020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302" name="Rectangle 46"/>
          <p:cNvSpPr>
            <a:spLocks noChangeArrowheads="1"/>
          </p:cNvSpPr>
          <p:nvPr/>
        </p:nvSpPr>
        <p:spPr bwMode="auto">
          <a:xfrm>
            <a:off x="8651875" y="3148013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2303" name="Rectangle 47"/>
          <p:cNvSpPr>
            <a:spLocks noChangeArrowheads="1"/>
          </p:cNvSpPr>
          <p:nvPr/>
        </p:nvSpPr>
        <p:spPr bwMode="auto">
          <a:xfrm>
            <a:off x="8650288" y="89058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8650288" y="116840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2305" name="Rectangle 49"/>
          <p:cNvSpPr>
            <a:spLocks noChangeArrowheads="1"/>
          </p:cNvSpPr>
          <p:nvPr/>
        </p:nvSpPr>
        <p:spPr bwMode="auto">
          <a:xfrm>
            <a:off x="790575" y="4889500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Renderable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AV Source</a:t>
            </a:r>
          </a:p>
        </p:txBody>
      </p:sp>
      <p:sp>
        <p:nvSpPr>
          <p:cNvPr id="352306" name="Rectangle 50"/>
          <p:cNvSpPr>
            <a:spLocks noChangeArrowheads="1"/>
          </p:cNvSpPr>
          <p:nvPr/>
        </p:nvSpPr>
        <p:spPr bwMode="auto">
          <a:xfrm>
            <a:off x="1781175" y="497998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2307" name="Rectangle 51"/>
          <p:cNvSpPr>
            <a:spLocks noChangeArrowheads="1"/>
          </p:cNvSpPr>
          <p:nvPr/>
        </p:nvSpPr>
        <p:spPr bwMode="auto">
          <a:xfrm>
            <a:off x="1781175" y="525145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9749" name="AutoShape 52"/>
          <p:cNvCxnSpPr>
            <a:cxnSpLocks noChangeShapeType="1"/>
            <a:stCxn id="352306" idx="3"/>
            <a:endCxn id="352309" idx="1"/>
          </p:cNvCxnSpPr>
          <p:nvPr/>
        </p:nvCxnSpPr>
        <p:spPr bwMode="auto">
          <a:xfrm>
            <a:off x="1943100" y="5056188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2309" name="Rectangle 53"/>
          <p:cNvSpPr>
            <a:spLocks noChangeArrowheads="1"/>
          </p:cNvSpPr>
          <p:nvPr/>
        </p:nvSpPr>
        <p:spPr bwMode="auto">
          <a:xfrm>
            <a:off x="2166938" y="49799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310" name="Rectangle 54"/>
          <p:cNvSpPr>
            <a:spLocks noChangeArrowheads="1"/>
          </p:cNvSpPr>
          <p:nvPr/>
        </p:nvSpPr>
        <p:spPr bwMode="auto">
          <a:xfrm>
            <a:off x="2319338" y="48863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Video</a:t>
            </a:r>
          </a:p>
          <a:p>
            <a:pPr algn="ctr"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Encoder</a:t>
            </a:r>
          </a:p>
        </p:txBody>
      </p:sp>
      <p:sp>
        <p:nvSpPr>
          <p:cNvPr id="352311" name="Rectangle 55"/>
          <p:cNvSpPr>
            <a:spLocks noChangeArrowheads="1"/>
          </p:cNvSpPr>
          <p:nvPr/>
        </p:nvSpPr>
        <p:spPr bwMode="auto">
          <a:xfrm>
            <a:off x="3309938" y="509428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29753" name="Text Box 56"/>
          <p:cNvSpPr txBox="1">
            <a:spLocks noChangeArrowheads="1"/>
          </p:cNvSpPr>
          <p:nvPr/>
        </p:nvSpPr>
        <p:spPr bwMode="auto">
          <a:xfrm>
            <a:off x="520700" y="4518025"/>
            <a:ext cx="255905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(b) Re-encoded AV</a:t>
            </a:r>
          </a:p>
        </p:txBody>
      </p:sp>
      <p:sp>
        <p:nvSpPr>
          <p:cNvPr id="29754" name="Text Box 57"/>
          <p:cNvSpPr txBox="1">
            <a:spLocks noChangeArrowheads="1"/>
          </p:cNvSpPr>
          <p:nvPr/>
        </p:nvSpPr>
        <p:spPr bwMode="auto">
          <a:xfrm>
            <a:off x="2501900" y="3267075"/>
            <a:ext cx="337185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(a) Original AV</a:t>
            </a:r>
            <a:endParaRPr lang="ja-JP" altLang="en-US" sz="2000"/>
          </a:p>
        </p:txBody>
      </p:sp>
      <p:sp>
        <p:nvSpPr>
          <p:cNvPr id="352314" name="Rectangle 58"/>
          <p:cNvSpPr>
            <a:spLocks noChangeArrowheads="1"/>
          </p:cNvSpPr>
          <p:nvPr/>
        </p:nvSpPr>
        <p:spPr bwMode="auto">
          <a:xfrm>
            <a:off x="2168525" y="57785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2315" name="Rectangle 59"/>
          <p:cNvSpPr>
            <a:spLocks noChangeArrowheads="1"/>
          </p:cNvSpPr>
          <p:nvPr/>
        </p:nvSpPr>
        <p:spPr bwMode="auto">
          <a:xfrm>
            <a:off x="2320925" y="55911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1200" dirty="0">
                <a:latin typeface="Helvetica" charset="0"/>
                <a:ea typeface="ＭＳ Ｐゴシック" pitchFamily="50" charset="-128"/>
              </a:rPr>
              <a:t>Encoder</a:t>
            </a:r>
          </a:p>
        </p:txBody>
      </p:sp>
      <p:sp>
        <p:nvSpPr>
          <p:cNvPr id="352317" name="Rectangle 61"/>
          <p:cNvSpPr>
            <a:spLocks noChangeArrowheads="1"/>
          </p:cNvSpPr>
          <p:nvPr/>
        </p:nvSpPr>
        <p:spPr bwMode="auto">
          <a:xfrm>
            <a:off x="3311525" y="579755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29758" name="AutoShape 62"/>
          <p:cNvCxnSpPr>
            <a:cxnSpLocks noChangeShapeType="1"/>
            <a:stCxn id="352307" idx="2"/>
            <a:endCxn id="352314" idx="1"/>
          </p:cNvCxnSpPr>
          <p:nvPr/>
        </p:nvCxnSpPr>
        <p:spPr bwMode="auto">
          <a:xfrm rot="16200000" flipH="1">
            <a:off x="1792287" y="5478463"/>
            <a:ext cx="441325" cy="311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3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Filter Graph : DV Source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0723" name="AutoShape 2"/>
          <p:cNvSpPr>
            <a:spLocks noChangeArrowheads="1"/>
          </p:cNvSpPr>
          <p:nvPr/>
        </p:nvSpPr>
        <p:spPr bwMode="auto">
          <a:xfrm>
            <a:off x="520700" y="1169988"/>
            <a:ext cx="8012113" cy="1449387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5411788" y="1447800"/>
            <a:ext cx="2608262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(c) AVI File (Type1)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792163" y="179863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Microsoft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 Camera 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and VCR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1782763" y="188753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ja-JP" sz="1200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1782763" y="217805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1878013" y="2159000"/>
            <a:ext cx="1344612" cy="258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400"/>
              <a:t>DV A/V Out</a:t>
            </a:r>
            <a:endParaRPr lang="ja-JP" altLang="en-US" sz="1400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1878013" y="1798638"/>
            <a:ext cx="1344612" cy="2587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400"/>
              <a:t>DV Vid Out</a:t>
            </a:r>
            <a:endParaRPr lang="ja-JP" altLang="en-US" sz="1400"/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3492500" y="179863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&lt;&lt;MidField&gt;&gt;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MF DVSD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Depacketizer</a:t>
            </a:r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4483100" y="200660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5500688" y="179863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File Source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(Async.)</a:t>
            </a:r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6491288" y="2006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30735" name="AutoShape 14"/>
          <p:cNvCxnSpPr>
            <a:cxnSpLocks noChangeShapeType="1"/>
            <a:stCxn id="353293" idx="3"/>
            <a:endCxn id="353295" idx="1"/>
          </p:cNvCxnSpPr>
          <p:nvPr/>
        </p:nvCxnSpPr>
        <p:spPr bwMode="auto">
          <a:xfrm>
            <a:off x="6643688" y="2082800"/>
            <a:ext cx="233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6877050" y="2006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7029450" y="179863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AVI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Splitter</a:t>
            </a:r>
          </a:p>
        </p:txBody>
      </p:sp>
      <p:sp>
        <p:nvSpPr>
          <p:cNvPr id="353297" name="Rectangle 17"/>
          <p:cNvSpPr>
            <a:spLocks noChangeArrowheads="1"/>
          </p:cNvSpPr>
          <p:nvPr/>
        </p:nvSpPr>
        <p:spPr bwMode="auto">
          <a:xfrm>
            <a:off x="8020050" y="200818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3402013" y="1447800"/>
            <a:ext cx="1709737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(b) DV/MFSP</a:t>
            </a:r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701675" y="1447800"/>
            <a:ext cx="1979613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(a) DV Camera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/>
        </p:nvSpPr>
        <p:spPr bwMode="auto">
          <a:xfrm>
            <a:off x="160338" y="819150"/>
            <a:ext cx="1711325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ja-JP" sz="2000"/>
              <a:t>1. DV Source</a:t>
            </a:r>
          </a:p>
        </p:txBody>
      </p:sp>
      <p:sp>
        <p:nvSpPr>
          <p:cNvPr id="353301" name="Rectangle 21"/>
          <p:cNvSpPr>
            <a:spLocks noChangeArrowheads="1"/>
          </p:cNvSpPr>
          <p:nvPr/>
        </p:nvSpPr>
        <p:spPr bwMode="auto">
          <a:xfrm>
            <a:off x="7659688" y="809625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DV Source</a:t>
            </a:r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auto">
          <a:xfrm>
            <a:off x="8650288" y="101758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0744" name="AutoShape 23"/>
          <p:cNvSpPr>
            <a:spLocks noChangeArrowheads="1"/>
          </p:cNvSpPr>
          <p:nvPr/>
        </p:nvSpPr>
        <p:spPr bwMode="auto">
          <a:xfrm>
            <a:off x="520700" y="3249613"/>
            <a:ext cx="8012113" cy="3159125"/>
          </a:xfrm>
          <a:prstGeom prst="roundRect">
            <a:avLst>
              <a:gd name="adj" fmla="val 2671"/>
            </a:avLst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0" anchor="ctr"/>
          <a:lstStyle/>
          <a:p>
            <a:pPr algn="ctr">
              <a:spcBef>
                <a:spcPct val="20000"/>
              </a:spcBef>
            </a:pPr>
            <a:endParaRPr lang="ja-JP" altLang="en-US"/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6986588" y="39163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05" name="Rectangle 25"/>
          <p:cNvSpPr>
            <a:spLocks noChangeArrowheads="1"/>
          </p:cNvSpPr>
          <p:nvPr/>
        </p:nvSpPr>
        <p:spPr bwMode="auto">
          <a:xfrm>
            <a:off x="7138988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Video Mixing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 9</a:t>
            </a:r>
          </a:p>
        </p:txBody>
      </p:sp>
      <p:sp>
        <p:nvSpPr>
          <p:cNvPr id="353306" name="Rectangle 26"/>
          <p:cNvSpPr>
            <a:spLocks noChangeArrowheads="1"/>
          </p:cNvSpPr>
          <p:nvPr/>
        </p:nvSpPr>
        <p:spPr bwMode="auto">
          <a:xfrm>
            <a:off x="6986588" y="465613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07" name="Rectangle 27"/>
          <p:cNvSpPr>
            <a:spLocks noChangeArrowheads="1"/>
          </p:cNvSpPr>
          <p:nvPr/>
        </p:nvSpPr>
        <p:spPr bwMode="auto">
          <a:xfrm>
            <a:off x="7138988" y="4449763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Audio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Renderer</a:t>
            </a:r>
          </a:p>
        </p:txBody>
      </p:sp>
      <p:sp>
        <p:nvSpPr>
          <p:cNvPr id="30749" name="Text Box 28"/>
          <p:cNvSpPr txBox="1">
            <a:spLocks noChangeArrowheads="1"/>
          </p:cNvSpPr>
          <p:nvPr/>
        </p:nvSpPr>
        <p:spPr bwMode="auto">
          <a:xfrm>
            <a:off x="161925" y="2898775"/>
            <a:ext cx="368935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2. Renderable DV Source</a:t>
            </a:r>
          </a:p>
        </p:txBody>
      </p:sp>
      <p:sp>
        <p:nvSpPr>
          <p:cNvPr id="353309" name="Rectangle 29"/>
          <p:cNvSpPr>
            <a:spLocks noChangeArrowheads="1"/>
          </p:cNvSpPr>
          <p:nvPr/>
        </p:nvSpPr>
        <p:spPr bwMode="auto">
          <a:xfrm>
            <a:off x="3921125" y="37893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10" name="Rectangle 30"/>
          <p:cNvSpPr>
            <a:spLocks noChangeArrowheads="1"/>
          </p:cNvSpPr>
          <p:nvPr/>
        </p:nvSpPr>
        <p:spPr bwMode="auto">
          <a:xfrm>
            <a:off x="5457825" y="38147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11" name="Rectangle 31"/>
          <p:cNvSpPr>
            <a:spLocks noChangeArrowheads="1"/>
          </p:cNvSpPr>
          <p:nvPr/>
        </p:nvSpPr>
        <p:spPr bwMode="auto">
          <a:xfrm>
            <a:off x="4073525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 Splitter</a:t>
            </a:r>
          </a:p>
        </p:txBody>
      </p:sp>
      <p:sp>
        <p:nvSpPr>
          <p:cNvPr id="353312" name="Rectangle 32"/>
          <p:cNvSpPr>
            <a:spLocks noChangeArrowheads="1"/>
          </p:cNvSpPr>
          <p:nvPr/>
        </p:nvSpPr>
        <p:spPr bwMode="auto">
          <a:xfrm>
            <a:off x="5610225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 Video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Decoder</a:t>
            </a:r>
          </a:p>
        </p:txBody>
      </p:sp>
      <p:sp>
        <p:nvSpPr>
          <p:cNvPr id="353313" name="Rectangle 33"/>
          <p:cNvSpPr>
            <a:spLocks noChangeArrowheads="1"/>
          </p:cNvSpPr>
          <p:nvPr/>
        </p:nvSpPr>
        <p:spPr bwMode="auto">
          <a:xfrm>
            <a:off x="5064125" y="38147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3314" name="Rectangle 34"/>
          <p:cNvSpPr>
            <a:spLocks noChangeArrowheads="1"/>
          </p:cNvSpPr>
          <p:nvPr/>
        </p:nvSpPr>
        <p:spPr bwMode="auto">
          <a:xfrm>
            <a:off x="5064125" y="4105275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53315" name="Rectangle 35"/>
          <p:cNvSpPr>
            <a:spLocks noChangeArrowheads="1"/>
          </p:cNvSpPr>
          <p:nvPr/>
        </p:nvSpPr>
        <p:spPr bwMode="auto">
          <a:xfrm>
            <a:off x="6600825" y="39163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30757" name="AutoShape 36"/>
          <p:cNvCxnSpPr>
            <a:cxnSpLocks noChangeShapeType="1"/>
            <a:stCxn id="353313" idx="3"/>
            <a:endCxn id="353310" idx="1"/>
          </p:cNvCxnSpPr>
          <p:nvPr/>
        </p:nvCxnSpPr>
        <p:spPr bwMode="auto">
          <a:xfrm>
            <a:off x="5216525" y="3890963"/>
            <a:ext cx="241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3317" name="Rectangle 37"/>
          <p:cNvSpPr>
            <a:spLocks noChangeArrowheads="1"/>
          </p:cNvSpPr>
          <p:nvPr/>
        </p:nvSpPr>
        <p:spPr bwMode="auto">
          <a:xfrm>
            <a:off x="1016000" y="3709988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DV Source</a:t>
            </a:r>
          </a:p>
        </p:txBody>
      </p:sp>
      <p:sp>
        <p:nvSpPr>
          <p:cNvPr id="353318" name="Rectangle 38"/>
          <p:cNvSpPr>
            <a:spLocks noChangeArrowheads="1"/>
          </p:cNvSpPr>
          <p:nvPr/>
        </p:nvSpPr>
        <p:spPr bwMode="auto">
          <a:xfrm>
            <a:off x="2006600" y="3917950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3319" name="Rectangle 39"/>
          <p:cNvSpPr>
            <a:spLocks noChangeArrowheads="1"/>
          </p:cNvSpPr>
          <p:nvPr/>
        </p:nvSpPr>
        <p:spPr bwMode="auto">
          <a:xfrm>
            <a:off x="2389188" y="391795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20" name="Rectangle 40"/>
          <p:cNvSpPr>
            <a:spLocks noChangeArrowheads="1"/>
          </p:cNvSpPr>
          <p:nvPr/>
        </p:nvSpPr>
        <p:spPr bwMode="auto">
          <a:xfrm>
            <a:off x="2541588" y="3709988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Infinite Pin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or Smart Tee</a:t>
            </a:r>
          </a:p>
        </p:txBody>
      </p:sp>
      <p:sp>
        <p:nvSpPr>
          <p:cNvPr id="353321" name="Rectangle 41"/>
          <p:cNvSpPr>
            <a:spLocks noChangeArrowheads="1"/>
          </p:cNvSpPr>
          <p:nvPr/>
        </p:nvSpPr>
        <p:spPr bwMode="auto">
          <a:xfrm>
            <a:off x="3532188" y="378936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3322" name="Rectangle 42"/>
          <p:cNvSpPr>
            <a:spLocks noChangeArrowheads="1"/>
          </p:cNvSpPr>
          <p:nvPr/>
        </p:nvSpPr>
        <p:spPr bwMode="auto">
          <a:xfrm>
            <a:off x="3532188" y="4078288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30764" name="AutoShape 43"/>
          <p:cNvCxnSpPr>
            <a:cxnSpLocks noChangeShapeType="1"/>
            <a:stCxn id="353318" idx="3"/>
            <a:endCxn id="353319" idx="1"/>
          </p:cNvCxnSpPr>
          <p:nvPr/>
        </p:nvCxnSpPr>
        <p:spPr bwMode="auto">
          <a:xfrm>
            <a:off x="2168525" y="3994150"/>
            <a:ext cx="2206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3324" name="Rectangle 44"/>
          <p:cNvSpPr>
            <a:spLocks noChangeArrowheads="1"/>
          </p:cNvSpPr>
          <p:nvPr/>
        </p:nvSpPr>
        <p:spPr bwMode="auto">
          <a:xfrm>
            <a:off x="7659688" y="2889250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Renderable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DV Source</a:t>
            </a:r>
          </a:p>
        </p:txBody>
      </p:sp>
      <p:sp>
        <p:nvSpPr>
          <p:cNvPr id="353325" name="Rectangle 45"/>
          <p:cNvSpPr>
            <a:spLocks noChangeArrowheads="1"/>
          </p:cNvSpPr>
          <p:nvPr/>
        </p:nvSpPr>
        <p:spPr bwMode="auto">
          <a:xfrm>
            <a:off x="8650288" y="3106738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30767" name="AutoShape 46"/>
          <p:cNvCxnSpPr>
            <a:cxnSpLocks noChangeShapeType="1"/>
            <a:stCxn id="353321" idx="3"/>
            <a:endCxn id="353309" idx="1"/>
          </p:cNvCxnSpPr>
          <p:nvPr/>
        </p:nvCxnSpPr>
        <p:spPr bwMode="auto">
          <a:xfrm>
            <a:off x="3684588" y="3865563"/>
            <a:ext cx="236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68" name="AutoShape 47"/>
          <p:cNvCxnSpPr>
            <a:cxnSpLocks noChangeShapeType="1"/>
            <a:stCxn id="353315" idx="3"/>
            <a:endCxn id="353304" idx="1"/>
          </p:cNvCxnSpPr>
          <p:nvPr/>
        </p:nvCxnSpPr>
        <p:spPr bwMode="auto">
          <a:xfrm>
            <a:off x="6753225" y="3992563"/>
            <a:ext cx="233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69" name="AutoShape 48"/>
          <p:cNvCxnSpPr>
            <a:cxnSpLocks noChangeShapeType="1"/>
            <a:stCxn id="353314" idx="2"/>
            <a:endCxn id="353306" idx="1"/>
          </p:cNvCxnSpPr>
          <p:nvPr/>
        </p:nvCxnSpPr>
        <p:spPr bwMode="auto">
          <a:xfrm rot="16200000" flipH="1">
            <a:off x="5826125" y="3571875"/>
            <a:ext cx="474663" cy="18462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3329" name="Rectangle 49"/>
          <p:cNvSpPr>
            <a:spLocks noChangeArrowheads="1"/>
          </p:cNvSpPr>
          <p:nvPr/>
        </p:nvSpPr>
        <p:spPr bwMode="auto">
          <a:xfrm>
            <a:off x="1000125" y="4968875"/>
            <a:ext cx="990600" cy="609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&lt;&lt;Combo&gt;&gt;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Renderable</a:t>
            </a:r>
          </a:p>
          <a:p>
            <a:pPr algn="ctr">
              <a:defRPr/>
            </a:pPr>
            <a:r>
              <a:rPr lang="en-US" altLang="ja-JP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pitchFamily="50" charset="-128"/>
              </a:rPr>
              <a:t>AV Source</a:t>
            </a:r>
          </a:p>
        </p:txBody>
      </p:sp>
      <p:sp>
        <p:nvSpPr>
          <p:cNvPr id="353330" name="Rectangle 50"/>
          <p:cNvSpPr>
            <a:spLocks noChangeArrowheads="1"/>
          </p:cNvSpPr>
          <p:nvPr/>
        </p:nvSpPr>
        <p:spPr bwMode="auto">
          <a:xfrm>
            <a:off x="1990725" y="5053013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53331" name="Rectangle 51"/>
          <p:cNvSpPr>
            <a:spLocks noChangeArrowheads="1"/>
          </p:cNvSpPr>
          <p:nvPr/>
        </p:nvSpPr>
        <p:spPr bwMode="auto">
          <a:xfrm>
            <a:off x="1990725" y="5330825"/>
            <a:ext cx="152400" cy="1524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sp>
        <p:nvSpPr>
          <p:cNvPr id="30773" name="Text Box 52"/>
          <p:cNvSpPr txBox="1">
            <a:spLocks noChangeArrowheads="1"/>
          </p:cNvSpPr>
          <p:nvPr/>
        </p:nvSpPr>
        <p:spPr bwMode="auto">
          <a:xfrm>
            <a:off x="701675" y="3348038"/>
            <a:ext cx="337185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(a) Original DV</a:t>
            </a:r>
            <a:endParaRPr lang="ja-JP" altLang="en-US" sz="2000"/>
          </a:p>
        </p:txBody>
      </p:sp>
      <p:sp>
        <p:nvSpPr>
          <p:cNvPr id="353333" name="Rectangle 53"/>
          <p:cNvSpPr>
            <a:spLocks noChangeArrowheads="1"/>
          </p:cNvSpPr>
          <p:nvPr/>
        </p:nvSpPr>
        <p:spPr bwMode="auto">
          <a:xfrm>
            <a:off x="2374900" y="5053013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34" name="Rectangle 54"/>
          <p:cNvSpPr>
            <a:spLocks noChangeArrowheads="1"/>
          </p:cNvSpPr>
          <p:nvPr/>
        </p:nvSpPr>
        <p:spPr bwMode="auto">
          <a:xfrm>
            <a:off x="2527300" y="49688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 Video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Encoder</a:t>
            </a:r>
          </a:p>
        </p:txBody>
      </p:sp>
      <p:sp>
        <p:nvSpPr>
          <p:cNvPr id="353335" name="Rectangle 55"/>
          <p:cNvSpPr>
            <a:spLocks noChangeArrowheads="1"/>
          </p:cNvSpPr>
          <p:nvPr/>
        </p:nvSpPr>
        <p:spPr bwMode="auto">
          <a:xfrm>
            <a:off x="3517900" y="5054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cxnSp>
        <p:nvCxnSpPr>
          <p:cNvPr id="30777" name="AutoShape 56"/>
          <p:cNvCxnSpPr>
            <a:cxnSpLocks noChangeShapeType="1"/>
            <a:stCxn id="353335" idx="3"/>
            <a:endCxn id="353341" idx="1"/>
          </p:cNvCxnSpPr>
          <p:nvPr/>
        </p:nvCxnSpPr>
        <p:spPr bwMode="auto">
          <a:xfrm>
            <a:off x="3670300" y="5130800"/>
            <a:ext cx="236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3337" name="Rectangle 57"/>
          <p:cNvSpPr>
            <a:spLocks noChangeArrowheads="1"/>
          </p:cNvSpPr>
          <p:nvPr/>
        </p:nvSpPr>
        <p:spPr bwMode="auto">
          <a:xfrm>
            <a:off x="2376488" y="58943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38" name="Rectangle 58"/>
          <p:cNvSpPr>
            <a:spLocks noChangeArrowheads="1"/>
          </p:cNvSpPr>
          <p:nvPr/>
        </p:nvSpPr>
        <p:spPr bwMode="auto">
          <a:xfrm>
            <a:off x="2528888" y="568642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ACM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Wrapper</a:t>
            </a:r>
          </a:p>
        </p:txBody>
      </p:sp>
      <p:sp>
        <p:nvSpPr>
          <p:cNvPr id="353339" name="Rectangle 59"/>
          <p:cNvSpPr>
            <a:spLocks noChangeArrowheads="1"/>
          </p:cNvSpPr>
          <p:nvPr/>
        </p:nvSpPr>
        <p:spPr bwMode="auto">
          <a:xfrm>
            <a:off x="3519488" y="5894388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A</a:t>
            </a:r>
          </a:p>
        </p:txBody>
      </p:sp>
      <p:cxnSp>
        <p:nvCxnSpPr>
          <p:cNvPr id="30781" name="AutoShape 60"/>
          <p:cNvCxnSpPr>
            <a:cxnSpLocks noChangeShapeType="1"/>
            <a:stCxn id="353339" idx="3"/>
            <a:endCxn id="353342" idx="2"/>
          </p:cNvCxnSpPr>
          <p:nvPr/>
        </p:nvCxnSpPr>
        <p:spPr bwMode="auto">
          <a:xfrm flipV="1">
            <a:off x="3671888" y="5486400"/>
            <a:ext cx="311150" cy="4841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3341" name="Rectangle 61"/>
          <p:cNvSpPr>
            <a:spLocks noChangeArrowheads="1"/>
          </p:cNvSpPr>
          <p:nvPr/>
        </p:nvSpPr>
        <p:spPr bwMode="auto">
          <a:xfrm>
            <a:off x="3906838" y="50546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42" name="Rectangle 62"/>
          <p:cNvSpPr>
            <a:spLocks noChangeArrowheads="1"/>
          </p:cNvSpPr>
          <p:nvPr/>
        </p:nvSpPr>
        <p:spPr bwMode="auto">
          <a:xfrm>
            <a:off x="3906838" y="5334000"/>
            <a:ext cx="152400" cy="1524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>
              <a:latin typeface="Helvetica" charset="0"/>
              <a:ea typeface="ＭＳ Ｐゴシック" pitchFamily="50" charset="-128"/>
            </a:endParaRPr>
          </a:p>
        </p:txBody>
      </p:sp>
      <p:sp>
        <p:nvSpPr>
          <p:cNvPr id="353343" name="Rectangle 63"/>
          <p:cNvSpPr>
            <a:spLocks noChangeArrowheads="1"/>
          </p:cNvSpPr>
          <p:nvPr/>
        </p:nvSpPr>
        <p:spPr bwMode="auto">
          <a:xfrm>
            <a:off x="4059238" y="4968875"/>
            <a:ext cx="990600" cy="6096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DV</a:t>
            </a:r>
          </a:p>
          <a:p>
            <a:pPr algn="ctr"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Muxer</a:t>
            </a:r>
          </a:p>
        </p:txBody>
      </p:sp>
      <p:cxnSp>
        <p:nvCxnSpPr>
          <p:cNvPr id="30785" name="AutoShape 64"/>
          <p:cNvCxnSpPr>
            <a:cxnSpLocks noChangeShapeType="1"/>
            <a:stCxn id="353330" idx="3"/>
            <a:endCxn id="353333" idx="1"/>
          </p:cNvCxnSpPr>
          <p:nvPr/>
        </p:nvCxnSpPr>
        <p:spPr bwMode="auto">
          <a:xfrm>
            <a:off x="2152650" y="5129213"/>
            <a:ext cx="222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86" name="AutoShape 65"/>
          <p:cNvCxnSpPr>
            <a:cxnSpLocks noChangeShapeType="1"/>
            <a:stCxn id="353331" idx="2"/>
            <a:endCxn id="353337" idx="1"/>
          </p:cNvCxnSpPr>
          <p:nvPr/>
        </p:nvCxnSpPr>
        <p:spPr bwMode="auto">
          <a:xfrm rot="16200000" flipH="1">
            <a:off x="1982788" y="5576887"/>
            <a:ext cx="477838" cy="3095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53346" name="Rectangle 66"/>
          <p:cNvSpPr>
            <a:spLocks noChangeArrowheads="1"/>
          </p:cNvSpPr>
          <p:nvPr/>
        </p:nvSpPr>
        <p:spPr bwMode="auto">
          <a:xfrm>
            <a:off x="5049838" y="5175250"/>
            <a:ext cx="152400" cy="152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ja-JP" sz="1200">
                <a:latin typeface="Helvetica" charset="0"/>
                <a:ea typeface="ＭＳ Ｐゴシック" pitchFamily="50" charset="-128"/>
              </a:rPr>
              <a:t>V</a:t>
            </a:r>
          </a:p>
        </p:txBody>
      </p:sp>
      <p:sp>
        <p:nvSpPr>
          <p:cNvPr id="30788" name="Text Box 67"/>
          <p:cNvSpPr txBox="1">
            <a:spLocks noChangeArrowheads="1"/>
          </p:cNvSpPr>
          <p:nvPr/>
        </p:nvSpPr>
        <p:spPr bwMode="auto">
          <a:xfrm>
            <a:off x="701675" y="4618038"/>
            <a:ext cx="2609850" cy="3508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(b) Re-encoded DV</a:t>
            </a:r>
          </a:p>
        </p:txBody>
      </p:sp>
      <p:sp>
        <p:nvSpPr>
          <p:cNvPr id="69" name="スライド番号プレースホルダ 1"/>
          <p:cNvSpPr>
            <a:spLocks noGrp="1"/>
          </p:cNvSpPr>
          <p:nvPr>
            <p:ph type="sldNum" sz="quarter" idx="4"/>
          </p:nvPr>
        </p:nvSpPr>
        <p:spPr>
          <a:xfrm>
            <a:off x="7907381" y="6505592"/>
            <a:ext cx="1189019" cy="28892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No.</a:t>
            </a:r>
            <a:fld id="{0CB3E074-7A35-448A-9A97-C7A362043B5B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スライドマスタ">
  <a:themeElements>
    <a:clrScheme name="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DDDDD"/>
      </a:accent1>
      <a:accent2>
        <a:srgbClr val="D69B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HGP創英角ｺﾞｼｯｸUB"/>
        <a:ea typeface="HGP創英角ｺﾞｼｯｸUB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pitchFamily="50" charset="-128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5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DDDDD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BEBEB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20884</TotalTime>
  <Words>2034</Words>
  <Application>Microsoft Office PowerPoint</Application>
  <PresentationFormat>画面に合わせる (4:3)</PresentationFormat>
  <Paragraphs>694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HGPｺﾞｼｯｸE</vt:lpstr>
      <vt:lpstr>HGPｺﾞｼｯｸM</vt:lpstr>
      <vt:lpstr>HGP創英角ｺﾞｼｯｸUB</vt:lpstr>
      <vt:lpstr>Arial</vt:lpstr>
      <vt:lpstr>Helvetica</vt:lpstr>
      <vt:lpstr>Times New Roman</vt:lpstr>
      <vt:lpstr>Wingdings</vt:lpstr>
      <vt:lpstr>1_スライドマスタ</vt:lpstr>
      <vt:lpstr>メディアシステム演習Ⅱ  ・ストリーミング技術概論 ・ストリーミング用フレームワークの導入 </vt:lpstr>
      <vt:lpstr>Multimedia Framework について</vt:lpstr>
      <vt:lpstr>MidField System Version 5： システム構成概要</vt:lpstr>
      <vt:lpstr>MidField System Version 5： システムアーキテクチャ</vt:lpstr>
      <vt:lpstr>Stream Performer ： 構成</vt:lpstr>
      <vt:lpstr>Filter Graph : Supported Filter Graphs</vt:lpstr>
      <vt:lpstr>Filter Graph : AV Source</vt:lpstr>
      <vt:lpstr>Filter Graph : Encoded Source</vt:lpstr>
      <vt:lpstr>Filter Graph : DV Source</vt:lpstr>
      <vt:lpstr>Filter Graph : HDV Source</vt:lpstr>
      <vt:lpstr>Stream Performer ： 拡張メディアストリーム</vt:lpstr>
      <vt:lpstr>Stream Performer ： Segment I/O (入出力表現モデル)の構成</vt:lpstr>
      <vt:lpstr>通信モジュール ： 構成</vt:lpstr>
      <vt:lpstr>通信モジュール ： 接続フロー （UDP）</vt:lpstr>
      <vt:lpstr>通信モジュール ： 接続フロー （TCP受信側接続）</vt:lpstr>
      <vt:lpstr>通信モジュール ： 接続フロー （TCP送信側接続）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hashi</dc:creator>
  <cp:lastModifiedBy>Hashimoto Koji</cp:lastModifiedBy>
  <cp:revision>1080</cp:revision>
  <cp:lastPrinted>2020-10-07T00:22:44Z</cp:lastPrinted>
  <dcterms:created xsi:type="dcterms:W3CDTF">1601-01-01T00:00:00Z</dcterms:created>
  <dcterms:modified xsi:type="dcterms:W3CDTF">2020-10-07T00:22:57Z</dcterms:modified>
</cp:coreProperties>
</file>